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30" r:id="rId3"/>
    <p:sldId id="342" r:id="rId4"/>
    <p:sldId id="309" r:id="rId5"/>
    <p:sldId id="391" r:id="rId6"/>
    <p:sldId id="381" r:id="rId7"/>
    <p:sldId id="382" r:id="rId8"/>
    <p:sldId id="383" r:id="rId9"/>
    <p:sldId id="3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95BF-B677-4F22-8D7B-A5A772141A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D0B52-CDED-4EA1-AE79-F95FC4FB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D76E-AB6C-4D19-B1B9-6E41D3DBA4A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0C33-6FEE-4E1E-9AE3-32D914D4A7FC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60D9-F408-4DA6-B1A0-0DF25FAAF27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981-9870-4060-B479-3E1A0FF0D89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DCFA-1600-4637-BBED-88507FBD396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CC61-B62C-4640-AF67-51A36BBB65FD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9637-71A9-4683-BF1A-8F6E08046F3C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6A6F-CBEF-4C32-8A8C-C218CEED482B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F8E-67B9-47D2-8B57-8A979CDD2667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2BC1-B43F-4075-A037-19221CC05B6A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E70E-4D7A-40ED-907F-4C4A9EAE9DAC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07B6-754C-4DBD-84DE-8FF298D57096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0522-72E7-4453-A8CA-CD99BC3BF0C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626-B028-490C-9AA5-09B4B568BB2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1F7-5A2C-4818-A0FC-36010892B48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2F82-119B-4FBE-B5BE-2A53FFD0CB09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AF4-6005-44C2-AEE0-60B652050B6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1B9B-815B-4AEB-953D-ADEF6A32C99F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652-20D0-48EB-B2C7-855C7997190F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15A-8C53-49F7-BF03-2302DB45DFBA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41D-AB01-488A-8DD5-1B7E0E099FF4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41F-C758-43AB-8E56-55C87A77A67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154-6230-4B1A-9C5B-6429895F0583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917C-2ED9-4D10-9BBD-29D57703B173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0893-4D1D-4767-B1D1-F1920C94C686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phantsql.com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datastorm-open.github.io/shinymanag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401"/>
              </p:ext>
            </p:extLst>
          </p:nvPr>
        </p:nvGraphicFramePr>
        <p:xfrm>
          <a:off x="871537" y="1570374"/>
          <a:ext cx="10353812" cy="205740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3701143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5738949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Mampu membuat aplikasi shiny dengan fitur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Membuat aplikasi dengan fitur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0531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Pengenalan</a:t>
                      </a:r>
                      <a:r>
                        <a:rPr lang="en-US" dirty="0">
                          <a:effectLst/>
                        </a:rPr>
                        <a:t> package {</a:t>
                      </a:r>
                      <a:r>
                        <a:rPr lang="en-US" dirty="0" err="1">
                          <a:effectLst/>
                        </a:rPr>
                        <a:t>shinymanager</a:t>
                      </a:r>
                      <a:r>
                        <a:rPr lang="en-US" dirty="0">
                          <a:effectLst/>
                        </a:rPr>
                        <a:t>}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membuat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fitur</a:t>
                      </a:r>
                      <a:r>
                        <a:rPr lang="en-US" dirty="0">
                          <a:effectLst/>
                        </a:rPr>
                        <a:t>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26822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Membuat database untuk penyimpanan data user login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9393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Akses</a:t>
                      </a:r>
                      <a:r>
                        <a:rPr lang="en-US" dirty="0">
                          <a:effectLst/>
                        </a:rPr>
                        <a:t> Admin database user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6678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Presentasi rencana tugas akhir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Presentasi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rencana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tugas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akhir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247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889C8-0C42-EDCE-6B4F-CE203077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/>
              <a:t>Authentication &amp; Securitty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" name="Picture 60" descr="Padlock on computer motherboard">
            <a:extLst>
              <a:ext uri="{FF2B5EF4-FFF2-40B4-BE49-F238E27FC236}">
                <a16:creationId xmlns:a16="http://schemas.microsoft.com/office/drawing/2014/main" id="{CA8C9247-28A8-9FA9-A9A0-6AE8DCEFB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" r="2747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667C-F0D9-085E-73AF-33D536EA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30A0-3859-9583-77E9-40A5C93A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61065-46E9-D290-B980-5A1F80E99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6721254" y="2009576"/>
            <a:ext cx="5239590" cy="2798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2F7B-1A8E-50A3-18C0-9831F7D0A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0" r="1590" b="1031"/>
          <a:stretch/>
        </p:blipFill>
        <p:spPr>
          <a:xfrm>
            <a:off x="144608" y="2016860"/>
            <a:ext cx="5239590" cy="2790809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BF24CF17-DDCD-D736-C038-1787101E4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526" y="2951422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A3296-CADF-0D68-5ADF-C65E95088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27942D-050F-A5E5-28C9-DF444FFD858F}"/>
              </a:ext>
            </a:extLst>
          </p:cNvPr>
          <p:cNvSpPr txBox="1"/>
          <p:nvPr/>
        </p:nvSpPr>
        <p:spPr>
          <a:xfrm>
            <a:off x="144608" y="5133841"/>
            <a:ext cx="502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login module for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the shiny apps and control who can access 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72DE3C-07E6-7DC3-1DC5-04CE4F5A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54" y="445904"/>
            <a:ext cx="1005840" cy="116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F7FC82-1F5B-D8BD-B1B9-039FD535B958}"/>
              </a:ext>
            </a:extLst>
          </p:cNvPr>
          <p:cNvSpPr/>
          <p:nvPr/>
        </p:nvSpPr>
        <p:spPr>
          <a:xfrm>
            <a:off x="6381312" y="5555071"/>
            <a:ext cx="4575110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algn="ctr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shinymanager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865FAB-22AB-3E9F-9FC8-E618069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Database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3D0CC49-B293-7BE9-4F06-6FCA6C9F4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1228"/>
              </p:ext>
            </p:extLst>
          </p:nvPr>
        </p:nvGraphicFramePr>
        <p:xfrm>
          <a:off x="957663" y="2254623"/>
          <a:ext cx="52120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86689229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1456329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9526301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110032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57287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826825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expire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&lt;additional column(s)&gt;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7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93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38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7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86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1191A3-3B77-B275-F663-EFE34B71D4CD}"/>
              </a:ext>
            </a:extLst>
          </p:cNvPr>
          <p:cNvSpPr txBox="1"/>
          <p:nvPr/>
        </p:nvSpPr>
        <p:spPr>
          <a:xfrm>
            <a:off x="957663" y="3778623"/>
            <a:ext cx="210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*</a:t>
            </a:r>
            <a:r>
              <a:rPr lang="en-US" sz="1200" dirty="0">
                <a:latin typeface="Franklin Gothic Book" panose="020B0503020102020204" pitchFamily="34" charset="0"/>
              </a:rPr>
              <a:t> mandatory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B16F6-770E-658B-97F2-447D34B36516}"/>
              </a:ext>
            </a:extLst>
          </p:cNvPr>
          <p:cNvSpPr txBox="1"/>
          <p:nvPr/>
        </p:nvSpPr>
        <p:spPr>
          <a:xfrm>
            <a:off x="934811" y="1885291"/>
            <a:ext cx="282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lin Gothic Book" panose="020B0503020102020204" pitchFamily="34" charset="0"/>
              </a:rPr>
              <a:t>User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F5693-973A-490C-1962-45ACF7A5DBAC}"/>
              </a:ext>
            </a:extLst>
          </p:cNvPr>
          <p:cNvSpPr txBox="1"/>
          <p:nvPr/>
        </p:nvSpPr>
        <p:spPr>
          <a:xfrm>
            <a:off x="6723529" y="1490843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lin Gothic Book" panose="020B0503020102020204" pitchFamily="34" charset="0"/>
              </a:rPr>
              <a:t>{</a:t>
            </a:r>
            <a:r>
              <a:rPr lang="en-US" b="1" dirty="0" err="1">
                <a:latin typeface="Franklin Gothic Book" panose="020B0503020102020204" pitchFamily="34" charset="0"/>
              </a:rPr>
              <a:t>shinymanager</a:t>
            </a:r>
            <a:r>
              <a:rPr lang="en-US" b="1" dirty="0">
                <a:latin typeface="Franklin Gothic Book" panose="020B0503020102020204" pitchFamily="34" charset="0"/>
              </a:rPr>
              <a:t>} user table source:</a:t>
            </a:r>
          </a:p>
        </p:txBody>
      </p:sp>
      <p:pic>
        <p:nvPicPr>
          <p:cNvPr id="8" name="Picture 4" descr="Logo, project, r icon - Free download on Iconfinder">
            <a:extLst>
              <a:ext uri="{FF2B5EF4-FFF2-40B4-BE49-F238E27FC236}">
                <a16:creationId xmlns:a16="http://schemas.microsoft.com/office/drawing/2014/main" id="{24CAE7A9-07E5-E74D-6EC5-B1BDE782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02" y="2462262"/>
            <a:ext cx="1327673" cy="13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752DB-3FCA-D386-F2D6-96842172024E}"/>
              </a:ext>
            </a:extLst>
          </p:cNvPr>
          <p:cNvSpPr txBox="1"/>
          <p:nvPr/>
        </p:nvSpPr>
        <p:spPr>
          <a:xfrm>
            <a:off x="7631679" y="3224264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Franklin Gothic Book" panose="020B0503020102020204" pitchFamily="34" charset="0"/>
              </a:rPr>
              <a:t>Dataframe</a:t>
            </a:r>
            <a:endParaRPr lang="en-US" b="1" dirty="0">
              <a:latin typeface="Franklin Gothic Book" panose="020B05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2A03-EECA-C57C-E374-9C59FDDE07F2}"/>
              </a:ext>
            </a:extLst>
          </p:cNvPr>
          <p:cNvSpPr txBox="1"/>
          <p:nvPr/>
        </p:nvSpPr>
        <p:spPr>
          <a:xfrm>
            <a:off x="6918983" y="3605269"/>
            <a:ext cx="17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Static Database</a:t>
            </a:r>
          </a:p>
        </p:txBody>
      </p:sp>
      <p:pic>
        <p:nvPicPr>
          <p:cNvPr id="11" name="Picture 2" descr="Clip Art Database Logo - Database Cloud, HD Png Download - kindpng">
            <a:extLst>
              <a:ext uri="{FF2B5EF4-FFF2-40B4-BE49-F238E27FC236}">
                <a16:creationId xmlns:a16="http://schemas.microsoft.com/office/drawing/2014/main" id="{B12D22B0-D0D0-B0FC-DCB2-3D2F8387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85" y="2591021"/>
            <a:ext cx="2428315" cy="10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A8FC47-CA0F-6AAC-E72F-5A5559117BA3}"/>
              </a:ext>
            </a:extLst>
          </p:cNvPr>
          <p:cNvSpPr txBox="1"/>
          <p:nvPr/>
        </p:nvSpPr>
        <p:spPr>
          <a:xfrm>
            <a:off x="9277238" y="3593596"/>
            <a:ext cx="172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Static/Dynamic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4949D-6E43-E659-E3CE-3AF796C5C3CF}"/>
              </a:ext>
            </a:extLst>
          </p:cNvPr>
          <p:cNvSpPr txBox="1"/>
          <p:nvPr/>
        </p:nvSpPr>
        <p:spPr>
          <a:xfrm>
            <a:off x="6837402" y="4750611"/>
            <a:ext cx="51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Use SQLite database to use all features of {</a:t>
            </a:r>
            <a:r>
              <a:rPr lang="en-US" b="1" dirty="0" err="1">
                <a:latin typeface="Franklin Gothic Book" panose="020B0503020102020204" pitchFamily="34" charset="0"/>
              </a:rPr>
              <a:t>shinymanager</a:t>
            </a:r>
            <a:r>
              <a:rPr lang="en-US" b="1" dirty="0">
                <a:latin typeface="Franklin Gothic Book" panose="020B0503020102020204" pitchFamily="34" charset="0"/>
              </a:rPr>
              <a:t>}</a:t>
            </a:r>
          </a:p>
        </p:txBody>
      </p:sp>
      <p:pic>
        <p:nvPicPr>
          <p:cNvPr id="3074" name="Picture 2" descr="SQLite - Wikipedia bahasa Indonesia, ensiklopedia bebas">
            <a:extLst>
              <a:ext uri="{FF2B5EF4-FFF2-40B4-BE49-F238E27FC236}">
                <a16:creationId xmlns:a16="http://schemas.microsoft.com/office/drawing/2014/main" id="{30061353-DCE4-DC6D-D969-9FC0BDB2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0" y="5545005"/>
            <a:ext cx="1371600" cy="6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B2702A-07AB-091F-5646-764AE09E9D4B}"/>
              </a:ext>
            </a:extLst>
          </p:cNvPr>
          <p:cNvSpPr txBox="1"/>
          <p:nvPr/>
        </p:nvSpPr>
        <p:spPr>
          <a:xfrm>
            <a:off x="741402" y="475061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{</a:t>
            </a:r>
            <a:r>
              <a:rPr lang="en-US" dirty="0" err="1">
                <a:latin typeface="Franklin Gothic Book" panose="020B0503020102020204" pitchFamily="34" charset="0"/>
              </a:rPr>
              <a:t>shinymanager</a:t>
            </a:r>
            <a:r>
              <a:rPr lang="en-US" dirty="0">
                <a:latin typeface="Franklin Gothic Book" panose="020B0503020102020204" pitchFamily="34" charset="0"/>
              </a:rPr>
              <a:t>} Documentation:</a:t>
            </a:r>
          </a:p>
          <a:p>
            <a:r>
              <a:rPr lang="en-US" dirty="0">
                <a:latin typeface="Franklin Gothic Book" panose="020B0503020102020204" pitchFamily="34" charset="0"/>
                <a:hlinkClick r:id="rId7"/>
              </a:rPr>
              <a:t>https://datastorm-open.github.io/shinymanager/</a:t>
            </a: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Free online database (PostgreSQL):</a:t>
            </a:r>
          </a:p>
          <a:p>
            <a:r>
              <a:rPr lang="en-US" dirty="0">
                <a:latin typeface="Franklin Gothic Book" panose="020B0503020102020204" pitchFamily="34" charset="0"/>
                <a:hlinkClick r:id="rId8"/>
              </a:rPr>
              <a:t>https://www.elephantsql.com/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DF90B7-5E1F-5205-993D-F418AC2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03FC-9948-B9F6-FE9F-9C01D08B8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0" r="1590" b="1031"/>
          <a:stretch/>
        </p:blipFill>
        <p:spPr>
          <a:xfrm>
            <a:off x="838200" y="1690688"/>
            <a:ext cx="3198214" cy="1703493"/>
          </a:xfrm>
          <a:prstGeom prst="rect">
            <a:avLst/>
          </a:prstGeom>
        </p:spPr>
      </p:pic>
      <p:pic>
        <p:nvPicPr>
          <p:cNvPr id="4098" name="Picture 2" descr="Authentication Management for Shiny Applications • shinymanager">
            <a:extLst>
              <a:ext uri="{FF2B5EF4-FFF2-40B4-BE49-F238E27FC236}">
                <a16:creationId xmlns:a16="http://schemas.microsoft.com/office/drawing/2014/main" id="{14429C57-6C0D-B95C-63C2-873893A1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00" y="1690688"/>
            <a:ext cx="6952288" cy="44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uthentication Management for Shiny Applications • shinymanager">
            <a:extLst>
              <a:ext uri="{FF2B5EF4-FFF2-40B4-BE49-F238E27FC236}">
                <a16:creationId xmlns:a16="http://schemas.microsoft.com/office/drawing/2014/main" id="{24DA42DC-8DF6-B808-7F11-D8998AC94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7" r="34364"/>
          <a:stretch/>
        </p:blipFill>
        <p:spPr bwMode="auto">
          <a:xfrm>
            <a:off x="752999" y="3674939"/>
            <a:ext cx="3422883" cy="291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073AC-5A9C-EB11-A83E-1C65C48E5F34}"/>
              </a:ext>
            </a:extLst>
          </p:cNvPr>
          <p:cNvSpPr txBox="1"/>
          <p:nvPr/>
        </p:nvSpPr>
        <p:spPr>
          <a:xfrm>
            <a:off x="5679721" y="6169709"/>
            <a:ext cx="51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Use SQLite database can access admin page to control users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56FD7-20FE-4AD4-FA65-D2E33C2C1A6B}"/>
              </a:ext>
            </a:extLst>
          </p:cNvPr>
          <p:cNvSpPr txBox="1"/>
          <p:nvPr/>
        </p:nvSpPr>
        <p:spPr>
          <a:xfrm>
            <a:off x="-132416" y="6308208"/>
            <a:ext cx="513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User change password page (SQLite only)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A2-A768-B09D-84FA-531CB8D17B9E}"/>
              </a:ext>
            </a:extLst>
          </p:cNvPr>
          <p:cNvSpPr txBox="1"/>
          <p:nvPr/>
        </p:nvSpPr>
        <p:spPr>
          <a:xfrm>
            <a:off x="-132417" y="3429000"/>
            <a:ext cx="513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" panose="020B0503020102020204" pitchFamily="34" charset="0"/>
              </a:rPr>
              <a:t>Login page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3C50CD-4778-8576-C255-9040AAC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3DC3-01A7-07B1-B5F1-F1E8209625EB}"/>
              </a:ext>
            </a:extLst>
          </p:cNvPr>
          <p:cNvSpPr/>
          <p:nvPr/>
        </p:nvSpPr>
        <p:spPr>
          <a:xfrm>
            <a:off x="312204" y="1559860"/>
            <a:ext cx="11530172" cy="2205316"/>
          </a:xfrm>
          <a:prstGeom prst="roundRect">
            <a:avLst>
              <a:gd name="adj" fmla="val 804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 &lt;-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 = c("shiny", 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shinymanager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mandatory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 = c("azerty", "12345"),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mandatory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start = c("2019-04-15"),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(all others)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expire = c(NA, "2019-12-31"),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admin = c(FALSE, TRUE),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A6C1DC-965B-5CC5-BEA4-640E219D6D61}"/>
              </a:ext>
            </a:extLst>
          </p:cNvPr>
          <p:cNvSpPr/>
          <p:nvPr/>
        </p:nvSpPr>
        <p:spPr>
          <a:xfrm>
            <a:off x="4383740" y="4034118"/>
            <a:ext cx="7458636" cy="2312896"/>
          </a:xfrm>
          <a:prstGeom prst="roundRect">
            <a:avLst>
              <a:gd name="adj" fmla="val 455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session){</a:t>
            </a:r>
          </a:p>
          <a:p>
            <a:pPr marL="341313"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result_auth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secure_server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check_credentials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check_credentials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(credentials)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1313" lvl="1"/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&lt;- reactive(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result_auth$user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1313" lvl="1"/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/>
            <a:r>
              <a:rPr lang="en-US" sz="16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server script</a:t>
            </a:r>
          </a:p>
          <a:p>
            <a:pPr marL="115888" lvl="1" indent="-115888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BCFC7-4FAB-4DB2-DD19-F053238DF976}"/>
              </a:ext>
            </a:extLst>
          </p:cNvPr>
          <p:cNvSpPr/>
          <p:nvPr/>
        </p:nvSpPr>
        <p:spPr>
          <a:xfrm>
            <a:off x="267379" y="4034117"/>
            <a:ext cx="3809581" cy="1972235"/>
          </a:xfrm>
          <a:prstGeom prst="roundRect">
            <a:avLst>
              <a:gd name="adj" fmla="val 804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shinymanager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5888" lvl="1" indent="-115888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-115888"/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115888" lvl="1" indent="-115888"/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secure_app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8C89-6C94-8CEC-C369-5CA75AB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2C53F-0D1C-DBAC-58A0-DB38747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Use SQLite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3DC3-01A7-07B1-B5F1-F1E8209625EB}"/>
              </a:ext>
            </a:extLst>
          </p:cNvPr>
          <p:cNvSpPr/>
          <p:nvPr/>
        </p:nvSpPr>
        <p:spPr>
          <a:xfrm>
            <a:off x="312204" y="1559860"/>
            <a:ext cx="11567591" cy="2205316"/>
          </a:xfrm>
          <a:prstGeom prst="roundRect">
            <a:avLst>
              <a:gd name="adj" fmla="val 52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 &lt;-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 = c("shiny", "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shinymanager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mandatory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 = c("azerty", "12345"),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mandatory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start = c("2019-04-15"),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optinal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(all others)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expire = c(NA, "2019-12-31"),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admin = c(FALSE, TRUE),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A6C1DC-965B-5CC5-BEA4-640E219D6D61}"/>
              </a:ext>
            </a:extLst>
          </p:cNvPr>
          <p:cNvSpPr/>
          <p:nvPr/>
        </p:nvSpPr>
        <p:spPr>
          <a:xfrm>
            <a:off x="5800165" y="3932844"/>
            <a:ext cx="6079630" cy="2823882"/>
          </a:xfrm>
          <a:prstGeom prst="roundRect">
            <a:avLst>
              <a:gd name="adj" fmla="val 455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session){</a:t>
            </a:r>
          </a:p>
          <a:p>
            <a:pPr marL="341313"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result_auth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secure_server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check_credentials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check_credentials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"path/to/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database.sqlite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1313" lvl="1"/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&lt;- reactive(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result_auth$user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1313" lvl="1"/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/>
            <a:r>
              <a:rPr lang="en-US" sz="16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server script</a:t>
            </a:r>
          </a:p>
          <a:p>
            <a:pPr marL="115888" lvl="1" indent="-115888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BCFC7-4FAB-4DB2-DD19-F053238DF976}"/>
              </a:ext>
            </a:extLst>
          </p:cNvPr>
          <p:cNvSpPr/>
          <p:nvPr/>
        </p:nvSpPr>
        <p:spPr>
          <a:xfrm>
            <a:off x="312204" y="3932843"/>
            <a:ext cx="5281772" cy="2823883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shinymanager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5888" lvl="1" indent="-115888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-115888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create_db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credentials_data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credentials,</a:t>
            </a:r>
          </a:p>
          <a:p>
            <a:pPr marL="115888" lvl="1" indent="-115888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sqlite_path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"path/to/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database.sqlite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15888" lvl="1" indent="-115888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-115888"/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115888" lvl="1" indent="-115888"/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secure_app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enable_admin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4C4E-20C6-2CE0-4644-28B481D3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13167</TotalTime>
  <Words>541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Franklin Gothic Book</vt:lpstr>
      <vt:lpstr>Office Theme</vt:lpstr>
      <vt:lpstr>1_Office Theme</vt:lpstr>
      <vt:lpstr>Build Interactive Web App with R &amp; Shiny</vt:lpstr>
      <vt:lpstr>Syllabus</vt:lpstr>
      <vt:lpstr>Authentication &amp; Securitty</vt:lpstr>
      <vt:lpstr>Authentication Using </vt:lpstr>
      <vt:lpstr>User Database</vt:lpstr>
      <vt:lpstr>Feature</vt:lpstr>
      <vt:lpstr>Demo: Use Dataframe</vt:lpstr>
      <vt:lpstr>Demo: Use 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aephidayatuloh</cp:lastModifiedBy>
  <cp:revision>349</cp:revision>
  <dcterms:created xsi:type="dcterms:W3CDTF">2017-09-09T03:53:51Z</dcterms:created>
  <dcterms:modified xsi:type="dcterms:W3CDTF">2022-09-22T15:01:19Z</dcterms:modified>
</cp:coreProperties>
</file>