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80" r:id="rId8"/>
    <p:sldId id="286" r:id="rId9"/>
    <p:sldId id="287" r:id="rId10"/>
    <p:sldId id="258" r:id="rId11"/>
    <p:sldId id="259" r:id="rId12"/>
    <p:sldId id="260" r:id="rId13"/>
    <p:sldId id="288" r:id="rId14"/>
    <p:sldId id="267" r:id="rId15"/>
    <p:sldId id="268" r:id="rId16"/>
    <p:sldId id="290" r:id="rId17"/>
    <p:sldId id="289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40F5C97F-DB1F-4C22-976E-CEC0C03A61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67C99BDB-89E7-4E97-9094-D4A6E3752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_css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web_scrap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vest.tidyvers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endParaRPr lang="en-US" sz="8000" b="1" dirty="0">
              <a:latin typeface="+mn-lt"/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88" y="2316163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689D16B-2E84-423D-A626-911CC73F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436"/>
            <a:ext cx="7866548" cy="1489364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Approach)</a:t>
            </a:r>
          </a:p>
        </p:txBody>
      </p:sp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&gt; </a:t>
            </a:r>
            <a:r>
              <a:rPr lang="en-US" sz="73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 {.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 descr="Image result for html &amp; css">
            <a:extLst>
              <a:ext uri="{FF2B5EF4-FFF2-40B4-BE49-F238E27FC236}">
                <a16:creationId xmlns:a16="http://schemas.microsoft.com/office/drawing/2014/main" id="{688EDE8D-FAE4-487B-8B17-0FB9E7C21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9629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618B1-9C6A-4728-BE57-CAF135BB8721}"/>
              </a:ext>
            </a:extLst>
          </p:cNvPr>
          <p:cNvSpPr txBox="1"/>
          <p:nvPr/>
        </p:nvSpPr>
        <p:spPr>
          <a:xfrm flipH="1">
            <a:off x="2225732" y="6217920"/>
            <a:ext cx="774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more about HTML &amp; CSS at </a:t>
            </a:r>
            <a:r>
              <a:rPr lang="en-US" dirty="0">
                <a:hlinkClick r:id="rId4"/>
              </a:rPr>
              <a:t>https://www.w3schools.com/htmL/html_css.asp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Inspect Element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139D848-FCD7-4E78-A080-D5C0126F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73" b="5991"/>
          <a:stretch/>
        </p:blipFill>
        <p:spPr>
          <a:xfrm>
            <a:off x="838200" y="1870375"/>
            <a:ext cx="5669280" cy="2557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B81DE-EDF7-45C2-8B43-557A54F9C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2" r="23887" b="18571"/>
          <a:stretch/>
        </p:blipFill>
        <p:spPr>
          <a:xfrm>
            <a:off x="5250873" y="2722492"/>
            <a:ext cx="6583680" cy="383347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05BC03-2C49-4423-9AA7-DA662D8E3E74}"/>
              </a:ext>
            </a:extLst>
          </p:cNvPr>
          <p:cNvSpPr/>
          <p:nvPr/>
        </p:nvSpPr>
        <p:spPr>
          <a:xfrm>
            <a:off x="5704765" y="3923731"/>
            <a:ext cx="391236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1E5040-FBBC-4A56-86E1-A2A4A7D110A4}"/>
              </a:ext>
            </a:extLst>
          </p:cNvPr>
          <p:cNvSpPr/>
          <p:nvPr/>
        </p:nvSpPr>
        <p:spPr>
          <a:xfrm>
            <a:off x="7897504" y="4427839"/>
            <a:ext cx="2340591" cy="1296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A6D091-A730-4A8B-B9DB-5E0A08872FC0}"/>
              </a:ext>
            </a:extLst>
          </p:cNvPr>
          <p:cNvSpPr/>
          <p:nvPr/>
        </p:nvSpPr>
        <p:spPr>
          <a:xfrm>
            <a:off x="5556916" y="3515157"/>
            <a:ext cx="274320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EE6961-DF77-432C-ABF0-57B36FBE9BD4}"/>
              </a:ext>
            </a:extLst>
          </p:cNvPr>
          <p:cNvSpPr/>
          <p:nvPr/>
        </p:nvSpPr>
        <p:spPr>
          <a:xfrm>
            <a:off x="5763223" y="5327114"/>
            <a:ext cx="457200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82808E-292C-4CA0-AEE9-01103875D051}"/>
              </a:ext>
            </a:extLst>
          </p:cNvPr>
          <p:cNvSpPr/>
          <p:nvPr/>
        </p:nvSpPr>
        <p:spPr>
          <a:xfrm>
            <a:off x="1637047" y="5287187"/>
            <a:ext cx="274320" cy="136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5D6F80-99E0-4CBC-B988-0C62DD7CB3DB}"/>
              </a:ext>
            </a:extLst>
          </p:cNvPr>
          <p:cNvSpPr/>
          <p:nvPr/>
        </p:nvSpPr>
        <p:spPr>
          <a:xfrm>
            <a:off x="1637047" y="5558435"/>
            <a:ext cx="274320" cy="1296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A79AC-5330-4FB7-8CA7-89C58449E419}"/>
              </a:ext>
            </a:extLst>
          </p:cNvPr>
          <p:cNvSpPr txBox="1"/>
          <p:nvPr/>
        </p:nvSpPr>
        <p:spPr>
          <a:xfrm>
            <a:off x="2062716" y="5210155"/>
            <a:ext cx="150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 tags/node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6CA10-F907-492C-83E6-BB44821E31CA}"/>
              </a:ext>
            </a:extLst>
          </p:cNvPr>
          <p:cNvSpPr txBox="1"/>
          <p:nvPr/>
        </p:nvSpPr>
        <p:spPr>
          <a:xfrm>
            <a:off x="2062716" y="5469373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 attribute/CSS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C5BA5C-F382-4FA5-9E32-BA0279FB03FA}"/>
              </a:ext>
            </a:extLst>
          </p:cNvPr>
          <p:cNvSpPr/>
          <p:nvPr/>
        </p:nvSpPr>
        <p:spPr>
          <a:xfrm>
            <a:off x="11156367" y="4728887"/>
            <a:ext cx="228600" cy="1364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ADB11-8C45-4F54-B95B-2ECD3C0A9536}"/>
              </a:ext>
            </a:extLst>
          </p:cNvPr>
          <p:cNvSpPr/>
          <p:nvPr/>
        </p:nvSpPr>
        <p:spPr>
          <a:xfrm>
            <a:off x="1637047" y="5822859"/>
            <a:ext cx="274320" cy="1364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2816B-4DCE-4863-B371-9AFA4CF95D50}"/>
              </a:ext>
            </a:extLst>
          </p:cNvPr>
          <p:cNvSpPr txBox="1"/>
          <p:nvPr/>
        </p:nvSpPr>
        <p:spPr>
          <a:xfrm>
            <a:off x="2062716" y="5758767"/>
            <a:ext cx="1003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 text</a:t>
            </a:r>
          </a:p>
        </p:txBody>
      </p: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GET :</a:t>
            </a:r>
          </a:p>
          <a:p>
            <a:r>
              <a:rPr lang="en-US" dirty="0"/>
              <a:t>Parameter(s) from client side to server side </a:t>
            </a:r>
            <a:r>
              <a:rPr lang="en-US" b="1" dirty="0"/>
              <a:t>visible</a:t>
            </a:r>
            <a:r>
              <a:rPr lang="en-US" dirty="0"/>
              <a:t> in URL</a:t>
            </a:r>
          </a:p>
          <a:p>
            <a:r>
              <a:rPr lang="en-US" dirty="0"/>
              <a:t>Not so secure than POST to transfer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POST :</a:t>
            </a:r>
          </a:p>
          <a:p>
            <a:r>
              <a:rPr lang="en-US" dirty="0">
                <a:solidFill>
                  <a:prstClr val="black"/>
                </a:solidFill>
              </a:rPr>
              <a:t>Parameter(s) from client side to server side </a:t>
            </a:r>
            <a:r>
              <a:rPr lang="en-US" b="1" dirty="0">
                <a:solidFill>
                  <a:prstClr val="black"/>
                </a:solidFill>
              </a:rPr>
              <a:t>invisible</a:t>
            </a:r>
            <a:r>
              <a:rPr lang="en-US" dirty="0">
                <a:solidFill>
                  <a:prstClr val="black"/>
                </a:solidFill>
              </a:rPr>
              <a:t> in URL</a:t>
            </a:r>
          </a:p>
          <a:p>
            <a:r>
              <a:rPr lang="en-US" dirty="0">
                <a:solidFill>
                  <a:prstClr val="black"/>
                </a:solidFill>
              </a:rPr>
              <a:t>More secure to transfer data than 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A59-FAD6-4D85-B31B-68ED0C0BB2CB}"/>
              </a:ext>
            </a:extLst>
          </p:cNvPr>
          <p:cNvSpPr txBox="1"/>
          <p:nvPr/>
        </p:nvSpPr>
        <p:spPr>
          <a:xfrm>
            <a:off x="838200" y="586853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rvest</a:t>
            </a:r>
            <a:r>
              <a:rPr lang="en-US" dirty="0"/>
              <a:t> request method default: GET</a:t>
            </a:r>
          </a:p>
        </p:txBody>
      </p:sp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A59-FAD6-4D85-B31B-68ED0C0BB2CB}"/>
              </a:ext>
            </a:extLst>
          </p:cNvPr>
          <p:cNvSpPr txBox="1"/>
          <p:nvPr/>
        </p:nvSpPr>
        <p:spPr>
          <a:xfrm>
            <a:off x="838200" y="586853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rvest</a:t>
            </a:r>
            <a:r>
              <a:rPr lang="en-US" dirty="0"/>
              <a:t> request method default: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0245C-5DAD-4F53-990C-9697E1A4205C}"/>
              </a:ext>
            </a:extLst>
          </p:cNvPr>
          <p:cNvSpPr/>
          <p:nvPr/>
        </p:nvSpPr>
        <p:spPr>
          <a:xfrm>
            <a:off x="742664" y="1764719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GET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72F72-E188-4D9D-BE18-78150835F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98" b="30339"/>
          <a:stretch/>
        </p:blipFill>
        <p:spPr>
          <a:xfrm>
            <a:off x="6560024" y="2226384"/>
            <a:ext cx="4937760" cy="33808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8E552-353E-4767-BAD1-677EAA266F93}"/>
              </a:ext>
            </a:extLst>
          </p:cNvPr>
          <p:cNvSpPr/>
          <p:nvPr/>
        </p:nvSpPr>
        <p:spPr>
          <a:xfrm>
            <a:off x="6476999" y="1764719"/>
            <a:ext cx="100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POST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B6304-D15C-45B8-9DAE-207B239E2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2" t="83997" r="56231" b="5650"/>
          <a:stretch/>
        </p:blipFill>
        <p:spPr>
          <a:xfrm>
            <a:off x="6560024" y="5986278"/>
            <a:ext cx="4209310" cy="608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E06A1-9793-4359-A59D-6152448E0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89" b="30538"/>
          <a:stretch/>
        </p:blipFill>
        <p:spPr>
          <a:xfrm>
            <a:off x="838200" y="2230691"/>
            <a:ext cx="5486400" cy="30430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DB370A-D9EF-4B4E-9A88-C1E24BFF70C8}"/>
              </a:ext>
            </a:extLst>
          </p:cNvPr>
          <p:cNvSpPr/>
          <p:nvPr/>
        </p:nvSpPr>
        <p:spPr>
          <a:xfrm>
            <a:off x="2313830" y="2369489"/>
            <a:ext cx="524786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A83E2F-74F7-419E-B20B-BBAE2454571E}"/>
              </a:ext>
            </a:extLst>
          </p:cNvPr>
          <p:cNvSpPr/>
          <p:nvPr/>
        </p:nvSpPr>
        <p:spPr>
          <a:xfrm>
            <a:off x="2608027" y="2674289"/>
            <a:ext cx="1828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99CD77-834F-43E4-81F9-B3CAF70EC624}"/>
              </a:ext>
            </a:extLst>
          </p:cNvPr>
          <p:cNvSpPr/>
          <p:nvPr/>
        </p:nvSpPr>
        <p:spPr>
          <a:xfrm>
            <a:off x="838200" y="3421049"/>
            <a:ext cx="15544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B9796-9F07-4F7D-AE56-D2EE3BE1C172}"/>
              </a:ext>
            </a:extLst>
          </p:cNvPr>
          <p:cNvSpPr/>
          <p:nvPr/>
        </p:nvSpPr>
        <p:spPr>
          <a:xfrm>
            <a:off x="2485446" y="3581400"/>
            <a:ext cx="356616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C24FF6-5089-43DB-BB60-D54E945D77AE}"/>
              </a:ext>
            </a:extLst>
          </p:cNvPr>
          <p:cNvSpPr/>
          <p:nvPr/>
        </p:nvSpPr>
        <p:spPr>
          <a:xfrm>
            <a:off x="2490083" y="3722538"/>
            <a:ext cx="82296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38EB64-5C61-4511-9DC1-4F85596EB6F4}"/>
              </a:ext>
            </a:extLst>
          </p:cNvPr>
          <p:cNvSpPr/>
          <p:nvPr/>
        </p:nvSpPr>
        <p:spPr>
          <a:xfrm>
            <a:off x="8394590" y="3728057"/>
            <a:ext cx="301752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D50E2C-054D-4B26-B7AD-BA75205EEACC}"/>
              </a:ext>
            </a:extLst>
          </p:cNvPr>
          <p:cNvSpPr/>
          <p:nvPr/>
        </p:nvSpPr>
        <p:spPr>
          <a:xfrm>
            <a:off x="8399227" y="3869195"/>
            <a:ext cx="91440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000D2E-C09E-4E12-A3A1-07A8EED01321}"/>
              </a:ext>
            </a:extLst>
          </p:cNvPr>
          <p:cNvSpPr/>
          <p:nvPr/>
        </p:nvSpPr>
        <p:spPr>
          <a:xfrm>
            <a:off x="8401499" y="6194195"/>
            <a:ext cx="914400" cy="37558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B73124-CC0B-427E-88BB-8E6E39A74A27}"/>
              </a:ext>
            </a:extLst>
          </p:cNvPr>
          <p:cNvSpPr/>
          <p:nvPr/>
        </p:nvSpPr>
        <p:spPr>
          <a:xfrm>
            <a:off x="6476999" y="3787254"/>
            <a:ext cx="537950" cy="14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0906E-27BB-49DC-A7C9-9E68E7CA2389}"/>
              </a:ext>
            </a:extLst>
          </p:cNvPr>
          <p:cNvCxnSpPr>
            <a:stCxn id="21" idx="1"/>
            <a:endCxn id="16" idx="3"/>
          </p:cNvCxnSpPr>
          <p:nvPr/>
        </p:nvCxnSpPr>
        <p:spPr>
          <a:xfrm flipH="1" flipV="1">
            <a:off x="6051606" y="3652962"/>
            <a:ext cx="425393" cy="2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E2EE03-9A9A-4268-A1B8-F43F3AE94AB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7014949" y="3799619"/>
            <a:ext cx="1379641" cy="5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C9F87-753D-4F9B-B545-516125070585}"/>
              </a:ext>
            </a:extLst>
          </p:cNvPr>
          <p:cNvSpPr/>
          <p:nvPr/>
        </p:nvSpPr>
        <p:spPr>
          <a:xfrm>
            <a:off x="6197334" y="4433010"/>
            <a:ext cx="1097280" cy="1431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Request Method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00481-43BB-4A55-AC75-44B6AC52405B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3313043" y="3794100"/>
            <a:ext cx="2884291" cy="710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2445-FE41-4D8F-8E14-7CF11A247BFB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7294614" y="3940757"/>
            <a:ext cx="1104613" cy="5638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847272-5498-49BA-8982-D4314F582DA4}"/>
              </a:ext>
            </a:extLst>
          </p:cNvPr>
          <p:cNvSpPr/>
          <p:nvPr/>
        </p:nvSpPr>
        <p:spPr>
          <a:xfrm>
            <a:off x="5615571" y="3515845"/>
            <a:ext cx="425393" cy="2743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C111F8-26A4-4573-9A3E-531FF4FBC5A5}"/>
              </a:ext>
            </a:extLst>
          </p:cNvPr>
          <p:cNvSpPr/>
          <p:nvPr/>
        </p:nvSpPr>
        <p:spPr>
          <a:xfrm>
            <a:off x="6197334" y="5195976"/>
            <a:ext cx="1097280" cy="1431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Parameter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E94831-01F6-4FBE-B157-A30714356131}"/>
              </a:ext>
            </a:extLst>
          </p:cNvPr>
          <p:cNvCxnSpPr>
            <a:cxnSpLocks/>
            <a:stCxn id="38" idx="1"/>
            <a:endCxn id="37" idx="2"/>
          </p:cNvCxnSpPr>
          <p:nvPr/>
        </p:nvCxnSpPr>
        <p:spPr>
          <a:xfrm flipH="1" flipV="1">
            <a:off x="5828268" y="3790165"/>
            <a:ext cx="369066" cy="14773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245F36-1BCA-400D-8407-F6C8B016F38B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>
            <a:off x="7294614" y="5267538"/>
            <a:ext cx="1106885" cy="11144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6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Scrape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Stok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Pasar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Beras</a:t>
            </a:r>
            <a:r>
              <a:rPr lang="en-US" dirty="0"/>
              <a:t> </a:t>
            </a:r>
            <a:r>
              <a:rPr lang="en-US" dirty="0" err="1"/>
              <a:t>Cipinang</a:t>
            </a:r>
            <a:r>
              <a:rPr lang="en-US" dirty="0"/>
              <a:t> (PIBC)</a:t>
            </a:r>
          </a:p>
          <a:p>
            <a:pPr algn="ctr"/>
            <a:r>
              <a:rPr lang="en-US" dirty="0"/>
              <a:t>https://www.foodstation.co.id</a:t>
            </a:r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Stok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56483-93BC-4F12-8376-F10F44113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62" t="13713" r="13749" b="5650"/>
          <a:stretch/>
        </p:blipFill>
        <p:spPr>
          <a:xfrm>
            <a:off x="2438400" y="1691204"/>
            <a:ext cx="7315200" cy="45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A59-FAD6-4D85-B31B-68ED0C0BB2CB}"/>
              </a:ext>
            </a:extLst>
          </p:cNvPr>
          <p:cNvSpPr txBox="1"/>
          <p:nvPr/>
        </p:nvSpPr>
        <p:spPr>
          <a:xfrm>
            <a:off x="838200" y="5868537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rvest</a:t>
            </a:r>
            <a:r>
              <a:rPr lang="en-US" dirty="0"/>
              <a:t> request method default: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0245C-5DAD-4F53-990C-9697E1A4205C}"/>
              </a:ext>
            </a:extLst>
          </p:cNvPr>
          <p:cNvSpPr/>
          <p:nvPr/>
        </p:nvSpPr>
        <p:spPr>
          <a:xfrm>
            <a:off x="742664" y="1764719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GET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BE06A1-9793-4359-A59D-6152448E0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89" b="30538"/>
          <a:stretch/>
        </p:blipFill>
        <p:spPr>
          <a:xfrm>
            <a:off x="838200" y="2230691"/>
            <a:ext cx="5486400" cy="30430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DB370A-D9EF-4B4E-9A88-C1E24BFF70C8}"/>
              </a:ext>
            </a:extLst>
          </p:cNvPr>
          <p:cNvSpPr/>
          <p:nvPr/>
        </p:nvSpPr>
        <p:spPr>
          <a:xfrm>
            <a:off x="2313830" y="2369489"/>
            <a:ext cx="524786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A83E2F-74F7-419E-B20B-BBAE2454571E}"/>
              </a:ext>
            </a:extLst>
          </p:cNvPr>
          <p:cNvSpPr/>
          <p:nvPr/>
        </p:nvSpPr>
        <p:spPr>
          <a:xfrm>
            <a:off x="2608027" y="2674289"/>
            <a:ext cx="1828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99CD77-834F-43E4-81F9-B3CAF70EC624}"/>
              </a:ext>
            </a:extLst>
          </p:cNvPr>
          <p:cNvSpPr/>
          <p:nvPr/>
        </p:nvSpPr>
        <p:spPr>
          <a:xfrm>
            <a:off x="838200" y="3421049"/>
            <a:ext cx="1554480" cy="143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B9796-9F07-4F7D-AE56-D2EE3BE1C172}"/>
              </a:ext>
            </a:extLst>
          </p:cNvPr>
          <p:cNvSpPr/>
          <p:nvPr/>
        </p:nvSpPr>
        <p:spPr>
          <a:xfrm>
            <a:off x="2485446" y="3581400"/>
            <a:ext cx="356616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C24FF6-5089-43DB-BB60-D54E945D77AE}"/>
              </a:ext>
            </a:extLst>
          </p:cNvPr>
          <p:cNvSpPr/>
          <p:nvPr/>
        </p:nvSpPr>
        <p:spPr>
          <a:xfrm>
            <a:off x="2490083" y="3722538"/>
            <a:ext cx="82296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B73124-CC0B-427E-88BB-8E6E39A74A27}"/>
              </a:ext>
            </a:extLst>
          </p:cNvPr>
          <p:cNvSpPr/>
          <p:nvPr/>
        </p:nvSpPr>
        <p:spPr>
          <a:xfrm>
            <a:off x="6476999" y="3787254"/>
            <a:ext cx="537950" cy="14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50906E-27BB-49DC-A7C9-9E68E7CA2389}"/>
              </a:ext>
            </a:extLst>
          </p:cNvPr>
          <p:cNvCxnSpPr>
            <a:stCxn id="21" idx="1"/>
            <a:endCxn id="16" idx="3"/>
          </p:cNvCxnSpPr>
          <p:nvPr/>
        </p:nvCxnSpPr>
        <p:spPr>
          <a:xfrm flipH="1" flipV="1">
            <a:off x="6051606" y="3652962"/>
            <a:ext cx="425393" cy="2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C9F87-753D-4F9B-B545-516125070585}"/>
              </a:ext>
            </a:extLst>
          </p:cNvPr>
          <p:cNvSpPr/>
          <p:nvPr/>
        </p:nvSpPr>
        <p:spPr>
          <a:xfrm>
            <a:off x="6197334" y="4433010"/>
            <a:ext cx="1097280" cy="1431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Request Method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00481-43BB-4A55-AC75-44B6AC52405B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3313043" y="3794100"/>
            <a:ext cx="2884291" cy="710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847272-5498-49BA-8982-D4314F582DA4}"/>
              </a:ext>
            </a:extLst>
          </p:cNvPr>
          <p:cNvSpPr/>
          <p:nvPr/>
        </p:nvSpPr>
        <p:spPr>
          <a:xfrm>
            <a:off x="5615571" y="3515845"/>
            <a:ext cx="425393" cy="27432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C111F8-26A4-4573-9A3E-531FF4FBC5A5}"/>
              </a:ext>
            </a:extLst>
          </p:cNvPr>
          <p:cNvSpPr/>
          <p:nvPr/>
        </p:nvSpPr>
        <p:spPr>
          <a:xfrm>
            <a:off x="6197334" y="5195976"/>
            <a:ext cx="1097280" cy="1431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Parameter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E94831-01F6-4FBE-B157-A30714356131}"/>
              </a:ext>
            </a:extLst>
          </p:cNvPr>
          <p:cNvCxnSpPr>
            <a:cxnSpLocks/>
            <a:stCxn id="38" idx="1"/>
            <a:endCxn id="37" idx="2"/>
          </p:cNvCxnSpPr>
          <p:nvPr/>
        </p:nvCxnSpPr>
        <p:spPr>
          <a:xfrm flipH="1" flipV="1">
            <a:off x="5828268" y="3790165"/>
            <a:ext cx="369066" cy="14773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6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60BB1-3CB1-4FEB-B8A6-9E899E935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99" t="12619" r="13791" b="5520"/>
          <a:stretch/>
        </p:blipFill>
        <p:spPr>
          <a:xfrm>
            <a:off x="2438400" y="1636511"/>
            <a:ext cx="7315200" cy="45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Method: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72F72-E188-4D9D-BE18-78150835F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98" b="30339"/>
          <a:stretch/>
        </p:blipFill>
        <p:spPr>
          <a:xfrm>
            <a:off x="6560024" y="2226384"/>
            <a:ext cx="4937760" cy="33808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8E552-353E-4767-BAD1-677EAA266F93}"/>
              </a:ext>
            </a:extLst>
          </p:cNvPr>
          <p:cNvSpPr/>
          <p:nvPr/>
        </p:nvSpPr>
        <p:spPr>
          <a:xfrm>
            <a:off x="6476999" y="1764719"/>
            <a:ext cx="100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POST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B6304-D15C-45B8-9DAE-207B239E2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2" t="83997" r="56231" b="5650"/>
          <a:stretch/>
        </p:blipFill>
        <p:spPr>
          <a:xfrm>
            <a:off x="6560024" y="5986278"/>
            <a:ext cx="4209310" cy="60804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38EB64-5C61-4511-9DC1-4F85596EB6F4}"/>
              </a:ext>
            </a:extLst>
          </p:cNvPr>
          <p:cNvSpPr/>
          <p:nvPr/>
        </p:nvSpPr>
        <p:spPr>
          <a:xfrm>
            <a:off x="8394590" y="3728057"/>
            <a:ext cx="3017520" cy="1431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D50E2C-054D-4B26-B7AD-BA75205EEACC}"/>
              </a:ext>
            </a:extLst>
          </p:cNvPr>
          <p:cNvSpPr/>
          <p:nvPr/>
        </p:nvSpPr>
        <p:spPr>
          <a:xfrm>
            <a:off x="8399227" y="3869195"/>
            <a:ext cx="914400" cy="1431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000D2E-C09E-4E12-A3A1-07A8EED01321}"/>
              </a:ext>
            </a:extLst>
          </p:cNvPr>
          <p:cNvSpPr/>
          <p:nvPr/>
        </p:nvSpPr>
        <p:spPr>
          <a:xfrm>
            <a:off x="8401499" y="6194195"/>
            <a:ext cx="914400" cy="37558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B73124-CC0B-427E-88BB-8E6E39A74A27}"/>
              </a:ext>
            </a:extLst>
          </p:cNvPr>
          <p:cNvSpPr/>
          <p:nvPr/>
        </p:nvSpPr>
        <p:spPr>
          <a:xfrm>
            <a:off x="6476999" y="3787254"/>
            <a:ext cx="537950" cy="143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E2EE03-9A9A-4268-A1B8-F43F3AE94AB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7014949" y="3799619"/>
            <a:ext cx="1379641" cy="5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3C9F87-753D-4F9B-B545-516125070585}"/>
              </a:ext>
            </a:extLst>
          </p:cNvPr>
          <p:cNvSpPr/>
          <p:nvPr/>
        </p:nvSpPr>
        <p:spPr>
          <a:xfrm>
            <a:off x="6197334" y="4433010"/>
            <a:ext cx="1097280" cy="14312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Request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2445-FE41-4D8F-8E14-7CF11A247BFB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7294614" y="3940757"/>
            <a:ext cx="1104613" cy="5638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C111F8-26A4-4573-9A3E-531FF4FBC5A5}"/>
              </a:ext>
            </a:extLst>
          </p:cNvPr>
          <p:cNvSpPr/>
          <p:nvPr/>
        </p:nvSpPr>
        <p:spPr>
          <a:xfrm>
            <a:off x="6197334" y="5195976"/>
            <a:ext cx="1097280" cy="14312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Parameter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245F36-1BCA-400D-8407-F6C8B016F38B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>
            <a:off x="7294614" y="5267538"/>
            <a:ext cx="1106885" cy="11144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8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7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4"/>
              </a:rPr>
              <a:t>https://github.com/aephidayatuloh/web_scraping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rvest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rvest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readr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readr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httr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httr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stringr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stringr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rvest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readr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httr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stringr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rvest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httr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httr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Need Web Scraping?</a:t>
            </a:r>
            <a:endParaRPr lang="en-US" sz="9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0AC3-4209-48AA-AB34-789AE2062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Website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59ED2-99A8-48E9-87D8-47A6D5BAC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4922" l="0" r="100000">
                        <a14:foregroundMark x1="2123" y1="6641" x2="2123" y2="6641"/>
                        <a14:foregroundMark x1="11274" y1="24870" x2="11274" y2="24870"/>
                        <a14:foregroundMark x1="13982" y1="14974" x2="13982" y2="14974"/>
                        <a14:foregroundMark x1="2928" y1="9635" x2="2928" y2="9635"/>
                        <a14:foregroundMark x1="3953" y1="8073" x2="3953" y2="8073"/>
                        <a14:foregroundMark x1="13104" y1="5990" x2="13104" y2="5990"/>
                        <a14:foregroundMark x1="46706" y1="7292" x2="46706" y2="7292"/>
                        <a14:foregroundMark x1="15666" y1="6250" x2="43997" y2="7422"/>
                        <a14:foregroundMark x1="2416" y1="13281" x2="25329" y2="17708"/>
                        <a14:foregroundMark x1="6442" y1="6641" x2="6442" y2="6641"/>
                        <a14:foregroundMark x1="6589" y1="8203" x2="6589" y2="8203"/>
                        <a14:foregroundMark x1="9517" y1="8464" x2="43045" y2="8073"/>
                        <a14:foregroundMark x1="6003" y1="12760" x2="44217" y2="12760"/>
                        <a14:backgroundMark x1="6149" y1="9505" x2="43997" y2="9635"/>
                        <a14:backgroundMark x1="6003" y1="12240" x2="44070" y2="12109"/>
                        <a14:backgroundMark x1="43851" y1="9635" x2="43851" y2="12109"/>
                        <a14:backgroundMark x1="6003" y1="9245" x2="6003" y2="12500"/>
                      </a14:backgroundRemoval>
                    </a14:imgEffect>
                  </a14:imgLayer>
                </a14:imgProps>
              </a:ext>
            </a:extLst>
          </a:blip>
          <a:srcRect t="4422" b="5433"/>
          <a:stretch/>
        </p:blipFill>
        <p:spPr>
          <a:xfrm>
            <a:off x="838200" y="1690688"/>
            <a:ext cx="9052560" cy="45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30479D9D-E71A-4E62-BE0F-F131B2CF7550}"/>
              </a:ext>
            </a:extLst>
          </p:cNvPr>
          <p:cNvSpPr/>
          <p:nvPr/>
        </p:nvSpPr>
        <p:spPr>
          <a:xfrm>
            <a:off x="1080655" y="2272146"/>
            <a:ext cx="2036618" cy="1177636"/>
          </a:xfrm>
          <a:prstGeom prst="flowChartMulti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Website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C37F5F-6BA8-458F-8B49-47FBE77289DD}"/>
              </a:ext>
            </a:extLst>
          </p:cNvPr>
          <p:cNvGrpSpPr/>
          <p:nvPr/>
        </p:nvGrpSpPr>
        <p:grpSpPr>
          <a:xfrm>
            <a:off x="4172989" y="3274799"/>
            <a:ext cx="3707477" cy="1423946"/>
            <a:chOff x="3990110" y="2640562"/>
            <a:chExt cx="3707477" cy="1423946"/>
          </a:xfrm>
        </p:grpSpPr>
        <p:pic>
          <p:nvPicPr>
            <p:cNvPr id="6" name="Picture 2" descr="Image result for R">
              <a:extLst>
                <a:ext uri="{FF2B5EF4-FFF2-40B4-BE49-F238E27FC236}">
                  <a16:creationId xmlns:a16="http://schemas.microsoft.com/office/drawing/2014/main" id="{A7F95C3C-892C-4C03-A2E4-FA6D24941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110" y="264056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rvest tidyverse logo">
              <a:extLst>
                <a:ext uri="{FF2B5EF4-FFF2-40B4-BE49-F238E27FC236}">
                  <a16:creationId xmlns:a16="http://schemas.microsoft.com/office/drawing/2014/main" id="{A151BA00-8849-4251-BB8A-F397F62BF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307" y="2793492"/>
              <a:ext cx="1097280" cy="127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9534CF4D-E9E7-4F9A-975B-F45A63B03F65}"/>
                </a:ext>
              </a:extLst>
            </p:cNvPr>
            <p:cNvSpPr/>
            <p:nvPr/>
          </p:nvSpPr>
          <p:spPr>
            <a:xfrm>
              <a:off x="5863245" y="3221182"/>
              <a:ext cx="520932" cy="554182"/>
            </a:xfrm>
            <a:prstGeom prst="plus">
              <a:avLst>
                <a:gd name="adj" fmla="val 356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A320CD7B-67CB-463C-80BE-81CC40FC39D3}"/>
              </a:ext>
            </a:extLst>
          </p:cNvPr>
          <p:cNvSpPr/>
          <p:nvPr/>
        </p:nvSpPr>
        <p:spPr>
          <a:xfrm>
            <a:off x="8753303" y="4621301"/>
            <a:ext cx="2050472" cy="1610172"/>
          </a:xfrm>
          <a:prstGeom prst="flowChartInternalStorag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928080B-DC57-4044-8E64-ECD444DDE68C}"/>
              </a:ext>
            </a:extLst>
          </p:cNvPr>
          <p:cNvSpPr/>
          <p:nvPr/>
        </p:nvSpPr>
        <p:spPr>
          <a:xfrm flipV="1">
            <a:off x="2075411" y="3449782"/>
            <a:ext cx="1737360" cy="959819"/>
          </a:xfrm>
          <a:prstGeom prst="bentArrow">
            <a:avLst/>
          </a:prstGeom>
          <a:ln>
            <a:noFill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A973D691-CE14-4A66-9525-5EC1B0029DC5}"/>
              </a:ext>
            </a:extLst>
          </p:cNvPr>
          <p:cNvSpPr/>
          <p:nvPr/>
        </p:nvSpPr>
        <p:spPr>
          <a:xfrm flipV="1">
            <a:off x="6306590" y="4946477"/>
            <a:ext cx="1737360" cy="959819"/>
          </a:xfrm>
          <a:prstGeom prst="bentArrow">
            <a:avLst/>
          </a:prstGeom>
          <a:ln>
            <a:noFill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DB9131EC-5C2E-4385-AA6A-7CFE6F50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811254"/>
            <a:ext cx="1371600" cy="13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Universe</a:t>
            </a:r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F9F58BC-6A5F-4F26-B433-4C666532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3"/>
            <a:ext cx="12192000" cy="49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rvest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pipe</a:t>
            </a:r>
            <a:endParaRPr lang="en-US" dirty="0"/>
          </a:p>
        </p:txBody>
      </p:sp>
      <p:pic>
        <p:nvPicPr>
          <p:cNvPr id="3074" name="Picture 2" descr="https://github.com/tidyverse/rvest/raw/master/man/figures/logo.png">
            <a:extLst>
              <a:ext uri="{FF2B5EF4-FFF2-40B4-BE49-F238E27FC236}">
                <a16:creationId xmlns:a16="http://schemas.microsoft.com/office/drawing/2014/main" id="{96B3AAEE-B02F-4501-98A3-919D1164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5350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1F29D5-2198-4BD5-9C01-43E392D6C17B}"/>
              </a:ext>
            </a:extLst>
          </p:cNvPr>
          <p:cNvSpPr/>
          <p:nvPr/>
        </p:nvSpPr>
        <p:spPr>
          <a:xfrm>
            <a:off x="3538344" y="2205246"/>
            <a:ext cx="764446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Simple web scraping for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dirty="0">
                <a:solidFill>
                  <a:srgbClr val="0366D6"/>
                </a:solidFill>
                <a:latin typeface="-apple-system"/>
                <a:hlinkClick r:id="rId3"/>
              </a:rPr>
              <a:t>https://rvest.tidyverse.org</a:t>
            </a:r>
            <a:endParaRPr lang="en-US" dirty="0">
              <a:solidFill>
                <a:srgbClr val="0366D6"/>
              </a:solidFill>
              <a:latin typeface="-apple-system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 part (but not core) of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scrape information from web pages</a:t>
            </a:r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0806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4585854" y="4271159"/>
            <a:ext cx="6767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24292E"/>
                </a:solidFill>
                <a:latin typeface="-apple-system"/>
              </a:rPr>
              <a:t>Powerful pipeline in R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</a:p>
          <a:p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dplyr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imports this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from another package (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magrittr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It’s the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6670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Pipe</a:t>
            </a:r>
            <a:endParaRPr lang="en-US" dirty="0"/>
          </a:p>
        </p:txBody>
      </p:sp>
      <p:pic>
        <p:nvPicPr>
          <p:cNvPr id="3076" name="Picture 4" descr="Image result for dplyr pipe logo">
            <a:extLst>
              <a:ext uri="{FF2B5EF4-FFF2-40B4-BE49-F238E27FC236}">
                <a16:creationId xmlns:a16="http://schemas.microsoft.com/office/drawing/2014/main" id="{F7E6F934-24F9-40F5-BB5C-0EACB01C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8983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033ED-2E31-4328-8CDE-588B334F6562}"/>
              </a:ext>
            </a:extLst>
          </p:cNvPr>
          <p:cNvSpPr/>
          <p:nvPr/>
        </p:nvSpPr>
        <p:spPr>
          <a:xfrm>
            <a:off x="3241957" y="1967295"/>
            <a:ext cx="81118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# basic way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filter(select(iris,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Species)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Species == "virginica")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# pipeline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Iris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%&gt;% </a:t>
            </a:r>
          </a:p>
          <a:p>
            <a:pPr indent="346075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select(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Species)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%&gt;%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indent="346075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filter(Species == "virginica")</a:t>
            </a: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“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From Iris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dataframe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THEN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indent="346075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Sepal.Length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Sepal.Width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and Species column only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indent="346075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filter which Species is virginica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38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340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Office Theme</vt:lpstr>
      <vt:lpstr>Web Scraping Using </vt:lpstr>
      <vt:lpstr>Workshop {Pre-requisite}</vt:lpstr>
      <vt:lpstr>{Pre-requisite}</vt:lpstr>
      <vt:lpstr>Why Need Web Scraping?</vt:lpstr>
      <vt:lpstr>Data From Website</vt:lpstr>
      <vt:lpstr>Web Scraping</vt:lpstr>
      <vt:lpstr>Tidyverse and Universe</vt:lpstr>
      <vt:lpstr>The rvest and pipe</vt:lpstr>
      <vt:lpstr>Understanding Pipe</vt:lpstr>
      <vt:lpstr>&lt;HTML&gt; &amp; {.CSS}</vt:lpstr>
      <vt:lpstr>Browser Inspect Element</vt:lpstr>
      <vt:lpstr>Request Method: GET &amp; POST</vt:lpstr>
      <vt:lpstr>Request Method: GET &amp; POST</vt:lpstr>
      <vt:lpstr>Scrape {Stok &amp; Harga Beras}</vt:lpstr>
      <vt:lpstr>{Stok Beras} – Data</vt:lpstr>
      <vt:lpstr>Request Method: GET</vt:lpstr>
      <vt:lpstr>{Harga Beras} – Data</vt:lpstr>
      <vt:lpstr>Request Method: POST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164</cp:revision>
  <dcterms:created xsi:type="dcterms:W3CDTF">2019-03-21T01:35:59Z</dcterms:created>
  <dcterms:modified xsi:type="dcterms:W3CDTF">2019-04-06T17:06:24Z</dcterms:modified>
</cp:coreProperties>
</file>