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25C"/>
    <a:srgbClr val="A680DB"/>
    <a:srgbClr val="9B70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1E0463-7149-4DB9-95F4-3D10B41E6BDF}" v="1" dt="2024-10-23T14:59:07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779" y="6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Patrignani" userId="52a850d1-a2f3-48d8-aa51-2eb5960332cc" providerId="ADAL" clId="{CA1E0463-7149-4DB9-95F4-3D10B41E6BDF}"/>
    <pc:docChg chg="custSel modSld">
      <pc:chgData name="Andres Patrignani" userId="52a850d1-a2f3-48d8-aa51-2eb5960332cc" providerId="ADAL" clId="{CA1E0463-7149-4DB9-95F4-3D10B41E6BDF}" dt="2024-10-23T15:00:50.087" v="178" actId="14100"/>
      <pc:docMkLst>
        <pc:docMk/>
      </pc:docMkLst>
      <pc:sldChg chg="addSp modSp mod">
        <pc:chgData name="Andres Patrignani" userId="52a850d1-a2f3-48d8-aa51-2eb5960332cc" providerId="ADAL" clId="{CA1E0463-7149-4DB9-95F4-3D10B41E6BDF}" dt="2024-10-23T15:00:50.087" v="178" actId="14100"/>
        <pc:sldMkLst>
          <pc:docMk/>
          <pc:sldMk cId="2251660798" sldId="256"/>
        </pc:sldMkLst>
        <pc:spChg chg="add mod">
          <ac:chgData name="Andres Patrignani" userId="52a850d1-a2f3-48d8-aa51-2eb5960332cc" providerId="ADAL" clId="{CA1E0463-7149-4DB9-95F4-3D10B41E6BDF}" dt="2024-10-23T15:00:50.087" v="178" actId="14100"/>
          <ac:spMkLst>
            <pc:docMk/>
            <pc:sldMk cId="2251660798" sldId="256"/>
            <ac:spMk id="6" creationId="{3616254F-DC45-D78E-2338-31D11B2FF6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BCA6-C0BC-D82A-BFD9-C983F274B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FE01E-910D-7BC6-3B00-48BD13FEA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10CF3-3F38-8CF3-2BCC-6311C32A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902F6-6F6D-095C-A5D1-0CD552A1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F38C9-C3DF-9FD8-C684-1BCDCFC5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0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8A29-0A36-DF3F-2352-9CAE4877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13261-7805-96BD-3336-EB7227E2A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D70BB-B0EC-C0B5-0132-531E128E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5DA09-490E-57DD-1218-9A7F6C2B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C0BA8-7E7A-5CE4-EFAD-A3F5DD97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4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992E14-3C31-0610-E8FB-6D39B9F50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41F8C-CEDE-A803-CD60-183F68CF7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DC605-C65D-0602-6588-FDC047A1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5574F-6CD3-A48A-327E-66654276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5F60B-5727-8B2E-558E-F225F716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6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70CA-D321-5108-BBA3-255928AA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5CFC3-31ED-4907-A485-D798298A4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F94CA-68CE-C340-2557-AC4163C9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4027C-4CE5-7CAF-801B-3B6D737C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4931D-78AF-E01C-5223-98218908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9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D917-8A9D-4E37-158A-1373FD953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7D46C-83CF-74E2-1218-BF3BDAB10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0927E-F80A-3C06-0E17-967D5899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ADD0D-D3DA-3E99-0842-3C7F4BA7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0EAE2-63C5-54CF-94D9-2C0237CD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160A-A072-445F-497C-240B20A3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7183A-2B7E-A0B4-CE28-155B7EA99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46524-0304-1F4C-11D3-E8EB5F08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747E9-B0AF-024B-7C1D-EE972116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9A982-32A2-925E-B3E6-0121B7EA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39E54-D009-0272-7F2A-3A00E7E3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9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DF92-009C-8CE4-7024-AFB459B6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10F97-8A23-D4B1-2E96-7D321D1A1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7BE0E-D252-EE3D-437A-9F72DFA4D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F3DDE-D765-07A2-8801-79DAE707C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26553C-4E33-C6BF-49F5-D92784BE1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12F2F9-44DC-BC1C-F7D1-A08CEE4C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926D0-1947-3421-02CC-EFEB3DC4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596B2-A796-E87E-2656-5E9B45D8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2DA02-7189-9407-2A53-2C600A42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D51F8-E07C-98AC-662D-9A3C8269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047F2-ABF3-4A37-02AD-2B74AA6E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93EAB-D267-78FA-BCD2-F69A616F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4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E978C-C897-BA86-60AB-17BDD5A3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8124E-DDC8-171D-9F80-4E58A99C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3ACAE-D6E3-1E05-62A7-9CEA95C7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0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C435-FD76-E4D8-540C-85B4BAA2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CAA5D-2E16-B596-0972-45B36558A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07A9C-2265-8A1E-FFB3-935EDDFC5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AB655-4454-8817-9470-E819FA32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091F7-8F15-0723-70D6-128EA1DD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49985-73B3-33B0-392A-699ADA9E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1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5060-9729-3481-E1B6-23CA878C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08B42-6717-33B3-03D1-B137F83BE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BF7CA-9AFD-41B8-DA62-EB48C16F4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0C1B3-A04F-34CC-3CFE-8F03676F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F4527-07F8-0D78-DFDA-6D5648E3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9A041-51D0-A9A3-397F-5BA71343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1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802E0-9ABD-DD9E-6E00-1B3CC503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C8DC1-B997-F6C4-F11C-45B5FE7CC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28355-3347-2D79-9DCF-B086F76C6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863E21-CD6D-464B-805C-929CA9EBC1A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A0F5E-1F3F-AE95-5BCF-5D8E3DA6A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38749-B340-E3A0-D1E8-436D4B450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49EB-D627-47B7-146B-0C56CBD83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r>
              <a:rPr lang="en-US" sz="7200" dirty="0"/>
              <a:t>STATFLOW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85863-0466-8796-10E1-D49054EA4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639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Sai </a:t>
            </a:r>
            <a:r>
              <a:rPr lang="en-US" dirty="0" err="1"/>
              <a:t>Prathyusha</a:t>
            </a:r>
            <a:r>
              <a:rPr lang="en-US" dirty="0"/>
              <a:t> </a:t>
            </a:r>
            <a:r>
              <a:rPr lang="en-US" dirty="0" err="1"/>
              <a:t>Gadaeraju</a:t>
            </a:r>
            <a:r>
              <a:rPr lang="en-US" dirty="0"/>
              <a:t> – Statistics</a:t>
            </a:r>
          </a:p>
          <a:p>
            <a:r>
              <a:rPr lang="en-US" dirty="0"/>
              <a:t>Ashley Pritchard - Statistics</a:t>
            </a:r>
          </a:p>
          <a:p>
            <a:r>
              <a:rPr lang="en-US" dirty="0"/>
              <a:t>Eli Mari </a:t>
            </a:r>
            <a:r>
              <a:rPr lang="en-US" dirty="0" err="1"/>
              <a:t>Gacasan</a:t>
            </a:r>
            <a:r>
              <a:rPr lang="en-US" dirty="0"/>
              <a:t> - Statistics</a:t>
            </a:r>
          </a:p>
          <a:p>
            <a:r>
              <a:rPr lang="en-US" dirty="0" err="1"/>
              <a:t>Weiqiang</a:t>
            </a:r>
            <a:r>
              <a:rPr lang="en-US" dirty="0"/>
              <a:t> Zhi - Statistics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6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A147-DFBC-BCC8-F7B7-82C4DC54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2779"/>
          </a:xfrm>
        </p:spPr>
        <p:txBody>
          <a:bodyPr/>
          <a:lstStyle/>
          <a:p>
            <a:r>
              <a:rPr lang="en-US" dirty="0"/>
              <a:t>Dashboard workflow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EBA3827-7EED-5695-2056-A103ED28B2BE}"/>
              </a:ext>
            </a:extLst>
          </p:cNvPr>
          <p:cNvSpPr/>
          <p:nvPr/>
        </p:nvSpPr>
        <p:spPr>
          <a:xfrm>
            <a:off x="838200" y="1383527"/>
            <a:ext cx="2293471" cy="54687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Sets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AECA3CC-3FD1-41C7-8FD3-ADA120E02D6F}"/>
              </a:ext>
            </a:extLst>
          </p:cNvPr>
          <p:cNvSpPr/>
          <p:nvPr/>
        </p:nvSpPr>
        <p:spPr>
          <a:xfrm>
            <a:off x="3478285" y="1393236"/>
            <a:ext cx="4274144" cy="5468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490994E0-D75E-63F1-CE86-54941E5FDB66}"/>
              </a:ext>
            </a:extLst>
          </p:cNvPr>
          <p:cNvSpPr/>
          <p:nvPr/>
        </p:nvSpPr>
        <p:spPr>
          <a:xfrm>
            <a:off x="8099043" y="1393237"/>
            <a:ext cx="3425310" cy="54687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 Creation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AB2A189A-205B-C6B6-D0E7-12CF9D5E323E}"/>
              </a:ext>
            </a:extLst>
          </p:cNvPr>
          <p:cNvSpPr/>
          <p:nvPr/>
        </p:nvSpPr>
        <p:spPr>
          <a:xfrm>
            <a:off x="838200" y="2109694"/>
            <a:ext cx="2293471" cy="15777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CropX, </a:t>
            </a:r>
            <a:r>
              <a:rPr lang="en-US" b="1" dirty="0" err="1">
                <a:solidFill>
                  <a:schemeClr val="tx1"/>
                </a:solidFill>
              </a:rPr>
              <a:t>AquaSpy</a:t>
            </a:r>
            <a:r>
              <a:rPr lang="en-US" b="1" dirty="0">
                <a:solidFill>
                  <a:schemeClr val="tx1"/>
                </a:solidFill>
              </a:rPr>
              <a:t>, and </a:t>
            </a:r>
            <a:r>
              <a:rPr lang="en-US" b="1" dirty="0" err="1">
                <a:solidFill>
                  <a:schemeClr val="tx1"/>
                </a:solidFill>
              </a:rPr>
              <a:t>Sentek</a:t>
            </a:r>
            <a:r>
              <a:rPr lang="en-US" b="1" dirty="0">
                <a:solidFill>
                  <a:schemeClr val="tx1"/>
                </a:solidFill>
              </a:rPr>
              <a:t> Sensor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Soil moisture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Soil temperature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4B4AA537-8D07-C8AF-3CE2-453693D27513}"/>
              </a:ext>
            </a:extLst>
          </p:cNvPr>
          <p:cNvSpPr/>
          <p:nvPr/>
        </p:nvSpPr>
        <p:spPr>
          <a:xfrm>
            <a:off x="3497914" y="2108946"/>
            <a:ext cx="2011680" cy="15777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Summarize continuous sensor data by day and week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27D53573-2BAC-DC4B-8D13-B82922BDC3B6}"/>
              </a:ext>
            </a:extLst>
          </p:cNvPr>
          <p:cNvSpPr/>
          <p:nvPr/>
        </p:nvSpPr>
        <p:spPr>
          <a:xfrm>
            <a:off x="838200" y="3774141"/>
            <a:ext cx="2293471" cy="12281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Colby </a:t>
            </a:r>
            <a:r>
              <a:rPr lang="en-US" b="1" dirty="0" err="1">
                <a:solidFill>
                  <a:schemeClr val="tx1"/>
                </a:solidFill>
              </a:rPr>
              <a:t>Mesonet</a:t>
            </a:r>
            <a:r>
              <a:rPr lang="en-US" b="1" dirty="0">
                <a:solidFill>
                  <a:schemeClr val="tx1"/>
                </a:solidFill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Precipitation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B5F258D1-4EBF-F6C9-561D-48DC01A1F9DE}"/>
              </a:ext>
            </a:extLst>
          </p:cNvPr>
          <p:cNvSpPr/>
          <p:nvPr/>
        </p:nvSpPr>
        <p:spPr>
          <a:xfrm>
            <a:off x="838200" y="5088965"/>
            <a:ext cx="2293471" cy="9771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Management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Irrigation Amounts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48F11EF7-D18A-6959-16BE-D6B54CCB4C2E}"/>
              </a:ext>
            </a:extLst>
          </p:cNvPr>
          <p:cNvSpPr/>
          <p:nvPr/>
        </p:nvSpPr>
        <p:spPr>
          <a:xfrm>
            <a:off x="3502962" y="3774141"/>
            <a:ext cx="2011680" cy="229197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Summarize weather and irrigation data by week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78ED1A6-613A-7E6E-E687-10105E620E21}"/>
              </a:ext>
            </a:extLst>
          </p:cNvPr>
          <p:cNvSpPr/>
          <p:nvPr/>
        </p:nvSpPr>
        <p:spPr>
          <a:xfrm>
            <a:off x="5740598" y="2097742"/>
            <a:ext cx="2011831" cy="39564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 single dataset that contains daily and weekly summaries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of sensor measurements, weather, and irrigation.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D9077E6-E0FE-7B9E-CD56-BCB7A0459C05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 flipV="1">
            <a:off x="3131671" y="2897840"/>
            <a:ext cx="366243" cy="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D16D6E5-5CD6-6985-50BC-96E9CCBED99D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3131671" y="4388224"/>
            <a:ext cx="371291" cy="531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6631200-B9B0-1719-E2EB-6DBE59151DDA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3131671" y="4920130"/>
            <a:ext cx="371291" cy="657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848D1CF-E4A2-BD34-EB86-7337B4E34265}"/>
              </a:ext>
            </a:extLst>
          </p:cNvPr>
          <p:cNvCxnSpPr>
            <a:stCxn id="92" idx="3"/>
            <a:endCxn id="96" idx="1"/>
          </p:cNvCxnSpPr>
          <p:nvPr/>
        </p:nvCxnSpPr>
        <p:spPr>
          <a:xfrm>
            <a:off x="5509594" y="2897840"/>
            <a:ext cx="231004" cy="11781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965BF13-E3F1-EE36-C737-6BB826081B06}"/>
              </a:ext>
            </a:extLst>
          </p:cNvPr>
          <p:cNvCxnSpPr>
            <a:stCxn id="95" idx="3"/>
            <a:endCxn id="96" idx="1"/>
          </p:cNvCxnSpPr>
          <p:nvPr/>
        </p:nvCxnSpPr>
        <p:spPr>
          <a:xfrm flipV="1">
            <a:off x="5514642" y="4075954"/>
            <a:ext cx="225956" cy="844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01E01DAD-A6D1-9785-3F47-03A0D25D1BDB}"/>
              </a:ext>
            </a:extLst>
          </p:cNvPr>
          <p:cNvSpPr/>
          <p:nvPr/>
        </p:nvSpPr>
        <p:spPr>
          <a:xfrm>
            <a:off x="8101808" y="2097742"/>
            <a:ext cx="3425311" cy="171524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Data Visualizations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Create interactive graphs that allow users to explore the trends and relationships in the data.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CEFC1468-6F9F-AB73-0D9C-C7C0CD90B5F1}"/>
              </a:ext>
            </a:extLst>
          </p:cNvPr>
          <p:cNvSpPr/>
          <p:nvPr/>
        </p:nvSpPr>
        <p:spPr>
          <a:xfrm>
            <a:off x="8099043" y="3902635"/>
            <a:ext cx="3430842" cy="216348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 statistical models to predict sensor measurements and allow the user to make informed decisions regarding crop management.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AD5BA53-31C1-50E0-5491-C2E16C2906AC}"/>
              </a:ext>
            </a:extLst>
          </p:cNvPr>
          <p:cNvCxnSpPr>
            <a:stCxn id="96" idx="3"/>
            <a:endCxn id="108" idx="1"/>
          </p:cNvCxnSpPr>
          <p:nvPr/>
        </p:nvCxnSpPr>
        <p:spPr>
          <a:xfrm flipV="1">
            <a:off x="7752429" y="2955366"/>
            <a:ext cx="349379" cy="1120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600CF5E-2E1D-49CF-0446-B9F5130E7B7A}"/>
              </a:ext>
            </a:extLst>
          </p:cNvPr>
          <p:cNvCxnSpPr>
            <a:stCxn id="96" idx="3"/>
            <a:endCxn id="109" idx="1"/>
          </p:cNvCxnSpPr>
          <p:nvPr/>
        </p:nvCxnSpPr>
        <p:spPr>
          <a:xfrm>
            <a:off x="7752429" y="4075954"/>
            <a:ext cx="346614" cy="908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80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D48C7-D4DF-0DB6-2CD3-FAB52FCF4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6F3E-3531-12D0-51BD-0E2183A0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2779"/>
          </a:xfrm>
        </p:spPr>
        <p:txBody>
          <a:bodyPr/>
          <a:lstStyle/>
          <a:p>
            <a:r>
              <a:rPr lang="en-US" dirty="0"/>
              <a:t>Dashboard workflow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8EC39-413D-F424-8BBE-B87770111D19}"/>
              </a:ext>
            </a:extLst>
          </p:cNvPr>
          <p:cNvSpPr/>
          <p:nvPr/>
        </p:nvSpPr>
        <p:spPr>
          <a:xfrm>
            <a:off x="628455" y="1340828"/>
            <a:ext cx="1798918" cy="9144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32D298-F23E-F3C7-1238-C4FEF54FAD6A}"/>
              </a:ext>
            </a:extLst>
          </p:cNvPr>
          <p:cNvSpPr/>
          <p:nvPr/>
        </p:nvSpPr>
        <p:spPr>
          <a:xfrm>
            <a:off x="628456" y="2470419"/>
            <a:ext cx="1798918" cy="130073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2F07006-92A3-C95F-0036-CB2C0610234E}"/>
              </a:ext>
            </a:extLst>
          </p:cNvPr>
          <p:cNvSpPr/>
          <p:nvPr/>
        </p:nvSpPr>
        <p:spPr>
          <a:xfrm>
            <a:off x="628455" y="3986345"/>
            <a:ext cx="1798918" cy="250051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 Creation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E659E7-DE51-6D37-9C4C-69AA1BCF766F}"/>
              </a:ext>
            </a:extLst>
          </p:cNvPr>
          <p:cNvSpPr/>
          <p:nvPr/>
        </p:nvSpPr>
        <p:spPr>
          <a:xfrm>
            <a:off x="2542419" y="1346111"/>
            <a:ext cx="4152153" cy="9121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CropX, </a:t>
            </a:r>
            <a:r>
              <a:rPr lang="en-US" b="1" dirty="0" err="1">
                <a:solidFill>
                  <a:schemeClr val="tx1"/>
                </a:solidFill>
              </a:rPr>
              <a:t>AquaSpy</a:t>
            </a:r>
            <a:r>
              <a:rPr lang="en-US" b="1" dirty="0">
                <a:solidFill>
                  <a:schemeClr val="tx1"/>
                </a:solidFill>
              </a:rPr>
              <a:t>, and </a:t>
            </a:r>
            <a:r>
              <a:rPr lang="en-US" b="1" dirty="0" err="1">
                <a:solidFill>
                  <a:schemeClr val="tx1"/>
                </a:solidFill>
              </a:rPr>
              <a:t>Sentek</a:t>
            </a:r>
            <a:r>
              <a:rPr lang="en-US" b="1" dirty="0">
                <a:solidFill>
                  <a:schemeClr val="tx1"/>
                </a:solidFill>
              </a:rPr>
              <a:t>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Soil moisture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Soil temperature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57D14F-5BCE-FB58-019B-FCB014A6AC11}"/>
              </a:ext>
            </a:extLst>
          </p:cNvPr>
          <p:cNvSpPr/>
          <p:nvPr/>
        </p:nvSpPr>
        <p:spPr>
          <a:xfrm>
            <a:off x="6809618" y="1340828"/>
            <a:ext cx="2293471" cy="914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Mesonet</a:t>
            </a:r>
            <a:r>
              <a:rPr lang="en-US" b="1" dirty="0">
                <a:solidFill>
                  <a:schemeClr val="tx1"/>
                </a:solidFill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Precipitation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66D2A8F-E6AF-8ACB-2A89-AE402E28547D}"/>
              </a:ext>
            </a:extLst>
          </p:cNvPr>
          <p:cNvSpPr/>
          <p:nvPr/>
        </p:nvSpPr>
        <p:spPr>
          <a:xfrm>
            <a:off x="9218135" y="1340828"/>
            <a:ext cx="2418976" cy="914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Management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Irrigation Amounts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57398F-1E34-BFDC-FCED-A58ECBEE76BD}"/>
              </a:ext>
            </a:extLst>
          </p:cNvPr>
          <p:cNvSpPr/>
          <p:nvPr/>
        </p:nvSpPr>
        <p:spPr>
          <a:xfrm>
            <a:off x="2542419" y="2470419"/>
            <a:ext cx="9094692" cy="125292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 R Programming to input data and summarize by day and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Summarize all data sources by day and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Combine all data summaries into a single dataset that is used in the dashboard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D6D72F-4E28-C225-F217-6DE7225BCA18}"/>
              </a:ext>
            </a:extLst>
          </p:cNvPr>
          <p:cNvSpPr/>
          <p:nvPr/>
        </p:nvSpPr>
        <p:spPr>
          <a:xfrm>
            <a:off x="2542419" y="3986345"/>
            <a:ext cx="9094692" cy="6431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 R Programming and Shiny to create a dashboard framework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352B47E-2655-2386-449B-8EF8EFA90CFD}"/>
              </a:ext>
            </a:extLst>
          </p:cNvPr>
          <p:cNvSpPr/>
          <p:nvPr/>
        </p:nvSpPr>
        <p:spPr>
          <a:xfrm>
            <a:off x="2542418" y="4748345"/>
            <a:ext cx="4453128" cy="17385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Create interactive graphs that allow users to explore the trends and relationships in the combined dataset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E76CF54-96DB-47CF-55D4-504759A810C0}"/>
              </a:ext>
            </a:extLst>
          </p:cNvPr>
          <p:cNvSpPr/>
          <p:nvPr/>
        </p:nvSpPr>
        <p:spPr>
          <a:xfrm>
            <a:off x="7183718" y="4754361"/>
            <a:ext cx="4453393" cy="17385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Data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 general additive models to create </a:t>
            </a:r>
            <a:r>
              <a:rPr lang="en-US">
                <a:solidFill>
                  <a:schemeClr val="tx1"/>
                </a:solidFill>
              </a:rPr>
              <a:t>statistical models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91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BBA23-B469-BB66-A89B-84FFB8D74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C1C6-C9D4-906E-8D02-4478398F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2779"/>
          </a:xfrm>
        </p:spPr>
        <p:txBody>
          <a:bodyPr/>
          <a:lstStyle/>
          <a:p>
            <a:r>
              <a:rPr lang="en-US" dirty="0"/>
              <a:t>Dashboard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A41C-C08E-B659-CB94-E43BE53C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ptos"/>
              </a:rPr>
              <a:t>Create a sketch showing dashboard input datasets, outputs, programming language, dashboard framework, and the overall data processing pipeline. Ensure the sketch is clearly visible. Focus on the main aspects of the dashboard.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08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260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STATFLOW</vt:lpstr>
      <vt:lpstr>Dashboard workflow</vt:lpstr>
      <vt:lpstr>Dashboard workflow</vt:lpstr>
      <vt:lpstr>Dashboard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Andres Patrignani</dc:creator>
  <cp:lastModifiedBy>Ashley Pritchard</cp:lastModifiedBy>
  <cp:revision>5</cp:revision>
  <dcterms:created xsi:type="dcterms:W3CDTF">2024-10-23T14:21:43Z</dcterms:created>
  <dcterms:modified xsi:type="dcterms:W3CDTF">2024-10-28T15:25:04Z</dcterms:modified>
</cp:coreProperties>
</file>