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5C"/>
    <a:srgbClr val="A680DB"/>
    <a:srgbClr val="9B7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E0463-7149-4DB9-95F4-3D10B41E6BDF}" v="1" dt="2024-10-23T14:59:07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atrignani" userId="52a850d1-a2f3-48d8-aa51-2eb5960332cc" providerId="ADAL" clId="{CA1E0463-7149-4DB9-95F4-3D10B41E6BDF}"/>
    <pc:docChg chg="custSel modSld">
      <pc:chgData name="Andres Patrignani" userId="52a850d1-a2f3-48d8-aa51-2eb5960332cc" providerId="ADAL" clId="{CA1E0463-7149-4DB9-95F4-3D10B41E6BDF}" dt="2024-10-23T15:00:50.087" v="178" actId="14100"/>
      <pc:docMkLst>
        <pc:docMk/>
      </pc:docMkLst>
      <pc:sldChg chg="addSp modSp mod">
        <pc:chgData name="Andres Patrignani" userId="52a850d1-a2f3-48d8-aa51-2eb5960332cc" providerId="ADAL" clId="{CA1E0463-7149-4DB9-95F4-3D10B41E6BDF}" dt="2024-10-23T15:00:50.087" v="178" actId="14100"/>
        <pc:sldMkLst>
          <pc:docMk/>
          <pc:sldMk cId="2251660798" sldId="256"/>
        </pc:sldMkLst>
        <pc:spChg chg="add mod">
          <ac:chgData name="Andres Patrignani" userId="52a850d1-a2f3-48d8-aa51-2eb5960332cc" providerId="ADAL" clId="{CA1E0463-7149-4DB9-95F4-3D10B41E6BDF}" dt="2024-10-23T15:00:50.087" v="178" actId="14100"/>
          <ac:spMkLst>
            <pc:docMk/>
            <pc:sldMk cId="2251660798" sldId="256"/>
            <ac:spMk id="6" creationId="{3616254F-DC45-D78E-2338-31D11B2FF6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BCA6-C0BC-D82A-BFD9-C983F274B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FE01E-910D-7BC6-3B00-48BD13FEA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0CF3-3F38-8CF3-2BCC-6311C32A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02F6-6F6D-095C-A5D1-0CD552A1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38C9-C3DF-9FD8-C684-1BCDCFC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8A29-0A36-DF3F-2352-9CAE4877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13261-7805-96BD-3336-EB7227E2A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70BB-B0EC-C0B5-0132-531E128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5DA09-490E-57DD-1218-9A7F6C2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0BA8-7E7A-5CE4-EFAD-A3F5DD97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92E14-3C31-0610-E8FB-6D39B9F50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41F8C-CEDE-A803-CD60-183F68CF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DC605-C65D-0602-6588-FDC047A1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574F-6CD3-A48A-327E-66654276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F60B-5727-8B2E-558E-F225F71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70CA-D321-5108-BBA3-255928AA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CFC3-31ED-4907-A485-D798298A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94CA-68CE-C340-2557-AC4163C9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4027C-4CE5-7CAF-801B-3B6D737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931D-78AF-E01C-5223-98218908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D917-8A9D-4E37-158A-1373FD95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D46C-83CF-74E2-1218-BF3BDAB1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927E-F80A-3C06-0E17-967D5899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DD0D-D3DA-3E99-0842-3C7F4BA7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EAE2-63C5-54CF-94D9-2C0237CD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160A-A072-445F-497C-240B20A3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183A-2B7E-A0B4-CE28-155B7EA9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6524-0304-1F4C-11D3-E8EB5F08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747E9-B0AF-024B-7C1D-EE972116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9A982-32A2-925E-B3E6-0121B7EA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9E54-D009-0272-7F2A-3A00E7E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DF92-009C-8CE4-7024-AFB459B6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0F97-8A23-D4B1-2E96-7D321D1A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7BE0E-D252-EE3D-437A-9F72DFA4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F3DDE-D765-07A2-8801-79DAE707C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6553C-4E33-C6BF-49F5-D92784BE1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2F2F9-44DC-BC1C-F7D1-A08CEE4C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926D0-1947-3421-02CC-EFEB3DC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596B2-A796-E87E-2656-5E9B45D8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DA02-7189-9407-2A53-2C600A42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D51F8-E07C-98AC-662D-9A3C8269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047F2-ABF3-4A37-02AD-2B74AA6E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93EAB-D267-78FA-BCD2-F69A616F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E978C-C897-BA86-60AB-17BDD5A3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8124E-DDC8-171D-9F80-4E58A99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3ACAE-D6E3-1E05-62A7-9CEA95C7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435-FD76-E4D8-540C-85B4BAA2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AA5D-2E16-B596-0972-45B36558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07A9C-2265-8A1E-FFB3-935EDDFC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AB655-4454-8817-9470-E819FA32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091F7-8F15-0723-70D6-128EA1D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49985-73B3-33B0-392A-699ADA9E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5060-9729-3481-E1B6-23CA878C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08B42-6717-33B3-03D1-B137F83BE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BF7CA-9AFD-41B8-DA62-EB48C16F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0C1B3-A04F-34CC-3CFE-8F03676F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4527-07F8-0D78-DFDA-6D5648E3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9A041-51D0-A9A3-397F-5BA7134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802E0-9ABD-DD9E-6E00-1B3CC503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C8DC1-B997-F6C4-F11C-45B5FE7C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8355-3347-2D79-9DCF-B086F76C6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63E21-CD6D-464B-805C-929CA9EBC1A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0F5E-1F3F-AE95-5BCF-5D8E3DA6A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8749-B340-E3A0-D1E8-436D4B450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97163-170C-4E3C-B054-DCA036F5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49EB-D627-47B7-146B-0C56CBD8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7200" dirty="0"/>
              <a:t>STATFLOW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85863-0466-8796-10E1-D49054EA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639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Sai </a:t>
            </a:r>
            <a:r>
              <a:rPr lang="en-US" dirty="0" err="1"/>
              <a:t>Prathyusha</a:t>
            </a:r>
            <a:r>
              <a:rPr lang="en-US" dirty="0"/>
              <a:t> </a:t>
            </a:r>
            <a:r>
              <a:rPr lang="en-US" dirty="0" err="1"/>
              <a:t>Gadaeraju</a:t>
            </a:r>
            <a:r>
              <a:rPr lang="en-US" dirty="0"/>
              <a:t> – Statistics</a:t>
            </a:r>
          </a:p>
          <a:p>
            <a:r>
              <a:rPr lang="en-US" dirty="0"/>
              <a:t>Ashley Pritchard - Statistics</a:t>
            </a:r>
          </a:p>
          <a:p>
            <a:r>
              <a:rPr lang="en-US" dirty="0"/>
              <a:t>Eli Mari </a:t>
            </a:r>
            <a:r>
              <a:rPr lang="en-US" dirty="0" err="1"/>
              <a:t>Gacasan</a:t>
            </a:r>
            <a:r>
              <a:rPr lang="en-US" dirty="0"/>
              <a:t> - Statistics</a:t>
            </a:r>
          </a:p>
          <a:p>
            <a:r>
              <a:rPr lang="en-US" dirty="0" err="1"/>
              <a:t>Weiqiang</a:t>
            </a:r>
            <a:r>
              <a:rPr lang="en-US" dirty="0"/>
              <a:t> Zhi -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A147-DFBC-BCC8-F7B7-82C4DC54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98" y="368004"/>
            <a:ext cx="10515600" cy="622953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workflow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EBA3827-7EED-5695-2056-A103ED28B2BE}"/>
              </a:ext>
            </a:extLst>
          </p:cNvPr>
          <p:cNvSpPr/>
          <p:nvPr/>
        </p:nvSpPr>
        <p:spPr>
          <a:xfrm>
            <a:off x="482798" y="1125045"/>
            <a:ext cx="2449244" cy="54687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Data Sets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AECA3CC-3FD1-41C7-8FD3-ADA120E02D6F}"/>
              </a:ext>
            </a:extLst>
          </p:cNvPr>
          <p:cNvSpPr/>
          <p:nvPr/>
        </p:nvSpPr>
        <p:spPr>
          <a:xfrm>
            <a:off x="3260035" y="1119046"/>
            <a:ext cx="3369268" cy="5468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Data Processing using R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90994E0-D75E-63F1-CE86-54941E5FDB66}"/>
              </a:ext>
            </a:extLst>
          </p:cNvPr>
          <p:cNvSpPr/>
          <p:nvPr/>
        </p:nvSpPr>
        <p:spPr>
          <a:xfrm>
            <a:off x="8037987" y="1134755"/>
            <a:ext cx="3671216" cy="54687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Dashboard Creation using R and Shiny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B2A189A-205B-C6B6-D0E7-12CF9D5E323E}"/>
              </a:ext>
            </a:extLst>
          </p:cNvPr>
          <p:cNvSpPr/>
          <p:nvPr/>
        </p:nvSpPr>
        <p:spPr>
          <a:xfrm>
            <a:off x="482798" y="1843000"/>
            <a:ext cx="2449244" cy="12281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CropX, </a:t>
            </a:r>
            <a:r>
              <a:rPr lang="en-US" sz="1600" b="1" dirty="0" err="1">
                <a:solidFill>
                  <a:schemeClr val="tx1"/>
                </a:solidFill>
              </a:rPr>
              <a:t>AquaSpy</a:t>
            </a:r>
            <a:r>
              <a:rPr lang="en-US" sz="1600" b="1" dirty="0">
                <a:solidFill>
                  <a:schemeClr val="tx1"/>
                </a:solidFill>
              </a:rPr>
              <a:t>, and </a:t>
            </a:r>
            <a:r>
              <a:rPr lang="en-US" sz="1600" b="1" dirty="0" err="1">
                <a:solidFill>
                  <a:schemeClr val="tx1"/>
                </a:solidFill>
              </a:rPr>
              <a:t>Sentek</a:t>
            </a:r>
            <a:r>
              <a:rPr lang="en-US" sz="1600" b="1" dirty="0">
                <a:solidFill>
                  <a:schemeClr val="tx1"/>
                </a:solidFill>
              </a:rPr>
              <a:t>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Soil moisture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Soil temperature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B4AA537-8D07-C8AF-3CE2-453693D27513}"/>
              </a:ext>
            </a:extLst>
          </p:cNvPr>
          <p:cNvSpPr/>
          <p:nvPr/>
        </p:nvSpPr>
        <p:spPr>
          <a:xfrm>
            <a:off x="3256740" y="1843000"/>
            <a:ext cx="1533921" cy="12281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Summarize sensor data by day and week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7D53573-2BAC-DC4B-8D13-B82922BDC3B6}"/>
              </a:ext>
            </a:extLst>
          </p:cNvPr>
          <p:cNvSpPr/>
          <p:nvPr/>
        </p:nvSpPr>
        <p:spPr>
          <a:xfrm>
            <a:off x="482797" y="3152233"/>
            <a:ext cx="2449246" cy="10208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Colby </a:t>
            </a:r>
            <a:r>
              <a:rPr lang="en-US" sz="1600" b="1" dirty="0" err="1">
                <a:solidFill>
                  <a:schemeClr val="tx1"/>
                </a:solidFill>
              </a:rPr>
              <a:t>Mesonet</a:t>
            </a:r>
            <a:r>
              <a:rPr lang="en-US" sz="1600" b="1" dirty="0">
                <a:solidFill>
                  <a:schemeClr val="tx1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Precipitation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B5F258D1-4EBF-F6C9-561D-48DC01A1F9DE}"/>
              </a:ext>
            </a:extLst>
          </p:cNvPr>
          <p:cNvSpPr/>
          <p:nvPr/>
        </p:nvSpPr>
        <p:spPr>
          <a:xfrm>
            <a:off x="482798" y="4249686"/>
            <a:ext cx="2449246" cy="737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Management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Irrigation Amounts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8F11EF7-D18A-6959-16BE-D6B54CCB4C2E}"/>
              </a:ext>
            </a:extLst>
          </p:cNvPr>
          <p:cNvSpPr/>
          <p:nvPr/>
        </p:nvSpPr>
        <p:spPr>
          <a:xfrm>
            <a:off x="3256738" y="3152234"/>
            <a:ext cx="1533921" cy="18344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Summarize weather and irrigation data by week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78ED1A6-613A-7E6E-E687-10105E620E21}"/>
              </a:ext>
            </a:extLst>
          </p:cNvPr>
          <p:cNvSpPr/>
          <p:nvPr/>
        </p:nvSpPr>
        <p:spPr>
          <a:xfrm>
            <a:off x="4969563" y="1805677"/>
            <a:ext cx="1663037" cy="31810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 a single dataset that contains daily and weekly summaries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of sensor, weather, and irrigation data.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D9077E6-E0FE-7B9E-CD56-BCB7A0459C05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2932042" y="2457083"/>
            <a:ext cx="3246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48D1CF-E4A2-BD34-EB86-7337B4E34265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>
            <a:off x="4790661" y="2457083"/>
            <a:ext cx="178902" cy="939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65BF13-E3F1-EE36-C737-6BB826081B06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4790659" y="3396195"/>
            <a:ext cx="178904" cy="673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1E01DAD-A6D1-9785-3F47-03A0D25D1BDB}"/>
              </a:ext>
            </a:extLst>
          </p:cNvPr>
          <p:cNvSpPr/>
          <p:nvPr/>
        </p:nvSpPr>
        <p:spPr>
          <a:xfrm>
            <a:off x="8040757" y="1839261"/>
            <a:ext cx="3668446" cy="1312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Data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Create interactive graphs that allow users to explore the trends and relationships in the data.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EFC1468-6F9F-AB73-0D9C-C7C0CD90B5F1}"/>
              </a:ext>
            </a:extLst>
          </p:cNvPr>
          <p:cNvSpPr/>
          <p:nvPr/>
        </p:nvSpPr>
        <p:spPr>
          <a:xfrm>
            <a:off x="8040754" y="3309866"/>
            <a:ext cx="3668447" cy="17104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 statistical models to predict sensor measurements and allow the user to make informed decisions regarding crop management.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9759B4-6C9A-8482-6EEC-23BC358D4630}"/>
              </a:ext>
            </a:extLst>
          </p:cNvPr>
          <p:cNvSpPr/>
          <p:nvPr/>
        </p:nvSpPr>
        <p:spPr>
          <a:xfrm>
            <a:off x="482797" y="5081234"/>
            <a:ext cx="2449246" cy="6517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Ceres Aerial &amp; Drone Imaging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673006D-0E9A-9566-0D54-4E42F6E5FA8A}"/>
              </a:ext>
            </a:extLst>
          </p:cNvPr>
          <p:cNvSpPr/>
          <p:nvPr/>
        </p:nvSpPr>
        <p:spPr>
          <a:xfrm>
            <a:off x="482796" y="5809664"/>
            <a:ext cx="2449246" cy="6517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</a:rPr>
              <a:t>Shallow Soil Sampling Data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B5C40AD-3BA8-5B78-F48A-BC17AF65752F}"/>
              </a:ext>
            </a:extLst>
          </p:cNvPr>
          <p:cNvSpPr/>
          <p:nvPr/>
        </p:nvSpPr>
        <p:spPr>
          <a:xfrm>
            <a:off x="3253971" y="5081234"/>
            <a:ext cx="1533921" cy="6517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Average by plot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FD2BE5C-A5D5-B37D-087B-72162483CB1D}"/>
              </a:ext>
            </a:extLst>
          </p:cNvPr>
          <p:cNvSpPr/>
          <p:nvPr/>
        </p:nvSpPr>
        <p:spPr>
          <a:xfrm>
            <a:off x="4966266" y="5081234"/>
            <a:ext cx="1663037" cy="1425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Combine with plot shapes file for mapping.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67ABE6-942E-686F-4E69-16E4404FFFE9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2932043" y="5407095"/>
            <a:ext cx="321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90A04B7-45D6-8230-9B9F-0CA91B0096E5}"/>
              </a:ext>
            </a:extLst>
          </p:cNvPr>
          <p:cNvSpPr/>
          <p:nvPr/>
        </p:nvSpPr>
        <p:spPr>
          <a:xfrm>
            <a:off x="8037987" y="5081234"/>
            <a:ext cx="3668448" cy="14253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Create interactive maps that allow users to explore soil sampling and imagery data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FB26401-5BB3-D2B3-9519-BD6322D10B3A}"/>
              </a:ext>
            </a:extLst>
          </p:cNvPr>
          <p:cNvCxnSpPr/>
          <p:nvPr/>
        </p:nvCxnSpPr>
        <p:spPr>
          <a:xfrm>
            <a:off x="6955693" y="3396195"/>
            <a:ext cx="755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2E882A1-0BC8-4F02-B11E-3BB8DFEA9603}"/>
              </a:ext>
            </a:extLst>
          </p:cNvPr>
          <p:cNvCxnSpPr/>
          <p:nvPr/>
        </p:nvCxnSpPr>
        <p:spPr>
          <a:xfrm>
            <a:off x="6955693" y="5809664"/>
            <a:ext cx="755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39CEAEC-7A4A-B0E8-EDBD-1773CF6568D7}"/>
              </a:ext>
            </a:extLst>
          </p:cNvPr>
          <p:cNvSpPr/>
          <p:nvPr/>
        </p:nvSpPr>
        <p:spPr>
          <a:xfrm>
            <a:off x="6955693" y="5081234"/>
            <a:ext cx="755374" cy="14253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26867E3-BC59-C210-382C-E700AAEFF306}"/>
              </a:ext>
            </a:extLst>
          </p:cNvPr>
          <p:cNvSpPr/>
          <p:nvPr/>
        </p:nvSpPr>
        <p:spPr>
          <a:xfrm>
            <a:off x="6955694" y="1805677"/>
            <a:ext cx="755374" cy="31810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675DFB7-3B68-9849-5F89-C15E656BEAC2}"/>
              </a:ext>
            </a:extLst>
          </p:cNvPr>
          <p:cNvCxnSpPr>
            <a:stCxn id="96" idx="3"/>
            <a:endCxn id="247" idx="1"/>
          </p:cNvCxnSpPr>
          <p:nvPr/>
        </p:nvCxnSpPr>
        <p:spPr>
          <a:xfrm>
            <a:off x="6632600" y="3396195"/>
            <a:ext cx="3230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290B8A9-C0B8-3088-1907-9C34839D305C}"/>
              </a:ext>
            </a:extLst>
          </p:cNvPr>
          <p:cNvCxnSpPr>
            <a:stCxn id="247" idx="3"/>
            <a:endCxn id="108" idx="1"/>
          </p:cNvCxnSpPr>
          <p:nvPr/>
        </p:nvCxnSpPr>
        <p:spPr>
          <a:xfrm flipV="1">
            <a:off x="7711068" y="2495747"/>
            <a:ext cx="329689" cy="900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CDF4CC9-A71B-7884-7757-D1366E5A3C54}"/>
              </a:ext>
            </a:extLst>
          </p:cNvPr>
          <p:cNvCxnSpPr>
            <a:stCxn id="247" idx="3"/>
            <a:endCxn id="109" idx="1"/>
          </p:cNvCxnSpPr>
          <p:nvPr/>
        </p:nvCxnSpPr>
        <p:spPr>
          <a:xfrm>
            <a:off x="7711068" y="3396195"/>
            <a:ext cx="329686" cy="768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7DE6624-0CC3-6B08-33C4-75E690E0D069}"/>
              </a:ext>
            </a:extLst>
          </p:cNvPr>
          <p:cNvCxnSpPr>
            <a:cxnSpLocks/>
            <a:stCxn id="44" idx="3"/>
            <a:endCxn id="241" idx="1"/>
          </p:cNvCxnSpPr>
          <p:nvPr/>
        </p:nvCxnSpPr>
        <p:spPr>
          <a:xfrm>
            <a:off x="6629303" y="5793928"/>
            <a:ext cx="326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6F3ABE87-F276-505E-6ECB-E49897A2C0CA}"/>
              </a:ext>
            </a:extLst>
          </p:cNvPr>
          <p:cNvCxnSpPr>
            <a:cxnSpLocks/>
            <a:stCxn id="241" idx="3"/>
            <a:endCxn id="61" idx="1"/>
          </p:cNvCxnSpPr>
          <p:nvPr/>
        </p:nvCxnSpPr>
        <p:spPr>
          <a:xfrm>
            <a:off x="7711067" y="5793928"/>
            <a:ext cx="326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C2C01627-0D4D-91CE-A22A-EF373A2EA60F}"/>
              </a:ext>
            </a:extLst>
          </p:cNvPr>
          <p:cNvSpPr/>
          <p:nvPr/>
        </p:nvSpPr>
        <p:spPr>
          <a:xfrm>
            <a:off x="3253972" y="5809664"/>
            <a:ext cx="1533921" cy="6517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5FBAA28-1F78-C17E-C2CB-59223B975EA4}"/>
              </a:ext>
            </a:extLst>
          </p:cNvPr>
          <p:cNvSpPr/>
          <p:nvPr/>
        </p:nvSpPr>
        <p:spPr>
          <a:xfrm>
            <a:off x="6955693" y="1119045"/>
            <a:ext cx="755374" cy="53875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User Authentication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187D43F-95F5-3103-1E55-EC6896D68629}"/>
              </a:ext>
            </a:extLst>
          </p:cNvPr>
          <p:cNvCxnSpPr>
            <a:cxnSpLocks/>
            <a:stCxn id="32" idx="3"/>
            <a:endCxn id="265" idx="3"/>
          </p:cNvCxnSpPr>
          <p:nvPr/>
        </p:nvCxnSpPr>
        <p:spPr>
          <a:xfrm>
            <a:off x="2932042" y="6135525"/>
            <a:ext cx="18558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FC05CD43-659E-CD12-1E60-2488EE25433F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4787892" y="5407095"/>
            <a:ext cx="178374" cy="386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F7CD088-F7F7-9E23-7BF1-EF110EAB695D}"/>
              </a:ext>
            </a:extLst>
          </p:cNvPr>
          <p:cNvCxnSpPr>
            <a:stCxn id="265" idx="3"/>
            <a:endCxn id="44" idx="1"/>
          </p:cNvCxnSpPr>
          <p:nvPr/>
        </p:nvCxnSpPr>
        <p:spPr>
          <a:xfrm flipV="1">
            <a:off x="4787893" y="5793928"/>
            <a:ext cx="178373" cy="341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6F07AA94-140B-BF1F-8CF4-EF3BF993DCDE}"/>
              </a:ext>
            </a:extLst>
          </p:cNvPr>
          <p:cNvCxnSpPr>
            <a:stCxn id="93" idx="3"/>
            <a:endCxn id="95" idx="1"/>
          </p:cNvCxnSpPr>
          <p:nvPr/>
        </p:nvCxnSpPr>
        <p:spPr>
          <a:xfrm>
            <a:off x="2932043" y="3662653"/>
            <a:ext cx="324695" cy="406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8121DA9-7133-9FF6-22B4-89452FD556B6}"/>
              </a:ext>
            </a:extLst>
          </p:cNvPr>
          <p:cNvCxnSpPr>
            <a:stCxn id="94" idx="3"/>
            <a:endCxn id="95" idx="1"/>
          </p:cNvCxnSpPr>
          <p:nvPr/>
        </p:nvCxnSpPr>
        <p:spPr>
          <a:xfrm flipV="1">
            <a:off x="2932044" y="4069473"/>
            <a:ext cx="324694" cy="548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80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STATFLOW</vt:lpstr>
      <vt:lpstr>Dashboard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Patrignani</dc:creator>
  <cp:lastModifiedBy>Ashley Pritchard</cp:lastModifiedBy>
  <cp:revision>7</cp:revision>
  <dcterms:created xsi:type="dcterms:W3CDTF">2024-10-23T14:21:43Z</dcterms:created>
  <dcterms:modified xsi:type="dcterms:W3CDTF">2024-10-31T19:06:20Z</dcterms:modified>
</cp:coreProperties>
</file>