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8" r:id="rId3"/>
    <p:sldId id="259" r:id="rId4"/>
    <p:sldId id="309" r:id="rId5"/>
    <p:sldId id="310" r:id="rId6"/>
    <p:sldId id="311" r:id="rId7"/>
    <p:sldId id="312" r:id="rId8"/>
    <p:sldId id="314" r:id="rId9"/>
    <p:sldId id="313" r:id="rId10"/>
    <p:sldId id="315" r:id="rId11"/>
    <p:sldId id="316" r:id="rId12"/>
    <p:sldId id="317" r:id="rId13"/>
    <p:sldId id="319" r:id="rId14"/>
    <p:sldId id="320" r:id="rId15"/>
    <p:sldId id="323" r:id="rId16"/>
    <p:sldId id="321" r:id="rId17"/>
    <p:sldId id="322" r:id="rId18"/>
    <p:sldId id="271" r:id="rId19"/>
    <p:sldId id="287" r:id="rId20"/>
  </p:sldIdLst>
  <p:sldSz cx="9144000" cy="5143500" type="screen16x9"/>
  <p:notesSz cx="6858000" cy="9144000"/>
  <p:embeddedFontLst>
    <p:embeddedFont>
      <p:font typeface="Alef" panose="00000500000000000000" pitchFamily="2" charset="-79"/>
      <p:regular r:id="rId22"/>
      <p:bold r:id="rId23"/>
    </p:embeddedFont>
    <p:embeddedFont>
      <p:font typeface="Bebas Neue" panose="020B0606020202050201" pitchFamily="34" charset="0"/>
      <p:regular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  <p:embeddedFont>
      <p:font typeface="Turret Roa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2E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E52ABB-8BFF-470E-BFC9-79C1872292EE}">
  <a:tblStyle styleId="{4EE52ABB-8BFF-470E-BFC9-79C187229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  <p:guide orient="horz" pos="5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29635d4b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29635d4b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53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03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48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400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250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39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39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52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g13139eac353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4" name="Google Shape;2914;g13139eac353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" name="Google Shape;3461;g13139eac353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2" name="Google Shape;3462;g13139eac353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30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902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2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39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13139eac3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13139eac3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3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1681350" y="1527835"/>
            <a:ext cx="5781300" cy="1597500"/>
          </a:xfrm>
          <a:prstGeom prst="rect">
            <a:avLst/>
          </a:prstGeom>
          <a:noFill/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077050" y="3460825"/>
            <a:ext cx="4989900" cy="427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" name="Google Shape;70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2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Google Shape;75;p2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" name="Google Shape;79;p2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80" name="Google Shape;80;p2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2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88" name="Google Shape;88;p2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Google Shape;91;p2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" name="Google Shape;94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2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" name="Google Shape;98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0" name="Google Shape;100;p2"/>
          <p:cNvGrpSpPr/>
          <p:nvPr/>
        </p:nvGrpSpPr>
        <p:grpSpPr>
          <a:xfrm>
            <a:off x="8599479" y="1374174"/>
            <a:ext cx="335310" cy="629475"/>
            <a:chOff x="8561404" y="1374174"/>
            <a:chExt cx="335310" cy="629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" name="Google Shape;111;p2"/>
          <p:cNvSpPr/>
          <p:nvPr/>
        </p:nvSpPr>
        <p:spPr>
          <a:xfrm>
            <a:off x="-1417813" y="-17482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462649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114" name="Google Shape;114;p2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9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642" name="Google Shape;642;p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5" name="Google Shape;695;p9"/>
          <p:cNvSpPr txBox="1">
            <a:spLocks noGrp="1"/>
          </p:cNvSpPr>
          <p:nvPr>
            <p:ph type="title"/>
          </p:nvPr>
        </p:nvSpPr>
        <p:spPr>
          <a:xfrm>
            <a:off x="1540200" y="1611004"/>
            <a:ext cx="6063600" cy="822900"/>
          </a:xfrm>
          <a:prstGeom prst="rect">
            <a:avLst/>
          </a:prstGeom>
          <a:noFill/>
          <a:effectLst>
            <a:outerShdw dist="95250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9"/>
          <p:cNvSpPr txBox="1">
            <a:spLocks noGrp="1"/>
          </p:cNvSpPr>
          <p:nvPr>
            <p:ph type="subTitle" idx="1"/>
          </p:nvPr>
        </p:nvSpPr>
        <p:spPr>
          <a:xfrm>
            <a:off x="1540200" y="2435096"/>
            <a:ext cx="6063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9"/>
          <p:cNvSpPr/>
          <p:nvPr/>
        </p:nvSpPr>
        <p:spPr>
          <a:xfrm>
            <a:off x="2732400" y="-19006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9"/>
          <p:cNvGrpSpPr/>
          <p:nvPr/>
        </p:nvGrpSpPr>
        <p:grpSpPr>
          <a:xfrm>
            <a:off x="265659" y="539414"/>
            <a:ext cx="222407" cy="982471"/>
            <a:chOff x="257640" y="539414"/>
            <a:chExt cx="222407" cy="982471"/>
          </a:xfrm>
        </p:grpSpPr>
        <p:grpSp>
          <p:nvGrpSpPr>
            <p:cNvPr id="699" name="Google Shape;699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00" name="Google Shape;700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2" name="Google Shape;702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3" name="Google Shape;703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6" name="Google Shape;706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07" name="Google Shape;707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08" name="Google Shape;708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0" name="Google Shape;710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11" name="Google Shape;711;p9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712" name="Google Shape;712;p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13" name="Google Shape;713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5" name="Google Shape;715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6" name="Google Shape;716;p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17" name="Google Shape;717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9" name="Google Shape;719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20" name="Google Shape;720;p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23" name="Google Shape;723;p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24" name="Google Shape;724;p9"/>
          <p:cNvGrpSpPr/>
          <p:nvPr/>
        </p:nvGrpSpPr>
        <p:grpSpPr>
          <a:xfrm>
            <a:off x="3793482" y="4771371"/>
            <a:ext cx="1557035" cy="178692"/>
            <a:chOff x="2668100" y="1704400"/>
            <a:chExt cx="3071075" cy="352450"/>
          </a:xfrm>
        </p:grpSpPr>
        <p:sp>
          <p:nvSpPr>
            <p:cNvPr id="725" name="Google Shape;725;p9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7" name="Google Shape;867;p13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868" name="Google Shape;868;p1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1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1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1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1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1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1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1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1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1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1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1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1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1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1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1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1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1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1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1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1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1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1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3"/>
          <p:cNvSpPr txBox="1">
            <a:spLocks noGrp="1"/>
          </p:cNvSpPr>
          <p:nvPr>
            <p:ph type="title"/>
          </p:nvPr>
        </p:nvSpPr>
        <p:spPr>
          <a:xfrm>
            <a:off x="1607614" y="112917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subTitle" idx="1"/>
          </p:nvPr>
        </p:nvSpPr>
        <p:spPr>
          <a:xfrm>
            <a:off x="1607614" y="1495315"/>
            <a:ext cx="2867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title" idx="2"/>
          </p:nvPr>
        </p:nvSpPr>
        <p:spPr>
          <a:xfrm>
            <a:off x="1607614" y="35589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subTitle" idx="3"/>
          </p:nvPr>
        </p:nvSpPr>
        <p:spPr>
          <a:xfrm>
            <a:off x="1607614" y="3925806"/>
            <a:ext cx="287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4"/>
          </p:nvPr>
        </p:nvSpPr>
        <p:spPr>
          <a:xfrm flipH="1">
            <a:off x="5557579" y="112918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5"/>
          </p:nvPr>
        </p:nvSpPr>
        <p:spPr>
          <a:xfrm flipH="1">
            <a:off x="5557579" y="1495323"/>
            <a:ext cx="286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521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671693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521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3"/>
          <p:cNvSpPr txBox="1">
            <a:spLocks noGrp="1"/>
          </p:cNvSpPr>
          <p:nvPr>
            <p:ph type="title" idx="13"/>
          </p:nvPr>
        </p:nvSpPr>
        <p:spPr>
          <a:xfrm>
            <a:off x="1607614" y="23482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subTitle" idx="14"/>
          </p:nvPr>
        </p:nvSpPr>
        <p:spPr>
          <a:xfrm>
            <a:off x="1607614" y="2715579"/>
            <a:ext cx="2867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3"/>
          <p:cNvSpPr txBox="1">
            <a:spLocks noGrp="1"/>
          </p:cNvSpPr>
          <p:nvPr>
            <p:ph type="title" idx="15"/>
          </p:nvPr>
        </p:nvSpPr>
        <p:spPr>
          <a:xfrm>
            <a:off x="5557579" y="35589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4" name="Google Shape;934;p13"/>
          <p:cNvSpPr txBox="1">
            <a:spLocks noGrp="1"/>
          </p:cNvSpPr>
          <p:nvPr>
            <p:ph type="subTitle" idx="16"/>
          </p:nvPr>
        </p:nvSpPr>
        <p:spPr>
          <a:xfrm>
            <a:off x="5557579" y="3925806"/>
            <a:ext cx="287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3"/>
          <p:cNvSpPr txBox="1">
            <a:spLocks noGrp="1"/>
          </p:cNvSpPr>
          <p:nvPr>
            <p:ph type="title" idx="17"/>
          </p:nvPr>
        </p:nvSpPr>
        <p:spPr>
          <a:xfrm flipH="1">
            <a:off x="5557579" y="23482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6" name="Google Shape;936;p13"/>
          <p:cNvSpPr txBox="1">
            <a:spLocks noGrp="1"/>
          </p:cNvSpPr>
          <p:nvPr>
            <p:ph type="subTitle" idx="18"/>
          </p:nvPr>
        </p:nvSpPr>
        <p:spPr>
          <a:xfrm flipH="1">
            <a:off x="5557579" y="2715579"/>
            <a:ext cx="286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3"/>
          <p:cNvSpPr txBox="1">
            <a:spLocks noGrp="1"/>
          </p:cNvSpPr>
          <p:nvPr>
            <p:ph type="title" idx="19" hasCustomPrompt="1"/>
          </p:nvPr>
        </p:nvSpPr>
        <p:spPr>
          <a:xfrm>
            <a:off x="720521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8" name="Google Shape;938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671693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9" name="Google Shape;939;p13"/>
          <p:cNvSpPr txBox="1">
            <a:spLocks noGrp="1"/>
          </p:cNvSpPr>
          <p:nvPr>
            <p:ph type="title" idx="21" hasCustomPrompt="1"/>
          </p:nvPr>
        </p:nvSpPr>
        <p:spPr>
          <a:xfrm>
            <a:off x="4671693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40" name="Google Shape;940;p13"/>
          <p:cNvGrpSpPr/>
          <p:nvPr/>
        </p:nvGrpSpPr>
        <p:grpSpPr>
          <a:xfrm flipH="1">
            <a:off x="249731" y="545067"/>
            <a:ext cx="245964" cy="581921"/>
            <a:chOff x="8616804" y="545067"/>
            <a:chExt cx="245964" cy="581921"/>
          </a:xfrm>
        </p:grpSpPr>
        <p:grpSp>
          <p:nvGrpSpPr>
            <p:cNvPr id="941" name="Google Shape;941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42" name="Google Shape;942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3" name="Google Shape;943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5" name="Google Shape;945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46" name="Google Shape;946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7" name="Google Shape;947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9" name="Google Shape;949;p13"/>
          <p:cNvGrpSpPr/>
          <p:nvPr/>
        </p:nvGrpSpPr>
        <p:grpSpPr>
          <a:xfrm flipH="1">
            <a:off x="8648306" y="4017492"/>
            <a:ext cx="245964" cy="581921"/>
            <a:chOff x="8616804" y="545067"/>
            <a:chExt cx="245964" cy="581921"/>
          </a:xfrm>
        </p:grpSpPr>
        <p:grpSp>
          <p:nvGrpSpPr>
            <p:cNvPr id="950" name="Google Shape;950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51" name="Google Shape;951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2" name="Google Shape;952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4" name="Google Shape;954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6" name="Google Shape;956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8" name="Google Shape;958;p13"/>
          <p:cNvSpPr/>
          <p:nvPr/>
        </p:nvSpPr>
        <p:spPr>
          <a:xfrm flipH="1">
            <a:off x="7306349" y="-2105650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3"/>
          <p:cNvSpPr/>
          <p:nvPr/>
        </p:nvSpPr>
        <p:spPr>
          <a:xfrm flipH="1">
            <a:off x="-2104351" y="321387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1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0" name="Google Shape;1240;p17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1241" name="Google Shape;1241;p1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1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1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1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1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1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1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1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1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1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1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1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1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1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1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1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1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1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1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1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1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1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1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1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1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1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1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1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1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1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1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1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1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1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1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1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1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1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1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1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1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1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1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1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1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1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1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1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1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1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1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1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1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4" name="Google Shape;1294;p17"/>
          <p:cNvSpPr txBox="1">
            <a:spLocks noGrp="1"/>
          </p:cNvSpPr>
          <p:nvPr>
            <p:ph type="title"/>
          </p:nvPr>
        </p:nvSpPr>
        <p:spPr>
          <a:xfrm>
            <a:off x="2534850" y="3085373"/>
            <a:ext cx="4074300" cy="5487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7"/>
          <p:cNvSpPr txBox="1">
            <a:spLocks noGrp="1"/>
          </p:cNvSpPr>
          <p:nvPr>
            <p:ph type="subTitle" idx="1"/>
          </p:nvPr>
        </p:nvSpPr>
        <p:spPr>
          <a:xfrm>
            <a:off x="2535592" y="3634073"/>
            <a:ext cx="4072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6" name="Google Shape;1296;p17"/>
          <p:cNvSpPr/>
          <p:nvPr/>
        </p:nvSpPr>
        <p:spPr>
          <a:xfrm rot="10800000" flipH="1"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17"/>
          <p:cNvSpPr/>
          <p:nvPr/>
        </p:nvSpPr>
        <p:spPr>
          <a:xfrm rot="10800000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8" name="Google Shape;1298;p17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1299" name="Google Shape;1299;p17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7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7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7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7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7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7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6" name="Google Shape;1306;p17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1307" name="Google Shape;1307;p17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7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7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0" name="Google Shape;1310;p17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1311" name="Google Shape;1311;p17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312" name="Google Shape;1312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4" name="Google Shape;1314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5" name="Google Shape;1315;p17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316" name="Google Shape;1316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18" name="Google Shape;1318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9" name="Google Shape;1319;p17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320" name="Google Shape;1320;p17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7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22" name="Google Shape;1322;p17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23" name="Google Shape;1323;p17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1324" name="Google Shape;1324;p1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325" name="Google Shape;1325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26" name="Google Shape;1326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28" name="Google Shape;1328;p1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329" name="Google Shape;1329;p1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30" name="Google Shape;1330;p1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1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" name="Google Shape;2202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3" name="Google Shape;2203;p28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204" name="Google Shape;2204;p2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2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2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2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2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2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2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2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2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2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2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2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2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2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2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2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2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6" name="Google Shape;2236;p2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7" name="Google Shape;2237;p2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8" name="Google Shape;2238;p2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9" name="Google Shape;2239;p2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0" name="Google Shape;2240;p2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Google Shape;2241;p2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2" name="Google Shape;2242;p2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2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2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5" name="Google Shape;2245;p2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6;p2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7" name="Google Shape;2247;p2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2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2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2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2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2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2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2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2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7" name="Google Shape;2257;p28"/>
          <p:cNvSpPr txBox="1">
            <a:spLocks noGrp="1"/>
          </p:cNvSpPr>
          <p:nvPr>
            <p:ph type="title"/>
          </p:nvPr>
        </p:nvSpPr>
        <p:spPr>
          <a:xfrm>
            <a:off x="2727900" y="568725"/>
            <a:ext cx="3685500" cy="1093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8" name="Google Shape;2258;p28"/>
          <p:cNvSpPr txBox="1">
            <a:spLocks noGrp="1"/>
          </p:cNvSpPr>
          <p:nvPr>
            <p:ph type="subTitle" idx="1"/>
          </p:nvPr>
        </p:nvSpPr>
        <p:spPr>
          <a:xfrm>
            <a:off x="2727900" y="1667249"/>
            <a:ext cx="3688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28"/>
          <p:cNvSpPr txBox="1"/>
          <p:nvPr/>
        </p:nvSpPr>
        <p:spPr>
          <a:xfrm>
            <a:off x="2573700" y="3464175"/>
            <a:ext cx="3994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260" name="Google Shape;2260;p28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28"/>
          <p:cNvSpPr/>
          <p:nvPr/>
        </p:nvSpPr>
        <p:spPr>
          <a:xfrm flipH="1">
            <a:off x="-18656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28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263" name="Google Shape;2263;p28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28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2267" name="Google Shape;2267;p28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4" name="Google Shape;2274;p28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275" name="Google Shape;2275;p28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8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8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78" name="Google Shape;2278;p28"/>
          <p:cNvGrpSpPr/>
          <p:nvPr/>
        </p:nvGrpSpPr>
        <p:grpSpPr>
          <a:xfrm>
            <a:off x="265659" y="539414"/>
            <a:ext cx="222407" cy="982471"/>
            <a:chOff x="257640" y="539414"/>
            <a:chExt cx="222407" cy="982471"/>
          </a:xfrm>
        </p:grpSpPr>
        <p:grpSp>
          <p:nvGrpSpPr>
            <p:cNvPr id="2279" name="Google Shape;2279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80" name="Google Shape;2280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82" name="Google Shape;2282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3" name="Google Shape;2283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84" name="Google Shape;2284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86" name="Google Shape;2286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7" name="Google Shape;2287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288" name="Google Shape;2288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0" name="Google Shape;2290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91" name="Google Shape;2291;p28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2292" name="Google Shape;2292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5" name="Google Shape;2295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6" name="Google Shape;2296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9" name="Google Shape;2299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0" name="Google Shape;2300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3" name="Google Shape;2303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4" name="Google Shape;2304;p28"/>
          <p:cNvSpPr/>
          <p:nvPr/>
        </p:nvSpPr>
        <p:spPr>
          <a:xfrm>
            <a:off x="8650275" y="302769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6" name="Google Shape;230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7" name="Google Shape;2307;p29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308" name="Google Shape;2308;p2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9" name="Google Shape;2309;p2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0" name="Google Shape;2310;p2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1" name="Google Shape;2311;p2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2" name="Google Shape;2312;p2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3" name="Google Shape;2313;p2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4" name="Google Shape;2314;p2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5" name="Google Shape;2315;p2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6" name="Google Shape;2316;p2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7" name="Google Shape;2317;p2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8" name="Google Shape;2318;p2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9" name="Google Shape;2319;p2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0" name="Google Shape;2320;p2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1" name="Google Shape;2321;p2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2" name="Google Shape;2322;p2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3" name="Google Shape;2323;p2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4" name="Google Shape;2324;p2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5" name="Google Shape;2325;p2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2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7" name="Google Shape;2327;p2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8" name="Google Shape;2328;p2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9" name="Google Shape;2329;p2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2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2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2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2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4" name="Google Shape;2334;p2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5" name="Google Shape;2335;p2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6" name="Google Shape;2336;p2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7" name="Google Shape;2337;p2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8" name="Google Shape;2338;p2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9" name="Google Shape;2339;p2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0" name="Google Shape;2340;p2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1" name="Google Shape;2341;p2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2" name="Google Shape;2342;p2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3" name="Google Shape;2343;p2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344;p2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345;p2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6" name="Google Shape;2346;p2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7" name="Google Shape;2347;p2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8" name="Google Shape;2348;p2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9" name="Google Shape;2349;p2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0" name="Google Shape;2350;p2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1" name="Google Shape;2351;p2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2" name="Google Shape;2352;p2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3" name="Google Shape;2353;p2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4" name="Google Shape;2354;p2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5" name="Google Shape;2355;p2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6" name="Google Shape;2356;p2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7" name="Google Shape;2357;p2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8" name="Google Shape;2358;p2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9" name="Google Shape;2359;p2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0" name="Google Shape;2360;p2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61" name="Google Shape;2361;p29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29"/>
          <p:cNvSpPr/>
          <p:nvPr/>
        </p:nvSpPr>
        <p:spPr>
          <a:xfrm flipH="1">
            <a:off x="-18656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3" name="Google Shape;2363;p29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2364" name="Google Shape;2364;p2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66" name="Google Shape;2366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68" name="Google Shape;2368;p2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369" name="Google Shape;2369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0" name="Google Shape;2370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72" name="Google Shape;2372;p29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2373" name="Google Shape;2373;p2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374" name="Google Shape;2374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6" name="Google Shape;2376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77" name="Google Shape;2377;p2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378" name="Google Shape;2378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0" name="Google Shape;2380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1" name="Google Shape;2381;p2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82" name="Google Shape;2382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4" name="Google Shape;2384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85" name="Google Shape;2385;p29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2386" name="Google Shape;2386;p29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" name="Google Shape;2393;p29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394" name="Google Shape;2394;p29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29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29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97" name="Google Shape;2397;p29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398" name="Google Shape;2398;p2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29"/>
          <p:cNvGrpSpPr/>
          <p:nvPr/>
        </p:nvGrpSpPr>
        <p:grpSpPr>
          <a:xfrm>
            <a:off x="200929" y="521299"/>
            <a:ext cx="335310" cy="629475"/>
            <a:chOff x="8561404" y="1374174"/>
            <a:chExt cx="335310" cy="629475"/>
          </a:xfrm>
        </p:grpSpPr>
        <p:grpSp>
          <p:nvGrpSpPr>
            <p:cNvPr id="2402" name="Google Shape;2402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03" name="Google Shape;2403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7" name="Google Shape;2407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08" name="Google Shape;2408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29"/>
          <p:cNvGrpSpPr/>
          <p:nvPr/>
        </p:nvGrpSpPr>
        <p:grpSpPr>
          <a:xfrm>
            <a:off x="8603629" y="3969949"/>
            <a:ext cx="335310" cy="629475"/>
            <a:chOff x="8561404" y="1374174"/>
            <a:chExt cx="335310" cy="629475"/>
          </a:xfrm>
        </p:grpSpPr>
        <p:grpSp>
          <p:nvGrpSpPr>
            <p:cNvPr id="2413" name="Google Shape;2413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14" name="Google Shape;2414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19" name="Google Shape;2419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5" name="Google Shape;2425;p30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426" name="Google Shape;2426;p3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7" name="Google Shape;2427;p3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8" name="Google Shape;2428;p3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9" name="Google Shape;2429;p3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0" name="Google Shape;2430;p3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1" name="Google Shape;2431;p3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2" name="Google Shape;2432;p3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3" name="Google Shape;2433;p3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3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3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6" name="Google Shape;2436;p3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3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3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3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3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3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2" name="Google Shape;2442;p3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3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Google Shape;2444;p3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3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3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3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3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3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3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3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3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3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3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3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3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3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3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3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3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3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3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3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3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3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3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3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3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3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3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3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3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3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9" name="Google Shape;2479;p30"/>
          <p:cNvSpPr/>
          <p:nvPr/>
        </p:nvSpPr>
        <p:spPr>
          <a:xfrm flipH="1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0"/>
          <p:cNvSpPr/>
          <p:nvPr/>
        </p:nvSpPr>
        <p:spPr>
          <a:xfrm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0"/>
          <p:cNvGrpSpPr/>
          <p:nvPr/>
        </p:nvGrpSpPr>
        <p:grpSpPr>
          <a:xfrm>
            <a:off x="3793482" y="4771371"/>
            <a:ext cx="1557035" cy="178692"/>
            <a:chOff x="2668100" y="1704400"/>
            <a:chExt cx="3071075" cy="352450"/>
          </a:xfrm>
        </p:grpSpPr>
        <p:sp>
          <p:nvSpPr>
            <p:cNvPr id="2482" name="Google Shape;2482;p30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0"/>
          <p:cNvGrpSpPr/>
          <p:nvPr/>
        </p:nvGrpSpPr>
        <p:grpSpPr>
          <a:xfrm flipH="1">
            <a:off x="8655934" y="539414"/>
            <a:ext cx="222407" cy="982471"/>
            <a:chOff x="257640" y="539414"/>
            <a:chExt cx="222407" cy="982471"/>
          </a:xfrm>
        </p:grpSpPr>
        <p:grpSp>
          <p:nvGrpSpPr>
            <p:cNvPr id="2491" name="Google Shape;2491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492" name="Google Shape;2492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4" name="Google Shape;2494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5" name="Google Shape;2495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496" name="Google Shape;2496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8" name="Google Shape;2498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9" name="Google Shape;2499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00" name="Google Shape;2500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2" name="Google Shape;2502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03" name="Google Shape;2503;p30"/>
          <p:cNvGrpSpPr/>
          <p:nvPr/>
        </p:nvGrpSpPr>
        <p:grpSpPr>
          <a:xfrm flipH="1">
            <a:off x="265659" y="3616964"/>
            <a:ext cx="222407" cy="982471"/>
            <a:chOff x="257640" y="539414"/>
            <a:chExt cx="222407" cy="982471"/>
          </a:xfrm>
        </p:grpSpPr>
        <p:grpSp>
          <p:nvGrpSpPr>
            <p:cNvPr id="2504" name="Google Shape;2504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505" name="Google Shape;2505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7" name="Google Shape;2507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08" name="Google Shape;2508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509" name="Google Shape;2509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1" name="Google Shape;2511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12" name="Google Shape;2512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13" name="Google Shape;2513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5" name="Google Shape;2515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16" name="Google Shape;2516;p30"/>
          <p:cNvGrpSpPr/>
          <p:nvPr/>
        </p:nvGrpSpPr>
        <p:grpSpPr>
          <a:xfrm>
            <a:off x="4348676" y="184959"/>
            <a:ext cx="446647" cy="276334"/>
            <a:chOff x="3419725" y="2613600"/>
            <a:chExt cx="1769600" cy="1094825"/>
          </a:xfrm>
        </p:grpSpPr>
        <p:sp>
          <p:nvSpPr>
            <p:cNvPr id="2517" name="Google Shape;2517;p30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urret Road"/>
              <a:buNone/>
              <a:defRPr sz="3500" b="1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3" r:id="rId5"/>
    <p:sldLayoutId id="2147483674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ctrTitle"/>
          </p:nvPr>
        </p:nvSpPr>
        <p:spPr>
          <a:xfrm>
            <a:off x="1681350" y="1527835"/>
            <a:ext cx="57813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3600" b="1" i="0" dirty="0">
                <a:solidFill>
                  <a:srgbClr val="C9D1D9"/>
                </a:solidFill>
                <a:effectLst/>
                <a:latin typeface="-apple-system"/>
              </a:rPr>
              <a:t>Network Intrusion Detection With Machine Learning</a:t>
            </a:r>
          </a:p>
        </p:txBody>
      </p:sp>
      <p:sp>
        <p:nvSpPr>
          <p:cNvPr id="2534" name="Google Shape;2534;p34"/>
          <p:cNvSpPr txBox="1">
            <a:spLocks noGrp="1"/>
          </p:cNvSpPr>
          <p:nvPr>
            <p:ph type="subTitle" idx="1"/>
          </p:nvPr>
        </p:nvSpPr>
        <p:spPr>
          <a:xfrm>
            <a:off x="2077050" y="3460825"/>
            <a:ext cx="49899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 Abdulrahman Aleid</a:t>
            </a:r>
          </a:p>
        </p:txBody>
      </p:sp>
      <p:sp>
        <p:nvSpPr>
          <p:cNvPr id="2535" name="Google Shape;2535;p34"/>
          <p:cNvSpPr/>
          <p:nvPr/>
        </p:nvSpPr>
        <p:spPr>
          <a:xfrm>
            <a:off x="4358104" y="870876"/>
            <a:ext cx="427793" cy="427701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4"/>
          <p:cNvSpPr/>
          <p:nvPr/>
        </p:nvSpPr>
        <p:spPr>
          <a:xfrm>
            <a:off x="6921250" y="381241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07A0D-C50A-3227-0CE5-5C6F5B08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9" y="170621"/>
            <a:ext cx="1989231" cy="1004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5" y="253472"/>
            <a:ext cx="4947380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Feature Extraction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840" y="1985743"/>
            <a:ext cx="1448974" cy="11720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E2E2E2"/>
                </a:solidFill>
              </a:rPr>
              <a:t>Chi Squared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00165-E932-8899-ED95-9215C5C6D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623" y="1083214"/>
            <a:ext cx="5918231" cy="3562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227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4966764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Logistic Regression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Base line with default parameter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87010-5A02-2207-E51D-AD98865D5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28" y="1404148"/>
            <a:ext cx="4966764" cy="2601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482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5" y="373050"/>
            <a:ext cx="5826611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Linear Support Vector Classification (SVC)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Base line with default parameter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F8981-0604-B3B1-C5D6-50856496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199" y="1597856"/>
            <a:ext cx="5005055" cy="2647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74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1625964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KNN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2035D-5EA4-2F1D-CCE0-C979B037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968" y="835977"/>
            <a:ext cx="5150132" cy="2730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2581;p37">
            <a:extLst>
              <a:ext uri="{FF2B5EF4-FFF2-40B4-BE49-F238E27FC236}">
                <a16:creationId xmlns:a16="http://schemas.microsoft.com/office/drawing/2014/main" id="{5E8A94AB-4D3B-E3F1-C778-C0E2479A0562}"/>
              </a:ext>
            </a:extLst>
          </p:cNvPr>
          <p:cNvSpPr txBox="1">
            <a:spLocks/>
          </p:cNvSpPr>
          <p:nvPr/>
        </p:nvSpPr>
        <p:spPr>
          <a:xfrm>
            <a:off x="597402" y="3591531"/>
            <a:ext cx="3217512" cy="70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Variance Threshold: 0.1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PCA: 40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Standard Scaler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One-hot encoded labels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Consolas" panose="020B0609020204030204" pitchFamily="49" charset="0"/>
              </a:rPr>
              <a:t>Best number of neighbours: 50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3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4772364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APP Development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702942" y="2005871"/>
            <a:ext cx="4526956" cy="2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Deployed model on Heroku 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Developed</a:t>
            </a: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 an interface to allow user to upload “</a:t>
            </a:r>
            <a:r>
              <a:rPr lang="en-GB" sz="1800" b="0" dirty="0" err="1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pcap</a:t>
            </a: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” file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Extracted features using </a:t>
            </a:r>
            <a:r>
              <a:rPr lang="en-GB" sz="1800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cicflowmeter</a:t>
            </a: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package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Display prediction results</a:t>
            </a:r>
          </a:p>
          <a:p>
            <a:pPr marL="0" indent="0" algn="l">
              <a:lnSpc>
                <a:spcPct val="150000"/>
              </a:lnSpc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     through a dashboard</a:t>
            </a: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713D-34C1-77B2-C5B1-0EA536595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793" y="1130391"/>
            <a:ext cx="2423370" cy="4724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3C5DDC-EE2D-B71C-F736-60014824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25" y="1696137"/>
            <a:ext cx="3222742" cy="971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8036D9-93CF-9A4A-13E3-7948216C9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907" y="2781785"/>
            <a:ext cx="3903785" cy="19151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922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0151"/>
            <a:ext cx="3160782" cy="716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Challenges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1370885" y="1214232"/>
            <a:ext cx="5318303" cy="2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Large number of features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KNN is computationally intensive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Feature extraction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Large number of captured network packets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Heroku limitations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B073F-228D-1FB8-303D-E24837B0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92" y="224112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3239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24112"/>
            <a:ext cx="5517121" cy="746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Future Development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1370884" y="1184075"/>
            <a:ext cx="4952543" cy="26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Improve on feature extraction component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dirty="0">
                <a:solidFill>
                  <a:schemeClr val="bg1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Improve on the dashboard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Further train the model to classify other types of attacks</a:t>
            </a: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B073F-228D-1FB8-303D-E24837B0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92" y="224112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813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96725"/>
            <a:ext cx="5946186" cy="680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Conclusion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14232"/>
            <a:ext cx="2678191" cy="2601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sp>
        <p:nvSpPr>
          <p:cNvPr id="2" name="Google Shape;2581;p37">
            <a:extLst>
              <a:ext uri="{FF2B5EF4-FFF2-40B4-BE49-F238E27FC236}">
                <a16:creationId xmlns:a16="http://schemas.microsoft.com/office/drawing/2014/main" id="{2013BB9D-761A-263C-D0B2-E5949743C109}"/>
              </a:ext>
            </a:extLst>
          </p:cNvPr>
          <p:cNvSpPr txBox="1">
            <a:spLocks/>
          </p:cNvSpPr>
          <p:nvPr/>
        </p:nvSpPr>
        <p:spPr>
          <a:xfrm>
            <a:off x="1237992" y="1526346"/>
            <a:ext cx="7533214" cy="308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7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None/>
              <a:defRPr sz="1500" b="0" i="0" u="none" strike="noStrike" cap="none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GB" sz="2000" b="0" i="0" dirty="0">
                <a:solidFill>
                  <a:srgbClr val="C9D1D9"/>
                </a:solidFill>
                <a:effectLst/>
                <a:latin typeface="-apple-system"/>
              </a:rPr>
              <a:t>Traditional IDSs fail in the event of previously unseen attacks such as zero-day attacks or anomaly detection. Therefore, the application of  machine learning approach as an engine for attack detection can be used as complementary to the traditional system.</a:t>
            </a:r>
            <a:endParaRPr lang="en-GB" sz="1800" b="0" dirty="0"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E2E2E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AAE5B-8652-283C-65B5-796C25E3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232370"/>
            <a:ext cx="786452" cy="810838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2794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49"/>
          <p:cNvSpPr txBox="1">
            <a:spLocks noGrp="1"/>
          </p:cNvSpPr>
          <p:nvPr>
            <p:ph type="title"/>
          </p:nvPr>
        </p:nvSpPr>
        <p:spPr>
          <a:xfrm>
            <a:off x="2534850" y="3085373"/>
            <a:ext cx="4074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demo</a:t>
            </a:r>
            <a:endParaRPr dirty="0"/>
          </a:p>
        </p:txBody>
      </p:sp>
      <p:grpSp>
        <p:nvGrpSpPr>
          <p:cNvPr id="2918" name="Google Shape;2918;p49"/>
          <p:cNvGrpSpPr/>
          <p:nvPr/>
        </p:nvGrpSpPr>
        <p:grpSpPr>
          <a:xfrm>
            <a:off x="3391831" y="778027"/>
            <a:ext cx="2561655" cy="2002329"/>
            <a:chOff x="4512816" y="1328697"/>
            <a:chExt cx="3180600" cy="2486130"/>
          </a:xfrm>
        </p:grpSpPr>
        <p:sp>
          <p:nvSpPr>
            <p:cNvPr id="2919" name="Google Shape;2919;p49"/>
            <p:cNvSpPr/>
            <p:nvPr/>
          </p:nvSpPr>
          <p:spPr>
            <a:xfrm>
              <a:off x="5619758" y="3420868"/>
              <a:ext cx="966704" cy="393959"/>
            </a:xfrm>
            <a:custGeom>
              <a:avLst/>
              <a:gdLst/>
              <a:ahLst/>
              <a:cxnLst/>
              <a:rect l="l" t="t" r="r" b="b"/>
              <a:pathLst>
                <a:path w="15037" h="6128" extrusionOk="0">
                  <a:moveTo>
                    <a:pt x="2443" y="1"/>
                  </a:moveTo>
                  <a:lnTo>
                    <a:pt x="2222" y="2875"/>
                  </a:lnTo>
                  <a:cubicBezTo>
                    <a:pt x="2222" y="2875"/>
                    <a:pt x="2339" y="3398"/>
                    <a:pt x="1529" y="4116"/>
                  </a:cubicBezTo>
                  <a:cubicBezTo>
                    <a:pt x="732" y="4835"/>
                    <a:pt x="92" y="5500"/>
                    <a:pt x="92" y="5500"/>
                  </a:cubicBezTo>
                  <a:cubicBezTo>
                    <a:pt x="92" y="5500"/>
                    <a:pt x="1" y="5657"/>
                    <a:pt x="1" y="5892"/>
                  </a:cubicBezTo>
                  <a:cubicBezTo>
                    <a:pt x="1" y="6115"/>
                    <a:pt x="131" y="6127"/>
                    <a:pt x="693" y="6127"/>
                  </a:cubicBezTo>
                  <a:lnTo>
                    <a:pt x="14345" y="6127"/>
                  </a:lnTo>
                  <a:cubicBezTo>
                    <a:pt x="14906" y="6127"/>
                    <a:pt x="15037" y="6115"/>
                    <a:pt x="15037" y="5892"/>
                  </a:cubicBezTo>
                  <a:cubicBezTo>
                    <a:pt x="15037" y="5657"/>
                    <a:pt x="14946" y="5500"/>
                    <a:pt x="14946" y="5500"/>
                  </a:cubicBezTo>
                  <a:cubicBezTo>
                    <a:pt x="14946" y="5500"/>
                    <a:pt x="14305" y="4835"/>
                    <a:pt x="13495" y="4116"/>
                  </a:cubicBezTo>
                  <a:cubicBezTo>
                    <a:pt x="12699" y="3398"/>
                    <a:pt x="12804" y="2875"/>
                    <a:pt x="12804" y="2875"/>
                  </a:cubicBezTo>
                  <a:lnTo>
                    <a:pt x="12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95250" dir="20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9"/>
            <p:cNvSpPr/>
            <p:nvPr/>
          </p:nvSpPr>
          <p:spPr>
            <a:xfrm>
              <a:off x="4512816" y="1328697"/>
              <a:ext cx="3180600" cy="20922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42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9"/>
            <p:cNvSpPr/>
            <p:nvPr/>
          </p:nvSpPr>
          <p:spPr>
            <a:xfrm>
              <a:off x="6040660" y="3235753"/>
              <a:ext cx="124901" cy="124899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2" name="Google Shape;2922;p49"/>
          <p:cNvPicPr preferRelativeResize="0"/>
          <p:nvPr/>
        </p:nvPicPr>
        <p:blipFill rotWithShape="1">
          <a:blip r:embed="rId3">
            <a:alphaModFix/>
          </a:blip>
          <a:srcRect t="524" b="534"/>
          <a:stretch/>
        </p:blipFill>
        <p:spPr>
          <a:xfrm>
            <a:off x="3498259" y="881005"/>
            <a:ext cx="2347500" cy="13065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3" name="Google Shape;2923;p49"/>
          <p:cNvGrpSpPr/>
          <p:nvPr/>
        </p:nvGrpSpPr>
        <p:grpSpPr>
          <a:xfrm>
            <a:off x="2957244" y="1437387"/>
            <a:ext cx="883323" cy="1343178"/>
            <a:chOff x="9253225" y="3272675"/>
            <a:chExt cx="1689600" cy="2569200"/>
          </a:xfrm>
        </p:grpSpPr>
        <p:sp>
          <p:nvSpPr>
            <p:cNvPr id="2924" name="Google Shape;2924;p49"/>
            <p:cNvSpPr/>
            <p:nvPr/>
          </p:nvSpPr>
          <p:spPr>
            <a:xfrm>
              <a:off x="9253225" y="3272675"/>
              <a:ext cx="1689600" cy="25692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42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9"/>
            <p:cNvSpPr/>
            <p:nvPr/>
          </p:nvSpPr>
          <p:spPr>
            <a:xfrm>
              <a:off x="10022850" y="5551729"/>
              <a:ext cx="150407" cy="151158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26" name="Google Shape;2926;p49"/>
          <p:cNvPicPr preferRelativeResize="0"/>
          <p:nvPr/>
        </p:nvPicPr>
        <p:blipFill rotWithShape="1">
          <a:blip r:embed="rId4">
            <a:alphaModFix/>
          </a:blip>
          <a:srcRect l="6392" r="6400"/>
          <a:stretch/>
        </p:blipFill>
        <p:spPr>
          <a:xfrm>
            <a:off x="3032956" y="1542616"/>
            <a:ext cx="730800" cy="9669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7" name="Google Shape;2927;p49"/>
          <p:cNvGrpSpPr/>
          <p:nvPr/>
        </p:nvGrpSpPr>
        <p:grpSpPr>
          <a:xfrm>
            <a:off x="5731563" y="1933484"/>
            <a:ext cx="455193" cy="847044"/>
            <a:chOff x="8195175" y="2310275"/>
            <a:chExt cx="659700" cy="1227600"/>
          </a:xfrm>
        </p:grpSpPr>
        <p:sp>
          <p:nvSpPr>
            <p:cNvPr id="2928" name="Google Shape;2928;p49"/>
            <p:cNvSpPr/>
            <p:nvPr/>
          </p:nvSpPr>
          <p:spPr>
            <a:xfrm>
              <a:off x="8195175" y="2310275"/>
              <a:ext cx="659700" cy="122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420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9"/>
            <p:cNvSpPr/>
            <p:nvPr/>
          </p:nvSpPr>
          <p:spPr>
            <a:xfrm>
              <a:off x="8478841" y="3364690"/>
              <a:ext cx="92384" cy="92410"/>
            </a:xfrm>
            <a:custGeom>
              <a:avLst/>
              <a:gdLst/>
              <a:ahLst/>
              <a:cxnLst/>
              <a:rect l="l" t="t" r="r" b="b"/>
              <a:pathLst>
                <a:path w="3123" h="3124" extrusionOk="0">
                  <a:moveTo>
                    <a:pt x="1555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8"/>
                    <a:pt x="693" y="3124"/>
                    <a:pt x="1555" y="3124"/>
                  </a:cubicBezTo>
                  <a:cubicBezTo>
                    <a:pt x="2431" y="3124"/>
                    <a:pt x="3123" y="2418"/>
                    <a:pt x="3123" y="1556"/>
                  </a:cubicBezTo>
                  <a:cubicBezTo>
                    <a:pt x="3123" y="694"/>
                    <a:pt x="2431" y="1"/>
                    <a:pt x="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30" name="Google Shape;2930;p49"/>
          <p:cNvPicPr preferRelativeResize="0"/>
          <p:nvPr/>
        </p:nvPicPr>
        <p:blipFill rotWithShape="1">
          <a:blip r:embed="rId5">
            <a:alphaModFix/>
          </a:blip>
          <a:srcRect l="396" r="396"/>
          <a:stretch/>
        </p:blipFill>
        <p:spPr>
          <a:xfrm>
            <a:off x="5789071" y="2014444"/>
            <a:ext cx="339000" cy="557400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31" name="Google Shape;2931;p49"/>
          <p:cNvSpPr/>
          <p:nvPr/>
        </p:nvSpPr>
        <p:spPr>
          <a:xfrm>
            <a:off x="5905625" y="126539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p65"/>
          <p:cNvSpPr txBox="1">
            <a:spLocks noGrp="1"/>
          </p:cNvSpPr>
          <p:nvPr>
            <p:ph type="subTitle" idx="1"/>
          </p:nvPr>
        </p:nvSpPr>
        <p:spPr>
          <a:xfrm>
            <a:off x="2727900" y="1667249"/>
            <a:ext cx="3688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3466" name="Google Shape;3466;p65"/>
          <p:cNvSpPr txBox="1">
            <a:spLocks noGrp="1"/>
          </p:cNvSpPr>
          <p:nvPr>
            <p:ph type="title"/>
          </p:nvPr>
        </p:nvSpPr>
        <p:spPr>
          <a:xfrm>
            <a:off x="1821600" y="568725"/>
            <a:ext cx="54576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36"/>
          <p:cNvSpPr/>
          <p:nvPr/>
        </p:nvSpPr>
        <p:spPr>
          <a:xfrm>
            <a:off x="4677521" y="36436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6"/>
          <p:cNvSpPr/>
          <p:nvPr/>
        </p:nvSpPr>
        <p:spPr>
          <a:xfrm>
            <a:off x="4677521" y="24244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6"/>
          <p:cNvSpPr/>
          <p:nvPr/>
        </p:nvSpPr>
        <p:spPr>
          <a:xfrm>
            <a:off x="4677521" y="1213848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6"/>
          <p:cNvSpPr/>
          <p:nvPr/>
        </p:nvSpPr>
        <p:spPr>
          <a:xfrm>
            <a:off x="715121" y="36436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6"/>
          <p:cNvSpPr/>
          <p:nvPr/>
        </p:nvSpPr>
        <p:spPr>
          <a:xfrm>
            <a:off x="715121" y="24244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6"/>
          <p:cNvSpPr/>
          <p:nvPr/>
        </p:nvSpPr>
        <p:spPr>
          <a:xfrm>
            <a:off x="715121" y="1213848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6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558" name="Google Shape;2558;p36"/>
          <p:cNvSpPr txBox="1">
            <a:spLocks noGrp="1"/>
          </p:cNvSpPr>
          <p:nvPr>
            <p:ph type="title"/>
          </p:nvPr>
        </p:nvSpPr>
        <p:spPr>
          <a:xfrm>
            <a:off x="1607614" y="143877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60" name="Google Shape;2560;p36"/>
          <p:cNvSpPr txBox="1">
            <a:spLocks noGrp="1"/>
          </p:cNvSpPr>
          <p:nvPr>
            <p:ph type="title" idx="2"/>
          </p:nvPr>
        </p:nvSpPr>
        <p:spPr>
          <a:xfrm>
            <a:off x="1607614" y="3643675"/>
            <a:ext cx="2871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Challenges &amp; Future Development</a:t>
            </a:r>
            <a:endParaRPr dirty="0"/>
          </a:p>
        </p:txBody>
      </p:sp>
      <p:sp>
        <p:nvSpPr>
          <p:cNvPr id="2562" name="Google Shape;2562;p36"/>
          <p:cNvSpPr txBox="1">
            <a:spLocks noGrp="1"/>
          </p:cNvSpPr>
          <p:nvPr>
            <p:ph type="title" idx="4"/>
          </p:nvPr>
        </p:nvSpPr>
        <p:spPr>
          <a:xfrm flipH="1">
            <a:off x="5557579" y="138838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</a:t>
            </a:r>
            <a:endParaRPr dirty="0"/>
          </a:p>
        </p:txBody>
      </p:sp>
      <p:sp>
        <p:nvSpPr>
          <p:cNvPr id="2563" name="Google Shape;2563;p36"/>
          <p:cNvSpPr txBox="1">
            <a:spLocks noGrp="1"/>
          </p:cNvSpPr>
          <p:nvPr>
            <p:ph type="title" idx="13"/>
          </p:nvPr>
        </p:nvSpPr>
        <p:spPr>
          <a:xfrm>
            <a:off x="1607614" y="2424475"/>
            <a:ext cx="2867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Dataset</a:t>
            </a:r>
            <a:endParaRPr dirty="0"/>
          </a:p>
        </p:txBody>
      </p:sp>
      <p:sp>
        <p:nvSpPr>
          <p:cNvPr id="2565" name="Google Shape;2565;p36"/>
          <p:cNvSpPr txBox="1">
            <a:spLocks noGrp="1"/>
          </p:cNvSpPr>
          <p:nvPr>
            <p:ph type="title" idx="15"/>
          </p:nvPr>
        </p:nvSpPr>
        <p:spPr>
          <a:xfrm>
            <a:off x="5557579" y="38181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567" name="Google Shape;2567;p36"/>
          <p:cNvSpPr txBox="1">
            <a:spLocks noGrp="1"/>
          </p:cNvSpPr>
          <p:nvPr>
            <p:ph type="title" idx="17"/>
          </p:nvPr>
        </p:nvSpPr>
        <p:spPr>
          <a:xfrm flipH="1">
            <a:off x="5557579" y="2424475"/>
            <a:ext cx="2867100" cy="745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Taken to </a:t>
            </a:r>
            <a:r>
              <a:rPr lang="en-GB" dirty="0"/>
              <a:t>Achieve </a:t>
            </a:r>
            <a:r>
              <a:rPr lang="en" dirty="0"/>
              <a:t>the Goal</a:t>
            </a:r>
            <a:endParaRPr dirty="0"/>
          </a:p>
        </p:txBody>
      </p:sp>
      <p:sp>
        <p:nvSpPr>
          <p:cNvPr id="2569" name="Google Shape;2569;p36"/>
          <p:cNvSpPr txBox="1">
            <a:spLocks noGrp="1"/>
          </p:cNvSpPr>
          <p:nvPr>
            <p:ph type="title" idx="6"/>
          </p:nvPr>
        </p:nvSpPr>
        <p:spPr>
          <a:xfrm>
            <a:off x="720521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0" name="Google Shape;2570;p36"/>
          <p:cNvSpPr txBox="1">
            <a:spLocks noGrp="1"/>
          </p:cNvSpPr>
          <p:nvPr>
            <p:ph type="title" idx="19"/>
          </p:nvPr>
        </p:nvSpPr>
        <p:spPr>
          <a:xfrm>
            <a:off x="720521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1" name="Google Shape;2571;p36"/>
          <p:cNvSpPr txBox="1">
            <a:spLocks noGrp="1"/>
          </p:cNvSpPr>
          <p:nvPr>
            <p:ph type="title" idx="7"/>
          </p:nvPr>
        </p:nvSpPr>
        <p:spPr>
          <a:xfrm flipH="1">
            <a:off x="4671693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72" name="Google Shape;2572;p36"/>
          <p:cNvSpPr txBox="1">
            <a:spLocks noGrp="1"/>
          </p:cNvSpPr>
          <p:nvPr>
            <p:ph type="title" idx="20"/>
          </p:nvPr>
        </p:nvSpPr>
        <p:spPr>
          <a:xfrm flipH="1">
            <a:off x="4671693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73" name="Google Shape;2573;p36"/>
          <p:cNvSpPr txBox="1">
            <a:spLocks noGrp="1"/>
          </p:cNvSpPr>
          <p:nvPr>
            <p:ph type="title" idx="8"/>
          </p:nvPr>
        </p:nvSpPr>
        <p:spPr>
          <a:xfrm>
            <a:off x="720521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74" name="Google Shape;2574;p36"/>
          <p:cNvSpPr txBox="1">
            <a:spLocks noGrp="1"/>
          </p:cNvSpPr>
          <p:nvPr>
            <p:ph type="title" idx="21"/>
          </p:nvPr>
        </p:nvSpPr>
        <p:spPr>
          <a:xfrm>
            <a:off x="4671693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5" name="Google Shape;2575;p36"/>
          <p:cNvSpPr/>
          <p:nvPr/>
        </p:nvSpPr>
        <p:spPr>
          <a:xfrm>
            <a:off x="5723950" y="4449817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336239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2E205"/>
                </a:solidFill>
              </a:rPr>
              <a:t>Introduction</a:t>
            </a:r>
            <a:endParaRPr sz="4000" dirty="0">
              <a:solidFill>
                <a:srgbClr val="F2E205"/>
              </a:solidFill>
            </a:endParaRPr>
          </a:p>
        </p:txBody>
      </p:sp>
      <p:sp>
        <p:nvSpPr>
          <p:cNvPr id="2581" name="Google Shape;2581;p37"/>
          <p:cNvSpPr txBox="1">
            <a:spLocks noGrp="1"/>
          </p:cNvSpPr>
          <p:nvPr>
            <p:ph type="subTitle" idx="1"/>
          </p:nvPr>
        </p:nvSpPr>
        <p:spPr>
          <a:xfrm>
            <a:off x="1076178" y="1167618"/>
            <a:ext cx="4811151" cy="2792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E2E2E2"/>
                </a:solidFill>
              </a:rPr>
              <a:t>How do computers network?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Network layers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</a:rPr>
              <a:t>Network packets</a:t>
            </a: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E2E2E2"/>
                </a:solidFill>
              </a:rPr>
              <a:t>How to detect network intrusion?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Intrusion detection systems(IDS)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E2E2E2"/>
                </a:solidFill>
              </a:rPr>
              <a:t>How does Machine Learning fit?</a:t>
            </a:r>
            <a:endParaRPr sz="2000" dirty="0">
              <a:solidFill>
                <a:srgbClr val="E2E2E2"/>
              </a:solidFill>
            </a:endParaRPr>
          </a:p>
        </p:txBody>
      </p:sp>
      <p:sp>
        <p:nvSpPr>
          <p:cNvPr id="2583" name="Google Shape;2583;p37"/>
          <p:cNvSpPr/>
          <p:nvPr/>
        </p:nvSpPr>
        <p:spPr>
          <a:xfrm>
            <a:off x="5602893" y="3940078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F567C-B022-712D-E576-D966CBAB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798" y="478302"/>
            <a:ext cx="2695440" cy="3052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B08048-6BA3-2A5D-9A8C-A740773F3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1" y="157751"/>
            <a:ext cx="949525" cy="9344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336239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Project Goal</a:t>
            </a:r>
          </a:p>
        </p:txBody>
      </p:sp>
      <p:sp>
        <p:nvSpPr>
          <p:cNvPr id="2581" name="Google Shape;2581;p37"/>
          <p:cNvSpPr txBox="1">
            <a:spLocks noGrp="1"/>
          </p:cNvSpPr>
          <p:nvPr>
            <p:ph type="subTitle" idx="1"/>
          </p:nvPr>
        </p:nvSpPr>
        <p:spPr>
          <a:xfrm>
            <a:off x="859256" y="977704"/>
            <a:ext cx="5379765" cy="3221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Analise the Canadian Institute Cybersecurity Intrusion Detection Dataset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Train a Machine Learning Model to detect network intrusion by classifying network packets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Develop an application that enables users to classify captured packets</a:t>
            </a:r>
          </a:p>
        </p:txBody>
      </p:sp>
      <p:sp>
        <p:nvSpPr>
          <p:cNvPr id="2583" name="Google Shape;2583;p37"/>
          <p:cNvSpPr/>
          <p:nvPr/>
        </p:nvSpPr>
        <p:spPr>
          <a:xfrm>
            <a:off x="7632057" y="3482878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EEEDD-0CFC-19FC-F7C8-C5B26235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5" y="253471"/>
            <a:ext cx="720000" cy="742325"/>
          </a:xfrm>
          <a:prstGeom prst="rect">
            <a:avLst/>
          </a:prstGeom>
        </p:spPr>
      </p:pic>
      <p:pic>
        <p:nvPicPr>
          <p:cNvPr id="7" name="Google Shape;2606;p39">
            <a:extLst>
              <a:ext uri="{FF2B5EF4-FFF2-40B4-BE49-F238E27FC236}">
                <a16:creationId xmlns:a16="http://schemas.microsoft.com/office/drawing/2014/main" id="{4E806671-A25B-49FD-82AC-B18236C74C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613" y="866322"/>
            <a:ext cx="2352375" cy="2352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083213" y="150667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54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436823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CIC-IDS Dataset</a:t>
            </a:r>
          </a:p>
        </p:txBody>
      </p:sp>
      <p:sp>
        <p:nvSpPr>
          <p:cNvPr id="2581" name="Google Shape;2581;p37"/>
          <p:cNvSpPr txBox="1">
            <a:spLocks noGrp="1"/>
          </p:cNvSpPr>
          <p:nvPr>
            <p:ph type="subTitle" idx="1"/>
          </p:nvPr>
        </p:nvSpPr>
        <p:spPr>
          <a:xfrm>
            <a:off x="859256" y="977704"/>
            <a:ext cx="5379765" cy="3221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Contains benign and the most up-to-date common attacks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Resembles the true real-world data packet capture (PCAPs)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Includes labelled observations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Came in 8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77882-C9E0-53E4-3938-F31D7345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6" y="253404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076179" y="150667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75;p42">
            <a:extLst>
              <a:ext uri="{FF2B5EF4-FFF2-40B4-BE49-F238E27FC236}">
                <a16:creationId xmlns:a16="http://schemas.microsoft.com/office/drawing/2014/main" id="{558F6D26-8037-013E-CB89-B074F68E19D1}"/>
              </a:ext>
            </a:extLst>
          </p:cNvPr>
          <p:cNvGrpSpPr/>
          <p:nvPr/>
        </p:nvGrpSpPr>
        <p:grpSpPr>
          <a:xfrm>
            <a:off x="5975652" y="1115979"/>
            <a:ext cx="2595358" cy="2678321"/>
            <a:chOff x="1712275" y="1313439"/>
            <a:chExt cx="2899509" cy="2899511"/>
          </a:xfrm>
        </p:grpSpPr>
        <p:sp>
          <p:nvSpPr>
            <p:cNvPr id="2603" name="Google Shape;2676;p42">
              <a:extLst>
                <a:ext uri="{FF2B5EF4-FFF2-40B4-BE49-F238E27FC236}">
                  <a16:creationId xmlns:a16="http://schemas.microsoft.com/office/drawing/2014/main" id="{463A78BB-4813-3F00-2BE5-4BA8DAA4C41A}"/>
                </a:ext>
              </a:extLst>
            </p:cNvPr>
            <p:cNvSpPr/>
            <p:nvPr/>
          </p:nvSpPr>
          <p:spPr>
            <a:xfrm>
              <a:off x="1712275" y="1313450"/>
              <a:ext cx="2899500" cy="28995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5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4" name="Google Shape;2677;p42">
              <a:extLst>
                <a:ext uri="{FF2B5EF4-FFF2-40B4-BE49-F238E27FC236}">
                  <a16:creationId xmlns:a16="http://schemas.microsoft.com/office/drawing/2014/main" id="{EE17E346-A59C-B5FA-E74E-9377BB09E16B}"/>
                </a:ext>
              </a:extLst>
            </p:cNvPr>
            <p:cNvGrpSpPr/>
            <p:nvPr/>
          </p:nvGrpSpPr>
          <p:grpSpPr>
            <a:xfrm flipH="1">
              <a:off x="4365831" y="1313439"/>
              <a:ext cx="245953" cy="245924"/>
              <a:chOff x="4623996" y="-720468"/>
              <a:chExt cx="291000" cy="291000"/>
            </a:xfrm>
          </p:grpSpPr>
          <p:sp>
            <p:nvSpPr>
              <p:cNvPr id="2605" name="Google Shape;2678;p42">
                <a:extLst>
                  <a:ext uri="{FF2B5EF4-FFF2-40B4-BE49-F238E27FC236}">
                    <a16:creationId xmlns:a16="http://schemas.microsoft.com/office/drawing/2014/main" id="{1D8730A6-5EF4-546A-1BB7-545DDB1B5EAE}"/>
                  </a:ext>
                </a:extLst>
              </p:cNvPr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6" name="Google Shape;2679;p42">
                <a:extLst>
                  <a:ext uri="{FF2B5EF4-FFF2-40B4-BE49-F238E27FC236}">
                    <a16:creationId xmlns:a16="http://schemas.microsoft.com/office/drawing/2014/main" id="{C889DA2B-E1EE-E87F-9C01-8726B1328A9A}"/>
                  </a:ext>
                </a:extLst>
              </p:cNvPr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80;p42">
                <a:extLst>
                  <a:ext uri="{FF2B5EF4-FFF2-40B4-BE49-F238E27FC236}">
                    <a16:creationId xmlns:a16="http://schemas.microsoft.com/office/drawing/2014/main" id="{19C83167-9C6A-088D-80B3-94D2613116EC}"/>
                  </a:ext>
                </a:extLst>
              </p:cNvPr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314176" y="3880955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9" name="Google Shape;2685;p42">
            <a:extLst>
              <a:ext uri="{FF2B5EF4-FFF2-40B4-BE49-F238E27FC236}">
                <a16:creationId xmlns:a16="http://schemas.microsoft.com/office/drawing/2014/main" id="{69D1F707-1740-573D-AEA5-B4A0D9FA7E28}"/>
              </a:ext>
            </a:extLst>
          </p:cNvPr>
          <p:cNvGrpSpPr/>
          <p:nvPr/>
        </p:nvGrpSpPr>
        <p:grpSpPr>
          <a:xfrm>
            <a:off x="6328001" y="1552423"/>
            <a:ext cx="1964572" cy="1872032"/>
            <a:chOff x="2064625" y="1947375"/>
            <a:chExt cx="2194801" cy="2026634"/>
          </a:xfrm>
        </p:grpSpPr>
        <p:grpSp>
          <p:nvGrpSpPr>
            <p:cNvPr id="2610" name="Google Shape;2686;p42">
              <a:extLst>
                <a:ext uri="{FF2B5EF4-FFF2-40B4-BE49-F238E27FC236}">
                  <a16:creationId xmlns:a16="http://schemas.microsoft.com/office/drawing/2014/main" id="{143C0999-01BE-6152-85BB-434142E3BDB0}"/>
                </a:ext>
              </a:extLst>
            </p:cNvPr>
            <p:cNvGrpSpPr/>
            <p:nvPr/>
          </p:nvGrpSpPr>
          <p:grpSpPr>
            <a:xfrm>
              <a:off x="2064625" y="1947375"/>
              <a:ext cx="395926" cy="502634"/>
              <a:chOff x="1931750" y="1622625"/>
              <a:chExt cx="395926" cy="502634"/>
            </a:xfrm>
          </p:grpSpPr>
          <p:sp>
            <p:nvSpPr>
              <p:cNvPr id="2655" name="Google Shape;2687;p42">
                <a:extLst>
                  <a:ext uri="{FF2B5EF4-FFF2-40B4-BE49-F238E27FC236}">
                    <a16:creationId xmlns:a16="http://schemas.microsoft.com/office/drawing/2014/main" id="{8047DF9B-270D-0B62-2238-34E91074944D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88;p42">
                <a:extLst>
                  <a:ext uri="{FF2B5EF4-FFF2-40B4-BE49-F238E27FC236}">
                    <a16:creationId xmlns:a16="http://schemas.microsoft.com/office/drawing/2014/main" id="{0DF697B1-2865-7B14-949D-AEDF49B06022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89;p42">
                <a:extLst>
                  <a:ext uri="{FF2B5EF4-FFF2-40B4-BE49-F238E27FC236}">
                    <a16:creationId xmlns:a16="http://schemas.microsoft.com/office/drawing/2014/main" id="{B6E533CB-34F7-6D1A-A545-08EEED5B347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1" name="Google Shape;2690;p42">
              <a:extLst>
                <a:ext uri="{FF2B5EF4-FFF2-40B4-BE49-F238E27FC236}">
                  <a16:creationId xmlns:a16="http://schemas.microsoft.com/office/drawing/2014/main" id="{DCAB8828-21DC-94F0-B499-6005A1CD2E36}"/>
                </a:ext>
              </a:extLst>
            </p:cNvPr>
            <p:cNvGrpSpPr/>
            <p:nvPr/>
          </p:nvGrpSpPr>
          <p:grpSpPr>
            <a:xfrm>
              <a:off x="2664250" y="1947375"/>
              <a:ext cx="395926" cy="502634"/>
              <a:chOff x="1931750" y="1622625"/>
              <a:chExt cx="395926" cy="502634"/>
            </a:xfrm>
          </p:grpSpPr>
          <p:sp>
            <p:nvSpPr>
              <p:cNvPr id="2652" name="Google Shape;2691;p42">
                <a:extLst>
                  <a:ext uri="{FF2B5EF4-FFF2-40B4-BE49-F238E27FC236}">
                    <a16:creationId xmlns:a16="http://schemas.microsoft.com/office/drawing/2014/main" id="{25350DAF-1DCE-5BCC-3DFA-47D63A33EA3D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92;p42">
                <a:extLst>
                  <a:ext uri="{FF2B5EF4-FFF2-40B4-BE49-F238E27FC236}">
                    <a16:creationId xmlns:a16="http://schemas.microsoft.com/office/drawing/2014/main" id="{C4B01EC7-6115-E240-8356-9FA84CFB215B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93;p42">
                <a:extLst>
                  <a:ext uri="{FF2B5EF4-FFF2-40B4-BE49-F238E27FC236}">
                    <a16:creationId xmlns:a16="http://schemas.microsoft.com/office/drawing/2014/main" id="{5B3D07DB-5971-1717-A307-AC63BED93913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2" name="Google Shape;2694;p42">
              <a:extLst>
                <a:ext uri="{FF2B5EF4-FFF2-40B4-BE49-F238E27FC236}">
                  <a16:creationId xmlns:a16="http://schemas.microsoft.com/office/drawing/2014/main" id="{05D1FD72-C80C-46EC-6F10-02B359B03810}"/>
                </a:ext>
              </a:extLst>
            </p:cNvPr>
            <p:cNvGrpSpPr/>
            <p:nvPr/>
          </p:nvGrpSpPr>
          <p:grpSpPr>
            <a:xfrm>
              <a:off x="3263875" y="1947375"/>
              <a:ext cx="395926" cy="502634"/>
              <a:chOff x="1931750" y="1622625"/>
              <a:chExt cx="395926" cy="502634"/>
            </a:xfrm>
          </p:grpSpPr>
          <p:sp>
            <p:nvSpPr>
              <p:cNvPr id="2649" name="Google Shape;2695;p42">
                <a:extLst>
                  <a:ext uri="{FF2B5EF4-FFF2-40B4-BE49-F238E27FC236}">
                    <a16:creationId xmlns:a16="http://schemas.microsoft.com/office/drawing/2014/main" id="{E5066509-8DEA-56B9-1E56-A3C2798C0AB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96;p42">
                <a:extLst>
                  <a:ext uri="{FF2B5EF4-FFF2-40B4-BE49-F238E27FC236}">
                    <a16:creationId xmlns:a16="http://schemas.microsoft.com/office/drawing/2014/main" id="{D7C2AE1F-95A1-D425-B525-145DEA270779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97;p42">
                <a:extLst>
                  <a:ext uri="{FF2B5EF4-FFF2-40B4-BE49-F238E27FC236}">
                    <a16:creationId xmlns:a16="http://schemas.microsoft.com/office/drawing/2014/main" id="{13941D2A-68D7-F81C-CAED-2082D8233B3E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3" name="Google Shape;2698;p42">
              <a:extLst>
                <a:ext uri="{FF2B5EF4-FFF2-40B4-BE49-F238E27FC236}">
                  <a16:creationId xmlns:a16="http://schemas.microsoft.com/office/drawing/2014/main" id="{53C43C8D-CB17-5BD5-3454-8ACA5BDC6EF0}"/>
                </a:ext>
              </a:extLst>
            </p:cNvPr>
            <p:cNvGrpSpPr/>
            <p:nvPr/>
          </p:nvGrpSpPr>
          <p:grpSpPr>
            <a:xfrm>
              <a:off x="3863500" y="1947375"/>
              <a:ext cx="395926" cy="502634"/>
              <a:chOff x="1931750" y="1622625"/>
              <a:chExt cx="395926" cy="502634"/>
            </a:xfrm>
          </p:grpSpPr>
          <p:sp>
            <p:nvSpPr>
              <p:cNvPr id="2646" name="Google Shape;2699;p42">
                <a:extLst>
                  <a:ext uri="{FF2B5EF4-FFF2-40B4-BE49-F238E27FC236}">
                    <a16:creationId xmlns:a16="http://schemas.microsoft.com/office/drawing/2014/main" id="{EE5EE7D4-AF3F-28B6-CF08-77AC1623AAC3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700;p42">
                <a:extLst>
                  <a:ext uri="{FF2B5EF4-FFF2-40B4-BE49-F238E27FC236}">
                    <a16:creationId xmlns:a16="http://schemas.microsoft.com/office/drawing/2014/main" id="{9C2452E6-5AFF-8E2D-124B-AEA8B8EA883D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701;p42">
                <a:extLst>
                  <a:ext uri="{FF2B5EF4-FFF2-40B4-BE49-F238E27FC236}">
                    <a16:creationId xmlns:a16="http://schemas.microsoft.com/office/drawing/2014/main" id="{AC6310A8-4949-C181-34FD-945C186BBC8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4" name="Google Shape;2702;p42">
              <a:extLst>
                <a:ext uri="{FF2B5EF4-FFF2-40B4-BE49-F238E27FC236}">
                  <a16:creationId xmlns:a16="http://schemas.microsoft.com/office/drawing/2014/main" id="{3057BABF-AB08-C65C-8C7F-2D45871524DC}"/>
                </a:ext>
              </a:extLst>
            </p:cNvPr>
            <p:cNvGrpSpPr/>
            <p:nvPr/>
          </p:nvGrpSpPr>
          <p:grpSpPr>
            <a:xfrm>
              <a:off x="2064625" y="2709375"/>
              <a:ext cx="395926" cy="502634"/>
              <a:chOff x="1931750" y="1622625"/>
              <a:chExt cx="395926" cy="502634"/>
            </a:xfrm>
          </p:grpSpPr>
          <p:sp>
            <p:nvSpPr>
              <p:cNvPr id="2643" name="Google Shape;2703;p42">
                <a:extLst>
                  <a:ext uri="{FF2B5EF4-FFF2-40B4-BE49-F238E27FC236}">
                    <a16:creationId xmlns:a16="http://schemas.microsoft.com/office/drawing/2014/main" id="{C79CBBA9-0E24-38BE-E70E-3BA0F0E7EACF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704;p42">
                <a:extLst>
                  <a:ext uri="{FF2B5EF4-FFF2-40B4-BE49-F238E27FC236}">
                    <a16:creationId xmlns:a16="http://schemas.microsoft.com/office/drawing/2014/main" id="{0F6C54BC-C77D-0830-DE33-749AD8478C0C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705;p42">
                <a:extLst>
                  <a:ext uri="{FF2B5EF4-FFF2-40B4-BE49-F238E27FC236}">
                    <a16:creationId xmlns:a16="http://schemas.microsoft.com/office/drawing/2014/main" id="{C11B2523-BEFE-250E-0F53-34CAF119352C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706;p42">
              <a:extLst>
                <a:ext uri="{FF2B5EF4-FFF2-40B4-BE49-F238E27FC236}">
                  <a16:creationId xmlns:a16="http://schemas.microsoft.com/office/drawing/2014/main" id="{5B28055C-2046-99E0-A087-960615204176}"/>
                </a:ext>
              </a:extLst>
            </p:cNvPr>
            <p:cNvGrpSpPr/>
            <p:nvPr/>
          </p:nvGrpSpPr>
          <p:grpSpPr>
            <a:xfrm>
              <a:off x="2664250" y="2709375"/>
              <a:ext cx="395926" cy="502634"/>
              <a:chOff x="1931750" y="1622625"/>
              <a:chExt cx="395926" cy="502634"/>
            </a:xfrm>
          </p:grpSpPr>
          <p:sp>
            <p:nvSpPr>
              <p:cNvPr id="2640" name="Google Shape;2707;p42">
                <a:extLst>
                  <a:ext uri="{FF2B5EF4-FFF2-40B4-BE49-F238E27FC236}">
                    <a16:creationId xmlns:a16="http://schemas.microsoft.com/office/drawing/2014/main" id="{F9DACC41-ABC1-66C6-B019-95ECB17ED451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708;p42">
                <a:extLst>
                  <a:ext uri="{FF2B5EF4-FFF2-40B4-BE49-F238E27FC236}">
                    <a16:creationId xmlns:a16="http://schemas.microsoft.com/office/drawing/2014/main" id="{A874081F-F22C-9BE1-26A5-571E05CEC625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709;p42">
                <a:extLst>
                  <a:ext uri="{FF2B5EF4-FFF2-40B4-BE49-F238E27FC236}">
                    <a16:creationId xmlns:a16="http://schemas.microsoft.com/office/drawing/2014/main" id="{133AD167-2AF9-0224-F7B1-9DE50456D41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6" name="Google Shape;2710;p42">
              <a:extLst>
                <a:ext uri="{FF2B5EF4-FFF2-40B4-BE49-F238E27FC236}">
                  <a16:creationId xmlns:a16="http://schemas.microsoft.com/office/drawing/2014/main" id="{05C0D66F-087C-A751-4DFE-BDD4FA500F14}"/>
                </a:ext>
              </a:extLst>
            </p:cNvPr>
            <p:cNvGrpSpPr/>
            <p:nvPr/>
          </p:nvGrpSpPr>
          <p:grpSpPr>
            <a:xfrm>
              <a:off x="3263875" y="2709375"/>
              <a:ext cx="395926" cy="502634"/>
              <a:chOff x="1931750" y="1622625"/>
              <a:chExt cx="395926" cy="502634"/>
            </a:xfrm>
          </p:grpSpPr>
          <p:sp>
            <p:nvSpPr>
              <p:cNvPr id="2637" name="Google Shape;2711;p42">
                <a:extLst>
                  <a:ext uri="{FF2B5EF4-FFF2-40B4-BE49-F238E27FC236}">
                    <a16:creationId xmlns:a16="http://schemas.microsoft.com/office/drawing/2014/main" id="{BDC98842-BD5B-4EB7-4091-8B91AC6DB09E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712;p42">
                <a:extLst>
                  <a:ext uri="{FF2B5EF4-FFF2-40B4-BE49-F238E27FC236}">
                    <a16:creationId xmlns:a16="http://schemas.microsoft.com/office/drawing/2014/main" id="{BA0F0000-3725-4C2D-85C8-5298CFD7DCAE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713;p42">
                <a:extLst>
                  <a:ext uri="{FF2B5EF4-FFF2-40B4-BE49-F238E27FC236}">
                    <a16:creationId xmlns:a16="http://schemas.microsoft.com/office/drawing/2014/main" id="{5F4FCB6E-612C-C694-782D-F52A2ABF02A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7" name="Google Shape;2714;p42">
              <a:extLst>
                <a:ext uri="{FF2B5EF4-FFF2-40B4-BE49-F238E27FC236}">
                  <a16:creationId xmlns:a16="http://schemas.microsoft.com/office/drawing/2014/main" id="{A74CC379-0F3E-ED94-4891-DAC6034A0523}"/>
                </a:ext>
              </a:extLst>
            </p:cNvPr>
            <p:cNvGrpSpPr/>
            <p:nvPr/>
          </p:nvGrpSpPr>
          <p:grpSpPr>
            <a:xfrm>
              <a:off x="3863500" y="2709375"/>
              <a:ext cx="395926" cy="502634"/>
              <a:chOff x="1931750" y="1622625"/>
              <a:chExt cx="395926" cy="502634"/>
            </a:xfrm>
          </p:grpSpPr>
          <p:sp>
            <p:nvSpPr>
              <p:cNvPr id="2634" name="Google Shape;2715;p42">
                <a:extLst>
                  <a:ext uri="{FF2B5EF4-FFF2-40B4-BE49-F238E27FC236}">
                    <a16:creationId xmlns:a16="http://schemas.microsoft.com/office/drawing/2014/main" id="{DBE451B0-E816-F00D-B112-BD0C4188F41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716;p42">
                <a:extLst>
                  <a:ext uri="{FF2B5EF4-FFF2-40B4-BE49-F238E27FC236}">
                    <a16:creationId xmlns:a16="http://schemas.microsoft.com/office/drawing/2014/main" id="{D3124A0D-87EB-6799-C56A-5CFCC757F886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717;p42">
                <a:extLst>
                  <a:ext uri="{FF2B5EF4-FFF2-40B4-BE49-F238E27FC236}">
                    <a16:creationId xmlns:a16="http://schemas.microsoft.com/office/drawing/2014/main" id="{49C3F5D6-A0FB-7FEC-44AB-8C94E95ED42E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8" name="Google Shape;2718;p42">
              <a:extLst>
                <a:ext uri="{FF2B5EF4-FFF2-40B4-BE49-F238E27FC236}">
                  <a16:creationId xmlns:a16="http://schemas.microsoft.com/office/drawing/2014/main" id="{70363259-EF4F-65B6-95B1-66CB122FC600}"/>
                </a:ext>
              </a:extLst>
            </p:cNvPr>
            <p:cNvGrpSpPr/>
            <p:nvPr/>
          </p:nvGrpSpPr>
          <p:grpSpPr>
            <a:xfrm>
              <a:off x="2064625" y="3471375"/>
              <a:ext cx="395926" cy="502634"/>
              <a:chOff x="1931750" y="1622625"/>
              <a:chExt cx="395926" cy="502634"/>
            </a:xfrm>
          </p:grpSpPr>
          <p:sp>
            <p:nvSpPr>
              <p:cNvPr id="2631" name="Google Shape;2719;p42">
                <a:extLst>
                  <a:ext uri="{FF2B5EF4-FFF2-40B4-BE49-F238E27FC236}">
                    <a16:creationId xmlns:a16="http://schemas.microsoft.com/office/drawing/2014/main" id="{48465196-0F18-D17F-3258-F766D0768FB5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720;p42">
                <a:extLst>
                  <a:ext uri="{FF2B5EF4-FFF2-40B4-BE49-F238E27FC236}">
                    <a16:creationId xmlns:a16="http://schemas.microsoft.com/office/drawing/2014/main" id="{2D38DE5B-3B65-403C-EA7E-9417D8AB917C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721;p42">
                <a:extLst>
                  <a:ext uri="{FF2B5EF4-FFF2-40B4-BE49-F238E27FC236}">
                    <a16:creationId xmlns:a16="http://schemas.microsoft.com/office/drawing/2014/main" id="{3CDDA4AC-8588-271F-192F-7FF1477196F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9" name="Google Shape;2722;p42">
              <a:extLst>
                <a:ext uri="{FF2B5EF4-FFF2-40B4-BE49-F238E27FC236}">
                  <a16:creationId xmlns:a16="http://schemas.microsoft.com/office/drawing/2014/main" id="{FF0DAD44-D090-C8FE-3F14-99974C08BACC}"/>
                </a:ext>
              </a:extLst>
            </p:cNvPr>
            <p:cNvGrpSpPr/>
            <p:nvPr/>
          </p:nvGrpSpPr>
          <p:grpSpPr>
            <a:xfrm>
              <a:off x="2664250" y="3471375"/>
              <a:ext cx="395926" cy="502634"/>
              <a:chOff x="1931750" y="1622625"/>
              <a:chExt cx="395926" cy="502634"/>
            </a:xfrm>
          </p:grpSpPr>
          <p:sp>
            <p:nvSpPr>
              <p:cNvPr id="2628" name="Google Shape;2723;p42">
                <a:extLst>
                  <a:ext uri="{FF2B5EF4-FFF2-40B4-BE49-F238E27FC236}">
                    <a16:creationId xmlns:a16="http://schemas.microsoft.com/office/drawing/2014/main" id="{92D6FBF7-AD3D-F534-30F0-670EA4EEBFD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724;p42">
                <a:extLst>
                  <a:ext uri="{FF2B5EF4-FFF2-40B4-BE49-F238E27FC236}">
                    <a16:creationId xmlns:a16="http://schemas.microsoft.com/office/drawing/2014/main" id="{351E3C3C-A77E-D589-7AE4-D2A85873B8F3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725;p42">
                <a:extLst>
                  <a:ext uri="{FF2B5EF4-FFF2-40B4-BE49-F238E27FC236}">
                    <a16:creationId xmlns:a16="http://schemas.microsoft.com/office/drawing/2014/main" id="{EE3D0FFE-31F2-6680-C3B1-105E2994FEB7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0" name="Google Shape;2726;p42">
              <a:extLst>
                <a:ext uri="{FF2B5EF4-FFF2-40B4-BE49-F238E27FC236}">
                  <a16:creationId xmlns:a16="http://schemas.microsoft.com/office/drawing/2014/main" id="{6AD17A06-F359-B4E9-873E-444F016F78DE}"/>
                </a:ext>
              </a:extLst>
            </p:cNvPr>
            <p:cNvGrpSpPr/>
            <p:nvPr/>
          </p:nvGrpSpPr>
          <p:grpSpPr>
            <a:xfrm>
              <a:off x="3263875" y="3471375"/>
              <a:ext cx="395926" cy="502634"/>
              <a:chOff x="1931750" y="1622625"/>
              <a:chExt cx="395926" cy="502634"/>
            </a:xfrm>
          </p:grpSpPr>
          <p:sp>
            <p:nvSpPr>
              <p:cNvPr id="2625" name="Google Shape;2727;p42">
                <a:extLst>
                  <a:ext uri="{FF2B5EF4-FFF2-40B4-BE49-F238E27FC236}">
                    <a16:creationId xmlns:a16="http://schemas.microsoft.com/office/drawing/2014/main" id="{E528FCB3-ACAD-9B87-8506-41A4B151A61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728;p42">
                <a:extLst>
                  <a:ext uri="{FF2B5EF4-FFF2-40B4-BE49-F238E27FC236}">
                    <a16:creationId xmlns:a16="http://schemas.microsoft.com/office/drawing/2014/main" id="{7701ACC3-A3EE-1EB8-B593-860532EBFBE4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729;p42">
                <a:extLst>
                  <a:ext uri="{FF2B5EF4-FFF2-40B4-BE49-F238E27FC236}">
                    <a16:creationId xmlns:a16="http://schemas.microsoft.com/office/drawing/2014/main" id="{B2F02AFE-5F2B-4CBE-7AC1-BA91A37F3EA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1" name="Google Shape;2730;p42">
              <a:extLst>
                <a:ext uri="{FF2B5EF4-FFF2-40B4-BE49-F238E27FC236}">
                  <a16:creationId xmlns:a16="http://schemas.microsoft.com/office/drawing/2014/main" id="{2E0F2146-7DA9-7C64-0B89-9A9FAF8F268B}"/>
                </a:ext>
              </a:extLst>
            </p:cNvPr>
            <p:cNvGrpSpPr/>
            <p:nvPr/>
          </p:nvGrpSpPr>
          <p:grpSpPr>
            <a:xfrm>
              <a:off x="3863500" y="3471375"/>
              <a:ext cx="395926" cy="502634"/>
              <a:chOff x="1931750" y="1622625"/>
              <a:chExt cx="395926" cy="502634"/>
            </a:xfrm>
          </p:grpSpPr>
          <p:sp>
            <p:nvSpPr>
              <p:cNvPr id="2622" name="Google Shape;2731;p42">
                <a:extLst>
                  <a:ext uri="{FF2B5EF4-FFF2-40B4-BE49-F238E27FC236}">
                    <a16:creationId xmlns:a16="http://schemas.microsoft.com/office/drawing/2014/main" id="{0D53EF4E-C510-2B36-8F29-6A15A137CD82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388836" cy="495294"/>
              </a:xfrm>
              <a:custGeom>
                <a:avLst/>
                <a:gdLst/>
                <a:ahLst/>
                <a:cxnLst/>
                <a:rect l="l" t="t" r="r" b="b"/>
                <a:pathLst>
                  <a:path w="43494" h="55402" extrusionOk="0">
                    <a:moveTo>
                      <a:pt x="10998" y="0"/>
                    </a:moveTo>
                    <a:lnTo>
                      <a:pt x="0" y="10999"/>
                    </a:lnTo>
                    <a:lnTo>
                      <a:pt x="0" y="55401"/>
                    </a:lnTo>
                    <a:lnTo>
                      <a:pt x="43494" y="55401"/>
                    </a:lnTo>
                    <a:lnTo>
                      <a:pt x="434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732;p42">
                <a:extLst>
                  <a:ext uri="{FF2B5EF4-FFF2-40B4-BE49-F238E27FC236}">
                    <a16:creationId xmlns:a16="http://schemas.microsoft.com/office/drawing/2014/main" id="{14D9FA5F-9BE2-5B6F-025C-DC50A889B001}"/>
                  </a:ext>
                </a:extLst>
              </p:cNvPr>
              <p:cNvSpPr/>
              <p:nvPr/>
            </p:nvSpPr>
            <p:spPr>
              <a:xfrm>
                <a:off x="1931750" y="1622625"/>
                <a:ext cx="395926" cy="502634"/>
              </a:xfrm>
              <a:custGeom>
                <a:avLst/>
                <a:gdLst/>
                <a:ahLst/>
                <a:cxnLst/>
                <a:rect l="l" t="t" r="r" b="b"/>
                <a:pathLst>
                  <a:path w="44287" h="56223" extrusionOk="0">
                    <a:moveTo>
                      <a:pt x="43465" y="822"/>
                    </a:moveTo>
                    <a:lnTo>
                      <a:pt x="43465" y="55402"/>
                    </a:lnTo>
                    <a:lnTo>
                      <a:pt x="793" y="55402"/>
                    </a:lnTo>
                    <a:lnTo>
                      <a:pt x="793" y="11585"/>
                    </a:lnTo>
                    <a:lnTo>
                      <a:pt x="11556" y="822"/>
                    </a:lnTo>
                    <a:close/>
                    <a:moveTo>
                      <a:pt x="11204" y="1"/>
                    </a:moveTo>
                    <a:lnTo>
                      <a:pt x="1" y="11234"/>
                    </a:lnTo>
                    <a:lnTo>
                      <a:pt x="1" y="56223"/>
                    </a:lnTo>
                    <a:lnTo>
                      <a:pt x="44286" y="56223"/>
                    </a:lnTo>
                    <a:lnTo>
                      <a:pt x="4428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733;p42">
                <a:extLst>
                  <a:ext uri="{FF2B5EF4-FFF2-40B4-BE49-F238E27FC236}">
                    <a16:creationId xmlns:a16="http://schemas.microsoft.com/office/drawing/2014/main" id="{ECB426DB-9FC2-CEB9-E29B-18B95A919F88}"/>
                  </a:ext>
                </a:extLst>
              </p:cNvPr>
              <p:cNvSpPr/>
              <p:nvPr/>
            </p:nvSpPr>
            <p:spPr>
              <a:xfrm>
                <a:off x="1935165" y="1626299"/>
                <a:ext cx="101996" cy="102005"/>
              </a:xfrm>
              <a:custGeom>
                <a:avLst/>
                <a:gdLst/>
                <a:ahLst/>
                <a:cxnLst/>
                <a:rect l="l" t="t" r="r" b="b"/>
                <a:pathLst>
                  <a:path w="11409" h="11410" extrusionOk="0">
                    <a:moveTo>
                      <a:pt x="10587" y="0"/>
                    </a:moveTo>
                    <a:lnTo>
                      <a:pt x="10587" y="10588"/>
                    </a:lnTo>
                    <a:lnTo>
                      <a:pt x="0" y="10588"/>
                    </a:lnTo>
                    <a:lnTo>
                      <a:pt x="0" y="11409"/>
                    </a:lnTo>
                    <a:lnTo>
                      <a:pt x="11409" y="11409"/>
                    </a:lnTo>
                    <a:lnTo>
                      <a:pt x="11409" y="0"/>
                    </a:lnTo>
                    <a:close/>
                  </a:path>
                </a:pathLst>
              </a:custGeom>
              <a:solidFill>
                <a:srgbClr val="232020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78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540199" y="253472"/>
            <a:ext cx="4368232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CIC-IDS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77882-C9E0-53E4-3938-F31D7345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6" y="253404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076179" y="150667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566946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6C0EA-AD69-BDEF-75FD-7D8946351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84" y="3150340"/>
            <a:ext cx="7195623" cy="1402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D4230364-1C32-43B9-C442-C4395ABEA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4670"/>
              </p:ext>
            </p:extLst>
          </p:nvPr>
        </p:nvGraphicFramePr>
        <p:xfrm>
          <a:off x="1523995" y="2164150"/>
          <a:ext cx="6095999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035478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791675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121671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19789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897875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53466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2652120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Target Classes</a:t>
                      </a:r>
                      <a:endParaRPr lang="en-GB" sz="1400" b="1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benign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>
                          <a:effectLst/>
                        </a:rPr>
                        <a:t>ddos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portscan</a:t>
                      </a:r>
                      <a:endParaRPr lang="en-GB" sz="10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brute_force</a:t>
                      </a:r>
                      <a:endParaRPr lang="en-GB" sz="10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>
                          <a:effectLst/>
                        </a:rPr>
                        <a:t>web_attack</a:t>
                      </a:r>
                      <a:endParaRPr lang="en-GB" sz="1000" dirty="0">
                        <a:effectLst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</a:rPr>
                        <a:t>bot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776358074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AEC8323-3332-0D93-F89F-527334333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22896"/>
              </p:ext>
            </p:extLst>
          </p:nvPr>
        </p:nvGraphicFramePr>
        <p:xfrm>
          <a:off x="1889229" y="1293880"/>
          <a:ext cx="5365534" cy="62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82767">
                  <a:extLst>
                    <a:ext uri="{9D8B030D-6E8A-4147-A177-3AD203B41FA5}">
                      <a16:colId xmlns:a16="http://schemas.microsoft.com/office/drawing/2014/main" val="1844284598"/>
                    </a:ext>
                  </a:extLst>
                </a:gridCol>
                <a:gridCol w="2682767">
                  <a:extLst>
                    <a:ext uri="{9D8B030D-6E8A-4147-A177-3AD203B41FA5}">
                      <a16:colId xmlns:a16="http://schemas.microsoft.com/office/drawing/2014/main" val="1274939777"/>
                    </a:ext>
                  </a:extLst>
                </a:gridCol>
              </a:tblGrid>
              <a:tr h="31288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Number of Features</a:t>
                      </a:r>
                      <a:endParaRPr lang="en-GB" sz="1400" b="1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Number of Observations</a:t>
                      </a:r>
                      <a:endParaRPr lang="en-GB" sz="1400" b="1" dirty="0">
                        <a:latin typeface="Alef" panose="00000500000000000000" pitchFamily="2" charset="-79"/>
                        <a:cs typeface="Alef" panose="00000500000000000000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96856"/>
                  </a:ext>
                </a:extLst>
              </a:tr>
              <a:tr h="31288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928391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0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5" y="253472"/>
            <a:ext cx="4152555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Pre-processing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Subtitle 23">
            <a:extLst>
              <a:ext uri="{FF2B5EF4-FFF2-40B4-BE49-F238E27FC236}">
                <a16:creationId xmlns:a16="http://schemas.microsoft.com/office/drawing/2014/main" id="{E1E615A2-65C6-AE6B-2C36-B1ADBF6F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200" y="1167619"/>
            <a:ext cx="6787874" cy="3341076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Concatenated all csv files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Since “benign” observations were over represented only kept those from one of the csv files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Added a new feature “</a:t>
            </a:r>
            <a:r>
              <a:rPr lang="en-GB" dirty="0" err="1"/>
              <a:t>is_intrusion</a:t>
            </a:r>
            <a:r>
              <a:rPr lang="en-GB" dirty="0"/>
              <a:t>” to account for label imbalance issues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Dropped features that have zero variance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Grouped similar attacks so they would have the same label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Dropped null and duplicated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4749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1451558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EDA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66093"/>
            <a:ext cx="3313544" cy="1717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Label distribution shows extreme imbalance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88DDCF-00A5-CA48-A5DB-6178BC49EF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" r="110"/>
          <a:stretch/>
        </p:blipFill>
        <p:spPr>
          <a:xfrm>
            <a:off x="4001407" y="1138221"/>
            <a:ext cx="4306959" cy="2867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703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7"/>
          <p:cNvSpPr txBox="1">
            <a:spLocks noGrp="1"/>
          </p:cNvSpPr>
          <p:nvPr>
            <p:ph type="title"/>
          </p:nvPr>
        </p:nvSpPr>
        <p:spPr>
          <a:xfrm>
            <a:off x="1664436" y="253472"/>
            <a:ext cx="1451558" cy="62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rgbClr val="F2E205"/>
                </a:solidFill>
              </a:rPr>
              <a:t>EDA</a:t>
            </a:r>
          </a:p>
        </p:txBody>
      </p:sp>
      <p:sp>
        <p:nvSpPr>
          <p:cNvPr id="2608" name="Google Shape;2684;p42">
            <a:extLst>
              <a:ext uri="{FF2B5EF4-FFF2-40B4-BE49-F238E27FC236}">
                <a16:creationId xmlns:a16="http://schemas.microsoft.com/office/drawing/2014/main" id="{CCE1F7CB-CEC7-67D0-2A04-8640436A0F98}"/>
              </a:ext>
            </a:extLst>
          </p:cNvPr>
          <p:cNvSpPr/>
          <p:nvPr/>
        </p:nvSpPr>
        <p:spPr>
          <a:xfrm>
            <a:off x="7058347" y="3306690"/>
            <a:ext cx="199113" cy="284841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A15E9A-5AD7-AA94-882F-DC1B3F75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7" y="195188"/>
            <a:ext cx="720000" cy="742325"/>
          </a:xfrm>
          <a:prstGeom prst="rect">
            <a:avLst/>
          </a:prstGeom>
        </p:spPr>
      </p:pic>
      <p:grpSp>
        <p:nvGrpSpPr>
          <p:cNvPr id="8" name="Google Shape;2607;p39">
            <a:extLst>
              <a:ext uri="{FF2B5EF4-FFF2-40B4-BE49-F238E27FC236}">
                <a16:creationId xmlns:a16="http://schemas.microsoft.com/office/drawing/2014/main" id="{668A7034-FA41-36D2-9D6A-F3FDE46303FA}"/>
              </a:ext>
            </a:extLst>
          </p:cNvPr>
          <p:cNvGrpSpPr/>
          <p:nvPr/>
        </p:nvGrpSpPr>
        <p:grpSpPr>
          <a:xfrm>
            <a:off x="1156117" y="92383"/>
            <a:ext cx="296639" cy="205610"/>
            <a:chOff x="3419725" y="2613600"/>
            <a:chExt cx="1769600" cy="1094825"/>
          </a:xfrm>
        </p:grpSpPr>
        <p:sp>
          <p:nvSpPr>
            <p:cNvPr id="9" name="Google Shape;2608;p39">
              <a:extLst>
                <a:ext uri="{FF2B5EF4-FFF2-40B4-BE49-F238E27FC236}">
                  <a16:creationId xmlns:a16="http://schemas.microsoft.com/office/drawing/2014/main" id="{11E899CE-C777-6679-1314-C6282C367E5C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9;p39">
              <a:extLst>
                <a:ext uri="{FF2B5EF4-FFF2-40B4-BE49-F238E27FC236}">
                  <a16:creationId xmlns:a16="http://schemas.microsoft.com/office/drawing/2014/main" id="{35074E2C-5130-F917-0F10-046840971C1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10;p39">
              <a:extLst>
                <a:ext uri="{FF2B5EF4-FFF2-40B4-BE49-F238E27FC236}">
                  <a16:creationId xmlns:a16="http://schemas.microsoft.com/office/drawing/2014/main" id="{AF10EA13-B002-3E19-C2A1-6F654F195EC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11;p39">
              <a:extLst>
                <a:ext uri="{FF2B5EF4-FFF2-40B4-BE49-F238E27FC236}">
                  <a16:creationId xmlns:a16="http://schemas.microsoft.com/office/drawing/2014/main" id="{54DEA5E3-FE86-AF78-0CA2-8A605DA549CF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2;p39">
              <a:extLst>
                <a:ext uri="{FF2B5EF4-FFF2-40B4-BE49-F238E27FC236}">
                  <a16:creationId xmlns:a16="http://schemas.microsoft.com/office/drawing/2014/main" id="{37FEC724-5F55-9F43-65DD-1250BF155B08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3;p39">
              <a:extLst>
                <a:ext uri="{FF2B5EF4-FFF2-40B4-BE49-F238E27FC236}">
                  <a16:creationId xmlns:a16="http://schemas.microsoft.com/office/drawing/2014/main" id="{FE10F6F7-1D6F-97D7-A145-66C1D19E194A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581;p37">
            <a:extLst>
              <a:ext uri="{FF2B5EF4-FFF2-40B4-BE49-F238E27FC236}">
                <a16:creationId xmlns:a16="http://schemas.microsoft.com/office/drawing/2014/main" id="{B6665FD2-32A7-F099-5E1D-81E137168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4437" y="1266093"/>
            <a:ext cx="3089643" cy="124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More balanced than labelled attacks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E2E2E2"/>
                </a:solidFill>
              </a:rPr>
              <a:t>Auto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2BC04-779C-0356-0597-C6B60C7A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476" y="1064931"/>
            <a:ext cx="4257459" cy="2241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2CF9D-3F87-093C-12AF-74A34F15D4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46"/>
          <a:stretch/>
        </p:blipFill>
        <p:spPr>
          <a:xfrm>
            <a:off x="1068421" y="2825055"/>
            <a:ext cx="2841674" cy="1902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8752601"/>
      </p:ext>
    </p:extLst>
  </p:cSld>
  <p:clrMapOvr>
    <a:masterClrMapping/>
  </p:clrMapOvr>
</p:sld>
</file>

<file path=ppt/theme/theme1.xml><?xml version="1.0" encoding="utf-8"?>
<a:theme xmlns:a="http://schemas.openxmlformats.org/drawingml/2006/main" name="IT Security Pitch Deck by Slidesgo">
  <a:themeElements>
    <a:clrScheme name="Simple Light">
      <a:dk1>
        <a:srgbClr val="000000"/>
      </a:dk1>
      <a:lt1>
        <a:srgbClr val="FFFFFF"/>
      </a:lt1>
      <a:dk2>
        <a:srgbClr val="1738C6"/>
      </a:dk2>
      <a:lt2>
        <a:srgbClr val="1F369A"/>
      </a:lt2>
      <a:accent1>
        <a:srgbClr val="F2E205"/>
      </a:accent1>
      <a:accent2>
        <a:srgbClr val="FF0000"/>
      </a:accent2>
      <a:accent3>
        <a:srgbClr val="2647D6"/>
      </a:accent3>
      <a:accent4>
        <a:srgbClr val="E2E2E2"/>
      </a:accent4>
      <a:accent5>
        <a:srgbClr val="B8B8B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385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Loved by the King</vt:lpstr>
      <vt:lpstr>Turret Road</vt:lpstr>
      <vt:lpstr>Roboto Mono</vt:lpstr>
      <vt:lpstr>Bebas Neue</vt:lpstr>
      <vt:lpstr>Alef</vt:lpstr>
      <vt:lpstr>-apple-system</vt:lpstr>
      <vt:lpstr>Arial</vt:lpstr>
      <vt:lpstr>Consolas</vt:lpstr>
      <vt:lpstr>IT Security Pitch Deck by Slidesgo</vt:lpstr>
      <vt:lpstr>Network Intrusion Detection With Machine Learning</vt:lpstr>
      <vt:lpstr>Table of contents</vt:lpstr>
      <vt:lpstr>Introduction</vt:lpstr>
      <vt:lpstr>Project Goal</vt:lpstr>
      <vt:lpstr>CIC-IDS Dataset</vt:lpstr>
      <vt:lpstr>CIC-IDS Dataset</vt:lpstr>
      <vt:lpstr>Pre-processing</vt:lpstr>
      <vt:lpstr>EDA</vt:lpstr>
      <vt:lpstr>EDA</vt:lpstr>
      <vt:lpstr>Feature Extraction</vt:lpstr>
      <vt:lpstr>Logistic Regression</vt:lpstr>
      <vt:lpstr>Linear Support Vector Classification (SVC)</vt:lpstr>
      <vt:lpstr>KNN</vt:lpstr>
      <vt:lpstr>APP Development</vt:lpstr>
      <vt:lpstr>Challenges</vt:lpstr>
      <vt:lpstr>Future Development</vt:lpstr>
      <vt:lpstr>Conclusion</vt:lpstr>
      <vt:lpstr>App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With Machine Learning</dc:title>
  <cp:lastModifiedBy>A E.S.A.</cp:lastModifiedBy>
  <cp:revision>31</cp:revision>
  <dcterms:modified xsi:type="dcterms:W3CDTF">2022-08-23T22:35:10Z</dcterms:modified>
</cp:coreProperties>
</file>