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Image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886640052_3195x2556.jpeg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1625599" y="2416387"/>
            <a:ext cx="9753602" cy="2546774"/>
          </a:xfrm>
          <a:prstGeom prst="rect">
            <a:avLst/>
          </a:prstGeom>
        </p:spPr>
        <p:txBody>
          <a:bodyPr lIns="48767" tIns="48767" rIns="48767" bIns="48767" anchor="b"/>
          <a:lstStyle>
            <a:lvl1pPr algn="ctr" defTabSz="1300480">
              <a:lnSpc>
                <a:spcPct val="90000"/>
              </a:lnSpc>
              <a:defRPr b="0" spc="0" sz="8400">
                <a:latin typeface="MarkPro-Bold"/>
                <a:ea typeface="MarkPro-Bold"/>
                <a:cs typeface="MarkPro-Bold"/>
                <a:sym typeface="MarkPro-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1625599" y="5061373"/>
            <a:ext cx="9753602" cy="1766147"/>
          </a:xfrm>
          <a:prstGeom prst="rect">
            <a:avLst/>
          </a:prstGeom>
        </p:spPr>
        <p:txBody>
          <a:bodyPr lIns="48767" tIns="48767" rIns="48767" bIns="48767"/>
          <a:lstStyle>
            <a:lvl1pPr marL="0" indent="0" algn="ctr" defTabSz="1300480">
              <a:spcBef>
                <a:spcPts val="1400"/>
              </a:spcBef>
              <a:buSzTx/>
              <a:buNone/>
              <a:defRPr sz="3400">
                <a:latin typeface="Cera Pro"/>
                <a:ea typeface="Cera Pro"/>
                <a:cs typeface="Cera Pro"/>
                <a:sym typeface="Cera Pro"/>
              </a:defRPr>
            </a:lvl1pPr>
            <a:lvl2pPr marL="0" indent="457200" algn="ctr" defTabSz="1300480">
              <a:spcBef>
                <a:spcPts val="1400"/>
              </a:spcBef>
              <a:buSzTx/>
              <a:buNone/>
              <a:defRPr sz="3400">
                <a:latin typeface="Cera Pro"/>
                <a:ea typeface="Cera Pro"/>
                <a:cs typeface="Cera Pro"/>
                <a:sym typeface="Cera Pro"/>
              </a:defRPr>
            </a:lvl2pPr>
            <a:lvl3pPr marL="0" indent="914400" algn="ctr" defTabSz="1300480">
              <a:spcBef>
                <a:spcPts val="1400"/>
              </a:spcBef>
              <a:buSzTx/>
              <a:buNone/>
              <a:defRPr sz="3400">
                <a:latin typeface="Cera Pro"/>
                <a:ea typeface="Cera Pro"/>
                <a:cs typeface="Cera Pro"/>
                <a:sym typeface="Cera Pro"/>
              </a:defRPr>
            </a:lvl3pPr>
            <a:lvl4pPr marL="0" indent="1371600" algn="ctr" defTabSz="1300480">
              <a:spcBef>
                <a:spcPts val="1400"/>
              </a:spcBef>
              <a:buSzTx/>
              <a:buNone/>
              <a:defRPr sz="3400">
                <a:latin typeface="Cera Pro"/>
                <a:ea typeface="Cera Pro"/>
                <a:cs typeface="Cera Pro"/>
                <a:sym typeface="Cera Pro"/>
              </a:defRPr>
            </a:lvl4pPr>
            <a:lvl5pPr marL="0" indent="1828800" algn="ctr" defTabSz="1300480">
              <a:spcBef>
                <a:spcPts val="1400"/>
              </a:spcBef>
              <a:buSzTx/>
              <a:buNone/>
              <a:defRPr sz="3400">
                <a:latin typeface="Cera Pro"/>
                <a:ea typeface="Cera Pro"/>
                <a:cs typeface="Cera Pro"/>
                <a:sym typeface="Cera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1774463" y="8024622"/>
            <a:ext cx="336258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1600">
                <a:solidFill>
                  <a:srgbClr val="888888"/>
                </a:solidFill>
                <a:latin typeface="Cera Pro"/>
                <a:ea typeface="Cera Pro"/>
                <a:cs typeface="Cera Pro"/>
                <a:sym typeface="Cera Pr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eg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660384004_1290x1720.jpeg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pic>
        <p:nvPicPr>
          <p:cNvPr id="4" name="logo-fullstaq-SVG.png" descr="logo-fullstaq-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3764" y="9006054"/>
            <a:ext cx="3067890" cy="72125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equitas/writing-terraform-providers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ithub.com/aequitas/writing-terraform-providers/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equitas/writing-terraform-providers" TargetMode="External"/><Relationship Id="rId3" Type="http://schemas.openxmlformats.org/officeDocument/2006/relationships/hyperlink" Target="https://www.terraform.io/docs/extend/index.html" TargetMode="External"/><Relationship Id="rId4" Type="http://schemas.openxmlformats.org/officeDocument/2006/relationships/hyperlink" Target="https://github.com/hashicorp/terraform-provider-hashicups" TargetMode="External"/><Relationship Id="rId5" Type="http://schemas.openxmlformats.org/officeDocument/2006/relationships/hyperlink" Target="https://learn.hashicorp.com/collections/terraform/providers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Johan Bloemberg @ Fullstaq"/>
          <p:cNvSpPr txBox="1"/>
          <p:nvPr>
            <p:ph type="body" idx="21"/>
          </p:nvPr>
        </p:nvSpPr>
        <p:spPr>
          <a:xfrm>
            <a:off x="91785" y="9136154"/>
            <a:ext cx="11607801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Johan Bloemberg @ Fullstaq</a:t>
            </a:r>
          </a:p>
        </p:txBody>
      </p:sp>
      <p:sp>
        <p:nvSpPr>
          <p:cNvPr id="162" name="Writing Terraform Provider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2" sz="7100"/>
            </a:lvl1pPr>
          </a:lstStyle>
          <a:p>
            <a:pPr/>
            <a:r>
              <a:t>Writing Terraform Providers</a:t>
            </a:r>
          </a:p>
        </p:txBody>
      </p:sp>
      <p:sp>
        <p:nvSpPr>
          <p:cNvPr id="16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"/>
          <p:cNvGrpSpPr/>
          <p:nvPr/>
        </p:nvGrpSpPr>
        <p:grpSpPr>
          <a:xfrm>
            <a:off x="9146470" y="5541645"/>
            <a:ext cx="2743202" cy="2738157"/>
            <a:chOff x="0" y="0"/>
            <a:chExt cx="2743200" cy="2738156"/>
          </a:xfrm>
        </p:grpSpPr>
        <p:pic>
          <p:nvPicPr>
            <p:cNvPr id="215" name="92257_copy_512x512.png" descr="92257_copy_512x5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3206" y="0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16" name="Title"/>
            <p:cNvSpPr/>
            <p:nvPr/>
          </p:nvSpPr>
          <p:spPr>
            <a:xfrm>
              <a:off x="0" y="2351087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  <p:sp>
        <p:nvSpPr>
          <p:cNvPr id="218" name="provider &quot;aws&quot; {…"/>
          <p:cNvSpPr txBox="1"/>
          <p:nvPr/>
        </p:nvSpPr>
        <p:spPr>
          <a:xfrm>
            <a:off x="324833" y="2388106"/>
            <a:ext cx="3874108" cy="22838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mega</a:t>
            </a:r>
            <a:r>
              <a:t>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19" name="..…"/>
          <p:cNvSpPr txBox="1"/>
          <p:nvPr/>
        </p:nvSpPr>
        <p:spPr>
          <a:xfrm>
            <a:off x="4808545" y="5580607"/>
            <a:ext cx="3447320" cy="25251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"resources": [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"name": “example",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“id”: “i-123457890”,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"ami": “ami-ebd02392",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"instance_type": "t3.micro"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]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</p:txBody>
      </p:sp>
      <p:sp>
        <p:nvSpPr>
          <p:cNvPr id="220" name="Line"/>
          <p:cNvSpPr/>
          <p:nvPr/>
        </p:nvSpPr>
        <p:spPr>
          <a:xfrm>
            <a:off x="4360401" y="3530033"/>
            <a:ext cx="8918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>
            <a:off x="7809407" y="3972024"/>
            <a:ext cx="14262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>
            <a:off x="10505371" y="4803512"/>
            <a:ext cx="1" cy="5830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>
            <a:off x="6532204" y="4803512"/>
            <a:ext cx="1" cy="6247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" name="Group"/>
          <p:cNvGrpSpPr/>
          <p:nvPr/>
        </p:nvGrpSpPr>
        <p:grpSpPr>
          <a:xfrm>
            <a:off x="5157952" y="1912989"/>
            <a:ext cx="2743202" cy="2738294"/>
            <a:chOff x="0" y="0"/>
            <a:chExt cx="2743200" cy="2738292"/>
          </a:xfrm>
        </p:grpSpPr>
        <p:sp>
          <p:nvSpPr>
            <p:cNvPr id="224" name="Terraform Apply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</a:t>
              </a:r>
            </a:p>
          </p:txBody>
        </p:sp>
        <p:pic>
          <p:nvPicPr>
            <p:cNvPr id="225" name="terraform.png" descr="terrafor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29" name="Group"/>
          <p:cNvGrpSpPr/>
          <p:nvPr/>
        </p:nvGrpSpPr>
        <p:grpSpPr>
          <a:xfrm>
            <a:off x="9143887" y="1913057"/>
            <a:ext cx="2743201" cy="2738158"/>
            <a:chOff x="0" y="0"/>
            <a:chExt cx="2743200" cy="2738156"/>
          </a:xfrm>
        </p:grpSpPr>
        <p:sp>
          <p:nvSpPr>
            <p:cNvPr id="227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228" name="aws_logo.png" descr="aws_logo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30" name="Line"/>
          <p:cNvSpPr/>
          <p:nvPr/>
        </p:nvSpPr>
        <p:spPr>
          <a:xfrm>
            <a:off x="7809407" y="3061176"/>
            <a:ext cx="14262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rovider &quot;aws&quot; {…"/>
          <p:cNvSpPr txBox="1"/>
          <p:nvPr/>
        </p:nvSpPr>
        <p:spPr>
          <a:xfrm>
            <a:off x="320427" y="2388672"/>
            <a:ext cx="3874109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 u="sng"/>
              <a:t>instance_type = “t3.mega"</a:t>
            </a:r>
            <a:endParaRPr u="sng"/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33" name="..…"/>
          <p:cNvSpPr txBox="1"/>
          <p:nvPr/>
        </p:nvSpPr>
        <p:spPr>
          <a:xfrm>
            <a:off x="4804140" y="5581174"/>
            <a:ext cx="3340622" cy="25251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"resources": [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"name": “example",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“id”: “i-123457890”,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"ami": “ami-ebd02392",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 u="sng"/>
              <a:t>"instance_type": "t3.mega"</a:t>
            </a:r>
            <a:endParaRPr u="sng"/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]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</p:txBody>
      </p:sp>
      <p:sp>
        <p:nvSpPr>
          <p:cNvPr id="234" name="Line"/>
          <p:cNvSpPr/>
          <p:nvPr/>
        </p:nvSpPr>
        <p:spPr>
          <a:xfrm>
            <a:off x="7807585" y="4010817"/>
            <a:ext cx="14262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>
            <a:off x="6527799" y="4804078"/>
            <a:ext cx="1" cy="7425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8" name="Group"/>
          <p:cNvGrpSpPr/>
          <p:nvPr/>
        </p:nvGrpSpPr>
        <p:grpSpPr>
          <a:xfrm>
            <a:off x="9146471" y="5541645"/>
            <a:ext cx="2743201" cy="2738157"/>
            <a:chOff x="0" y="0"/>
            <a:chExt cx="2743200" cy="2738156"/>
          </a:xfrm>
        </p:grpSpPr>
        <p:pic>
          <p:nvPicPr>
            <p:cNvPr id="236" name="92257_copy_512x512.png" descr="92257_copy_512x5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3206" y="0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37" name="Title"/>
            <p:cNvSpPr/>
            <p:nvPr/>
          </p:nvSpPr>
          <p:spPr>
            <a:xfrm>
              <a:off x="0" y="2351087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5157952" y="1912989"/>
            <a:ext cx="2743202" cy="2738294"/>
            <a:chOff x="0" y="0"/>
            <a:chExt cx="2743200" cy="2738292"/>
          </a:xfrm>
        </p:grpSpPr>
        <p:sp>
          <p:nvSpPr>
            <p:cNvPr id="239" name="Terraform Apply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</a:t>
              </a:r>
            </a:p>
          </p:txBody>
        </p:sp>
        <p:pic>
          <p:nvPicPr>
            <p:cNvPr id="240" name="terraform.png" descr="terrafor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44" name="Group"/>
          <p:cNvGrpSpPr/>
          <p:nvPr/>
        </p:nvGrpSpPr>
        <p:grpSpPr>
          <a:xfrm>
            <a:off x="9143887" y="1913057"/>
            <a:ext cx="2743201" cy="2738158"/>
            <a:chOff x="0" y="0"/>
            <a:chExt cx="2743200" cy="2738156"/>
          </a:xfrm>
        </p:grpSpPr>
        <p:sp>
          <p:nvSpPr>
            <p:cNvPr id="242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243" name="aws_logo.png" descr="aws_logo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Hold information about all created resour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Hold information about all created resources</a:t>
            </a:r>
          </a:p>
          <a:p>
            <a:pPr/>
            <a:r>
              <a:t>Used to verify if resources are still as expected</a:t>
            </a:r>
          </a:p>
          <a:p>
            <a:pPr/>
            <a:r>
              <a:t>Allows to update or delete previously created resources</a:t>
            </a:r>
          </a:p>
          <a:p>
            <a:pPr/>
            <a:r>
              <a:t>Can be stored local or remote</a:t>
            </a:r>
          </a:p>
        </p:txBody>
      </p:sp>
      <p:sp>
        <p:nvSpPr>
          <p:cNvPr id="24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Terraform 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Terraform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act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Provider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erform API actions on behalf of Terrafo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 API actions on behalf of Terraform</a:t>
            </a:r>
          </a:p>
          <a:p>
            <a:pPr/>
            <a:r>
              <a:t>Collect information to update state</a:t>
            </a:r>
          </a:p>
          <a:p>
            <a:pPr/>
            <a:r>
              <a:t>Implements resources per domain (eg, AWS, Azure, GCP, etc)</a:t>
            </a:r>
          </a:p>
        </p:txBody>
      </p:sp>
      <p:sp>
        <p:nvSpPr>
          <p:cNvPr id="25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Provi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Providers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"/>
          <p:cNvGrpSpPr/>
          <p:nvPr/>
        </p:nvGrpSpPr>
        <p:grpSpPr>
          <a:xfrm>
            <a:off x="5130731" y="1923469"/>
            <a:ext cx="2743201" cy="2738293"/>
            <a:chOff x="0" y="0"/>
            <a:chExt cx="2743200" cy="2738292"/>
          </a:xfrm>
        </p:grpSpPr>
        <p:sp>
          <p:nvSpPr>
            <p:cNvPr id="257" name="Terraform Apply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</a:t>
              </a:r>
            </a:p>
          </p:txBody>
        </p:sp>
        <p:pic>
          <p:nvPicPr>
            <p:cNvPr id="258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62" name="Group"/>
          <p:cNvGrpSpPr/>
          <p:nvPr/>
        </p:nvGrpSpPr>
        <p:grpSpPr>
          <a:xfrm>
            <a:off x="9116665" y="1923537"/>
            <a:ext cx="2743202" cy="2738157"/>
            <a:chOff x="0" y="0"/>
            <a:chExt cx="2743200" cy="2738156"/>
          </a:xfrm>
        </p:grpSpPr>
        <p:sp>
          <p:nvSpPr>
            <p:cNvPr id="260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261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63" name="Line"/>
          <p:cNvSpPr/>
          <p:nvPr/>
        </p:nvSpPr>
        <p:spPr>
          <a:xfrm>
            <a:off x="7782185" y="3543300"/>
            <a:ext cx="142622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6" name="Group"/>
          <p:cNvGrpSpPr/>
          <p:nvPr/>
        </p:nvGrpSpPr>
        <p:grpSpPr>
          <a:xfrm>
            <a:off x="9116666" y="5972359"/>
            <a:ext cx="2743201" cy="1902196"/>
            <a:chOff x="0" y="0"/>
            <a:chExt cx="2743200" cy="1902195"/>
          </a:xfrm>
        </p:grpSpPr>
        <p:pic>
          <p:nvPicPr>
            <p:cNvPr id="264" name="92257_copy_512x512.png" descr="92257_copy_512x5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1186" y="0"/>
              <a:ext cx="1400828" cy="1400827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65" name="Title"/>
            <p:cNvSpPr/>
            <p:nvPr/>
          </p:nvSpPr>
          <p:spPr>
            <a:xfrm>
              <a:off x="0" y="1515126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  <p:sp>
        <p:nvSpPr>
          <p:cNvPr id="267" name="Line"/>
          <p:cNvSpPr/>
          <p:nvPr/>
        </p:nvSpPr>
        <p:spPr>
          <a:xfrm>
            <a:off x="10488266" y="4816778"/>
            <a:ext cx="1" cy="9242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provider &quot;aws&quot; {…"/>
          <p:cNvSpPr txBox="1"/>
          <p:nvPr/>
        </p:nvSpPr>
        <p:spPr>
          <a:xfrm>
            <a:off x="295027" y="2401372"/>
            <a:ext cx="3874109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69" name="Line"/>
          <p:cNvSpPr/>
          <p:nvPr/>
        </p:nvSpPr>
        <p:spPr>
          <a:xfrm>
            <a:off x="4330596" y="3543300"/>
            <a:ext cx="89188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oup"/>
          <p:cNvGrpSpPr/>
          <p:nvPr/>
        </p:nvGrpSpPr>
        <p:grpSpPr>
          <a:xfrm>
            <a:off x="5130731" y="1923469"/>
            <a:ext cx="2743201" cy="2738293"/>
            <a:chOff x="0" y="0"/>
            <a:chExt cx="2743200" cy="2738292"/>
          </a:xfrm>
        </p:grpSpPr>
        <p:sp>
          <p:nvSpPr>
            <p:cNvPr id="271" name="Terraform Apply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</a:t>
              </a:r>
            </a:p>
          </p:txBody>
        </p:sp>
        <p:pic>
          <p:nvPicPr>
            <p:cNvPr id="272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74" name="Line"/>
          <p:cNvSpPr/>
          <p:nvPr/>
        </p:nvSpPr>
        <p:spPr>
          <a:xfrm>
            <a:off x="4330595" y="3543300"/>
            <a:ext cx="8918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7" name="Group"/>
          <p:cNvGrpSpPr/>
          <p:nvPr/>
        </p:nvGrpSpPr>
        <p:grpSpPr>
          <a:xfrm>
            <a:off x="9116665" y="1923537"/>
            <a:ext cx="2743202" cy="2738157"/>
            <a:chOff x="0" y="0"/>
            <a:chExt cx="2743200" cy="2738156"/>
          </a:xfrm>
        </p:grpSpPr>
        <p:sp>
          <p:nvSpPr>
            <p:cNvPr id="275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276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78" name="Line"/>
          <p:cNvSpPr/>
          <p:nvPr/>
        </p:nvSpPr>
        <p:spPr>
          <a:xfrm>
            <a:off x="7782185" y="3543300"/>
            <a:ext cx="142622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1" name="Group"/>
          <p:cNvGrpSpPr/>
          <p:nvPr/>
        </p:nvGrpSpPr>
        <p:grpSpPr>
          <a:xfrm>
            <a:off x="9116666" y="5972359"/>
            <a:ext cx="2743201" cy="1902196"/>
            <a:chOff x="0" y="0"/>
            <a:chExt cx="2743200" cy="1902195"/>
          </a:xfrm>
        </p:grpSpPr>
        <p:pic>
          <p:nvPicPr>
            <p:cNvPr id="279" name="92257_copy_512x512.png" descr="92257_copy_512x5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1186" y="0"/>
              <a:ext cx="1400828" cy="1400827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80" name="Title"/>
            <p:cNvSpPr/>
            <p:nvPr/>
          </p:nvSpPr>
          <p:spPr>
            <a:xfrm>
              <a:off x="0" y="1515126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  <p:sp>
        <p:nvSpPr>
          <p:cNvPr id="282" name="Line"/>
          <p:cNvSpPr/>
          <p:nvPr/>
        </p:nvSpPr>
        <p:spPr>
          <a:xfrm>
            <a:off x="10488266" y="4816778"/>
            <a:ext cx="1" cy="9242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Create"/>
          <p:cNvSpPr txBox="1"/>
          <p:nvPr/>
        </p:nvSpPr>
        <p:spPr>
          <a:xfrm>
            <a:off x="7986587" y="2881070"/>
            <a:ext cx="101742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Create</a:t>
            </a:r>
          </a:p>
        </p:txBody>
      </p:sp>
      <p:sp>
        <p:nvSpPr>
          <p:cNvPr id="284" name="provider &quot;aws&quot; {…"/>
          <p:cNvSpPr txBox="1"/>
          <p:nvPr/>
        </p:nvSpPr>
        <p:spPr>
          <a:xfrm>
            <a:off x="295027" y="2401372"/>
            <a:ext cx="3874109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"/>
          <p:cNvGrpSpPr/>
          <p:nvPr/>
        </p:nvGrpSpPr>
        <p:grpSpPr>
          <a:xfrm>
            <a:off x="5130731" y="1923469"/>
            <a:ext cx="2743201" cy="2738293"/>
            <a:chOff x="0" y="0"/>
            <a:chExt cx="2743200" cy="2738292"/>
          </a:xfrm>
        </p:grpSpPr>
        <p:sp>
          <p:nvSpPr>
            <p:cNvPr id="286" name="Terraform Apply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</a:t>
              </a:r>
            </a:p>
          </p:txBody>
        </p:sp>
        <p:pic>
          <p:nvPicPr>
            <p:cNvPr id="287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91" name="Group"/>
          <p:cNvGrpSpPr/>
          <p:nvPr/>
        </p:nvGrpSpPr>
        <p:grpSpPr>
          <a:xfrm>
            <a:off x="9116665" y="1923537"/>
            <a:ext cx="2743202" cy="2738157"/>
            <a:chOff x="0" y="0"/>
            <a:chExt cx="2743200" cy="2738156"/>
          </a:xfrm>
        </p:grpSpPr>
        <p:sp>
          <p:nvSpPr>
            <p:cNvPr id="289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290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92" name="Line"/>
          <p:cNvSpPr/>
          <p:nvPr/>
        </p:nvSpPr>
        <p:spPr>
          <a:xfrm>
            <a:off x="7782185" y="3543300"/>
            <a:ext cx="142622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5" name="Group"/>
          <p:cNvGrpSpPr/>
          <p:nvPr/>
        </p:nvGrpSpPr>
        <p:grpSpPr>
          <a:xfrm>
            <a:off x="9116666" y="5972892"/>
            <a:ext cx="2743201" cy="1902197"/>
            <a:chOff x="0" y="0"/>
            <a:chExt cx="2743200" cy="1902195"/>
          </a:xfrm>
        </p:grpSpPr>
        <p:pic>
          <p:nvPicPr>
            <p:cNvPr id="293" name="92257_copy_512x512.png" descr="92257_copy_512x5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1186" y="0"/>
              <a:ext cx="1400828" cy="1400827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94" name="Title"/>
            <p:cNvSpPr/>
            <p:nvPr/>
          </p:nvSpPr>
          <p:spPr>
            <a:xfrm>
              <a:off x="0" y="1515126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  <p:sp>
        <p:nvSpPr>
          <p:cNvPr id="296" name="Line"/>
          <p:cNvSpPr/>
          <p:nvPr/>
        </p:nvSpPr>
        <p:spPr>
          <a:xfrm>
            <a:off x="6502399" y="4816778"/>
            <a:ext cx="1" cy="7425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Create"/>
          <p:cNvSpPr txBox="1"/>
          <p:nvPr/>
        </p:nvSpPr>
        <p:spPr>
          <a:xfrm>
            <a:off x="7986587" y="2881070"/>
            <a:ext cx="101742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Create</a:t>
            </a:r>
          </a:p>
        </p:txBody>
      </p:sp>
      <p:sp>
        <p:nvSpPr>
          <p:cNvPr id="298" name="provider &quot;aws&quot; {…"/>
          <p:cNvSpPr txBox="1"/>
          <p:nvPr/>
        </p:nvSpPr>
        <p:spPr>
          <a:xfrm>
            <a:off x="295027" y="2401372"/>
            <a:ext cx="3874109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99" name="..…"/>
          <p:cNvSpPr txBox="1"/>
          <p:nvPr/>
        </p:nvSpPr>
        <p:spPr>
          <a:xfrm>
            <a:off x="4778740" y="5593874"/>
            <a:ext cx="3447320" cy="25251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"resources": [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"name": “example",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“id”: “i-123457890”,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"ami": “ami-ebd02392",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"instance_type": "t3.micro"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]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"/>
          <p:cNvGrpSpPr/>
          <p:nvPr/>
        </p:nvGrpSpPr>
        <p:grpSpPr>
          <a:xfrm>
            <a:off x="5130731" y="1923469"/>
            <a:ext cx="2743201" cy="2738293"/>
            <a:chOff x="0" y="0"/>
            <a:chExt cx="2743200" cy="2738292"/>
          </a:xfrm>
        </p:grpSpPr>
        <p:sp>
          <p:nvSpPr>
            <p:cNvPr id="301" name="Terraform Apply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</a:t>
              </a:r>
            </a:p>
          </p:txBody>
        </p:sp>
        <p:pic>
          <p:nvPicPr>
            <p:cNvPr id="302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06" name="Group"/>
          <p:cNvGrpSpPr/>
          <p:nvPr/>
        </p:nvGrpSpPr>
        <p:grpSpPr>
          <a:xfrm>
            <a:off x="9116665" y="1923537"/>
            <a:ext cx="2743202" cy="2738157"/>
            <a:chOff x="0" y="0"/>
            <a:chExt cx="2743200" cy="2738156"/>
          </a:xfrm>
        </p:grpSpPr>
        <p:sp>
          <p:nvSpPr>
            <p:cNvPr id="304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305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09" name="Group"/>
          <p:cNvGrpSpPr/>
          <p:nvPr/>
        </p:nvGrpSpPr>
        <p:grpSpPr>
          <a:xfrm>
            <a:off x="9116666" y="5972892"/>
            <a:ext cx="2743201" cy="1902197"/>
            <a:chOff x="0" y="0"/>
            <a:chExt cx="2743200" cy="1902195"/>
          </a:xfrm>
        </p:grpSpPr>
        <p:pic>
          <p:nvPicPr>
            <p:cNvPr id="307" name="92257_copy_512x512.png" descr="92257_copy_512x5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1186" y="0"/>
              <a:ext cx="1400828" cy="1400827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308" name="Title"/>
            <p:cNvSpPr/>
            <p:nvPr/>
          </p:nvSpPr>
          <p:spPr>
            <a:xfrm>
              <a:off x="0" y="1515126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  <p:sp>
        <p:nvSpPr>
          <p:cNvPr id="310" name="provider &quot;aws&quot; {…"/>
          <p:cNvSpPr txBox="1"/>
          <p:nvPr/>
        </p:nvSpPr>
        <p:spPr>
          <a:xfrm>
            <a:off x="295027" y="2401372"/>
            <a:ext cx="3874109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311" name="..…"/>
          <p:cNvSpPr txBox="1"/>
          <p:nvPr/>
        </p:nvSpPr>
        <p:spPr>
          <a:xfrm>
            <a:off x="4778740" y="5593874"/>
            <a:ext cx="3447320" cy="25251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"resources": [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"name": “example",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“id”: “i-123457890”,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"ami": “ami-ebd02392",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"instance_type": "t3.micro"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]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"/>
          <p:cNvGrpSpPr/>
          <p:nvPr/>
        </p:nvGrpSpPr>
        <p:grpSpPr>
          <a:xfrm>
            <a:off x="5130731" y="1923469"/>
            <a:ext cx="2743201" cy="2738293"/>
            <a:chOff x="0" y="0"/>
            <a:chExt cx="2743200" cy="2738292"/>
          </a:xfrm>
        </p:grpSpPr>
        <p:sp>
          <p:nvSpPr>
            <p:cNvPr id="313" name="Terraform Apply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</a:t>
              </a:r>
            </a:p>
          </p:txBody>
        </p:sp>
        <p:pic>
          <p:nvPicPr>
            <p:cNvPr id="314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18" name="Group"/>
          <p:cNvGrpSpPr/>
          <p:nvPr/>
        </p:nvGrpSpPr>
        <p:grpSpPr>
          <a:xfrm>
            <a:off x="9116665" y="1923537"/>
            <a:ext cx="2743202" cy="2738157"/>
            <a:chOff x="0" y="0"/>
            <a:chExt cx="2743200" cy="2738156"/>
          </a:xfrm>
        </p:grpSpPr>
        <p:sp>
          <p:nvSpPr>
            <p:cNvPr id="316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317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21" name="Group"/>
          <p:cNvGrpSpPr/>
          <p:nvPr/>
        </p:nvGrpSpPr>
        <p:grpSpPr>
          <a:xfrm>
            <a:off x="9116666" y="6297363"/>
            <a:ext cx="2743201" cy="1253255"/>
            <a:chOff x="0" y="0"/>
            <a:chExt cx="2743200" cy="1253253"/>
          </a:xfrm>
        </p:grpSpPr>
        <p:pic>
          <p:nvPicPr>
            <p:cNvPr id="319" name="92257_copy_512x512.png" descr="92257_copy_512x5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95657" y="0"/>
              <a:ext cx="751886" cy="751885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320" name="Title"/>
            <p:cNvSpPr/>
            <p:nvPr/>
          </p:nvSpPr>
          <p:spPr>
            <a:xfrm>
              <a:off x="0" y="866184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  <p:sp>
        <p:nvSpPr>
          <p:cNvPr id="322" name="provider &quot;aws&quot; {…"/>
          <p:cNvSpPr txBox="1"/>
          <p:nvPr/>
        </p:nvSpPr>
        <p:spPr>
          <a:xfrm>
            <a:off x="295027" y="2401372"/>
            <a:ext cx="3874109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323" name="..…"/>
          <p:cNvSpPr txBox="1"/>
          <p:nvPr/>
        </p:nvSpPr>
        <p:spPr>
          <a:xfrm>
            <a:off x="4778740" y="5593874"/>
            <a:ext cx="3447320" cy="25251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"resources": [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"name": “example",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“id”: “i-123457890”,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"ami": “ami-ebd02392",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"instance_type": "t3.micro"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]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Johan Bloember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Johan Bloemberg</a:t>
            </a:r>
          </a:p>
          <a:p>
            <a:pPr/>
            <a:r>
              <a:t>DevOps Engineer @ Fullstaq</a:t>
            </a:r>
          </a:p>
          <a:p>
            <a:pPr/>
            <a:r>
              <a:t>Author of Open Source Terraform provider for Transip</a:t>
            </a:r>
          </a:p>
          <a:p>
            <a:pPr/>
          </a:p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https://github.com/aequitas/writing-terraform-providers/</a:t>
            </a:r>
          </a:p>
        </p:txBody>
      </p:sp>
      <p:sp>
        <p:nvSpPr>
          <p:cNvPr id="16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"/>
          <p:cNvGrpSpPr/>
          <p:nvPr/>
        </p:nvGrpSpPr>
        <p:grpSpPr>
          <a:xfrm>
            <a:off x="5130731" y="1923469"/>
            <a:ext cx="2743201" cy="2738293"/>
            <a:chOff x="0" y="0"/>
            <a:chExt cx="2743200" cy="2738292"/>
          </a:xfrm>
        </p:grpSpPr>
        <p:sp>
          <p:nvSpPr>
            <p:cNvPr id="325" name="Terraform Apply (2nd)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 (2nd)</a:t>
              </a:r>
            </a:p>
          </p:txBody>
        </p:sp>
        <p:pic>
          <p:nvPicPr>
            <p:cNvPr id="326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30" name="Group"/>
          <p:cNvGrpSpPr/>
          <p:nvPr/>
        </p:nvGrpSpPr>
        <p:grpSpPr>
          <a:xfrm>
            <a:off x="9116665" y="1923537"/>
            <a:ext cx="2743202" cy="2738157"/>
            <a:chOff x="0" y="0"/>
            <a:chExt cx="2743200" cy="2738156"/>
          </a:xfrm>
        </p:grpSpPr>
        <p:sp>
          <p:nvSpPr>
            <p:cNvPr id="328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329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31" name="Line"/>
          <p:cNvSpPr/>
          <p:nvPr/>
        </p:nvSpPr>
        <p:spPr>
          <a:xfrm>
            <a:off x="7782185" y="3543300"/>
            <a:ext cx="142622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" name="Line"/>
          <p:cNvSpPr/>
          <p:nvPr/>
        </p:nvSpPr>
        <p:spPr>
          <a:xfrm>
            <a:off x="6502399" y="4816778"/>
            <a:ext cx="1" cy="7425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Read"/>
          <p:cNvSpPr txBox="1"/>
          <p:nvPr/>
        </p:nvSpPr>
        <p:spPr>
          <a:xfrm>
            <a:off x="8079703" y="2881070"/>
            <a:ext cx="8311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Read</a:t>
            </a:r>
          </a:p>
        </p:txBody>
      </p:sp>
      <p:sp>
        <p:nvSpPr>
          <p:cNvPr id="334" name="provider &quot;aws&quot; {…"/>
          <p:cNvSpPr txBox="1"/>
          <p:nvPr/>
        </p:nvSpPr>
        <p:spPr>
          <a:xfrm>
            <a:off x="295027" y="2401372"/>
            <a:ext cx="3874109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335" name="..…"/>
          <p:cNvSpPr txBox="1"/>
          <p:nvPr/>
        </p:nvSpPr>
        <p:spPr>
          <a:xfrm>
            <a:off x="4778740" y="5593874"/>
            <a:ext cx="3447320" cy="25251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"resources": [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"name": “example",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“id”: “i-123457890”,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"ami": “ami-ebd02392",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"instance_type": "t3.micro"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]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9116665" y="6297363"/>
            <a:ext cx="2743202" cy="1253255"/>
            <a:chOff x="0" y="0"/>
            <a:chExt cx="2743200" cy="1253253"/>
          </a:xfrm>
        </p:grpSpPr>
        <p:pic>
          <p:nvPicPr>
            <p:cNvPr id="336" name="92257_copy_512x512.png" descr="92257_copy_512x5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95657" y="0"/>
              <a:ext cx="751886" cy="751885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337" name="Title"/>
            <p:cNvSpPr/>
            <p:nvPr/>
          </p:nvSpPr>
          <p:spPr>
            <a:xfrm>
              <a:off x="0" y="866184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  <p:sp>
        <p:nvSpPr>
          <p:cNvPr id="339" name="Line"/>
          <p:cNvSpPr/>
          <p:nvPr/>
        </p:nvSpPr>
        <p:spPr>
          <a:xfrm>
            <a:off x="4330595" y="3543300"/>
            <a:ext cx="89188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"/>
          <p:cNvGrpSpPr/>
          <p:nvPr/>
        </p:nvGrpSpPr>
        <p:grpSpPr>
          <a:xfrm>
            <a:off x="5130731" y="1923469"/>
            <a:ext cx="2743201" cy="2738293"/>
            <a:chOff x="0" y="0"/>
            <a:chExt cx="2743200" cy="2738292"/>
          </a:xfrm>
        </p:grpSpPr>
        <p:sp>
          <p:nvSpPr>
            <p:cNvPr id="341" name="Terraform Apply (2nd)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 (2nd)</a:t>
              </a:r>
            </a:p>
          </p:txBody>
        </p:sp>
        <p:pic>
          <p:nvPicPr>
            <p:cNvPr id="342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46" name="Group"/>
          <p:cNvGrpSpPr/>
          <p:nvPr/>
        </p:nvGrpSpPr>
        <p:grpSpPr>
          <a:xfrm>
            <a:off x="9116665" y="1923537"/>
            <a:ext cx="2743202" cy="2738157"/>
            <a:chOff x="0" y="0"/>
            <a:chExt cx="2743200" cy="2738156"/>
          </a:xfrm>
        </p:grpSpPr>
        <p:sp>
          <p:nvSpPr>
            <p:cNvPr id="344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345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47" name="Line"/>
          <p:cNvSpPr/>
          <p:nvPr/>
        </p:nvSpPr>
        <p:spPr>
          <a:xfrm>
            <a:off x="7782185" y="3543300"/>
            <a:ext cx="142622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0" name="Group"/>
          <p:cNvGrpSpPr/>
          <p:nvPr/>
        </p:nvGrpSpPr>
        <p:grpSpPr>
          <a:xfrm>
            <a:off x="9116666" y="5972892"/>
            <a:ext cx="2743201" cy="1902197"/>
            <a:chOff x="0" y="0"/>
            <a:chExt cx="2743200" cy="1902195"/>
          </a:xfrm>
        </p:grpSpPr>
        <p:pic>
          <p:nvPicPr>
            <p:cNvPr id="348" name="92257_copy_512x512.png" descr="92257_copy_512x5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1186" y="0"/>
              <a:ext cx="1400828" cy="1400827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349" name="Title"/>
            <p:cNvSpPr/>
            <p:nvPr/>
          </p:nvSpPr>
          <p:spPr>
            <a:xfrm>
              <a:off x="0" y="1515126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  <p:sp>
        <p:nvSpPr>
          <p:cNvPr id="351" name="Update"/>
          <p:cNvSpPr txBox="1"/>
          <p:nvPr/>
        </p:nvSpPr>
        <p:spPr>
          <a:xfrm>
            <a:off x="7935685" y="2881070"/>
            <a:ext cx="11192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Update</a:t>
            </a:r>
          </a:p>
        </p:txBody>
      </p:sp>
      <p:sp>
        <p:nvSpPr>
          <p:cNvPr id="352" name="provider &quot;aws&quot; {…"/>
          <p:cNvSpPr txBox="1"/>
          <p:nvPr/>
        </p:nvSpPr>
        <p:spPr>
          <a:xfrm>
            <a:off x="295027" y="2401372"/>
            <a:ext cx="3874109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353" name="..…"/>
          <p:cNvSpPr txBox="1"/>
          <p:nvPr/>
        </p:nvSpPr>
        <p:spPr>
          <a:xfrm>
            <a:off x="4778740" y="5593874"/>
            <a:ext cx="3447320" cy="25251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"resources": [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"name": “example",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“id”: “i-123457890”,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"ami": “ami-ebd02392",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"instance_type": "t3.micro"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]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</p:txBody>
      </p:sp>
      <p:sp>
        <p:nvSpPr>
          <p:cNvPr id="354" name="Line"/>
          <p:cNvSpPr/>
          <p:nvPr/>
        </p:nvSpPr>
        <p:spPr>
          <a:xfrm>
            <a:off x="10488266" y="4816778"/>
            <a:ext cx="1" cy="9242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"/>
          <p:cNvGrpSpPr/>
          <p:nvPr/>
        </p:nvGrpSpPr>
        <p:grpSpPr>
          <a:xfrm>
            <a:off x="5130731" y="1923469"/>
            <a:ext cx="2743201" cy="2738293"/>
            <a:chOff x="0" y="0"/>
            <a:chExt cx="2743200" cy="2738292"/>
          </a:xfrm>
        </p:grpSpPr>
        <p:sp>
          <p:nvSpPr>
            <p:cNvPr id="356" name="Terraform Apply (2nd)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 (2nd)</a:t>
              </a:r>
            </a:p>
          </p:txBody>
        </p:sp>
        <p:pic>
          <p:nvPicPr>
            <p:cNvPr id="357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61" name="Group"/>
          <p:cNvGrpSpPr/>
          <p:nvPr/>
        </p:nvGrpSpPr>
        <p:grpSpPr>
          <a:xfrm>
            <a:off x="9116665" y="1923537"/>
            <a:ext cx="2743202" cy="2738157"/>
            <a:chOff x="0" y="0"/>
            <a:chExt cx="2743200" cy="2738156"/>
          </a:xfrm>
        </p:grpSpPr>
        <p:sp>
          <p:nvSpPr>
            <p:cNvPr id="359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360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64" name="Group"/>
          <p:cNvGrpSpPr/>
          <p:nvPr/>
        </p:nvGrpSpPr>
        <p:grpSpPr>
          <a:xfrm>
            <a:off x="9116666" y="5972892"/>
            <a:ext cx="2743201" cy="1902197"/>
            <a:chOff x="0" y="0"/>
            <a:chExt cx="2743200" cy="1902195"/>
          </a:xfrm>
        </p:grpSpPr>
        <p:pic>
          <p:nvPicPr>
            <p:cNvPr id="362" name="92257_copy_512x512.png" descr="92257_copy_512x5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1186" y="0"/>
              <a:ext cx="1400828" cy="1400827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363" name="Title"/>
            <p:cNvSpPr/>
            <p:nvPr/>
          </p:nvSpPr>
          <p:spPr>
            <a:xfrm>
              <a:off x="0" y="1515126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  <p:sp>
        <p:nvSpPr>
          <p:cNvPr id="365" name="provider &quot;aws&quot; {…"/>
          <p:cNvSpPr txBox="1"/>
          <p:nvPr/>
        </p:nvSpPr>
        <p:spPr>
          <a:xfrm>
            <a:off x="295027" y="2401372"/>
            <a:ext cx="3874109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366" name="..…"/>
          <p:cNvSpPr txBox="1"/>
          <p:nvPr/>
        </p:nvSpPr>
        <p:spPr>
          <a:xfrm>
            <a:off x="4778740" y="5593874"/>
            <a:ext cx="3447320" cy="25251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"resources": [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"name": “example",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“id”: “i-123457890”,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"ami": “ami-ebd02392",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"instance_type": "t3.micro"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]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"/>
          <p:cNvGrpSpPr/>
          <p:nvPr/>
        </p:nvGrpSpPr>
        <p:grpSpPr>
          <a:xfrm>
            <a:off x="5130731" y="1923469"/>
            <a:ext cx="2743201" cy="2738293"/>
            <a:chOff x="0" y="0"/>
            <a:chExt cx="2743200" cy="2738292"/>
          </a:xfrm>
        </p:grpSpPr>
        <p:sp>
          <p:nvSpPr>
            <p:cNvPr id="368" name="Terraform Apply (3rd)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 (3rd)</a:t>
              </a:r>
            </a:p>
          </p:txBody>
        </p:sp>
        <p:pic>
          <p:nvPicPr>
            <p:cNvPr id="369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71" name="Line"/>
          <p:cNvSpPr/>
          <p:nvPr/>
        </p:nvSpPr>
        <p:spPr>
          <a:xfrm>
            <a:off x="2943529" y="3543300"/>
            <a:ext cx="227895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" name="Group"/>
          <p:cNvGrpSpPr/>
          <p:nvPr/>
        </p:nvGrpSpPr>
        <p:grpSpPr>
          <a:xfrm>
            <a:off x="9116665" y="1923537"/>
            <a:ext cx="2743202" cy="2738157"/>
            <a:chOff x="0" y="0"/>
            <a:chExt cx="2743200" cy="2738156"/>
          </a:xfrm>
        </p:grpSpPr>
        <p:sp>
          <p:nvSpPr>
            <p:cNvPr id="372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373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75" name="Line"/>
          <p:cNvSpPr/>
          <p:nvPr/>
        </p:nvSpPr>
        <p:spPr>
          <a:xfrm>
            <a:off x="7782185" y="3543300"/>
            <a:ext cx="142622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" name="Line"/>
          <p:cNvSpPr/>
          <p:nvPr/>
        </p:nvSpPr>
        <p:spPr>
          <a:xfrm>
            <a:off x="10488266" y="4816778"/>
            <a:ext cx="1" cy="9242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7" name="Delete"/>
          <p:cNvSpPr txBox="1"/>
          <p:nvPr/>
        </p:nvSpPr>
        <p:spPr>
          <a:xfrm>
            <a:off x="8003503" y="2881070"/>
            <a:ext cx="9835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Delete</a:t>
            </a:r>
          </a:p>
        </p:txBody>
      </p:sp>
      <p:sp>
        <p:nvSpPr>
          <p:cNvPr id="378" name="provider &quot;aws&quot; {…"/>
          <p:cNvSpPr txBox="1"/>
          <p:nvPr/>
        </p:nvSpPr>
        <p:spPr>
          <a:xfrm>
            <a:off x="295027" y="2401372"/>
            <a:ext cx="2487043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379" name="..…"/>
          <p:cNvSpPr txBox="1"/>
          <p:nvPr/>
        </p:nvSpPr>
        <p:spPr>
          <a:xfrm>
            <a:off x="4778740" y="5593874"/>
            <a:ext cx="3447320" cy="25251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"resources": [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"name": “example",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“id”: “i-123457890”,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"ami": “ami-ebd02392",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"instance_type": "t3.micro"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]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</p:txBody>
      </p:sp>
      <p:pic>
        <p:nvPicPr>
          <p:cNvPr id="380" name="1703732-200.png" descr="1703732-200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9656815" y="6025000"/>
            <a:ext cx="1662902" cy="1662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roup"/>
          <p:cNvGrpSpPr/>
          <p:nvPr/>
        </p:nvGrpSpPr>
        <p:grpSpPr>
          <a:xfrm>
            <a:off x="5130731" y="1923469"/>
            <a:ext cx="2743201" cy="2738293"/>
            <a:chOff x="0" y="0"/>
            <a:chExt cx="2743200" cy="2738292"/>
          </a:xfrm>
        </p:grpSpPr>
        <p:sp>
          <p:nvSpPr>
            <p:cNvPr id="382" name="Terraform Apply (3rd)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 (3rd)</a:t>
              </a:r>
            </a:p>
          </p:txBody>
        </p:sp>
        <p:pic>
          <p:nvPicPr>
            <p:cNvPr id="383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85" name="Line"/>
          <p:cNvSpPr/>
          <p:nvPr/>
        </p:nvSpPr>
        <p:spPr>
          <a:xfrm>
            <a:off x="2943530" y="3543300"/>
            <a:ext cx="227894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8" name="Group"/>
          <p:cNvGrpSpPr/>
          <p:nvPr/>
        </p:nvGrpSpPr>
        <p:grpSpPr>
          <a:xfrm>
            <a:off x="9116665" y="1923537"/>
            <a:ext cx="2743202" cy="2738157"/>
            <a:chOff x="0" y="0"/>
            <a:chExt cx="2743200" cy="2738156"/>
          </a:xfrm>
        </p:grpSpPr>
        <p:sp>
          <p:nvSpPr>
            <p:cNvPr id="386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387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89" name="Line"/>
          <p:cNvSpPr/>
          <p:nvPr/>
        </p:nvSpPr>
        <p:spPr>
          <a:xfrm>
            <a:off x="7782185" y="3543300"/>
            <a:ext cx="142622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0" name="Delete"/>
          <p:cNvSpPr txBox="1"/>
          <p:nvPr/>
        </p:nvSpPr>
        <p:spPr>
          <a:xfrm>
            <a:off x="8003503" y="2881070"/>
            <a:ext cx="9835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Delete</a:t>
            </a:r>
          </a:p>
        </p:txBody>
      </p:sp>
      <p:sp>
        <p:nvSpPr>
          <p:cNvPr id="391" name="provider &quot;aws&quot; {…"/>
          <p:cNvSpPr txBox="1"/>
          <p:nvPr/>
        </p:nvSpPr>
        <p:spPr>
          <a:xfrm>
            <a:off x="295027" y="2401372"/>
            <a:ext cx="2487043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392" name="..…"/>
          <p:cNvSpPr txBox="1"/>
          <p:nvPr/>
        </p:nvSpPr>
        <p:spPr>
          <a:xfrm>
            <a:off x="4778740" y="5593874"/>
            <a:ext cx="1740162" cy="25251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"resources": []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393" name="Line"/>
          <p:cNvSpPr/>
          <p:nvPr/>
        </p:nvSpPr>
        <p:spPr>
          <a:xfrm>
            <a:off x="6502399" y="4816778"/>
            <a:ext cx="1" cy="7425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Fact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6" name="Demo ti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source name != nam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Resource name != name</a:t>
            </a:r>
          </a:p>
        </p:txBody>
      </p:sp>
      <p:sp>
        <p:nvSpPr>
          <p:cNvPr id="400" name="Gotch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Gotchas</a:t>
            </a:r>
          </a:p>
        </p:txBody>
      </p:sp>
      <p:sp>
        <p:nvSpPr>
          <p:cNvPr id="401" name="provider &quot;aws&quot; {…"/>
          <p:cNvSpPr txBox="1"/>
          <p:nvPr/>
        </p:nvSpPr>
        <p:spPr>
          <a:xfrm>
            <a:off x="3745647" y="3280853"/>
            <a:ext cx="5513506" cy="319189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</a:t>
            </a: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example</a:t>
            </a:r>
            <a:r>
              <a:t>" {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Regis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Registry</a:t>
            </a:r>
          </a:p>
        </p:txBody>
      </p:sp>
      <p:sp>
        <p:nvSpPr>
          <p:cNvPr id="40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6451" y="1358625"/>
            <a:ext cx="8371898" cy="8012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gis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Registry</a:t>
            </a:r>
          </a:p>
        </p:txBody>
      </p:sp>
      <p:sp>
        <p:nvSpPr>
          <p:cNvPr id="40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1358900"/>
            <a:ext cx="8369301" cy="8009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Agenda</a:t>
            </a:r>
          </a:p>
        </p:txBody>
      </p:sp>
      <p:sp>
        <p:nvSpPr>
          <p:cNvPr id="170" name="Agenda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Terraform 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0" indent="-381000">
              <a:spcBef>
                <a:spcPts val="3200"/>
              </a:spcBef>
              <a:buSzPct val="123000"/>
              <a:buChar char="•"/>
              <a:defRPr spc="0" sz="3000"/>
            </a:pPr>
            <a:r>
              <a:t>Terraform introduction</a:t>
            </a:r>
          </a:p>
          <a:p>
            <a:pPr marL="381000" indent="-381000">
              <a:spcBef>
                <a:spcPts val="3200"/>
              </a:spcBef>
              <a:buSzPct val="123000"/>
              <a:buChar char="•"/>
              <a:defRPr spc="0" sz="3000"/>
            </a:pPr>
            <a:r>
              <a:t>How providers fit into Terraform</a:t>
            </a:r>
          </a:p>
          <a:p>
            <a:pPr marL="381000" indent="-381000">
              <a:spcBef>
                <a:spcPts val="3200"/>
              </a:spcBef>
              <a:buSzPct val="123000"/>
              <a:buChar char="•"/>
              <a:defRPr spc="0" sz="3000"/>
            </a:pPr>
            <a:r>
              <a:t>Demo 0 to 100</a:t>
            </a:r>
          </a:p>
          <a:p>
            <a:pPr marL="381000" indent="-381000">
              <a:spcBef>
                <a:spcPts val="3200"/>
              </a:spcBef>
              <a:buSzPct val="123000"/>
              <a:buChar char="•"/>
              <a:defRPr spc="0" sz="3000"/>
            </a:pPr>
            <a:r>
              <a:t>Advanced topics, best practices, gotcha’s, etc</a:t>
            </a:r>
          </a:p>
          <a:p>
            <a:pPr marL="381000" indent="-381000">
              <a:spcBef>
                <a:spcPts val="3200"/>
              </a:spcBef>
              <a:buSzPct val="123000"/>
              <a:buChar char="•"/>
              <a:defRPr spc="0" sz="3000"/>
            </a:pPr>
            <a:r>
              <a:t>Q&amp;A</a:t>
            </a:r>
          </a:p>
          <a:p>
            <a:pPr marL="381000" indent="-381000">
              <a:spcBef>
                <a:spcPts val="3200"/>
              </a:spcBef>
              <a:buSzPct val="123000"/>
              <a:buChar char="•"/>
              <a:defRPr spc="0" sz="3000"/>
            </a:pPr>
          </a:p>
          <a:p>
            <a:pPr marL="381000" indent="-381000">
              <a:spcBef>
                <a:spcPts val="3200"/>
              </a:spcBef>
              <a:buSzPct val="123000"/>
              <a:buChar char="•"/>
              <a:defRPr spc="0" sz="3000"/>
            </a:pPr>
            <a:r>
              <a:rPr u="sng">
                <a:hlinkClick r:id="rId2" invalidUrl="" action="" tgtFrame="" tooltip="" history="1" highlightClick="0" endSnd="0"/>
              </a:rPr>
              <a:t>https://github.com/aequitas/writing-terraform-providers/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gis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Registry</a:t>
            </a:r>
          </a:p>
        </p:txBody>
      </p:sp>
      <p:sp>
        <p:nvSpPr>
          <p:cNvPr id="41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1358900"/>
            <a:ext cx="8369301" cy="8009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7" name="Tutor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Tutorial</a:t>
            </a:r>
          </a:p>
        </p:txBody>
      </p:sp>
      <p:pic>
        <p:nvPicPr>
          <p:cNvPr id="4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1358900"/>
            <a:ext cx="8369301" cy="8009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2" name="Tutor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Tutorial</a:t>
            </a:r>
          </a:p>
        </p:txBody>
      </p:sp>
      <p:pic>
        <p:nvPicPr>
          <p:cNvPr id="4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1371600"/>
            <a:ext cx="8369301" cy="8009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7" name="Doc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Documentation</a:t>
            </a:r>
          </a:p>
        </p:txBody>
      </p:sp>
      <p:pic>
        <p:nvPicPr>
          <p:cNvPr id="4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1358900"/>
            <a:ext cx="8369301" cy="8009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https://github.com/aequitas/writing-terraform-provi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https://github.com/aequitas/writing-terraform-providers</a:t>
            </a:r>
          </a:p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https://www.terraform.io/docs/extend/index.html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https://github.com/hashicorp/terraform-provider-hashicups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https://learn.hashicorp.com/collections/terraform/providers</a:t>
            </a:r>
          </a:p>
        </p:txBody>
      </p:sp>
      <p:sp>
        <p:nvSpPr>
          <p:cNvPr id="43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2" name="Source code and 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Source code and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act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5" name="Q &amp; 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act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8" name="FI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nobody_expects_the_spanish_inquisition.jpg" descr="nobody_expects_the_spanish_inquisi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4399" y="2609850"/>
            <a:ext cx="6096001" cy="453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act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Terrafor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Terraform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frastructure as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as Code</a:t>
            </a:r>
          </a:p>
          <a:p>
            <a:pPr/>
            <a:r>
              <a:t>Provision and manage any cloud, infrastructure or service</a:t>
            </a:r>
          </a:p>
          <a:p>
            <a:pPr/>
            <a:r>
              <a:t>Not suited for OS level provisioning</a:t>
            </a:r>
          </a:p>
          <a:p>
            <a:pPr/>
            <a:r>
              <a:t>Can link together resources across different environments</a:t>
            </a:r>
          </a:p>
        </p:txBody>
      </p:sp>
      <p:sp>
        <p:nvSpPr>
          <p:cNvPr id="17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Terra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Terraform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rovider &quot;aws&quot; {…"/>
          <p:cNvSpPr txBox="1"/>
          <p:nvPr/>
        </p:nvSpPr>
        <p:spPr>
          <a:xfrm>
            <a:off x="3745647" y="3280853"/>
            <a:ext cx="5513506" cy="319189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"/>
          <p:cNvSpPr/>
          <p:nvPr/>
        </p:nvSpPr>
        <p:spPr>
          <a:xfrm>
            <a:off x="4357817" y="3532752"/>
            <a:ext cx="8918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5" name="Group"/>
          <p:cNvGrpSpPr/>
          <p:nvPr/>
        </p:nvGrpSpPr>
        <p:grpSpPr>
          <a:xfrm>
            <a:off x="5157952" y="1912989"/>
            <a:ext cx="2743202" cy="2738294"/>
            <a:chOff x="0" y="0"/>
            <a:chExt cx="2743200" cy="2738292"/>
          </a:xfrm>
        </p:grpSpPr>
        <p:sp>
          <p:nvSpPr>
            <p:cNvPr id="183" name="Terraform Apply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</a:t>
              </a:r>
            </a:p>
          </p:txBody>
        </p:sp>
        <p:pic>
          <p:nvPicPr>
            <p:cNvPr id="184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86" name="provider &quot;aws&quot; {…"/>
          <p:cNvSpPr txBox="1"/>
          <p:nvPr/>
        </p:nvSpPr>
        <p:spPr>
          <a:xfrm>
            <a:off x="322249" y="2390893"/>
            <a:ext cx="3874109" cy="228385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1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"/>
          <p:cNvGrpSpPr/>
          <p:nvPr/>
        </p:nvGrpSpPr>
        <p:grpSpPr>
          <a:xfrm>
            <a:off x="5157953" y="1912989"/>
            <a:ext cx="2743201" cy="2738294"/>
            <a:chOff x="0" y="0"/>
            <a:chExt cx="2743200" cy="2738292"/>
          </a:xfrm>
        </p:grpSpPr>
        <p:sp>
          <p:nvSpPr>
            <p:cNvPr id="188" name="Terraform Apply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</a:t>
              </a:r>
            </a:p>
          </p:txBody>
        </p:sp>
        <p:pic>
          <p:nvPicPr>
            <p:cNvPr id="189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8"/>
              <a:ext cx="2236924" cy="2236925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93" name="Group"/>
          <p:cNvGrpSpPr/>
          <p:nvPr/>
        </p:nvGrpSpPr>
        <p:grpSpPr>
          <a:xfrm>
            <a:off x="9143887" y="1913057"/>
            <a:ext cx="2743201" cy="2738158"/>
            <a:chOff x="0" y="0"/>
            <a:chExt cx="2743200" cy="2738156"/>
          </a:xfrm>
        </p:grpSpPr>
        <p:sp>
          <p:nvSpPr>
            <p:cNvPr id="191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192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8"/>
              <a:ext cx="2236788" cy="2236789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94" name="Line"/>
          <p:cNvSpPr/>
          <p:nvPr/>
        </p:nvSpPr>
        <p:spPr>
          <a:xfrm>
            <a:off x="7809406" y="3532820"/>
            <a:ext cx="14262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" name="Group"/>
          <p:cNvGrpSpPr/>
          <p:nvPr/>
        </p:nvGrpSpPr>
        <p:grpSpPr>
          <a:xfrm>
            <a:off x="9143887" y="5961880"/>
            <a:ext cx="2743201" cy="1902196"/>
            <a:chOff x="0" y="0"/>
            <a:chExt cx="2743200" cy="1902195"/>
          </a:xfrm>
        </p:grpSpPr>
        <p:pic>
          <p:nvPicPr>
            <p:cNvPr id="195" name="92257_copy_512x512.png" descr="92257_copy_512x5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1187" y="0"/>
              <a:ext cx="1400827" cy="1400827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96" name="Title"/>
            <p:cNvSpPr/>
            <p:nvPr/>
          </p:nvSpPr>
          <p:spPr>
            <a:xfrm>
              <a:off x="0" y="1515126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  <p:sp>
        <p:nvSpPr>
          <p:cNvPr id="198" name="Line"/>
          <p:cNvSpPr/>
          <p:nvPr/>
        </p:nvSpPr>
        <p:spPr>
          <a:xfrm>
            <a:off x="10515487" y="4806299"/>
            <a:ext cx="1" cy="9242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provider &quot;aws&quot; {…"/>
          <p:cNvSpPr txBox="1"/>
          <p:nvPr/>
        </p:nvSpPr>
        <p:spPr>
          <a:xfrm>
            <a:off x="322249" y="2390893"/>
            <a:ext cx="3874109" cy="22838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ine"/>
          <p:cNvSpPr/>
          <p:nvPr/>
        </p:nvSpPr>
        <p:spPr>
          <a:xfrm>
            <a:off x="7808143" y="3528199"/>
            <a:ext cx="14262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Line"/>
          <p:cNvSpPr/>
          <p:nvPr/>
        </p:nvSpPr>
        <p:spPr>
          <a:xfrm>
            <a:off x="6528357" y="4801678"/>
            <a:ext cx="1" cy="7425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provider &quot;aws&quot; {…"/>
          <p:cNvSpPr txBox="1"/>
          <p:nvPr/>
        </p:nvSpPr>
        <p:spPr>
          <a:xfrm>
            <a:off x="320985" y="2386272"/>
            <a:ext cx="3874109" cy="22838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provider "aws"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region = "eu-west-1"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resource "aws_instance" "example"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ami           = "ami-ebd02392"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instance_type = “t3.micro"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04" name="..…"/>
          <p:cNvSpPr txBox="1"/>
          <p:nvPr/>
        </p:nvSpPr>
        <p:spPr>
          <a:xfrm>
            <a:off x="4804698" y="5578773"/>
            <a:ext cx="3447319" cy="252515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"resources": [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"name": “example",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“id”: “i-123457890”,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"ami": “ami-ebd02392",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"instance_type": "t3.micro"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]</a:t>
            </a:r>
          </a:p>
          <a:p>
            <a:pPr algn="l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5157952" y="1912989"/>
            <a:ext cx="2743202" cy="2738294"/>
            <a:chOff x="0" y="0"/>
            <a:chExt cx="2743200" cy="2738292"/>
          </a:xfrm>
        </p:grpSpPr>
        <p:sp>
          <p:nvSpPr>
            <p:cNvPr id="205" name="Terraform Apply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Terraform Apply</a:t>
              </a:r>
            </a:p>
          </p:txBody>
        </p:sp>
        <p:pic>
          <p:nvPicPr>
            <p:cNvPr id="206" name="terraform.png" descr="terrafor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206" y="501369"/>
              <a:ext cx="2236925" cy="2236924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10" name="Group"/>
          <p:cNvGrpSpPr/>
          <p:nvPr/>
        </p:nvGrpSpPr>
        <p:grpSpPr>
          <a:xfrm>
            <a:off x="9143887" y="1913057"/>
            <a:ext cx="2743201" cy="2738158"/>
            <a:chOff x="0" y="0"/>
            <a:chExt cx="2743200" cy="2738156"/>
          </a:xfrm>
        </p:grpSpPr>
        <p:sp>
          <p:nvSpPr>
            <p:cNvPr id="208" name="AWS API"/>
            <p:cNvSpPr/>
            <p:nvPr/>
          </p:nvSpPr>
          <p:spPr>
            <a:xfrm>
              <a:off x="0" y="0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AWS API</a:t>
              </a:r>
            </a:p>
          </p:txBody>
        </p:sp>
        <p:pic>
          <p:nvPicPr>
            <p:cNvPr id="209" name="aws_logo.png" descr="aw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3206" y="501369"/>
              <a:ext cx="2236788" cy="2236788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13" name="Group"/>
          <p:cNvGrpSpPr/>
          <p:nvPr/>
        </p:nvGrpSpPr>
        <p:grpSpPr>
          <a:xfrm>
            <a:off x="9143887" y="5961880"/>
            <a:ext cx="2743201" cy="1902196"/>
            <a:chOff x="0" y="0"/>
            <a:chExt cx="2743200" cy="1902195"/>
          </a:xfrm>
        </p:grpSpPr>
        <p:pic>
          <p:nvPicPr>
            <p:cNvPr id="211" name="92257_copy_512x512.png" descr="92257_copy_512x5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1186" y="0"/>
              <a:ext cx="1400828" cy="1400827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12" name="Title"/>
            <p:cNvSpPr/>
            <p:nvPr/>
          </p:nvSpPr>
          <p:spPr>
            <a:xfrm>
              <a:off x="0" y="1515126"/>
              <a:ext cx="2743201" cy="38707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7022">
                <a:defRPr b="1"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EC2 Instance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