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4" r:id="rId2"/>
    <p:sldId id="267" r:id="rId3"/>
    <p:sldId id="284" r:id="rId4"/>
    <p:sldId id="258" r:id="rId5"/>
    <p:sldId id="259" r:id="rId6"/>
    <p:sldId id="268" r:id="rId7"/>
    <p:sldId id="285" r:id="rId8"/>
    <p:sldId id="260" r:id="rId9"/>
    <p:sldId id="269" r:id="rId10"/>
    <p:sldId id="261" r:id="rId11"/>
    <p:sldId id="303" r:id="rId12"/>
    <p:sldId id="306" r:id="rId13"/>
    <p:sldId id="307" r:id="rId14"/>
    <p:sldId id="288" r:id="rId15"/>
    <p:sldId id="289" r:id="rId16"/>
    <p:sldId id="290" r:id="rId17"/>
    <p:sldId id="308" r:id="rId18"/>
    <p:sldId id="293" r:id="rId19"/>
    <p:sldId id="309" r:id="rId20"/>
    <p:sldId id="294" r:id="rId21"/>
    <p:sldId id="310" r:id="rId22"/>
    <p:sldId id="311" r:id="rId23"/>
    <p:sldId id="291" r:id="rId24"/>
    <p:sldId id="295" r:id="rId25"/>
    <p:sldId id="296" r:id="rId26"/>
    <p:sldId id="297" r:id="rId27"/>
    <p:sldId id="298" r:id="rId28"/>
    <p:sldId id="299" r:id="rId29"/>
    <p:sldId id="300" r:id="rId30"/>
    <p:sldId id="265" r:id="rId31"/>
    <p:sldId id="287" r:id="rId32"/>
    <p:sldId id="30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iner" initials="r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/>
    <p:restoredTop sz="95082" autoAdjust="0"/>
  </p:normalViewPr>
  <p:slideViewPr>
    <p:cSldViewPr snapToGrid="0">
      <p:cViewPr varScale="1">
        <p:scale>
          <a:sx n="76" d="100"/>
          <a:sy n="76" d="100"/>
        </p:scale>
        <p:origin x="20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7T16:36:30.122" idx="1">
    <p:pos x="6628" y="2056"/>
    <p:text>题目是不是忘改了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7T16:53:04.084" idx="2">
    <p:pos x="10" y="10"/>
    <p:text>这个里边箭头比较乱，箭头方向代表什么，其实用绘图工具化会比较好Visio之类的，之前说过了。理一下吧，清晰又好调整</p:text>
    <p:extLst mod="1">
      <p:ext uri="{C676402C-5697-4E1C-873F-D02D1690AC5C}">
        <p15:threadingInfo xmlns:p15="http://schemas.microsoft.com/office/powerpoint/2012/main" timeZoneBias="-480"/>
      </p:ext>
    </p:extLst>
  </p:cm>
  <p:cm authorId="1" dt="2016-06-07T16:55:35.888" idx="3">
    <p:pos x="146" y="146"/>
    <p:text>感觉这个有一点点问题，变化不是写到变化日志表吗，怎么是日志表文件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7T17:02:34.642" idx="6">
    <p:pos x="1781" y="798"/>
    <p:text>这里的导出数据读取模块，导出信息传输模块不太合适，咱们是同步，不要一会同步一会导出，前后矛盾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7T16:58:06.077" idx="4">
    <p:pos x="10" y="10"/>
    <p:text>这里只是插入了触发器，为什么叫读表模块，模块划分或者名字是不是有点问题</p:text>
    <p:extLst>
      <p:ext uri="{C676402C-5697-4E1C-873F-D02D1690AC5C}">
        <p15:threadingInfo xmlns:p15="http://schemas.microsoft.com/office/powerpoint/2012/main" timeZoneBias="-480"/>
      </p:ext>
    </p:extLst>
  </p:cm>
  <p:cm authorId="1" dt="2016-06-07T21:38:10.598" idx="9">
    <p:pos x="146" y="146"/>
    <p:text>这些图要配文字说明，不要只放个图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7T17:01:25.785" idx="5">
    <p:pos x="10" y="10"/>
    <p:text>感觉读表是在这里完成的，而且你写的根据日志表文件，这个是不是应该是数据库里的变化日志表呢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7T21:36:17.356" idx="8">
    <p:pos x="10" y="10"/>
    <p:text>这块儿不要只贴表，还要描述和结论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47FED2-9405-45B0-88C6-4ED5D1D8009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A809AC-3EBA-4F79-A8B2-97F444A096D0}">
      <dgm:prSet phldrT="[文本]" custT="1"/>
      <dgm:spPr>
        <a:solidFill>
          <a:srgbClr val="0070C0"/>
        </a:solidFill>
      </dgm:spPr>
      <dgm:t>
        <a:bodyPr/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感谢老师</a:t>
          </a:r>
        </a:p>
      </dgm:t>
    </dgm:pt>
    <dgm:pt modelId="{6BAEBEE6-01C2-474C-BC76-01C743F421EF}" type="parTrans" cxnId="{602D28FB-2868-4FAD-99C1-2A949CEF267D}">
      <dgm:prSet/>
      <dgm:spPr/>
      <dgm:t>
        <a:bodyPr/>
        <a:lstStyle/>
        <a:p>
          <a:endParaRPr lang="zh-CN" altLang="en-US" sz="2400"/>
        </a:p>
      </dgm:t>
    </dgm:pt>
    <dgm:pt modelId="{2CA4C3FD-87B7-4FBF-AF88-08A287418C1E}" type="sibTrans" cxnId="{602D28FB-2868-4FAD-99C1-2A949CEF267D}">
      <dgm:prSet/>
      <dgm:spPr/>
      <dgm:t>
        <a:bodyPr/>
        <a:lstStyle/>
        <a:p>
          <a:endParaRPr lang="zh-CN" altLang="en-US" sz="2400"/>
        </a:p>
      </dgm:t>
    </dgm:pt>
    <dgm:pt modelId="{798816B0-7BEE-46DF-84AE-9F6309705B4F}">
      <dgm:prSet phldrT="[文本]" custT="1"/>
      <dgm:spPr>
        <a:solidFill>
          <a:srgbClr val="0070C0"/>
        </a:solidFill>
      </dgm:spPr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王红熳教授</a:t>
          </a:r>
        </a:p>
      </dgm:t>
    </dgm:pt>
    <dgm:pt modelId="{06BFDD5C-4D30-4884-B820-50829CC6843F}" type="parTrans" cxnId="{28190655-699D-49CC-BC68-C446CE2F7E3D}">
      <dgm:prSet/>
      <dgm:spPr/>
      <dgm:t>
        <a:bodyPr/>
        <a:lstStyle/>
        <a:p>
          <a:endParaRPr lang="zh-CN" altLang="en-US" sz="2400"/>
        </a:p>
      </dgm:t>
    </dgm:pt>
    <dgm:pt modelId="{8548516B-E9E3-488D-9B57-B39C10F20B25}" type="sibTrans" cxnId="{28190655-699D-49CC-BC68-C446CE2F7E3D}">
      <dgm:prSet/>
      <dgm:spPr/>
      <dgm:t>
        <a:bodyPr/>
        <a:lstStyle/>
        <a:p>
          <a:endParaRPr lang="zh-CN" altLang="en-US" sz="2400"/>
        </a:p>
      </dgm:t>
    </dgm:pt>
    <dgm:pt modelId="{F7DD6D40-5136-4CE7-B24D-DFD6AC8D8375}">
      <dgm:prSet phldrT="[文本]" custT="1"/>
      <dgm:spPr>
        <a:solidFill>
          <a:srgbClr val="0070C0"/>
        </a:solidFill>
      </dgm:spPr>
      <dgm:t>
        <a:bodyPr/>
        <a:lstStyle/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D2B325-4AE1-4B24-A25F-DCFC31946BF5}" type="parTrans" cxnId="{BC72B82E-1954-4871-9DA5-FD862AAD95FA}">
      <dgm:prSet/>
      <dgm:spPr/>
      <dgm:t>
        <a:bodyPr/>
        <a:lstStyle/>
        <a:p>
          <a:endParaRPr lang="zh-CN" altLang="en-US" sz="2400"/>
        </a:p>
      </dgm:t>
    </dgm:pt>
    <dgm:pt modelId="{C013EDD9-C99C-4933-8689-D828D9814FBE}" type="sibTrans" cxnId="{BC72B82E-1954-4871-9DA5-FD862AAD95FA}">
      <dgm:prSet/>
      <dgm:spPr/>
      <dgm:t>
        <a:bodyPr/>
        <a:lstStyle/>
        <a:p>
          <a:endParaRPr lang="zh-CN" altLang="en-US" sz="2400"/>
        </a:p>
      </dgm:t>
    </dgm:pt>
    <dgm:pt modelId="{1CD60D6A-9935-43CF-9BC9-727ED3B954FE}">
      <dgm:prSet phldrT="[文本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感谢学长</a:t>
          </a:r>
        </a:p>
      </dgm:t>
    </dgm:pt>
    <dgm:pt modelId="{1C578631-1B19-4B96-AE6D-CE0D25B7B1FC}" type="parTrans" cxnId="{EE494BCE-D963-446A-9842-31221AE73793}">
      <dgm:prSet/>
      <dgm:spPr/>
      <dgm:t>
        <a:bodyPr/>
        <a:lstStyle/>
        <a:p>
          <a:endParaRPr lang="zh-CN" altLang="en-US" sz="2400"/>
        </a:p>
      </dgm:t>
    </dgm:pt>
    <dgm:pt modelId="{970AC709-11A3-4C75-A953-E81E2F9CE163}" type="sibTrans" cxnId="{EE494BCE-D963-446A-9842-31221AE73793}">
      <dgm:prSet/>
      <dgm:spPr/>
      <dgm:t>
        <a:bodyPr/>
        <a:lstStyle/>
        <a:p>
          <a:endParaRPr lang="zh-CN" altLang="en-US" sz="2400"/>
        </a:p>
      </dgm:t>
    </dgm:pt>
    <dgm:pt modelId="{9E42CF6E-CB8F-401C-B52E-43DD6B4C89CB}">
      <dgm:prSet phldrT="[文本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陈栋波</a:t>
          </a:r>
        </a:p>
      </dgm:t>
    </dgm:pt>
    <dgm:pt modelId="{1816ED29-197B-40CC-9224-1DB80A7C8E2F}" type="parTrans" cxnId="{B8B88DFC-9DFE-4349-99CC-068882AA0557}">
      <dgm:prSet/>
      <dgm:spPr/>
      <dgm:t>
        <a:bodyPr/>
        <a:lstStyle/>
        <a:p>
          <a:endParaRPr lang="zh-CN" altLang="en-US" sz="2400"/>
        </a:p>
      </dgm:t>
    </dgm:pt>
    <dgm:pt modelId="{FCA8CC8C-FBDB-4412-941D-FC3FE5D3C0C8}" type="sibTrans" cxnId="{B8B88DFC-9DFE-4349-99CC-068882AA0557}">
      <dgm:prSet/>
      <dgm:spPr/>
      <dgm:t>
        <a:bodyPr/>
        <a:lstStyle/>
        <a:p>
          <a:endParaRPr lang="zh-CN" altLang="en-US" sz="2400"/>
        </a:p>
      </dgm:t>
    </dgm:pt>
    <dgm:pt modelId="{7D4F07A5-FCFB-4489-AED7-215EC404AFF6}">
      <dgm:prSet phldrT="[文本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赵以旭</a:t>
          </a:r>
        </a:p>
      </dgm:t>
    </dgm:pt>
    <dgm:pt modelId="{72F9A360-948E-4385-83D0-385F99361195}" type="parTrans" cxnId="{0F27E6B9-03FD-42F8-95E5-823D056C4A75}">
      <dgm:prSet/>
      <dgm:spPr/>
      <dgm:t>
        <a:bodyPr/>
        <a:lstStyle/>
        <a:p>
          <a:endParaRPr lang="zh-CN" altLang="en-US" sz="2400"/>
        </a:p>
      </dgm:t>
    </dgm:pt>
    <dgm:pt modelId="{06A72D1D-3E5B-4FE7-B68F-30C615835AB9}" type="sibTrans" cxnId="{0F27E6B9-03FD-42F8-95E5-823D056C4A75}">
      <dgm:prSet/>
      <dgm:spPr/>
      <dgm:t>
        <a:bodyPr/>
        <a:lstStyle/>
        <a:p>
          <a:endParaRPr lang="zh-CN" altLang="en-US" sz="2400"/>
        </a:p>
      </dgm:t>
    </dgm:pt>
    <dgm:pt modelId="{46E91143-27BA-46CE-962B-66CC1BCC7E53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感谢同学</a:t>
          </a:r>
        </a:p>
      </dgm:t>
    </dgm:pt>
    <dgm:pt modelId="{F7C7FCB0-E09B-49A2-96BC-467CFE203858}" type="parTrans" cxnId="{B0DC9522-EBEE-4EA6-82D7-91BB3EE9E1F3}">
      <dgm:prSet/>
      <dgm:spPr/>
      <dgm:t>
        <a:bodyPr/>
        <a:lstStyle/>
        <a:p>
          <a:endParaRPr lang="zh-CN" altLang="en-US" sz="2400"/>
        </a:p>
      </dgm:t>
    </dgm:pt>
    <dgm:pt modelId="{8C4F2EBE-2203-4876-8F8E-0D5E5D14DCB7}" type="sibTrans" cxnId="{B0DC9522-EBEE-4EA6-82D7-91BB3EE9E1F3}">
      <dgm:prSet/>
      <dgm:spPr/>
      <dgm:t>
        <a:bodyPr/>
        <a:lstStyle/>
        <a:p>
          <a:endParaRPr lang="zh-CN" altLang="en-US" sz="2400"/>
        </a:p>
      </dgm:t>
    </dgm:pt>
    <dgm:pt modelId="{43C96304-7521-4DF4-8E6B-1CE6EC4D3D27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赵晓琪</a:t>
          </a:r>
        </a:p>
      </dgm:t>
    </dgm:pt>
    <dgm:pt modelId="{86E27784-27F5-4C21-A988-843572B5B321}" type="parTrans" cxnId="{5AD23764-60CE-4707-893A-6F03A743100F}">
      <dgm:prSet/>
      <dgm:spPr/>
      <dgm:t>
        <a:bodyPr/>
        <a:lstStyle/>
        <a:p>
          <a:endParaRPr lang="zh-CN" altLang="en-US" sz="2400"/>
        </a:p>
      </dgm:t>
    </dgm:pt>
    <dgm:pt modelId="{2E813D76-BD50-4047-96E2-0B6FEA71A2D2}" type="sibTrans" cxnId="{5AD23764-60CE-4707-893A-6F03A743100F}">
      <dgm:prSet/>
      <dgm:spPr/>
      <dgm:t>
        <a:bodyPr/>
        <a:lstStyle/>
        <a:p>
          <a:endParaRPr lang="zh-CN" altLang="en-US" sz="2400"/>
        </a:p>
      </dgm:t>
    </dgm:pt>
    <dgm:pt modelId="{5730F399-5780-43CE-BF9A-1F891209A222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何乔</a:t>
          </a:r>
        </a:p>
      </dgm:t>
    </dgm:pt>
    <dgm:pt modelId="{6EDDC911-5EC5-4F7D-9349-2553003E01EC}" type="parTrans" cxnId="{9E2F19EF-11CA-4223-B014-46D66FDFED89}">
      <dgm:prSet/>
      <dgm:spPr/>
      <dgm:t>
        <a:bodyPr/>
        <a:lstStyle/>
        <a:p>
          <a:endParaRPr lang="zh-CN" altLang="en-US" sz="2400"/>
        </a:p>
      </dgm:t>
    </dgm:pt>
    <dgm:pt modelId="{51CF965D-D677-465C-8431-47200B34DDBA}" type="sibTrans" cxnId="{9E2F19EF-11CA-4223-B014-46D66FDFED89}">
      <dgm:prSet/>
      <dgm:spPr/>
      <dgm:t>
        <a:bodyPr/>
        <a:lstStyle/>
        <a:p>
          <a:endParaRPr lang="zh-CN" altLang="en-US" sz="2400"/>
        </a:p>
      </dgm:t>
    </dgm:pt>
    <dgm:pt modelId="{5CCA25E1-DC67-6547-864C-13B404560E89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包晓芳</a:t>
          </a:r>
        </a:p>
      </dgm:t>
    </dgm:pt>
    <dgm:pt modelId="{00766FEB-EF0D-0A41-BF60-870221CE19D3}" type="parTrans" cxnId="{0A46D134-C5AB-7E46-ADA3-A6C9CC0FF9A6}">
      <dgm:prSet/>
      <dgm:spPr/>
      <dgm:t>
        <a:bodyPr/>
        <a:lstStyle/>
        <a:p>
          <a:endParaRPr lang="zh-CN" altLang="en-US" sz="2400"/>
        </a:p>
      </dgm:t>
    </dgm:pt>
    <dgm:pt modelId="{165F29DD-F024-8148-8A88-1D5C4CAD403B}" type="sibTrans" cxnId="{0A46D134-C5AB-7E46-ADA3-A6C9CC0FF9A6}">
      <dgm:prSet/>
      <dgm:spPr/>
      <dgm:t>
        <a:bodyPr/>
        <a:lstStyle/>
        <a:p>
          <a:endParaRPr lang="zh-CN" altLang="en-US" sz="2400"/>
        </a:p>
      </dgm:t>
    </dgm:pt>
    <dgm:pt modelId="{0B40C9A2-633C-5348-91C3-0F28280858D3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张梦琪</a:t>
          </a:r>
        </a:p>
      </dgm:t>
    </dgm:pt>
    <dgm:pt modelId="{0BBFE339-445C-9841-B1C2-5B32D2EDC47A}" type="parTrans" cxnId="{5A863E51-E40D-8A47-A781-BBC8E92FE0B0}">
      <dgm:prSet/>
      <dgm:spPr/>
      <dgm:t>
        <a:bodyPr/>
        <a:lstStyle/>
        <a:p>
          <a:endParaRPr lang="zh-CN" altLang="en-US" sz="2400"/>
        </a:p>
      </dgm:t>
    </dgm:pt>
    <dgm:pt modelId="{8FD3CF83-2A4E-F444-9C98-B4596AA5F834}" type="sibTrans" cxnId="{5A863E51-E40D-8A47-A781-BBC8E92FE0B0}">
      <dgm:prSet/>
      <dgm:spPr/>
      <dgm:t>
        <a:bodyPr/>
        <a:lstStyle/>
        <a:p>
          <a:endParaRPr lang="zh-CN" altLang="en-US" sz="2400"/>
        </a:p>
      </dgm:t>
    </dgm:pt>
    <dgm:pt modelId="{5A49D4E3-515F-4943-8120-E955EA56084E}" type="pres">
      <dgm:prSet presAssocID="{1047FED2-9405-45B0-88C6-4ED5D1D8009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FBF519-C934-4094-A087-E6BB92B6F260}" type="pres">
      <dgm:prSet presAssocID="{60A809AC-3EBA-4F79-A8B2-97F444A096D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31ABE8-1D13-44FC-9497-F2D1128D4774}" type="pres">
      <dgm:prSet presAssocID="{2CA4C3FD-87B7-4FBF-AF88-08A287418C1E}" presName="sibTrans" presStyleCnt="0"/>
      <dgm:spPr/>
    </dgm:pt>
    <dgm:pt modelId="{2B5A0819-31F1-4B09-9E68-58FB4D49EBA5}" type="pres">
      <dgm:prSet presAssocID="{1CD60D6A-9935-43CF-9BC9-727ED3B954F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21D20-2176-4831-9863-8E30093536BF}" type="pres">
      <dgm:prSet presAssocID="{970AC709-11A3-4C75-A953-E81E2F9CE163}" presName="sibTrans" presStyleCnt="0"/>
      <dgm:spPr/>
    </dgm:pt>
    <dgm:pt modelId="{49C9766F-BD96-4F95-97B7-67437A815ED2}" type="pres">
      <dgm:prSet presAssocID="{46E91143-27BA-46CE-962B-66CC1BCC7E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18F2E7-963D-4030-A6CD-38605350D0E2}" type="presOf" srcId="{60A809AC-3EBA-4F79-A8B2-97F444A096D0}" destId="{D3FBF519-C934-4094-A087-E6BB92B6F260}" srcOrd="0" destOrd="0" presId="urn:microsoft.com/office/officeart/2005/8/layout/hList6"/>
    <dgm:cxn modelId="{B7D6802D-57F0-4D02-8A80-2FA4E7B52F1D}" type="presOf" srcId="{9E42CF6E-CB8F-401C-B52E-43DD6B4C89CB}" destId="{2B5A0819-31F1-4B09-9E68-58FB4D49EBA5}" srcOrd="0" destOrd="1" presId="urn:microsoft.com/office/officeart/2005/8/layout/hList6"/>
    <dgm:cxn modelId="{EE494BCE-D963-446A-9842-31221AE73793}" srcId="{1047FED2-9405-45B0-88C6-4ED5D1D80099}" destId="{1CD60D6A-9935-43CF-9BC9-727ED3B954FE}" srcOrd="1" destOrd="0" parTransId="{1C578631-1B19-4B96-AE6D-CE0D25B7B1FC}" sibTransId="{970AC709-11A3-4C75-A953-E81E2F9CE163}"/>
    <dgm:cxn modelId="{47B8F7B8-D5EE-4CF2-A1BA-0472ECE760B6}" type="presOf" srcId="{1CD60D6A-9935-43CF-9BC9-727ED3B954FE}" destId="{2B5A0819-31F1-4B09-9E68-58FB4D49EBA5}" srcOrd="0" destOrd="0" presId="urn:microsoft.com/office/officeart/2005/8/layout/hList6"/>
    <dgm:cxn modelId="{B8B88DFC-9DFE-4349-99CC-068882AA0557}" srcId="{1CD60D6A-9935-43CF-9BC9-727ED3B954FE}" destId="{9E42CF6E-CB8F-401C-B52E-43DD6B4C89CB}" srcOrd="0" destOrd="0" parTransId="{1816ED29-197B-40CC-9224-1DB80A7C8E2F}" sibTransId="{FCA8CC8C-FBDB-4412-941D-FC3FE5D3C0C8}"/>
    <dgm:cxn modelId="{BF4E9441-CC9B-1149-AF61-9852FF0CBA16}" type="presOf" srcId="{5CCA25E1-DC67-6547-864C-13B404560E89}" destId="{49C9766F-BD96-4F95-97B7-67437A815ED2}" srcOrd="0" destOrd="3" presId="urn:microsoft.com/office/officeart/2005/8/layout/hList6"/>
    <dgm:cxn modelId="{6D6AA4E3-298D-2C4B-BF0D-80E21C9D5C29}" type="presOf" srcId="{0B40C9A2-633C-5348-91C3-0F28280858D3}" destId="{49C9766F-BD96-4F95-97B7-67437A815ED2}" srcOrd="0" destOrd="4" presId="urn:microsoft.com/office/officeart/2005/8/layout/hList6"/>
    <dgm:cxn modelId="{8551A918-99C2-40CE-A854-3E7B2A7DC104}" type="presOf" srcId="{798816B0-7BEE-46DF-84AE-9F6309705B4F}" destId="{D3FBF519-C934-4094-A087-E6BB92B6F260}" srcOrd="0" destOrd="1" presId="urn:microsoft.com/office/officeart/2005/8/layout/hList6"/>
    <dgm:cxn modelId="{602D28FB-2868-4FAD-99C1-2A949CEF267D}" srcId="{1047FED2-9405-45B0-88C6-4ED5D1D80099}" destId="{60A809AC-3EBA-4F79-A8B2-97F444A096D0}" srcOrd="0" destOrd="0" parTransId="{6BAEBEE6-01C2-474C-BC76-01C743F421EF}" sibTransId="{2CA4C3FD-87B7-4FBF-AF88-08A287418C1E}"/>
    <dgm:cxn modelId="{5AD23764-60CE-4707-893A-6F03A743100F}" srcId="{46E91143-27BA-46CE-962B-66CC1BCC7E53}" destId="{43C96304-7521-4DF4-8E6B-1CE6EC4D3D27}" srcOrd="0" destOrd="0" parTransId="{86E27784-27F5-4C21-A988-843572B5B321}" sibTransId="{2E813D76-BD50-4047-96E2-0B6FEA71A2D2}"/>
    <dgm:cxn modelId="{28190655-699D-49CC-BC68-C446CE2F7E3D}" srcId="{60A809AC-3EBA-4F79-A8B2-97F444A096D0}" destId="{798816B0-7BEE-46DF-84AE-9F6309705B4F}" srcOrd="0" destOrd="0" parTransId="{06BFDD5C-4D30-4884-B820-50829CC6843F}" sibTransId="{8548516B-E9E3-488D-9B57-B39C10F20B25}"/>
    <dgm:cxn modelId="{0F27E6B9-03FD-42F8-95E5-823D056C4A75}" srcId="{1CD60D6A-9935-43CF-9BC9-727ED3B954FE}" destId="{7D4F07A5-FCFB-4489-AED7-215EC404AFF6}" srcOrd="1" destOrd="0" parTransId="{72F9A360-948E-4385-83D0-385F99361195}" sibTransId="{06A72D1D-3E5B-4FE7-B68F-30C615835AB9}"/>
    <dgm:cxn modelId="{9D06162A-BF9F-4188-B191-547D3DAEFBB1}" type="presOf" srcId="{46E91143-27BA-46CE-962B-66CC1BCC7E53}" destId="{49C9766F-BD96-4F95-97B7-67437A815ED2}" srcOrd="0" destOrd="0" presId="urn:microsoft.com/office/officeart/2005/8/layout/hList6"/>
    <dgm:cxn modelId="{B0DC9522-EBEE-4EA6-82D7-91BB3EE9E1F3}" srcId="{1047FED2-9405-45B0-88C6-4ED5D1D80099}" destId="{46E91143-27BA-46CE-962B-66CC1BCC7E53}" srcOrd="2" destOrd="0" parTransId="{F7C7FCB0-E09B-49A2-96BC-467CFE203858}" sibTransId="{8C4F2EBE-2203-4876-8F8E-0D5E5D14DCB7}"/>
    <dgm:cxn modelId="{1BC4F3CC-8EDE-4597-A2A0-DB3C73EA0EFC}" type="presOf" srcId="{7D4F07A5-FCFB-4489-AED7-215EC404AFF6}" destId="{2B5A0819-31F1-4B09-9E68-58FB4D49EBA5}" srcOrd="0" destOrd="2" presId="urn:microsoft.com/office/officeart/2005/8/layout/hList6"/>
    <dgm:cxn modelId="{BDC4F194-4062-4B75-A244-A68CD816A3A4}" type="presOf" srcId="{1047FED2-9405-45B0-88C6-4ED5D1D80099}" destId="{5A49D4E3-515F-4943-8120-E955EA56084E}" srcOrd="0" destOrd="0" presId="urn:microsoft.com/office/officeart/2005/8/layout/hList6"/>
    <dgm:cxn modelId="{9E2F19EF-11CA-4223-B014-46D66FDFED89}" srcId="{46E91143-27BA-46CE-962B-66CC1BCC7E53}" destId="{5730F399-5780-43CE-BF9A-1F891209A222}" srcOrd="1" destOrd="0" parTransId="{6EDDC911-5EC5-4F7D-9349-2553003E01EC}" sibTransId="{51CF965D-D677-465C-8431-47200B34DDBA}"/>
    <dgm:cxn modelId="{5A863E51-E40D-8A47-A781-BBC8E92FE0B0}" srcId="{46E91143-27BA-46CE-962B-66CC1BCC7E53}" destId="{0B40C9A2-633C-5348-91C3-0F28280858D3}" srcOrd="3" destOrd="0" parTransId="{0BBFE339-445C-9841-B1C2-5B32D2EDC47A}" sibTransId="{8FD3CF83-2A4E-F444-9C98-B4596AA5F834}"/>
    <dgm:cxn modelId="{2617C775-FB6B-4B3F-8370-36A18851AF2D}" type="presOf" srcId="{43C96304-7521-4DF4-8E6B-1CE6EC4D3D27}" destId="{49C9766F-BD96-4F95-97B7-67437A815ED2}" srcOrd="0" destOrd="1" presId="urn:microsoft.com/office/officeart/2005/8/layout/hList6"/>
    <dgm:cxn modelId="{8B9DE1D8-BF54-4A6D-BF70-4769F364FD2E}" type="presOf" srcId="{5730F399-5780-43CE-BF9A-1F891209A222}" destId="{49C9766F-BD96-4F95-97B7-67437A815ED2}" srcOrd="0" destOrd="2" presId="urn:microsoft.com/office/officeart/2005/8/layout/hList6"/>
    <dgm:cxn modelId="{0A46D134-C5AB-7E46-ADA3-A6C9CC0FF9A6}" srcId="{46E91143-27BA-46CE-962B-66CC1BCC7E53}" destId="{5CCA25E1-DC67-6547-864C-13B404560E89}" srcOrd="2" destOrd="0" parTransId="{00766FEB-EF0D-0A41-BF60-870221CE19D3}" sibTransId="{165F29DD-F024-8148-8A88-1D5C4CAD403B}"/>
    <dgm:cxn modelId="{13A54DDE-DE0C-4C80-93A6-5B5AD05ED686}" type="presOf" srcId="{F7DD6D40-5136-4CE7-B24D-DFD6AC8D8375}" destId="{D3FBF519-C934-4094-A087-E6BB92B6F260}" srcOrd="0" destOrd="2" presId="urn:microsoft.com/office/officeart/2005/8/layout/hList6"/>
    <dgm:cxn modelId="{BC72B82E-1954-4871-9DA5-FD862AAD95FA}" srcId="{60A809AC-3EBA-4F79-A8B2-97F444A096D0}" destId="{F7DD6D40-5136-4CE7-B24D-DFD6AC8D8375}" srcOrd="1" destOrd="0" parTransId="{92D2B325-4AE1-4B24-A25F-DCFC31946BF5}" sibTransId="{C013EDD9-C99C-4933-8689-D828D9814FBE}"/>
    <dgm:cxn modelId="{386B6DCD-4EA1-4B7D-968A-00DEBD6D438A}" type="presParOf" srcId="{5A49D4E3-515F-4943-8120-E955EA56084E}" destId="{D3FBF519-C934-4094-A087-E6BB92B6F260}" srcOrd="0" destOrd="0" presId="urn:microsoft.com/office/officeart/2005/8/layout/hList6"/>
    <dgm:cxn modelId="{28A85569-2388-4CBD-A80C-E2A42EEFE8DF}" type="presParOf" srcId="{5A49D4E3-515F-4943-8120-E955EA56084E}" destId="{9931ABE8-1D13-44FC-9497-F2D1128D4774}" srcOrd="1" destOrd="0" presId="urn:microsoft.com/office/officeart/2005/8/layout/hList6"/>
    <dgm:cxn modelId="{84E5A80C-B931-4D8C-A36A-8D908A408D01}" type="presParOf" srcId="{5A49D4E3-515F-4943-8120-E955EA56084E}" destId="{2B5A0819-31F1-4B09-9E68-58FB4D49EBA5}" srcOrd="2" destOrd="0" presId="urn:microsoft.com/office/officeart/2005/8/layout/hList6"/>
    <dgm:cxn modelId="{E54BD2A5-34BD-47D0-8CCE-1B508B1A26FC}" type="presParOf" srcId="{5A49D4E3-515F-4943-8120-E955EA56084E}" destId="{D9821D20-2176-4831-9863-8E30093536BF}" srcOrd="3" destOrd="0" presId="urn:microsoft.com/office/officeart/2005/8/layout/hList6"/>
    <dgm:cxn modelId="{CA44D562-4067-4860-A5CF-444E9FDEFF91}" type="presParOf" srcId="{5A49D4E3-515F-4943-8120-E955EA56084E}" destId="{49C9766F-BD96-4F95-97B7-67437A815ED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BF519-C934-4094-A087-E6BB92B6F260}">
      <dsp:nvSpPr>
        <dsp:cNvPr id="0" name=""/>
        <dsp:cNvSpPr/>
      </dsp:nvSpPr>
      <dsp:spPr>
        <a:xfrm rot="16200000">
          <a:off x="-254935" y="255927"/>
          <a:ext cx="3091543" cy="2579687"/>
        </a:xfrm>
        <a:prstGeom prst="flowChartManualOperati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感谢老师</a:t>
          </a:r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王红熳教授</a:t>
          </a:r>
        </a:p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993" y="618308"/>
        <a:ext cx="2579687" cy="1854925"/>
      </dsp:txXfrm>
    </dsp:sp>
    <dsp:sp modelId="{2B5A0819-31F1-4B09-9E68-58FB4D49EBA5}">
      <dsp:nvSpPr>
        <dsp:cNvPr id="0" name=""/>
        <dsp:cNvSpPr/>
      </dsp:nvSpPr>
      <dsp:spPr>
        <a:xfrm rot="16200000">
          <a:off x="2518228" y="255927"/>
          <a:ext cx="3091543" cy="2579687"/>
        </a:xfrm>
        <a:prstGeom prst="flowChartManualOperation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感谢学长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陈栋波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赵以旭</a:t>
          </a:r>
        </a:p>
      </dsp:txBody>
      <dsp:txXfrm rot="5400000">
        <a:off x="2774156" y="618308"/>
        <a:ext cx="2579687" cy="1854925"/>
      </dsp:txXfrm>
    </dsp:sp>
    <dsp:sp modelId="{49C9766F-BD96-4F95-97B7-67437A815ED2}">
      <dsp:nvSpPr>
        <dsp:cNvPr id="0" name=""/>
        <dsp:cNvSpPr/>
      </dsp:nvSpPr>
      <dsp:spPr>
        <a:xfrm rot="16200000">
          <a:off x="5291392" y="255927"/>
          <a:ext cx="3091543" cy="2579687"/>
        </a:xfrm>
        <a:prstGeom prst="flowChartManualOperati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感谢同学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赵晓琪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何乔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包晓芳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张梦琪</a:t>
          </a:r>
        </a:p>
      </dsp:txBody>
      <dsp:txXfrm rot="5400000">
        <a:off x="5547320" y="618308"/>
        <a:ext cx="2579687" cy="1854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7827D-D9D5-49D1-8399-AF879AB89504}" type="datetimeFigureOut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24CBF-0CA5-4633-95B6-E006C704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8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24CBF-0CA5-4633-95B6-E006C70434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24CBF-0CA5-4633-95B6-E006C70434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9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2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3E4B-FAA3-4C56-9950-2F8989416F66}" type="datetimeFigureOut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EC2-D131-4C94-BDA9-C595C78B5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3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5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3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4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6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17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882FF63-23AE-4829-B407-D978639664D2}" type="datetimeFigureOut">
              <a:rPr lang="zh-CN" altLang="en-US" smtClean="0"/>
              <a:pPr/>
              <a:t>16/6/8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8355A98-BB15-41FF-B9B4-3EBB87C077D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73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70C0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590896" y="195704"/>
            <a:ext cx="13373792" cy="727741"/>
            <a:chOff x="-590896" y="195704"/>
            <a:chExt cx="13373792" cy="727741"/>
          </a:xfrm>
          <a:solidFill>
            <a:srgbClr val="0070C0">
              <a:alpha val="10000"/>
            </a:srgbClr>
          </a:solidFill>
        </p:grpSpPr>
        <p:sp>
          <p:nvSpPr>
            <p:cNvPr id="11" name="任意多边形 10"/>
            <p:cNvSpPr/>
            <p:nvPr/>
          </p:nvSpPr>
          <p:spPr>
            <a:xfrm>
              <a:off x="179975" y="195704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703975" y="195704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3227975" y="195704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751975" y="195704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6275975" y="195704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7799975" y="195704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9323975" y="195704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0847975" y="195704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-590896" y="638975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933104" y="638975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457104" y="638975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981104" y="638975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5505104" y="638975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029104" y="638975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8553104" y="638975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077104" y="638975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11601104" y="638975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590896" y="1130891"/>
            <a:ext cx="13373792" cy="727741"/>
            <a:chOff x="-590896" y="1084191"/>
            <a:chExt cx="13373792" cy="727741"/>
          </a:xfrm>
          <a:solidFill>
            <a:srgbClr val="0070C0">
              <a:alpha val="10000"/>
            </a:srgbClr>
          </a:solidFill>
        </p:grpSpPr>
        <p:sp>
          <p:nvSpPr>
            <p:cNvPr id="83" name="任意多边形 82"/>
            <p:cNvSpPr/>
            <p:nvPr/>
          </p:nvSpPr>
          <p:spPr>
            <a:xfrm>
              <a:off x="179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1703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 84"/>
            <p:cNvSpPr/>
            <p:nvPr/>
          </p:nvSpPr>
          <p:spPr>
            <a:xfrm>
              <a:off x="3227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4751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任意多边形 86"/>
            <p:cNvSpPr/>
            <p:nvPr/>
          </p:nvSpPr>
          <p:spPr>
            <a:xfrm>
              <a:off x="6275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 87"/>
            <p:cNvSpPr/>
            <p:nvPr/>
          </p:nvSpPr>
          <p:spPr>
            <a:xfrm>
              <a:off x="7799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 88"/>
            <p:cNvSpPr/>
            <p:nvPr/>
          </p:nvSpPr>
          <p:spPr>
            <a:xfrm>
              <a:off x="9323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任意多边形 89"/>
            <p:cNvSpPr/>
            <p:nvPr/>
          </p:nvSpPr>
          <p:spPr>
            <a:xfrm>
              <a:off x="10847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任意多边形 90"/>
            <p:cNvSpPr/>
            <p:nvPr/>
          </p:nvSpPr>
          <p:spPr>
            <a:xfrm>
              <a:off x="-590896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 91"/>
            <p:cNvSpPr/>
            <p:nvPr/>
          </p:nvSpPr>
          <p:spPr>
            <a:xfrm>
              <a:off x="933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2457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3981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5505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7029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96"/>
            <p:cNvSpPr/>
            <p:nvPr/>
          </p:nvSpPr>
          <p:spPr>
            <a:xfrm>
              <a:off x="8553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10077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11601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-590896" y="2066078"/>
            <a:ext cx="13373792" cy="727741"/>
            <a:chOff x="-590896" y="1084191"/>
            <a:chExt cx="13373792" cy="727741"/>
          </a:xfrm>
          <a:solidFill>
            <a:srgbClr val="0070C0">
              <a:alpha val="10000"/>
            </a:srgbClr>
          </a:solidFill>
        </p:grpSpPr>
        <p:sp>
          <p:nvSpPr>
            <p:cNvPr id="101" name="任意多边形 100"/>
            <p:cNvSpPr/>
            <p:nvPr/>
          </p:nvSpPr>
          <p:spPr>
            <a:xfrm>
              <a:off x="179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 101"/>
            <p:cNvSpPr/>
            <p:nvPr/>
          </p:nvSpPr>
          <p:spPr>
            <a:xfrm>
              <a:off x="1703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3227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 103"/>
            <p:cNvSpPr/>
            <p:nvPr/>
          </p:nvSpPr>
          <p:spPr>
            <a:xfrm>
              <a:off x="4751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任意多边形 104"/>
            <p:cNvSpPr/>
            <p:nvPr/>
          </p:nvSpPr>
          <p:spPr>
            <a:xfrm>
              <a:off x="6275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7799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 106"/>
            <p:cNvSpPr/>
            <p:nvPr/>
          </p:nvSpPr>
          <p:spPr>
            <a:xfrm>
              <a:off x="9323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0847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任意多边形 108"/>
            <p:cNvSpPr/>
            <p:nvPr/>
          </p:nvSpPr>
          <p:spPr>
            <a:xfrm>
              <a:off x="-590896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任意多边形 109"/>
            <p:cNvSpPr/>
            <p:nvPr/>
          </p:nvSpPr>
          <p:spPr>
            <a:xfrm>
              <a:off x="933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任意多边形 110"/>
            <p:cNvSpPr/>
            <p:nvPr/>
          </p:nvSpPr>
          <p:spPr>
            <a:xfrm>
              <a:off x="2457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任意多边形 111"/>
            <p:cNvSpPr/>
            <p:nvPr/>
          </p:nvSpPr>
          <p:spPr>
            <a:xfrm>
              <a:off x="3981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 112"/>
            <p:cNvSpPr/>
            <p:nvPr/>
          </p:nvSpPr>
          <p:spPr>
            <a:xfrm>
              <a:off x="5505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 113"/>
            <p:cNvSpPr/>
            <p:nvPr/>
          </p:nvSpPr>
          <p:spPr>
            <a:xfrm>
              <a:off x="7029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任意多边形 114"/>
            <p:cNvSpPr/>
            <p:nvPr/>
          </p:nvSpPr>
          <p:spPr>
            <a:xfrm>
              <a:off x="8553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>
              <a:off x="10077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11601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-590896" y="3001265"/>
            <a:ext cx="13373792" cy="727741"/>
            <a:chOff x="-590896" y="1084191"/>
            <a:chExt cx="13373792" cy="727741"/>
          </a:xfrm>
          <a:solidFill>
            <a:srgbClr val="0070C0">
              <a:alpha val="10000"/>
            </a:srgbClr>
          </a:solidFill>
        </p:grpSpPr>
        <p:sp>
          <p:nvSpPr>
            <p:cNvPr id="119" name="任意多边形 118"/>
            <p:cNvSpPr/>
            <p:nvPr/>
          </p:nvSpPr>
          <p:spPr>
            <a:xfrm>
              <a:off x="179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1703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3227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4751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6275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 123"/>
            <p:cNvSpPr/>
            <p:nvPr/>
          </p:nvSpPr>
          <p:spPr>
            <a:xfrm>
              <a:off x="7799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 124"/>
            <p:cNvSpPr/>
            <p:nvPr/>
          </p:nvSpPr>
          <p:spPr>
            <a:xfrm>
              <a:off x="9323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10847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>
              <a:off x="-590896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 127"/>
            <p:cNvSpPr/>
            <p:nvPr/>
          </p:nvSpPr>
          <p:spPr>
            <a:xfrm>
              <a:off x="933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 128"/>
            <p:cNvSpPr/>
            <p:nvPr/>
          </p:nvSpPr>
          <p:spPr>
            <a:xfrm>
              <a:off x="2457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 129"/>
            <p:cNvSpPr/>
            <p:nvPr/>
          </p:nvSpPr>
          <p:spPr>
            <a:xfrm>
              <a:off x="3981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 130"/>
            <p:cNvSpPr/>
            <p:nvPr/>
          </p:nvSpPr>
          <p:spPr>
            <a:xfrm>
              <a:off x="5505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 131"/>
            <p:cNvSpPr/>
            <p:nvPr/>
          </p:nvSpPr>
          <p:spPr>
            <a:xfrm>
              <a:off x="7029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8553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 133"/>
            <p:cNvSpPr/>
            <p:nvPr/>
          </p:nvSpPr>
          <p:spPr>
            <a:xfrm>
              <a:off x="10077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 134"/>
            <p:cNvSpPr/>
            <p:nvPr/>
          </p:nvSpPr>
          <p:spPr>
            <a:xfrm>
              <a:off x="11601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-590896" y="3936452"/>
            <a:ext cx="13373792" cy="727741"/>
            <a:chOff x="-590896" y="1084191"/>
            <a:chExt cx="13373792" cy="727741"/>
          </a:xfrm>
          <a:solidFill>
            <a:srgbClr val="0070C0">
              <a:alpha val="10000"/>
            </a:srgbClr>
          </a:solidFill>
        </p:grpSpPr>
        <p:sp>
          <p:nvSpPr>
            <p:cNvPr id="137" name="任意多边形 136"/>
            <p:cNvSpPr/>
            <p:nvPr/>
          </p:nvSpPr>
          <p:spPr>
            <a:xfrm>
              <a:off x="179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 137"/>
            <p:cNvSpPr/>
            <p:nvPr/>
          </p:nvSpPr>
          <p:spPr>
            <a:xfrm>
              <a:off x="1703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 138"/>
            <p:cNvSpPr/>
            <p:nvPr/>
          </p:nvSpPr>
          <p:spPr>
            <a:xfrm>
              <a:off x="3227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任意多边形 139"/>
            <p:cNvSpPr/>
            <p:nvPr/>
          </p:nvSpPr>
          <p:spPr>
            <a:xfrm>
              <a:off x="4751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 140"/>
            <p:cNvSpPr/>
            <p:nvPr/>
          </p:nvSpPr>
          <p:spPr>
            <a:xfrm>
              <a:off x="6275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 141"/>
            <p:cNvSpPr/>
            <p:nvPr/>
          </p:nvSpPr>
          <p:spPr>
            <a:xfrm>
              <a:off x="7799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 142"/>
            <p:cNvSpPr/>
            <p:nvPr/>
          </p:nvSpPr>
          <p:spPr>
            <a:xfrm>
              <a:off x="9323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 143"/>
            <p:cNvSpPr/>
            <p:nvPr/>
          </p:nvSpPr>
          <p:spPr>
            <a:xfrm>
              <a:off x="10847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-590896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 145"/>
            <p:cNvSpPr/>
            <p:nvPr/>
          </p:nvSpPr>
          <p:spPr>
            <a:xfrm>
              <a:off x="933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 146"/>
            <p:cNvSpPr/>
            <p:nvPr/>
          </p:nvSpPr>
          <p:spPr>
            <a:xfrm>
              <a:off x="2457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3981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5505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 149"/>
            <p:cNvSpPr/>
            <p:nvPr/>
          </p:nvSpPr>
          <p:spPr>
            <a:xfrm>
              <a:off x="7029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任意多边形 150"/>
            <p:cNvSpPr/>
            <p:nvPr/>
          </p:nvSpPr>
          <p:spPr>
            <a:xfrm>
              <a:off x="8553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10077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 152"/>
            <p:cNvSpPr/>
            <p:nvPr/>
          </p:nvSpPr>
          <p:spPr>
            <a:xfrm>
              <a:off x="11601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-590896" y="4871639"/>
            <a:ext cx="13373792" cy="727741"/>
            <a:chOff x="-590896" y="1084191"/>
            <a:chExt cx="13373792" cy="727741"/>
          </a:xfrm>
          <a:solidFill>
            <a:srgbClr val="0070C0">
              <a:alpha val="10000"/>
            </a:srgbClr>
          </a:solidFill>
        </p:grpSpPr>
        <p:sp>
          <p:nvSpPr>
            <p:cNvPr id="193" name="任意多边形 192"/>
            <p:cNvSpPr/>
            <p:nvPr/>
          </p:nvSpPr>
          <p:spPr>
            <a:xfrm>
              <a:off x="179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任意多边形 193"/>
            <p:cNvSpPr/>
            <p:nvPr/>
          </p:nvSpPr>
          <p:spPr>
            <a:xfrm>
              <a:off x="1703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任意多边形 194"/>
            <p:cNvSpPr/>
            <p:nvPr/>
          </p:nvSpPr>
          <p:spPr>
            <a:xfrm>
              <a:off x="3227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任意多边形 195"/>
            <p:cNvSpPr/>
            <p:nvPr/>
          </p:nvSpPr>
          <p:spPr>
            <a:xfrm>
              <a:off x="4751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任意多边形 196"/>
            <p:cNvSpPr/>
            <p:nvPr/>
          </p:nvSpPr>
          <p:spPr>
            <a:xfrm>
              <a:off x="6275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任意多边形 197"/>
            <p:cNvSpPr/>
            <p:nvPr/>
          </p:nvSpPr>
          <p:spPr>
            <a:xfrm>
              <a:off x="7799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任意多边形 198"/>
            <p:cNvSpPr/>
            <p:nvPr/>
          </p:nvSpPr>
          <p:spPr>
            <a:xfrm>
              <a:off x="9323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任意多边形 199"/>
            <p:cNvSpPr/>
            <p:nvPr/>
          </p:nvSpPr>
          <p:spPr>
            <a:xfrm>
              <a:off x="10847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任意多边形 200"/>
            <p:cNvSpPr/>
            <p:nvPr/>
          </p:nvSpPr>
          <p:spPr>
            <a:xfrm>
              <a:off x="-590896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任意多边形 201"/>
            <p:cNvSpPr/>
            <p:nvPr/>
          </p:nvSpPr>
          <p:spPr>
            <a:xfrm>
              <a:off x="933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任意多边形 202"/>
            <p:cNvSpPr/>
            <p:nvPr/>
          </p:nvSpPr>
          <p:spPr>
            <a:xfrm>
              <a:off x="2457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任意多边形 203"/>
            <p:cNvSpPr/>
            <p:nvPr/>
          </p:nvSpPr>
          <p:spPr>
            <a:xfrm>
              <a:off x="3981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任意多边形 204"/>
            <p:cNvSpPr/>
            <p:nvPr/>
          </p:nvSpPr>
          <p:spPr>
            <a:xfrm>
              <a:off x="5505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 205"/>
            <p:cNvSpPr/>
            <p:nvPr/>
          </p:nvSpPr>
          <p:spPr>
            <a:xfrm>
              <a:off x="7029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 206"/>
            <p:cNvSpPr/>
            <p:nvPr/>
          </p:nvSpPr>
          <p:spPr>
            <a:xfrm>
              <a:off x="8553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任意多边形 207"/>
            <p:cNvSpPr/>
            <p:nvPr/>
          </p:nvSpPr>
          <p:spPr>
            <a:xfrm>
              <a:off x="10077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任意多边形 208"/>
            <p:cNvSpPr/>
            <p:nvPr/>
          </p:nvSpPr>
          <p:spPr>
            <a:xfrm>
              <a:off x="11601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-590896" y="5806823"/>
            <a:ext cx="13373792" cy="727741"/>
            <a:chOff x="-590896" y="1084191"/>
            <a:chExt cx="13373792" cy="727741"/>
          </a:xfrm>
          <a:solidFill>
            <a:srgbClr val="0070C0">
              <a:alpha val="10000"/>
            </a:srgbClr>
          </a:solidFill>
        </p:grpSpPr>
        <p:sp>
          <p:nvSpPr>
            <p:cNvPr id="211" name="任意多边形 210"/>
            <p:cNvSpPr/>
            <p:nvPr/>
          </p:nvSpPr>
          <p:spPr>
            <a:xfrm>
              <a:off x="179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任意多边形 211"/>
            <p:cNvSpPr/>
            <p:nvPr/>
          </p:nvSpPr>
          <p:spPr>
            <a:xfrm>
              <a:off x="1703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任意多边形 212"/>
            <p:cNvSpPr/>
            <p:nvPr/>
          </p:nvSpPr>
          <p:spPr>
            <a:xfrm>
              <a:off x="3227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任意多边形 213"/>
            <p:cNvSpPr/>
            <p:nvPr/>
          </p:nvSpPr>
          <p:spPr>
            <a:xfrm>
              <a:off x="4751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任意多边形 214"/>
            <p:cNvSpPr/>
            <p:nvPr/>
          </p:nvSpPr>
          <p:spPr>
            <a:xfrm>
              <a:off x="6275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任意多边形 215"/>
            <p:cNvSpPr/>
            <p:nvPr/>
          </p:nvSpPr>
          <p:spPr>
            <a:xfrm>
              <a:off x="7799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任意多边形 216"/>
            <p:cNvSpPr/>
            <p:nvPr/>
          </p:nvSpPr>
          <p:spPr>
            <a:xfrm>
              <a:off x="9323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任意多边形 217"/>
            <p:cNvSpPr/>
            <p:nvPr/>
          </p:nvSpPr>
          <p:spPr>
            <a:xfrm>
              <a:off x="10847975" y="1084191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任意多边形 218"/>
            <p:cNvSpPr/>
            <p:nvPr/>
          </p:nvSpPr>
          <p:spPr>
            <a:xfrm>
              <a:off x="-590896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任意多边形 219"/>
            <p:cNvSpPr/>
            <p:nvPr/>
          </p:nvSpPr>
          <p:spPr>
            <a:xfrm>
              <a:off x="933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任意多边形 220"/>
            <p:cNvSpPr/>
            <p:nvPr/>
          </p:nvSpPr>
          <p:spPr>
            <a:xfrm>
              <a:off x="2457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任意多边形 221"/>
            <p:cNvSpPr/>
            <p:nvPr/>
          </p:nvSpPr>
          <p:spPr>
            <a:xfrm>
              <a:off x="3981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任意多边形 222"/>
            <p:cNvSpPr/>
            <p:nvPr/>
          </p:nvSpPr>
          <p:spPr>
            <a:xfrm>
              <a:off x="5505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任意多边形 223"/>
            <p:cNvSpPr/>
            <p:nvPr/>
          </p:nvSpPr>
          <p:spPr>
            <a:xfrm>
              <a:off x="7029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任意多边形 224"/>
            <p:cNvSpPr/>
            <p:nvPr/>
          </p:nvSpPr>
          <p:spPr>
            <a:xfrm>
              <a:off x="8553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任意多边形 225"/>
            <p:cNvSpPr/>
            <p:nvPr/>
          </p:nvSpPr>
          <p:spPr>
            <a:xfrm>
              <a:off x="10077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任意多边形 226"/>
            <p:cNvSpPr/>
            <p:nvPr/>
          </p:nvSpPr>
          <p:spPr>
            <a:xfrm>
              <a:off x="11601104" y="1527462"/>
              <a:ext cx="1181792" cy="284470"/>
            </a:xfrm>
            <a:custGeom>
              <a:avLst/>
              <a:gdLst/>
              <a:ahLst/>
              <a:cxnLst/>
              <a:rect l="l" t="t" r="r" b="b"/>
              <a:pathLst>
                <a:path w="2058888" h="495597">
                  <a:moveTo>
                    <a:pt x="877490" y="266030"/>
                  </a:moveTo>
                  <a:lnTo>
                    <a:pt x="877490" y="435694"/>
                  </a:lnTo>
                  <a:lnTo>
                    <a:pt x="970322" y="435694"/>
                  </a:lnTo>
                  <a:cubicBezTo>
                    <a:pt x="984929" y="435694"/>
                    <a:pt x="997679" y="433958"/>
                    <a:pt x="1008569" y="430485"/>
                  </a:cubicBezTo>
                  <a:cubicBezTo>
                    <a:pt x="1019460" y="427012"/>
                    <a:pt x="1029053" y="421865"/>
                    <a:pt x="1037347" y="415044"/>
                  </a:cubicBezTo>
                  <a:cubicBezTo>
                    <a:pt x="1045641" y="408223"/>
                    <a:pt x="1052139" y="399727"/>
                    <a:pt x="1056843" y="389557"/>
                  </a:cubicBezTo>
                  <a:cubicBezTo>
                    <a:pt x="1061546" y="379387"/>
                    <a:pt x="1063897" y="367605"/>
                    <a:pt x="1063897" y="354211"/>
                  </a:cubicBezTo>
                  <a:cubicBezTo>
                    <a:pt x="1063897" y="339824"/>
                    <a:pt x="1061608" y="327174"/>
                    <a:pt x="1057029" y="316259"/>
                  </a:cubicBezTo>
                  <a:cubicBezTo>
                    <a:pt x="1052449" y="305345"/>
                    <a:pt x="1045766" y="296168"/>
                    <a:pt x="1036978" y="288726"/>
                  </a:cubicBezTo>
                  <a:cubicBezTo>
                    <a:pt x="1028189" y="281285"/>
                    <a:pt x="1017173" y="275642"/>
                    <a:pt x="1003927" y="271797"/>
                  </a:cubicBezTo>
                  <a:cubicBezTo>
                    <a:pt x="990682" y="267952"/>
                    <a:pt x="974035" y="266030"/>
                    <a:pt x="953986" y="266030"/>
                  </a:cubicBezTo>
                  <a:close/>
                  <a:moveTo>
                    <a:pt x="1801787" y="59903"/>
                  </a:moveTo>
                  <a:lnTo>
                    <a:pt x="1801787" y="222126"/>
                  </a:lnTo>
                  <a:lnTo>
                    <a:pt x="1864295" y="222126"/>
                  </a:lnTo>
                  <a:cubicBezTo>
                    <a:pt x="1881162" y="222126"/>
                    <a:pt x="1895735" y="220079"/>
                    <a:pt x="1908014" y="215987"/>
                  </a:cubicBezTo>
                  <a:cubicBezTo>
                    <a:pt x="1920292" y="211894"/>
                    <a:pt x="1930524" y="206189"/>
                    <a:pt x="1938709" y="198871"/>
                  </a:cubicBezTo>
                  <a:cubicBezTo>
                    <a:pt x="1946895" y="191554"/>
                    <a:pt x="1952910" y="182934"/>
                    <a:pt x="1956755" y="173012"/>
                  </a:cubicBezTo>
                  <a:cubicBezTo>
                    <a:pt x="1960599" y="163091"/>
                    <a:pt x="1962522" y="152300"/>
                    <a:pt x="1962522" y="140642"/>
                  </a:cubicBezTo>
                  <a:cubicBezTo>
                    <a:pt x="1962522" y="121791"/>
                    <a:pt x="1958305" y="105854"/>
                    <a:pt x="1949871" y="92831"/>
                  </a:cubicBezTo>
                  <a:cubicBezTo>
                    <a:pt x="1941438" y="79809"/>
                    <a:pt x="1927299" y="70445"/>
                    <a:pt x="1907455" y="64740"/>
                  </a:cubicBezTo>
                  <a:cubicBezTo>
                    <a:pt x="1901254" y="63004"/>
                    <a:pt x="1894247" y="61763"/>
                    <a:pt x="1886433" y="61019"/>
                  </a:cubicBezTo>
                  <a:cubicBezTo>
                    <a:pt x="1878620" y="60275"/>
                    <a:pt x="1868388" y="59903"/>
                    <a:pt x="1855738" y="59903"/>
                  </a:cubicBezTo>
                  <a:close/>
                  <a:moveTo>
                    <a:pt x="877490" y="59159"/>
                  </a:moveTo>
                  <a:lnTo>
                    <a:pt x="877490" y="215056"/>
                  </a:lnTo>
                  <a:lnTo>
                    <a:pt x="950242" y="215056"/>
                  </a:lnTo>
                  <a:cubicBezTo>
                    <a:pt x="966822" y="215056"/>
                    <a:pt x="980185" y="212886"/>
                    <a:pt x="990332" y="208545"/>
                  </a:cubicBezTo>
                  <a:cubicBezTo>
                    <a:pt x="1000479" y="204204"/>
                    <a:pt x="1008893" y="198375"/>
                    <a:pt x="1015575" y="191058"/>
                  </a:cubicBezTo>
                  <a:cubicBezTo>
                    <a:pt x="1022257" y="183740"/>
                    <a:pt x="1027144" y="175183"/>
                    <a:pt x="1030237" y="165385"/>
                  </a:cubicBezTo>
                  <a:cubicBezTo>
                    <a:pt x="1033329" y="155587"/>
                    <a:pt x="1034876" y="145479"/>
                    <a:pt x="1034876" y="135061"/>
                  </a:cubicBezTo>
                  <a:cubicBezTo>
                    <a:pt x="1034876" y="123403"/>
                    <a:pt x="1033268" y="112861"/>
                    <a:pt x="1030051" y="103435"/>
                  </a:cubicBezTo>
                  <a:cubicBezTo>
                    <a:pt x="1026834" y="94009"/>
                    <a:pt x="1021760" y="86010"/>
                    <a:pt x="1014831" y="79437"/>
                  </a:cubicBezTo>
                  <a:cubicBezTo>
                    <a:pt x="1007901" y="72864"/>
                    <a:pt x="998869" y="67841"/>
                    <a:pt x="987733" y="64368"/>
                  </a:cubicBezTo>
                  <a:cubicBezTo>
                    <a:pt x="976598" y="60895"/>
                    <a:pt x="961875" y="59159"/>
                    <a:pt x="943562" y="59159"/>
                  </a:cubicBezTo>
                  <a:close/>
                  <a:moveTo>
                    <a:pt x="1422164" y="54694"/>
                  </a:moveTo>
                  <a:cubicBezTo>
                    <a:pt x="1394418" y="54694"/>
                    <a:pt x="1371130" y="59903"/>
                    <a:pt x="1352302" y="70321"/>
                  </a:cubicBezTo>
                  <a:cubicBezTo>
                    <a:pt x="1333474" y="80739"/>
                    <a:pt x="1318176" y="94630"/>
                    <a:pt x="1306409" y="111993"/>
                  </a:cubicBezTo>
                  <a:cubicBezTo>
                    <a:pt x="1294643" y="129356"/>
                    <a:pt x="1286220" y="149634"/>
                    <a:pt x="1281141" y="172826"/>
                  </a:cubicBezTo>
                  <a:cubicBezTo>
                    <a:pt x="1276061" y="196019"/>
                    <a:pt x="1273522" y="220389"/>
                    <a:pt x="1273522" y="245938"/>
                  </a:cubicBezTo>
                  <a:cubicBezTo>
                    <a:pt x="1273522" y="274216"/>
                    <a:pt x="1275875" y="300260"/>
                    <a:pt x="1280582" y="324073"/>
                  </a:cubicBezTo>
                  <a:cubicBezTo>
                    <a:pt x="1285289" y="347885"/>
                    <a:pt x="1293217" y="368411"/>
                    <a:pt x="1304366" y="385651"/>
                  </a:cubicBezTo>
                  <a:cubicBezTo>
                    <a:pt x="1315514" y="402890"/>
                    <a:pt x="1330441" y="416284"/>
                    <a:pt x="1349145" y="425834"/>
                  </a:cubicBezTo>
                  <a:cubicBezTo>
                    <a:pt x="1367849" y="435384"/>
                    <a:pt x="1391321" y="440159"/>
                    <a:pt x="1419559" y="440159"/>
                  </a:cubicBezTo>
                  <a:cubicBezTo>
                    <a:pt x="1447554" y="440159"/>
                    <a:pt x="1471089" y="434950"/>
                    <a:pt x="1490166" y="424532"/>
                  </a:cubicBezTo>
                  <a:cubicBezTo>
                    <a:pt x="1509242" y="414114"/>
                    <a:pt x="1524601" y="400037"/>
                    <a:pt x="1536244" y="382302"/>
                  </a:cubicBezTo>
                  <a:cubicBezTo>
                    <a:pt x="1547887" y="364567"/>
                    <a:pt x="1556186" y="344041"/>
                    <a:pt x="1561141" y="320724"/>
                  </a:cubicBezTo>
                  <a:cubicBezTo>
                    <a:pt x="1566096" y="297408"/>
                    <a:pt x="1568574" y="272727"/>
                    <a:pt x="1568574" y="246682"/>
                  </a:cubicBezTo>
                  <a:cubicBezTo>
                    <a:pt x="1568574" y="219397"/>
                    <a:pt x="1566158" y="194034"/>
                    <a:pt x="1561327" y="170594"/>
                  </a:cubicBezTo>
                  <a:cubicBezTo>
                    <a:pt x="1556496" y="147154"/>
                    <a:pt x="1548444" y="126814"/>
                    <a:pt x="1537171" y="109574"/>
                  </a:cubicBezTo>
                  <a:cubicBezTo>
                    <a:pt x="1525899" y="92335"/>
                    <a:pt x="1510849" y="78879"/>
                    <a:pt x="1492023" y="69205"/>
                  </a:cubicBezTo>
                  <a:cubicBezTo>
                    <a:pt x="1473197" y="59531"/>
                    <a:pt x="1449910" y="54694"/>
                    <a:pt x="1422164" y="54694"/>
                  </a:cubicBezTo>
                  <a:close/>
                  <a:moveTo>
                    <a:pt x="498239" y="54694"/>
                  </a:moveTo>
                  <a:cubicBezTo>
                    <a:pt x="470493" y="54694"/>
                    <a:pt x="447205" y="59903"/>
                    <a:pt x="428377" y="70321"/>
                  </a:cubicBezTo>
                  <a:cubicBezTo>
                    <a:pt x="409549" y="80739"/>
                    <a:pt x="394251" y="94630"/>
                    <a:pt x="382484" y="111993"/>
                  </a:cubicBezTo>
                  <a:cubicBezTo>
                    <a:pt x="370718" y="129356"/>
                    <a:pt x="362295" y="149634"/>
                    <a:pt x="357216" y="172826"/>
                  </a:cubicBezTo>
                  <a:cubicBezTo>
                    <a:pt x="352136" y="196019"/>
                    <a:pt x="349597" y="220389"/>
                    <a:pt x="349597" y="245938"/>
                  </a:cubicBezTo>
                  <a:cubicBezTo>
                    <a:pt x="349597" y="274216"/>
                    <a:pt x="351950" y="300260"/>
                    <a:pt x="356657" y="324073"/>
                  </a:cubicBezTo>
                  <a:cubicBezTo>
                    <a:pt x="361365" y="347885"/>
                    <a:pt x="369292" y="368411"/>
                    <a:pt x="380441" y="385651"/>
                  </a:cubicBezTo>
                  <a:cubicBezTo>
                    <a:pt x="391589" y="402890"/>
                    <a:pt x="406516" y="416284"/>
                    <a:pt x="425220" y="425834"/>
                  </a:cubicBezTo>
                  <a:cubicBezTo>
                    <a:pt x="443924" y="435384"/>
                    <a:pt x="467396" y="440159"/>
                    <a:pt x="495634" y="440159"/>
                  </a:cubicBezTo>
                  <a:cubicBezTo>
                    <a:pt x="523629" y="440159"/>
                    <a:pt x="547164" y="434950"/>
                    <a:pt x="566241" y="424532"/>
                  </a:cubicBezTo>
                  <a:cubicBezTo>
                    <a:pt x="585317" y="414114"/>
                    <a:pt x="600677" y="400037"/>
                    <a:pt x="612319" y="382302"/>
                  </a:cubicBezTo>
                  <a:cubicBezTo>
                    <a:pt x="623962" y="364567"/>
                    <a:pt x="632261" y="344041"/>
                    <a:pt x="637216" y="320724"/>
                  </a:cubicBezTo>
                  <a:cubicBezTo>
                    <a:pt x="642171" y="297408"/>
                    <a:pt x="644649" y="272727"/>
                    <a:pt x="644649" y="246682"/>
                  </a:cubicBezTo>
                  <a:cubicBezTo>
                    <a:pt x="644649" y="219397"/>
                    <a:pt x="642233" y="194034"/>
                    <a:pt x="637402" y="170594"/>
                  </a:cubicBezTo>
                  <a:cubicBezTo>
                    <a:pt x="632571" y="147154"/>
                    <a:pt x="624519" y="126814"/>
                    <a:pt x="613246" y="109574"/>
                  </a:cubicBezTo>
                  <a:cubicBezTo>
                    <a:pt x="601974" y="92335"/>
                    <a:pt x="586925" y="78879"/>
                    <a:pt x="568098" y="69205"/>
                  </a:cubicBezTo>
                  <a:cubicBezTo>
                    <a:pt x="549272" y="59531"/>
                    <a:pt x="525985" y="54694"/>
                    <a:pt x="498239" y="54694"/>
                  </a:cubicBezTo>
                  <a:close/>
                  <a:moveTo>
                    <a:pt x="1761604" y="7069"/>
                  </a:moveTo>
                  <a:lnTo>
                    <a:pt x="1863923" y="7069"/>
                  </a:lnTo>
                  <a:cubicBezTo>
                    <a:pt x="1876077" y="7069"/>
                    <a:pt x="1886185" y="7379"/>
                    <a:pt x="1894247" y="7999"/>
                  </a:cubicBezTo>
                  <a:cubicBezTo>
                    <a:pt x="1902308" y="8619"/>
                    <a:pt x="1909564" y="9301"/>
                    <a:pt x="1916013" y="10046"/>
                  </a:cubicBezTo>
                  <a:cubicBezTo>
                    <a:pt x="1934617" y="13270"/>
                    <a:pt x="1951050" y="18355"/>
                    <a:pt x="1965312" y="25301"/>
                  </a:cubicBezTo>
                  <a:cubicBezTo>
                    <a:pt x="1979575" y="32246"/>
                    <a:pt x="1991543" y="41052"/>
                    <a:pt x="2001217" y="51717"/>
                  </a:cubicBezTo>
                  <a:cubicBezTo>
                    <a:pt x="2010891" y="62383"/>
                    <a:pt x="2018146" y="74600"/>
                    <a:pt x="2022983" y="88366"/>
                  </a:cubicBezTo>
                  <a:cubicBezTo>
                    <a:pt x="2027820" y="102133"/>
                    <a:pt x="2030239" y="117326"/>
                    <a:pt x="2030239" y="133945"/>
                  </a:cubicBezTo>
                  <a:cubicBezTo>
                    <a:pt x="2030239" y="150068"/>
                    <a:pt x="2028068" y="164517"/>
                    <a:pt x="2023727" y="177291"/>
                  </a:cubicBezTo>
                  <a:cubicBezTo>
                    <a:pt x="2019386" y="190066"/>
                    <a:pt x="2013123" y="201352"/>
                    <a:pt x="2004938" y="211150"/>
                  </a:cubicBezTo>
                  <a:cubicBezTo>
                    <a:pt x="1996752" y="220947"/>
                    <a:pt x="1986954" y="229443"/>
                    <a:pt x="1975544" y="236636"/>
                  </a:cubicBezTo>
                  <a:cubicBezTo>
                    <a:pt x="1964134" y="243830"/>
                    <a:pt x="1951360" y="249907"/>
                    <a:pt x="1937221" y="254868"/>
                  </a:cubicBezTo>
                  <a:cubicBezTo>
                    <a:pt x="1945158" y="258341"/>
                    <a:pt x="1952352" y="262743"/>
                    <a:pt x="1958801" y="268076"/>
                  </a:cubicBezTo>
                  <a:cubicBezTo>
                    <a:pt x="1965250" y="273409"/>
                    <a:pt x="1971265" y="279797"/>
                    <a:pt x="1976847" y="287238"/>
                  </a:cubicBezTo>
                  <a:cubicBezTo>
                    <a:pt x="1982428" y="294679"/>
                    <a:pt x="1987698" y="303237"/>
                    <a:pt x="1992660" y="312911"/>
                  </a:cubicBezTo>
                  <a:cubicBezTo>
                    <a:pt x="1997620" y="322585"/>
                    <a:pt x="2002581" y="333499"/>
                    <a:pt x="2007542" y="345653"/>
                  </a:cubicBezTo>
                  <a:lnTo>
                    <a:pt x="2050702" y="451693"/>
                  </a:lnTo>
                  <a:cubicBezTo>
                    <a:pt x="2054175" y="460623"/>
                    <a:pt x="2056408" y="466886"/>
                    <a:pt x="2057400" y="470483"/>
                  </a:cubicBezTo>
                  <a:cubicBezTo>
                    <a:pt x="2058392" y="474079"/>
                    <a:pt x="2058888" y="476870"/>
                    <a:pt x="2058888" y="478854"/>
                  </a:cubicBezTo>
                  <a:cubicBezTo>
                    <a:pt x="2058888" y="480839"/>
                    <a:pt x="2058516" y="482575"/>
                    <a:pt x="2057772" y="484063"/>
                  </a:cubicBezTo>
                  <a:cubicBezTo>
                    <a:pt x="2057028" y="485552"/>
                    <a:pt x="2055415" y="486792"/>
                    <a:pt x="2052935" y="487784"/>
                  </a:cubicBezTo>
                  <a:cubicBezTo>
                    <a:pt x="2050454" y="488776"/>
                    <a:pt x="2046982" y="489520"/>
                    <a:pt x="2042517" y="490016"/>
                  </a:cubicBezTo>
                  <a:cubicBezTo>
                    <a:pt x="2038052" y="490512"/>
                    <a:pt x="2032099" y="490761"/>
                    <a:pt x="2024657" y="490761"/>
                  </a:cubicBezTo>
                  <a:cubicBezTo>
                    <a:pt x="2018208" y="490761"/>
                    <a:pt x="2012937" y="490512"/>
                    <a:pt x="2008844" y="490016"/>
                  </a:cubicBezTo>
                  <a:cubicBezTo>
                    <a:pt x="2004752" y="489520"/>
                    <a:pt x="2001465" y="488714"/>
                    <a:pt x="1998985" y="487598"/>
                  </a:cubicBezTo>
                  <a:cubicBezTo>
                    <a:pt x="1996504" y="486482"/>
                    <a:pt x="1994582" y="484931"/>
                    <a:pt x="1993218" y="482947"/>
                  </a:cubicBezTo>
                  <a:cubicBezTo>
                    <a:pt x="1991853" y="480963"/>
                    <a:pt x="1990675" y="478482"/>
                    <a:pt x="1989683" y="475506"/>
                  </a:cubicBezTo>
                  <a:lnTo>
                    <a:pt x="1945407" y="362024"/>
                  </a:lnTo>
                  <a:cubicBezTo>
                    <a:pt x="1940198" y="349126"/>
                    <a:pt x="1934803" y="337281"/>
                    <a:pt x="1929222" y="326491"/>
                  </a:cubicBezTo>
                  <a:cubicBezTo>
                    <a:pt x="1923640" y="315701"/>
                    <a:pt x="1917005" y="306400"/>
                    <a:pt x="1909316" y="298586"/>
                  </a:cubicBezTo>
                  <a:cubicBezTo>
                    <a:pt x="1901626" y="290773"/>
                    <a:pt x="1892573" y="284696"/>
                    <a:pt x="1882155" y="280355"/>
                  </a:cubicBezTo>
                  <a:cubicBezTo>
                    <a:pt x="1871737" y="276014"/>
                    <a:pt x="1859210" y="273843"/>
                    <a:pt x="1844576" y="273843"/>
                  </a:cubicBezTo>
                  <a:lnTo>
                    <a:pt x="1801787" y="273843"/>
                  </a:lnTo>
                  <a:lnTo>
                    <a:pt x="1801787" y="478854"/>
                  </a:lnTo>
                  <a:cubicBezTo>
                    <a:pt x="1801787" y="480839"/>
                    <a:pt x="1801229" y="482575"/>
                    <a:pt x="1800113" y="484063"/>
                  </a:cubicBezTo>
                  <a:cubicBezTo>
                    <a:pt x="1798997" y="485552"/>
                    <a:pt x="1797261" y="486730"/>
                    <a:pt x="1794904" y="487598"/>
                  </a:cubicBezTo>
                  <a:cubicBezTo>
                    <a:pt x="1792548" y="488466"/>
                    <a:pt x="1789323" y="489210"/>
                    <a:pt x="1785230" y="489830"/>
                  </a:cubicBezTo>
                  <a:cubicBezTo>
                    <a:pt x="1781138" y="490450"/>
                    <a:pt x="1775990" y="490761"/>
                    <a:pt x="1769789" y="490761"/>
                  </a:cubicBezTo>
                  <a:cubicBezTo>
                    <a:pt x="1763588" y="490761"/>
                    <a:pt x="1758441" y="490450"/>
                    <a:pt x="1754348" y="489830"/>
                  </a:cubicBezTo>
                  <a:cubicBezTo>
                    <a:pt x="1750256" y="489210"/>
                    <a:pt x="1746969" y="488466"/>
                    <a:pt x="1744489" y="487598"/>
                  </a:cubicBezTo>
                  <a:cubicBezTo>
                    <a:pt x="1742008" y="486730"/>
                    <a:pt x="1740272" y="485552"/>
                    <a:pt x="1739280" y="484063"/>
                  </a:cubicBezTo>
                  <a:cubicBezTo>
                    <a:pt x="1738287" y="482575"/>
                    <a:pt x="1737791" y="480839"/>
                    <a:pt x="1737791" y="478854"/>
                  </a:cubicBezTo>
                  <a:lnTo>
                    <a:pt x="1737791" y="33114"/>
                  </a:lnTo>
                  <a:cubicBezTo>
                    <a:pt x="1737791" y="23440"/>
                    <a:pt x="1740334" y="16681"/>
                    <a:pt x="1745419" y="12836"/>
                  </a:cubicBezTo>
                  <a:cubicBezTo>
                    <a:pt x="1750504" y="8991"/>
                    <a:pt x="1755899" y="7069"/>
                    <a:pt x="1761604" y="7069"/>
                  </a:cubicBezTo>
                  <a:close/>
                  <a:moveTo>
                    <a:pt x="837679" y="7069"/>
                  </a:moveTo>
                  <a:lnTo>
                    <a:pt x="947067" y="7069"/>
                  </a:lnTo>
                  <a:cubicBezTo>
                    <a:pt x="975841" y="7069"/>
                    <a:pt x="999405" y="9798"/>
                    <a:pt x="1017761" y="15255"/>
                  </a:cubicBezTo>
                  <a:cubicBezTo>
                    <a:pt x="1036116" y="20712"/>
                    <a:pt x="1051433" y="28649"/>
                    <a:pt x="1063711" y="39067"/>
                  </a:cubicBezTo>
                  <a:cubicBezTo>
                    <a:pt x="1075990" y="49485"/>
                    <a:pt x="1085229" y="62260"/>
                    <a:pt x="1091431" y="77390"/>
                  </a:cubicBezTo>
                  <a:cubicBezTo>
                    <a:pt x="1097632" y="92521"/>
                    <a:pt x="1100732" y="109636"/>
                    <a:pt x="1100732" y="128736"/>
                  </a:cubicBezTo>
                  <a:cubicBezTo>
                    <a:pt x="1100732" y="140146"/>
                    <a:pt x="1099368" y="151060"/>
                    <a:pt x="1096640" y="161478"/>
                  </a:cubicBezTo>
                  <a:cubicBezTo>
                    <a:pt x="1093911" y="171896"/>
                    <a:pt x="1089880" y="181508"/>
                    <a:pt x="1084547" y="190314"/>
                  </a:cubicBezTo>
                  <a:cubicBezTo>
                    <a:pt x="1079214" y="199119"/>
                    <a:pt x="1072517" y="206995"/>
                    <a:pt x="1064455" y="213940"/>
                  </a:cubicBezTo>
                  <a:cubicBezTo>
                    <a:pt x="1056394" y="220885"/>
                    <a:pt x="1047154" y="226591"/>
                    <a:pt x="1036736" y="231055"/>
                  </a:cubicBezTo>
                  <a:cubicBezTo>
                    <a:pt x="1049883" y="233536"/>
                    <a:pt x="1062161" y="238063"/>
                    <a:pt x="1073571" y="244636"/>
                  </a:cubicBezTo>
                  <a:cubicBezTo>
                    <a:pt x="1084981" y="251209"/>
                    <a:pt x="1094965" y="259581"/>
                    <a:pt x="1103523" y="269751"/>
                  </a:cubicBezTo>
                  <a:cubicBezTo>
                    <a:pt x="1112080" y="279921"/>
                    <a:pt x="1118840" y="291827"/>
                    <a:pt x="1123801" y="305469"/>
                  </a:cubicBezTo>
                  <a:cubicBezTo>
                    <a:pt x="1128762" y="319112"/>
                    <a:pt x="1131242" y="334119"/>
                    <a:pt x="1131242" y="350490"/>
                  </a:cubicBezTo>
                  <a:cubicBezTo>
                    <a:pt x="1131242" y="365621"/>
                    <a:pt x="1129320" y="379573"/>
                    <a:pt x="1125475" y="392348"/>
                  </a:cubicBezTo>
                  <a:cubicBezTo>
                    <a:pt x="1121630" y="405122"/>
                    <a:pt x="1116235" y="416594"/>
                    <a:pt x="1109290" y="426764"/>
                  </a:cubicBezTo>
                  <a:cubicBezTo>
                    <a:pt x="1102345" y="436934"/>
                    <a:pt x="1093973" y="445864"/>
                    <a:pt x="1084175" y="453553"/>
                  </a:cubicBezTo>
                  <a:cubicBezTo>
                    <a:pt x="1074377" y="461243"/>
                    <a:pt x="1063339" y="467692"/>
                    <a:pt x="1051061" y="472901"/>
                  </a:cubicBezTo>
                  <a:cubicBezTo>
                    <a:pt x="1038783" y="478110"/>
                    <a:pt x="1025636" y="482017"/>
                    <a:pt x="1011622" y="484621"/>
                  </a:cubicBezTo>
                  <a:cubicBezTo>
                    <a:pt x="997607" y="487226"/>
                    <a:pt x="981546" y="488528"/>
                    <a:pt x="963438" y="488528"/>
                  </a:cubicBezTo>
                  <a:lnTo>
                    <a:pt x="837679" y="488528"/>
                  </a:lnTo>
                  <a:cubicBezTo>
                    <a:pt x="831974" y="488528"/>
                    <a:pt x="826579" y="486606"/>
                    <a:pt x="821494" y="482761"/>
                  </a:cubicBezTo>
                  <a:cubicBezTo>
                    <a:pt x="816409" y="478916"/>
                    <a:pt x="813866" y="472157"/>
                    <a:pt x="813866" y="462483"/>
                  </a:cubicBezTo>
                  <a:lnTo>
                    <a:pt x="813866" y="33114"/>
                  </a:lnTo>
                  <a:cubicBezTo>
                    <a:pt x="813866" y="23440"/>
                    <a:pt x="816409" y="16681"/>
                    <a:pt x="821494" y="12836"/>
                  </a:cubicBezTo>
                  <a:cubicBezTo>
                    <a:pt x="826579" y="8991"/>
                    <a:pt x="831974" y="7069"/>
                    <a:pt x="837679" y="7069"/>
                  </a:cubicBezTo>
                  <a:close/>
                  <a:moveTo>
                    <a:pt x="145479" y="4837"/>
                  </a:moveTo>
                  <a:cubicBezTo>
                    <a:pt x="151432" y="4837"/>
                    <a:pt x="156517" y="5085"/>
                    <a:pt x="160734" y="5581"/>
                  </a:cubicBezTo>
                  <a:cubicBezTo>
                    <a:pt x="164951" y="6077"/>
                    <a:pt x="168237" y="6821"/>
                    <a:pt x="170594" y="7813"/>
                  </a:cubicBezTo>
                  <a:cubicBezTo>
                    <a:pt x="172950" y="8805"/>
                    <a:pt x="174687" y="10046"/>
                    <a:pt x="175803" y="11534"/>
                  </a:cubicBezTo>
                  <a:cubicBezTo>
                    <a:pt x="176919" y="13022"/>
                    <a:pt x="177477" y="14635"/>
                    <a:pt x="177477" y="16371"/>
                  </a:cubicBezTo>
                  <a:lnTo>
                    <a:pt x="177477" y="367233"/>
                  </a:lnTo>
                  <a:cubicBezTo>
                    <a:pt x="177477" y="386333"/>
                    <a:pt x="175741" y="403820"/>
                    <a:pt x="172268" y="419695"/>
                  </a:cubicBezTo>
                  <a:cubicBezTo>
                    <a:pt x="168796" y="435570"/>
                    <a:pt x="162842" y="449089"/>
                    <a:pt x="154409" y="460251"/>
                  </a:cubicBezTo>
                  <a:cubicBezTo>
                    <a:pt x="145975" y="471413"/>
                    <a:pt x="134875" y="480032"/>
                    <a:pt x="121109" y="486110"/>
                  </a:cubicBezTo>
                  <a:cubicBezTo>
                    <a:pt x="107342" y="492187"/>
                    <a:pt x="90289" y="495225"/>
                    <a:pt x="69949" y="495225"/>
                  </a:cubicBezTo>
                  <a:cubicBezTo>
                    <a:pt x="63003" y="495225"/>
                    <a:pt x="56120" y="494667"/>
                    <a:pt x="49299" y="493551"/>
                  </a:cubicBezTo>
                  <a:cubicBezTo>
                    <a:pt x="42478" y="492435"/>
                    <a:pt x="36214" y="490947"/>
                    <a:pt x="30509" y="489086"/>
                  </a:cubicBezTo>
                  <a:cubicBezTo>
                    <a:pt x="24804" y="487226"/>
                    <a:pt x="19843" y="485241"/>
                    <a:pt x="15627" y="483133"/>
                  </a:cubicBezTo>
                  <a:cubicBezTo>
                    <a:pt x="11410" y="481025"/>
                    <a:pt x="8619" y="479226"/>
                    <a:pt x="7255" y="477738"/>
                  </a:cubicBezTo>
                  <a:cubicBezTo>
                    <a:pt x="5891" y="476250"/>
                    <a:pt x="4774" y="474762"/>
                    <a:pt x="3906" y="473273"/>
                  </a:cubicBezTo>
                  <a:cubicBezTo>
                    <a:pt x="3038" y="471785"/>
                    <a:pt x="2294" y="469987"/>
                    <a:pt x="1674" y="467878"/>
                  </a:cubicBezTo>
                  <a:cubicBezTo>
                    <a:pt x="1054" y="465770"/>
                    <a:pt x="620" y="463165"/>
                    <a:pt x="372" y="460065"/>
                  </a:cubicBezTo>
                  <a:cubicBezTo>
                    <a:pt x="124" y="456964"/>
                    <a:pt x="0" y="453181"/>
                    <a:pt x="0" y="448717"/>
                  </a:cubicBezTo>
                  <a:cubicBezTo>
                    <a:pt x="0" y="443259"/>
                    <a:pt x="186" y="438733"/>
                    <a:pt x="558" y="435136"/>
                  </a:cubicBezTo>
                  <a:cubicBezTo>
                    <a:pt x="930" y="431539"/>
                    <a:pt x="1612" y="428687"/>
                    <a:pt x="2604" y="426578"/>
                  </a:cubicBezTo>
                  <a:cubicBezTo>
                    <a:pt x="3596" y="424470"/>
                    <a:pt x="4774" y="422982"/>
                    <a:pt x="6139" y="422114"/>
                  </a:cubicBezTo>
                  <a:cubicBezTo>
                    <a:pt x="7503" y="421245"/>
                    <a:pt x="9177" y="420811"/>
                    <a:pt x="11162" y="420811"/>
                  </a:cubicBezTo>
                  <a:cubicBezTo>
                    <a:pt x="13146" y="420811"/>
                    <a:pt x="15689" y="421741"/>
                    <a:pt x="18789" y="423602"/>
                  </a:cubicBezTo>
                  <a:cubicBezTo>
                    <a:pt x="21890" y="425462"/>
                    <a:pt x="25610" y="427509"/>
                    <a:pt x="29951" y="429741"/>
                  </a:cubicBezTo>
                  <a:cubicBezTo>
                    <a:pt x="34292" y="431973"/>
                    <a:pt x="39315" y="434020"/>
                    <a:pt x="45020" y="435880"/>
                  </a:cubicBezTo>
                  <a:cubicBezTo>
                    <a:pt x="50725" y="437740"/>
                    <a:pt x="57422" y="438671"/>
                    <a:pt x="65112" y="438671"/>
                  </a:cubicBezTo>
                  <a:cubicBezTo>
                    <a:pt x="73545" y="438671"/>
                    <a:pt x="80739" y="437616"/>
                    <a:pt x="86692" y="435508"/>
                  </a:cubicBezTo>
                  <a:cubicBezTo>
                    <a:pt x="92645" y="433400"/>
                    <a:pt x="97606" y="429493"/>
                    <a:pt x="101575" y="423788"/>
                  </a:cubicBezTo>
                  <a:cubicBezTo>
                    <a:pt x="105544" y="418083"/>
                    <a:pt x="108520" y="410207"/>
                    <a:pt x="110504" y="400161"/>
                  </a:cubicBezTo>
                  <a:cubicBezTo>
                    <a:pt x="112489" y="390115"/>
                    <a:pt x="113481" y="377031"/>
                    <a:pt x="113481" y="360908"/>
                  </a:cubicBezTo>
                  <a:lnTo>
                    <a:pt x="113481" y="16371"/>
                  </a:lnTo>
                  <a:cubicBezTo>
                    <a:pt x="113481" y="14635"/>
                    <a:pt x="113977" y="13022"/>
                    <a:pt x="114969" y="11534"/>
                  </a:cubicBezTo>
                  <a:cubicBezTo>
                    <a:pt x="115961" y="10046"/>
                    <a:pt x="117698" y="8805"/>
                    <a:pt x="120178" y="7813"/>
                  </a:cubicBezTo>
                  <a:cubicBezTo>
                    <a:pt x="122659" y="6821"/>
                    <a:pt x="125945" y="6077"/>
                    <a:pt x="130038" y="5581"/>
                  </a:cubicBezTo>
                  <a:cubicBezTo>
                    <a:pt x="134131" y="5085"/>
                    <a:pt x="139278" y="4837"/>
                    <a:pt x="145479" y="4837"/>
                  </a:cubicBezTo>
                  <a:close/>
                  <a:moveTo>
                    <a:pt x="1426071" y="0"/>
                  </a:moveTo>
                  <a:cubicBezTo>
                    <a:pt x="1461541" y="0"/>
                    <a:pt x="1492423" y="5333"/>
                    <a:pt x="1518716" y="15999"/>
                  </a:cubicBezTo>
                  <a:cubicBezTo>
                    <a:pt x="1545009" y="26665"/>
                    <a:pt x="1566899" y="42230"/>
                    <a:pt x="1584387" y="62694"/>
                  </a:cubicBezTo>
                  <a:cubicBezTo>
                    <a:pt x="1601874" y="83157"/>
                    <a:pt x="1614896" y="108458"/>
                    <a:pt x="1623454" y="138596"/>
                  </a:cubicBezTo>
                  <a:cubicBezTo>
                    <a:pt x="1632012" y="168734"/>
                    <a:pt x="1636291" y="203274"/>
                    <a:pt x="1636291" y="242217"/>
                  </a:cubicBezTo>
                  <a:cubicBezTo>
                    <a:pt x="1636291" y="281161"/>
                    <a:pt x="1631702" y="316259"/>
                    <a:pt x="1622524" y="347513"/>
                  </a:cubicBezTo>
                  <a:cubicBezTo>
                    <a:pt x="1613346" y="378767"/>
                    <a:pt x="1599642" y="405370"/>
                    <a:pt x="1581410" y="427322"/>
                  </a:cubicBezTo>
                  <a:cubicBezTo>
                    <a:pt x="1563179" y="449275"/>
                    <a:pt x="1540296" y="466142"/>
                    <a:pt x="1512763" y="477924"/>
                  </a:cubicBezTo>
                  <a:cubicBezTo>
                    <a:pt x="1485230" y="489706"/>
                    <a:pt x="1453108" y="495597"/>
                    <a:pt x="1416397" y="495597"/>
                  </a:cubicBezTo>
                  <a:cubicBezTo>
                    <a:pt x="1380182" y="495597"/>
                    <a:pt x="1348866" y="490202"/>
                    <a:pt x="1322449" y="479412"/>
                  </a:cubicBezTo>
                  <a:cubicBezTo>
                    <a:pt x="1296032" y="468622"/>
                    <a:pt x="1274204" y="452933"/>
                    <a:pt x="1256965" y="432345"/>
                  </a:cubicBezTo>
                  <a:cubicBezTo>
                    <a:pt x="1239725" y="411758"/>
                    <a:pt x="1226889" y="386209"/>
                    <a:pt x="1218455" y="355699"/>
                  </a:cubicBezTo>
                  <a:cubicBezTo>
                    <a:pt x="1210022" y="325189"/>
                    <a:pt x="1205805" y="290091"/>
                    <a:pt x="1205805" y="250403"/>
                  </a:cubicBezTo>
                  <a:cubicBezTo>
                    <a:pt x="1205805" y="212452"/>
                    <a:pt x="1210394" y="177973"/>
                    <a:pt x="1219572" y="146967"/>
                  </a:cubicBezTo>
                  <a:cubicBezTo>
                    <a:pt x="1228749" y="115962"/>
                    <a:pt x="1242516" y="89607"/>
                    <a:pt x="1260871" y="67903"/>
                  </a:cubicBezTo>
                  <a:cubicBezTo>
                    <a:pt x="1279227" y="46198"/>
                    <a:pt x="1302171" y="29455"/>
                    <a:pt x="1329704" y="17673"/>
                  </a:cubicBezTo>
                  <a:cubicBezTo>
                    <a:pt x="1357238" y="5891"/>
                    <a:pt x="1389360" y="0"/>
                    <a:pt x="1426071" y="0"/>
                  </a:cubicBezTo>
                  <a:close/>
                  <a:moveTo>
                    <a:pt x="502146" y="0"/>
                  </a:moveTo>
                  <a:cubicBezTo>
                    <a:pt x="537616" y="0"/>
                    <a:pt x="568498" y="5333"/>
                    <a:pt x="594791" y="15999"/>
                  </a:cubicBezTo>
                  <a:cubicBezTo>
                    <a:pt x="621084" y="26665"/>
                    <a:pt x="642974" y="42230"/>
                    <a:pt x="660462" y="62694"/>
                  </a:cubicBezTo>
                  <a:cubicBezTo>
                    <a:pt x="677949" y="83157"/>
                    <a:pt x="690971" y="108458"/>
                    <a:pt x="699529" y="138596"/>
                  </a:cubicBezTo>
                  <a:cubicBezTo>
                    <a:pt x="708087" y="168734"/>
                    <a:pt x="712365" y="203274"/>
                    <a:pt x="712365" y="242217"/>
                  </a:cubicBezTo>
                  <a:cubicBezTo>
                    <a:pt x="712365" y="281161"/>
                    <a:pt x="707777" y="316259"/>
                    <a:pt x="698599" y="347513"/>
                  </a:cubicBezTo>
                  <a:cubicBezTo>
                    <a:pt x="689421" y="378767"/>
                    <a:pt x="675716" y="405370"/>
                    <a:pt x="657485" y="427322"/>
                  </a:cubicBezTo>
                  <a:cubicBezTo>
                    <a:pt x="639254" y="449275"/>
                    <a:pt x="616371" y="466142"/>
                    <a:pt x="588838" y="477924"/>
                  </a:cubicBezTo>
                  <a:cubicBezTo>
                    <a:pt x="561305" y="489706"/>
                    <a:pt x="529183" y="495597"/>
                    <a:pt x="492472" y="495597"/>
                  </a:cubicBezTo>
                  <a:cubicBezTo>
                    <a:pt x="456257" y="495597"/>
                    <a:pt x="424941" y="490202"/>
                    <a:pt x="398524" y="479412"/>
                  </a:cubicBezTo>
                  <a:cubicBezTo>
                    <a:pt x="372107" y="468622"/>
                    <a:pt x="350279" y="452933"/>
                    <a:pt x="333040" y="432345"/>
                  </a:cubicBezTo>
                  <a:cubicBezTo>
                    <a:pt x="315800" y="411758"/>
                    <a:pt x="302964" y="386209"/>
                    <a:pt x="294530" y="355699"/>
                  </a:cubicBezTo>
                  <a:cubicBezTo>
                    <a:pt x="286097" y="325189"/>
                    <a:pt x="281880" y="290091"/>
                    <a:pt x="281880" y="250403"/>
                  </a:cubicBezTo>
                  <a:cubicBezTo>
                    <a:pt x="281880" y="212452"/>
                    <a:pt x="286469" y="177973"/>
                    <a:pt x="295647" y="146967"/>
                  </a:cubicBezTo>
                  <a:cubicBezTo>
                    <a:pt x="304824" y="115962"/>
                    <a:pt x="318591" y="89607"/>
                    <a:pt x="336946" y="67903"/>
                  </a:cubicBezTo>
                  <a:cubicBezTo>
                    <a:pt x="355302" y="46198"/>
                    <a:pt x="378246" y="29455"/>
                    <a:pt x="405779" y="17673"/>
                  </a:cubicBezTo>
                  <a:cubicBezTo>
                    <a:pt x="433313" y="5891"/>
                    <a:pt x="465435" y="0"/>
                    <a:pt x="5021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028829"/>
            <a:ext cx="9144000" cy="988436"/>
          </a:xfrm>
        </p:spPr>
        <p:txBody>
          <a:bodyPr anchor="ctr">
            <a:normAutofit fontScale="90000"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</a:rPr>
              <a:t>HBASE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与</a:t>
            </a:r>
            <a:r>
              <a:rPr lang="zh-CN" altLang="en-US" sz="4000" dirty="0">
                <a:latin typeface="微软雅黑" panose="020B0503020204020204" pitchFamily="34" charset="-122"/>
              </a:rPr>
              <a:t>关系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数据库同步</a:t>
            </a:r>
            <a:r>
              <a:rPr lang="zh-CN" altLang="en-US" sz="4000" dirty="0">
                <a:latin typeface="微软雅黑" panose="020B0503020204020204" pitchFamily="34" charset="-122"/>
              </a:rPr>
              <a:t>工具的设计与实现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15371"/>
            <a:ext cx="9144000" cy="587625"/>
          </a:xfrm>
        </p:spPr>
        <p:txBody>
          <a:bodyPr anchor="ctr">
            <a:noAutofit/>
          </a:bodyPr>
          <a:lstStyle/>
          <a:p>
            <a:r>
              <a:rPr lang="zh-CN" altLang="en-US" sz="2800" dirty="0"/>
              <a:t>毕业设计答辩</a:t>
            </a:r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1524000" y="4532492"/>
            <a:ext cx="9144000" cy="1348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答辩学生： 胡官涛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指导老师：王红熳教授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5" name="1111e.png" descr="1111e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361767" y="687617"/>
            <a:ext cx="9845385" cy="19686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922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成果汇报：软件系统设计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7" y="1219199"/>
            <a:ext cx="10827437" cy="52225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zh-CN" altLang="en-US" kern="1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</a:rPr>
              <a:t>系统模块具体拆分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40888" y="3259147"/>
            <a:ext cx="386346" cy="6656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工具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2779690" y="1901825"/>
            <a:ext cx="990600" cy="5969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监控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模块</a:t>
            </a:r>
            <a:endParaRPr kumimoji="0" 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2851127" y="3259146"/>
            <a:ext cx="1143007" cy="7953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读表、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处理模块</a:t>
            </a:r>
            <a:endParaRPr kumimoji="0" 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2851128" y="4503854"/>
            <a:ext cx="990600" cy="7095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存表模块</a:t>
            </a:r>
            <a:endParaRPr kumimoji="0" 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对角圆角矩形 68"/>
          <p:cNvSpPr>
            <a:spLocks/>
          </p:cNvSpPr>
          <p:nvPr/>
        </p:nvSpPr>
        <p:spPr bwMode="auto">
          <a:xfrm>
            <a:off x="4494202" y="2401891"/>
            <a:ext cx="1214446" cy="557739"/>
          </a:xfrm>
          <a:custGeom>
            <a:avLst/>
            <a:gdLst>
              <a:gd name="T0" fmla="*/ 51224 w 1065530"/>
              <a:gd name="T1" fmla="*/ 0 h 307340"/>
              <a:gd name="T2" fmla="*/ 1065530 w 1065530"/>
              <a:gd name="T3" fmla="*/ 0 h 307340"/>
              <a:gd name="T4" fmla="*/ 1065530 w 1065530"/>
              <a:gd name="T5" fmla="*/ 0 h 307340"/>
              <a:gd name="T6" fmla="*/ 1065530 w 1065530"/>
              <a:gd name="T7" fmla="*/ 256116 h 307340"/>
              <a:gd name="T8" fmla="*/ 1014306 w 1065530"/>
              <a:gd name="T9" fmla="*/ 307340 h 307340"/>
              <a:gd name="T10" fmla="*/ 0 w 1065530"/>
              <a:gd name="T11" fmla="*/ 307340 h 307340"/>
              <a:gd name="T12" fmla="*/ 0 w 1065530"/>
              <a:gd name="T13" fmla="*/ 307340 h 307340"/>
              <a:gd name="T14" fmla="*/ 0 w 1065530"/>
              <a:gd name="T15" fmla="*/ 51224 h 307340"/>
              <a:gd name="T16" fmla="*/ 51224 w 1065530"/>
              <a:gd name="T17" fmla="*/ 0 h 307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5530"/>
              <a:gd name="T28" fmla="*/ 0 h 307340"/>
              <a:gd name="T29" fmla="*/ 1065530 w 1065530"/>
              <a:gd name="T30" fmla="*/ 307340 h 3073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5530" h="307340">
                <a:moveTo>
                  <a:pt x="51224" y="0"/>
                </a:moveTo>
                <a:lnTo>
                  <a:pt x="1065530" y="0"/>
                </a:lnTo>
                <a:lnTo>
                  <a:pt x="1065530" y="256116"/>
                </a:lnTo>
                <a:cubicBezTo>
                  <a:pt x="1065530" y="284406"/>
                  <a:pt x="1042596" y="307340"/>
                  <a:pt x="1014306" y="307340"/>
                </a:cubicBezTo>
                <a:lnTo>
                  <a:pt x="0" y="307340"/>
                </a:lnTo>
                <a:lnTo>
                  <a:pt x="0" y="51224"/>
                </a:lnTo>
                <a:cubicBezTo>
                  <a:pt x="0" y="22934"/>
                  <a:pt x="22934" y="0"/>
                  <a:pt x="5122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表监控模块</a:t>
            </a:r>
            <a:endParaRPr kumimoji="0" 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对角圆角矩形 82"/>
          <p:cNvSpPr>
            <a:spLocks/>
          </p:cNvSpPr>
          <p:nvPr/>
        </p:nvSpPr>
        <p:spPr bwMode="auto">
          <a:xfrm>
            <a:off x="4565640" y="3830651"/>
            <a:ext cx="1214446" cy="564620"/>
          </a:xfrm>
          <a:custGeom>
            <a:avLst/>
            <a:gdLst>
              <a:gd name="T0" fmla="*/ 51224 w 1065530"/>
              <a:gd name="T1" fmla="*/ 0 h 307340"/>
              <a:gd name="T2" fmla="*/ 1065530 w 1065530"/>
              <a:gd name="T3" fmla="*/ 0 h 307340"/>
              <a:gd name="T4" fmla="*/ 1065530 w 1065530"/>
              <a:gd name="T5" fmla="*/ 0 h 307340"/>
              <a:gd name="T6" fmla="*/ 1065530 w 1065530"/>
              <a:gd name="T7" fmla="*/ 256116 h 307340"/>
              <a:gd name="T8" fmla="*/ 1014306 w 1065530"/>
              <a:gd name="T9" fmla="*/ 307340 h 307340"/>
              <a:gd name="T10" fmla="*/ 0 w 1065530"/>
              <a:gd name="T11" fmla="*/ 307340 h 307340"/>
              <a:gd name="T12" fmla="*/ 0 w 1065530"/>
              <a:gd name="T13" fmla="*/ 307340 h 307340"/>
              <a:gd name="T14" fmla="*/ 0 w 1065530"/>
              <a:gd name="T15" fmla="*/ 51224 h 307340"/>
              <a:gd name="T16" fmla="*/ 51224 w 1065530"/>
              <a:gd name="T17" fmla="*/ 0 h 307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5530"/>
              <a:gd name="T28" fmla="*/ 0 h 307340"/>
              <a:gd name="T29" fmla="*/ 1065530 w 1065530"/>
              <a:gd name="T30" fmla="*/ 307340 h 3073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5530" h="307340">
                <a:moveTo>
                  <a:pt x="51224" y="0"/>
                </a:moveTo>
                <a:lnTo>
                  <a:pt x="1065530" y="0"/>
                </a:lnTo>
                <a:lnTo>
                  <a:pt x="1065530" y="256116"/>
                </a:lnTo>
                <a:cubicBezTo>
                  <a:pt x="1065530" y="284406"/>
                  <a:pt x="1042596" y="307340"/>
                  <a:pt x="1014306" y="307340"/>
                </a:cubicBezTo>
                <a:lnTo>
                  <a:pt x="0" y="307340"/>
                </a:lnTo>
                <a:lnTo>
                  <a:pt x="0" y="51224"/>
                </a:lnTo>
                <a:cubicBezTo>
                  <a:pt x="0" y="22934"/>
                  <a:pt x="22934" y="0"/>
                  <a:pt x="5122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数据传输模块</a:t>
            </a:r>
            <a:endParaRPr kumimoji="0" 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对角圆角矩形 85"/>
          <p:cNvSpPr>
            <a:spLocks/>
          </p:cNvSpPr>
          <p:nvPr/>
        </p:nvSpPr>
        <p:spPr bwMode="auto">
          <a:xfrm>
            <a:off x="4565639" y="3122086"/>
            <a:ext cx="1330193" cy="576847"/>
          </a:xfrm>
          <a:custGeom>
            <a:avLst/>
            <a:gdLst>
              <a:gd name="T0" fmla="*/ 51224 w 1065530"/>
              <a:gd name="T1" fmla="*/ 0 h 307340"/>
              <a:gd name="T2" fmla="*/ 1065530 w 1065530"/>
              <a:gd name="T3" fmla="*/ 0 h 307340"/>
              <a:gd name="T4" fmla="*/ 1065530 w 1065530"/>
              <a:gd name="T5" fmla="*/ 0 h 307340"/>
              <a:gd name="T6" fmla="*/ 1065530 w 1065530"/>
              <a:gd name="T7" fmla="*/ 256116 h 307340"/>
              <a:gd name="T8" fmla="*/ 1014306 w 1065530"/>
              <a:gd name="T9" fmla="*/ 307340 h 307340"/>
              <a:gd name="T10" fmla="*/ 0 w 1065530"/>
              <a:gd name="T11" fmla="*/ 307340 h 307340"/>
              <a:gd name="T12" fmla="*/ 0 w 1065530"/>
              <a:gd name="T13" fmla="*/ 307340 h 307340"/>
              <a:gd name="T14" fmla="*/ 0 w 1065530"/>
              <a:gd name="T15" fmla="*/ 51224 h 307340"/>
              <a:gd name="T16" fmla="*/ 51224 w 1065530"/>
              <a:gd name="T17" fmla="*/ 0 h 307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5530"/>
              <a:gd name="T28" fmla="*/ 0 h 307340"/>
              <a:gd name="T29" fmla="*/ 1065530 w 1065530"/>
              <a:gd name="T30" fmla="*/ 307340 h 3073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5530" h="307340">
                <a:moveTo>
                  <a:pt x="51224" y="0"/>
                </a:moveTo>
                <a:lnTo>
                  <a:pt x="1065530" y="0"/>
                </a:lnTo>
                <a:lnTo>
                  <a:pt x="1065530" y="256116"/>
                </a:lnTo>
                <a:cubicBezTo>
                  <a:pt x="1065530" y="284406"/>
                  <a:pt x="1042596" y="307340"/>
                  <a:pt x="1014306" y="307340"/>
                </a:cubicBezTo>
                <a:lnTo>
                  <a:pt x="0" y="307340"/>
                </a:lnTo>
                <a:lnTo>
                  <a:pt x="0" y="51224"/>
                </a:lnTo>
                <a:cubicBezTo>
                  <a:pt x="0" y="22934"/>
                  <a:pt x="22934" y="0"/>
                  <a:pt x="5122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依赖解决模块</a:t>
            </a:r>
            <a:endParaRPr kumimoji="0" 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对角圆角矩形 90"/>
          <p:cNvSpPr>
            <a:spLocks/>
          </p:cNvSpPr>
          <p:nvPr/>
        </p:nvSpPr>
        <p:spPr bwMode="auto">
          <a:xfrm>
            <a:off x="4595802" y="4802747"/>
            <a:ext cx="1500198" cy="574471"/>
          </a:xfrm>
          <a:custGeom>
            <a:avLst/>
            <a:gdLst>
              <a:gd name="T0" fmla="*/ 51224 w 1376680"/>
              <a:gd name="T1" fmla="*/ 0 h 307340"/>
              <a:gd name="T2" fmla="*/ 1376680 w 1376680"/>
              <a:gd name="T3" fmla="*/ 0 h 307340"/>
              <a:gd name="T4" fmla="*/ 1376680 w 1376680"/>
              <a:gd name="T5" fmla="*/ 0 h 307340"/>
              <a:gd name="T6" fmla="*/ 1376680 w 1376680"/>
              <a:gd name="T7" fmla="*/ 256116 h 307340"/>
              <a:gd name="T8" fmla="*/ 1325456 w 1376680"/>
              <a:gd name="T9" fmla="*/ 307340 h 307340"/>
              <a:gd name="T10" fmla="*/ 0 w 1376680"/>
              <a:gd name="T11" fmla="*/ 307340 h 307340"/>
              <a:gd name="T12" fmla="*/ 0 w 1376680"/>
              <a:gd name="T13" fmla="*/ 307340 h 307340"/>
              <a:gd name="T14" fmla="*/ 0 w 1376680"/>
              <a:gd name="T15" fmla="*/ 51224 h 307340"/>
              <a:gd name="T16" fmla="*/ 51224 w 1376680"/>
              <a:gd name="T17" fmla="*/ 0 h 307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76680"/>
              <a:gd name="T28" fmla="*/ 0 h 307340"/>
              <a:gd name="T29" fmla="*/ 1376680 w 1376680"/>
              <a:gd name="T30" fmla="*/ 307340 h 3073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76680" h="307340">
                <a:moveTo>
                  <a:pt x="51224" y="0"/>
                </a:moveTo>
                <a:lnTo>
                  <a:pt x="1376680" y="0"/>
                </a:lnTo>
                <a:lnTo>
                  <a:pt x="1376680" y="256116"/>
                </a:lnTo>
                <a:cubicBezTo>
                  <a:pt x="1376680" y="284406"/>
                  <a:pt x="1353746" y="307340"/>
                  <a:pt x="1325456" y="307340"/>
                </a:cubicBezTo>
                <a:lnTo>
                  <a:pt x="0" y="307340"/>
                </a:lnTo>
                <a:lnTo>
                  <a:pt x="0" y="51224"/>
                </a:lnTo>
                <a:cubicBezTo>
                  <a:pt x="0" y="22934"/>
                  <a:pt x="22934" y="0"/>
                  <a:pt x="5122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HBASE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存储模块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351590" y="4187840"/>
            <a:ext cx="2000840" cy="632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、中间文件存储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模块</a:t>
            </a:r>
            <a:endParaRPr kumimoji="0" 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351590" y="3439722"/>
            <a:ext cx="2000840" cy="5238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信息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传输模块</a:t>
            </a:r>
            <a:endParaRPr kumimoji="0" 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351590" y="2554690"/>
            <a:ext cx="2000840" cy="5814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读取模块</a:t>
            </a:r>
            <a:endParaRPr kumimoji="0" 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351589" y="2116139"/>
            <a:ext cx="2000841" cy="3148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变化捕捉模块</a:t>
            </a:r>
            <a:endParaRPr kumimoji="0" 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对角圆角矩形 46"/>
          <p:cNvSpPr>
            <a:spLocks/>
          </p:cNvSpPr>
          <p:nvPr/>
        </p:nvSpPr>
        <p:spPr bwMode="auto">
          <a:xfrm>
            <a:off x="4494202" y="1603849"/>
            <a:ext cx="1143008" cy="605951"/>
          </a:xfrm>
          <a:custGeom>
            <a:avLst/>
            <a:gdLst>
              <a:gd name="T0" fmla="*/ 51224 w 989330"/>
              <a:gd name="T1" fmla="*/ 0 h 307340"/>
              <a:gd name="T2" fmla="*/ 989330 w 989330"/>
              <a:gd name="T3" fmla="*/ 0 h 307340"/>
              <a:gd name="T4" fmla="*/ 989330 w 989330"/>
              <a:gd name="T5" fmla="*/ 0 h 307340"/>
              <a:gd name="T6" fmla="*/ 989330 w 989330"/>
              <a:gd name="T7" fmla="*/ 256116 h 307340"/>
              <a:gd name="T8" fmla="*/ 938106 w 989330"/>
              <a:gd name="T9" fmla="*/ 307340 h 307340"/>
              <a:gd name="T10" fmla="*/ 0 w 989330"/>
              <a:gd name="T11" fmla="*/ 307340 h 307340"/>
              <a:gd name="T12" fmla="*/ 0 w 989330"/>
              <a:gd name="T13" fmla="*/ 307340 h 307340"/>
              <a:gd name="T14" fmla="*/ 0 w 989330"/>
              <a:gd name="T15" fmla="*/ 51224 h 307340"/>
              <a:gd name="T16" fmla="*/ 51224 w 989330"/>
              <a:gd name="T17" fmla="*/ 0 h 307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89330"/>
              <a:gd name="T28" fmla="*/ 0 h 307340"/>
              <a:gd name="T29" fmla="*/ 989330 w 989330"/>
              <a:gd name="T30" fmla="*/ 307340 h 3073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89330" h="307340">
                <a:moveTo>
                  <a:pt x="51224" y="0"/>
                </a:moveTo>
                <a:lnTo>
                  <a:pt x="989330" y="0"/>
                </a:lnTo>
                <a:lnTo>
                  <a:pt x="989330" y="256116"/>
                </a:lnTo>
                <a:cubicBezTo>
                  <a:pt x="989330" y="284406"/>
                  <a:pt x="966396" y="307340"/>
                  <a:pt x="938106" y="307340"/>
                </a:cubicBezTo>
                <a:lnTo>
                  <a:pt x="0" y="307340"/>
                </a:lnTo>
                <a:lnTo>
                  <a:pt x="0" y="51224"/>
                </a:lnTo>
                <a:cubicBezTo>
                  <a:pt x="0" y="22934"/>
                  <a:pt x="22934" y="0"/>
                  <a:pt x="5122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表连接模块</a:t>
            </a:r>
            <a:endParaRPr kumimoji="0" 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351590" y="1401759"/>
            <a:ext cx="2000840" cy="5000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DBS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参数接收模块</a:t>
            </a:r>
            <a:endParaRPr kumimoji="0" 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9" name="肘形连接符 18"/>
          <p:cNvCxnSpPr>
            <a:stCxn id="5" idx="3"/>
            <a:endCxn id="6" idx="1"/>
          </p:cNvCxnSpPr>
          <p:nvPr/>
        </p:nvCxnSpPr>
        <p:spPr>
          <a:xfrm flipV="1">
            <a:off x="2227234" y="2200276"/>
            <a:ext cx="552456" cy="13916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3"/>
            <a:endCxn id="8" idx="1"/>
          </p:cNvCxnSpPr>
          <p:nvPr/>
        </p:nvCxnSpPr>
        <p:spPr>
          <a:xfrm>
            <a:off x="2227234" y="3591952"/>
            <a:ext cx="623894" cy="12666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82"/>
          <p:cNvCxnSpPr>
            <a:stCxn id="7" idx="1"/>
            <a:endCxn id="5" idx="3"/>
          </p:cNvCxnSpPr>
          <p:nvPr/>
        </p:nvCxnSpPr>
        <p:spPr>
          <a:xfrm flipH="1" flipV="1">
            <a:off x="2227234" y="3591952"/>
            <a:ext cx="623893" cy="6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98"/>
          <p:cNvCxnSpPr>
            <a:stCxn id="6" idx="3"/>
            <a:endCxn id="17" idx="5"/>
          </p:cNvCxnSpPr>
          <p:nvPr/>
        </p:nvCxnSpPr>
        <p:spPr>
          <a:xfrm>
            <a:off x="3770290" y="2200276"/>
            <a:ext cx="723912" cy="9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03"/>
          <p:cNvCxnSpPr>
            <a:stCxn id="6" idx="3"/>
            <a:endCxn id="9" idx="7"/>
          </p:cNvCxnSpPr>
          <p:nvPr/>
        </p:nvCxnSpPr>
        <p:spPr>
          <a:xfrm>
            <a:off x="3770290" y="2200276"/>
            <a:ext cx="723912" cy="294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06"/>
          <p:cNvCxnSpPr>
            <a:stCxn id="7" idx="3"/>
            <a:endCxn id="11" idx="5"/>
          </p:cNvCxnSpPr>
          <p:nvPr/>
        </p:nvCxnSpPr>
        <p:spPr>
          <a:xfrm>
            <a:off x="3994134" y="3656799"/>
            <a:ext cx="571505" cy="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108"/>
          <p:cNvCxnSpPr>
            <a:stCxn id="7" idx="3"/>
            <a:endCxn id="10" idx="7"/>
          </p:cNvCxnSpPr>
          <p:nvPr/>
        </p:nvCxnSpPr>
        <p:spPr>
          <a:xfrm>
            <a:off x="3994134" y="3656799"/>
            <a:ext cx="571506" cy="26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110"/>
          <p:cNvCxnSpPr>
            <a:stCxn id="8" idx="3"/>
          </p:cNvCxnSpPr>
          <p:nvPr/>
        </p:nvCxnSpPr>
        <p:spPr>
          <a:xfrm>
            <a:off x="3841728" y="4858613"/>
            <a:ext cx="723912" cy="18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118"/>
          <p:cNvCxnSpPr>
            <a:stCxn id="10" idx="3"/>
            <a:endCxn id="14" idx="1"/>
          </p:cNvCxnSpPr>
          <p:nvPr/>
        </p:nvCxnSpPr>
        <p:spPr>
          <a:xfrm flipV="1">
            <a:off x="5780086" y="3701664"/>
            <a:ext cx="571504" cy="599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120"/>
          <p:cNvCxnSpPr>
            <a:stCxn id="10" idx="3"/>
            <a:endCxn id="13" idx="1"/>
          </p:cNvCxnSpPr>
          <p:nvPr/>
        </p:nvCxnSpPr>
        <p:spPr>
          <a:xfrm>
            <a:off x="5780086" y="4301166"/>
            <a:ext cx="571504" cy="202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122"/>
          <p:cNvCxnSpPr>
            <a:stCxn id="9" idx="3"/>
            <a:endCxn id="16" idx="1"/>
          </p:cNvCxnSpPr>
          <p:nvPr/>
        </p:nvCxnSpPr>
        <p:spPr>
          <a:xfrm flipV="1">
            <a:off x="5708648" y="2273569"/>
            <a:ext cx="642941" cy="593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24"/>
          <p:cNvCxnSpPr>
            <a:stCxn id="11" idx="1"/>
            <a:endCxn id="15" idx="1"/>
          </p:cNvCxnSpPr>
          <p:nvPr/>
        </p:nvCxnSpPr>
        <p:spPr>
          <a:xfrm flipV="1">
            <a:off x="5895832" y="2845402"/>
            <a:ext cx="455758" cy="276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126"/>
          <p:cNvCxnSpPr>
            <a:stCxn id="17" idx="3"/>
            <a:endCxn id="18" idx="1"/>
          </p:cNvCxnSpPr>
          <p:nvPr/>
        </p:nvCxnSpPr>
        <p:spPr>
          <a:xfrm flipV="1">
            <a:off x="5637210" y="1651792"/>
            <a:ext cx="714380" cy="457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8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成果汇报：软件系统设计   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328927"/>
            <a:ext cx="10515600" cy="41373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zh-CN" altLang="en-US" kern="100" dirty="0" smtClean="0">
                <a:latin typeface="Calibri Light" panose="020F0302020204030204" pitchFamily="34" charset="0"/>
              </a:rPr>
              <a:t>连表、监控模块</a:t>
            </a:r>
            <a:r>
              <a:rPr lang="zh-CN" altLang="en-US" kern="100" dirty="0">
                <a:latin typeface="Calibri Light" panose="020F0302020204030204" pitchFamily="34" charset="0"/>
              </a:rPr>
              <a:t>流程图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588875" y="0"/>
            <a:ext cx="1481959" cy="331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开始</a:t>
            </a:r>
          </a:p>
        </p:txBody>
      </p:sp>
      <p:sp>
        <p:nvSpPr>
          <p:cNvPr id="8" name="矩形 7"/>
          <p:cNvSpPr/>
          <p:nvPr/>
        </p:nvSpPr>
        <p:spPr>
          <a:xfrm>
            <a:off x="4950371" y="614855"/>
            <a:ext cx="2758966" cy="40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读取配置文件信息</a:t>
            </a:r>
          </a:p>
        </p:txBody>
      </p:sp>
      <p:sp>
        <p:nvSpPr>
          <p:cNvPr id="9" name="菱形 8"/>
          <p:cNvSpPr/>
          <p:nvPr/>
        </p:nvSpPr>
        <p:spPr>
          <a:xfrm>
            <a:off x="5809592" y="1284891"/>
            <a:ext cx="1040524" cy="6621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正确</a:t>
            </a:r>
          </a:p>
        </p:txBody>
      </p:sp>
      <p:sp>
        <p:nvSpPr>
          <p:cNvPr id="10" name="矩形 9"/>
          <p:cNvSpPr/>
          <p:nvPr/>
        </p:nvSpPr>
        <p:spPr>
          <a:xfrm>
            <a:off x="4950371" y="2262352"/>
            <a:ext cx="2758966" cy="40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根据参数连接关系数据库</a:t>
            </a:r>
          </a:p>
        </p:txBody>
      </p:sp>
      <p:sp>
        <p:nvSpPr>
          <p:cNvPr id="11" name="矩形 10"/>
          <p:cNvSpPr/>
          <p:nvPr/>
        </p:nvSpPr>
        <p:spPr>
          <a:xfrm>
            <a:off x="8090338" y="6203722"/>
            <a:ext cx="2758966" cy="40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结束</a:t>
            </a:r>
          </a:p>
        </p:txBody>
      </p:sp>
      <p:sp>
        <p:nvSpPr>
          <p:cNvPr id="12" name="矩形 11"/>
          <p:cNvSpPr/>
          <p:nvPr/>
        </p:nvSpPr>
        <p:spPr>
          <a:xfrm>
            <a:off x="7564821" y="5115905"/>
            <a:ext cx="1899745" cy="670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生成日志、输出错误信息</a:t>
            </a:r>
          </a:p>
        </p:txBody>
      </p:sp>
      <p:sp>
        <p:nvSpPr>
          <p:cNvPr id="13" name="矩形 12"/>
          <p:cNvSpPr/>
          <p:nvPr/>
        </p:nvSpPr>
        <p:spPr>
          <a:xfrm>
            <a:off x="9664262" y="5108025"/>
            <a:ext cx="1778876" cy="677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生成日志、输出成功信息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8405648" y="2262352"/>
            <a:ext cx="2758966" cy="40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插入触发器</a:t>
            </a:r>
          </a:p>
        </p:txBody>
      </p:sp>
      <p:sp>
        <p:nvSpPr>
          <p:cNvPr id="15" name="矩形 14"/>
          <p:cNvSpPr/>
          <p:nvPr/>
        </p:nvSpPr>
        <p:spPr>
          <a:xfrm>
            <a:off x="4950371" y="4288219"/>
            <a:ext cx="2758966" cy="40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文件夹和文件生成</a:t>
            </a:r>
          </a:p>
        </p:txBody>
      </p:sp>
      <p:sp>
        <p:nvSpPr>
          <p:cNvPr id="16" name="菱形 15"/>
          <p:cNvSpPr/>
          <p:nvPr/>
        </p:nvSpPr>
        <p:spPr>
          <a:xfrm>
            <a:off x="5809592" y="3097924"/>
            <a:ext cx="1040524" cy="6621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成功</a:t>
            </a:r>
          </a:p>
        </p:txBody>
      </p:sp>
      <p:sp>
        <p:nvSpPr>
          <p:cNvPr id="17" name="菱形 16"/>
          <p:cNvSpPr/>
          <p:nvPr/>
        </p:nvSpPr>
        <p:spPr>
          <a:xfrm>
            <a:off x="9264869" y="1284891"/>
            <a:ext cx="1040524" cy="6621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成功</a:t>
            </a:r>
          </a:p>
        </p:txBody>
      </p:sp>
      <p:sp>
        <p:nvSpPr>
          <p:cNvPr id="18" name="菱形 17"/>
          <p:cNvSpPr/>
          <p:nvPr/>
        </p:nvSpPr>
        <p:spPr>
          <a:xfrm>
            <a:off x="9264869" y="3184634"/>
            <a:ext cx="1040524" cy="6621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成功</a:t>
            </a:r>
          </a:p>
        </p:txBody>
      </p:sp>
      <p:cxnSp>
        <p:nvCxnSpPr>
          <p:cNvPr id="19" name="直线箭头连接符 18"/>
          <p:cNvCxnSpPr>
            <a:stCxn id="9" idx="2"/>
            <a:endCxn id="10" idx="0"/>
          </p:cNvCxnSpPr>
          <p:nvPr/>
        </p:nvCxnSpPr>
        <p:spPr>
          <a:xfrm flipH="1">
            <a:off x="6329854" y="331076"/>
            <a:ext cx="1" cy="28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1" idx="0"/>
          </p:cNvCxnSpPr>
          <p:nvPr/>
        </p:nvCxnSpPr>
        <p:spPr>
          <a:xfrm>
            <a:off x="6329854" y="1024758"/>
            <a:ext cx="0" cy="26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1" idx="2"/>
            <a:endCxn id="14" idx="0"/>
          </p:cNvCxnSpPr>
          <p:nvPr/>
        </p:nvCxnSpPr>
        <p:spPr>
          <a:xfrm>
            <a:off x="6329854" y="1947043"/>
            <a:ext cx="0" cy="31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4" idx="2"/>
            <a:endCxn id="20" idx="0"/>
          </p:cNvCxnSpPr>
          <p:nvPr/>
        </p:nvCxnSpPr>
        <p:spPr>
          <a:xfrm>
            <a:off x="6329854" y="2672255"/>
            <a:ext cx="0" cy="42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20" idx="2"/>
            <a:endCxn id="19" idx="0"/>
          </p:cNvCxnSpPr>
          <p:nvPr/>
        </p:nvCxnSpPr>
        <p:spPr>
          <a:xfrm>
            <a:off x="6329854" y="3760076"/>
            <a:ext cx="0" cy="52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6329854" y="4698122"/>
            <a:ext cx="0" cy="28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6329854" y="4981903"/>
            <a:ext cx="1760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V="1">
            <a:off x="8090338" y="1024758"/>
            <a:ext cx="0" cy="395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8090338" y="1024758"/>
            <a:ext cx="1694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21" idx="0"/>
          </p:cNvCxnSpPr>
          <p:nvPr/>
        </p:nvCxnSpPr>
        <p:spPr>
          <a:xfrm>
            <a:off x="9785131" y="1024758"/>
            <a:ext cx="0" cy="26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1" idx="2"/>
          </p:cNvCxnSpPr>
          <p:nvPr/>
        </p:nvCxnSpPr>
        <p:spPr>
          <a:xfrm>
            <a:off x="9785131" y="1947043"/>
            <a:ext cx="0" cy="31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8" idx="2"/>
            <a:endCxn id="22" idx="0"/>
          </p:cNvCxnSpPr>
          <p:nvPr/>
        </p:nvCxnSpPr>
        <p:spPr>
          <a:xfrm>
            <a:off x="9785131" y="2672255"/>
            <a:ext cx="0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10305393" y="3515710"/>
            <a:ext cx="0" cy="159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9264869" y="3515710"/>
            <a:ext cx="0" cy="159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9932276" y="5785942"/>
            <a:ext cx="0" cy="4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8937734" y="5785942"/>
            <a:ext cx="0" cy="4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657553" y="15777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291130" y="34290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348036" y="159757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937734" y="435301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0263731" y="434571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746167" y="189565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250613" y="3766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329854" y="1853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cxnSp>
        <p:nvCxnSpPr>
          <p:cNvPr id="43" name="直线连接符 42"/>
          <p:cNvCxnSpPr>
            <a:stCxn id="11" idx="1"/>
          </p:cNvCxnSpPr>
          <p:nvPr/>
        </p:nvCxnSpPr>
        <p:spPr>
          <a:xfrm flipH="1">
            <a:off x="4550979" y="1615967"/>
            <a:ext cx="1258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4556234" y="1615967"/>
            <a:ext cx="15766" cy="383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4572000" y="5446983"/>
            <a:ext cx="2992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>
            <a:stCxn id="20" idx="1"/>
          </p:cNvCxnSpPr>
          <p:nvPr/>
        </p:nvCxnSpPr>
        <p:spPr>
          <a:xfrm flipH="1">
            <a:off x="4550979" y="3429000"/>
            <a:ext cx="1258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>
            <a:off x="8246134" y="1606770"/>
            <a:ext cx="1010854" cy="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8246134" y="1638957"/>
            <a:ext cx="0" cy="346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3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成果汇报：软件系统设计   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328927"/>
            <a:ext cx="10515600" cy="41373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zh-CN" altLang="en-US" kern="100" dirty="0" smtClean="0">
                <a:latin typeface="Calibri Light" panose="020F0302020204030204" pitchFamily="34" charset="0"/>
              </a:rPr>
              <a:t>读表、表</a:t>
            </a:r>
            <a:r>
              <a:rPr lang="zh-CN" altLang="en-US" kern="100" dirty="0">
                <a:latin typeface="Calibri Light" panose="020F0302020204030204" pitchFamily="34" charset="0"/>
              </a:rPr>
              <a:t>处理模块流程图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sp>
        <p:nvSpPr>
          <p:cNvPr id="49" name="矩形 48"/>
          <p:cNvSpPr/>
          <p:nvPr/>
        </p:nvSpPr>
        <p:spPr>
          <a:xfrm>
            <a:off x="5588875" y="0"/>
            <a:ext cx="1481959" cy="331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开始</a:t>
            </a:r>
          </a:p>
        </p:txBody>
      </p:sp>
      <p:sp>
        <p:nvSpPr>
          <p:cNvPr id="50" name="矩形 49"/>
          <p:cNvSpPr/>
          <p:nvPr/>
        </p:nvSpPr>
        <p:spPr>
          <a:xfrm>
            <a:off x="4950371" y="614855"/>
            <a:ext cx="2758966" cy="40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读取关系数据库中日志表</a:t>
            </a:r>
          </a:p>
        </p:txBody>
      </p:sp>
      <p:sp>
        <p:nvSpPr>
          <p:cNvPr id="51" name="菱形 50"/>
          <p:cNvSpPr/>
          <p:nvPr/>
        </p:nvSpPr>
        <p:spPr>
          <a:xfrm>
            <a:off x="5809592" y="1284891"/>
            <a:ext cx="1040524" cy="6621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正确</a:t>
            </a:r>
          </a:p>
        </p:txBody>
      </p:sp>
      <p:sp>
        <p:nvSpPr>
          <p:cNvPr id="52" name="矩形 51"/>
          <p:cNvSpPr/>
          <p:nvPr/>
        </p:nvSpPr>
        <p:spPr>
          <a:xfrm>
            <a:off x="4950371" y="2262352"/>
            <a:ext cx="2758966" cy="40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相关信息存入</a:t>
            </a:r>
            <a:r>
              <a:rPr kumimoji="1" lang="zh-CN" altLang="en-US" dirty="0" smtClean="0"/>
              <a:t>日志表</a:t>
            </a:r>
            <a:endParaRPr kumimoji="1"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8090338" y="6203722"/>
            <a:ext cx="2758966" cy="40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结束</a:t>
            </a:r>
          </a:p>
        </p:txBody>
      </p:sp>
      <p:sp>
        <p:nvSpPr>
          <p:cNvPr id="54" name="矩形 53"/>
          <p:cNvSpPr/>
          <p:nvPr/>
        </p:nvSpPr>
        <p:spPr>
          <a:xfrm>
            <a:off x="7564821" y="5115905"/>
            <a:ext cx="1899745" cy="670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生成日志、输出错误信息</a:t>
            </a:r>
          </a:p>
        </p:txBody>
      </p:sp>
      <p:sp>
        <p:nvSpPr>
          <p:cNvPr id="55" name="矩形 54"/>
          <p:cNvSpPr/>
          <p:nvPr/>
        </p:nvSpPr>
        <p:spPr>
          <a:xfrm>
            <a:off x="9664261" y="5108025"/>
            <a:ext cx="2256007" cy="685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存入中间文件、生成日志输出成功信息</a:t>
            </a:r>
          </a:p>
        </p:txBody>
      </p:sp>
      <p:sp>
        <p:nvSpPr>
          <p:cNvPr id="56" name="矩形 55"/>
          <p:cNvSpPr/>
          <p:nvPr/>
        </p:nvSpPr>
        <p:spPr>
          <a:xfrm>
            <a:off x="8405648" y="2262352"/>
            <a:ext cx="2758966" cy="40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表模式转换</a:t>
            </a:r>
          </a:p>
        </p:txBody>
      </p:sp>
      <p:sp>
        <p:nvSpPr>
          <p:cNvPr id="57" name="矩形 56"/>
          <p:cNvSpPr/>
          <p:nvPr/>
        </p:nvSpPr>
        <p:spPr>
          <a:xfrm>
            <a:off x="4950371" y="4288219"/>
            <a:ext cx="2758966" cy="559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根据</a:t>
            </a:r>
            <a:r>
              <a:rPr kumimoji="1" lang="zh-CN" altLang="en-US" dirty="0" smtClean="0"/>
              <a:t>日志表读取</a:t>
            </a:r>
            <a:r>
              <a:rPr kumimoji="1" lang="zh-CN" altLang="en-US" dirty="0"/>
              <a:t>目标数据库，生成日志</a:t>
            </a:r>
          </a:p>
        </p:txBody>
      </p:sp>
      <p:sp>
        <p:nvSpPr>
          <p:cNvPr id="58" name="菱形 57"/>
          <p:cNvSpPr/>
          <p:nvPr/>
        </p:nvSpPr>
        <p:spPr>
          <a:xfrm>
            <a:off x="5809592" y="3097924"/>
            <a:ext cx="1040524" cy="6621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成功</a:t>
            </a:r>
          </a:p>
        </p:txBody>
      </p:sp>
      <p:sp>
        <p:nvSpPr>
          <p:cNvPr id="59" name="菱形 58"/>
          <p:cNvSpPr/>
          <p:nvPr/>
        </p:nvSpPr>
        <p:spPr>
          <a:xfrm>
            <a:off x="9264869" y="1284891"/>
            <a:ext cx="1040524" cy="6621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成功</a:t>
            </a:r>
          </a:p>
        </p:txBody>
      </p:sp>
      <p:sp>
        <p:nvSpPr>
          <p:cNvPr id="60" name="菱形 59"/>
          <p:cNvSpPr/>
          <p:nvPr/>
        </p:nvSpPr>
        <p:spPr>
          <a:xfrm>
            <a:off x="9264869" y="3184634"/>
            <a:ext cx="1040524" cy="6621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成功</a:t>
            </a:r>
          </a:p>
        </p:txBody>
      </p:sp>
      <p:cxnSp>
        <p:nvCxnSpPr>
          <p:cNvPr id="61" name="直线箭头连接符 60"/>
          <p:cNvCxnSpPr>
            <a:stCxn id="51" idx="2"/>
            <a:endCxn id="52" idx="0"/>
          </p:cNvCxnSpPr>
          <p:nvPr/>
        </p:nvCxnSpPr>
        <p:spPr>
          <a:xfrm flipH="1">
            <a:off x="6329854" y="331076"/>
            <a:ext cx="1" cy="28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endCxn id="53" idx="0"/>
          </p:cNvCxnSpPr>
          <p:nvPr/>
        </p:nvCxnSpPr>
        <p:spPr>
          <a:xfrm>
            <a:off x="6329854" y="1024758"/>
            <a:ext cx="0" cy="26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53" idx="2"/>
            <a:endCxn id="56" idx="0"/>
          </p:cNvCxnSpPr>
          <p:nvPr/>
        </p:nvCxnSpPr>
        <p:spPr>
          <a:xfrm>
            <a:off x="6329854" y="1947043"/>
            <a:ext cx="0" cy="31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56" idx="2"/>
            <a:endCxn id="62" idx="0"/>
          </p:cNvCxnSpPr>
          <p:nvPr/>
        </p:nvCxnSpPr>
        <p:spPr>
          <a:xfrm>
            <a:off x="6329854" y="2672255"/>
            <a:ext cx="0" cy="42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62" idx="2"/>
            <a:endCxn id="61" idx="0"/>
          </p:cNvCxnSpPr>
          <p:nvPr/>
        </p:nvCxnSpPr>
        <p:spPr>
          <a:xfrm>
            <a:off x="6329854" y="3760076"/>
            <a:ext cx="0" cy="52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6329854" y="4698122"/>
            <a:ext cx="0" cy="28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/>
          <p:nvPr/>
        </p:nvCxnSpPr>
        <p:spPr>
          <a:xfrm>
            <a:off x="6329854" y="4981903"/>
            <a:ext cx="1760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 flipV="1">
            <a:off x="8090338" y="1024758"/>
            <a:ext cx="0" cy="395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8090338" y="1024758"/>
            <a:ext cx="1694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endCxn id="63" idx="0"/>
          </p:cNvCxnSpPr>
          <p:nvPr/>
        </p:nvCxnSpPr>
        <p:spPr>
          <a:xfrm>
            <a:off x="9785131" y="1024758"/>
            <a:ext cx="0" cy="26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63" idx="2"/>
          </p:cNvCxnSpPr>
          <p:nvPr/>
        </p:nvCxnSpPr>
        <p:spPr>
          <a:xfrm>
            <a:off x="9785131" y="1947043"/>
            <a:ext cx="0" cy="31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60" idx="2"/>
            <a:endCxn id="64" idx="0"/>
          </p:cNvCxnSpPr>
          <p:nvPr/>
        </p:nvCxnSpPr>
        <p:spPr>
          <a:xfrm>
            <a:off x="9785131" y="2672255"/>
            <a:ext cx="0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/>
          <p:nvPr/>
        </p:nvCxnSpPr>
        <p:spPr>
          <a:xfrm>
            <a:off x="10305393" y="3515710"/>
            <a:ext cx="0" cy="159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>
            <a:off x="9264869" y="3515710"/>
            <a:ext cx="0" cy="159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>
            <a:off x="9932276" y="5785942"/>
            <a:ext cx="0" cy="4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>
            <a:off x="8937734" y="5785942"/>
            <a:ext cx="0" cy="4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8657553" y="15777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291130" y="34290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5348036" y="159757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937734" y="435301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</a:t>
            </a:r>
            <a:endParaRPr kumimoji="1"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263731" y="434571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9746167" y="189565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6250613" y="3766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6329854" y="1853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cxnSp>
        <p:nvCxnSpPr>
          <p:cNvPr id="85" name="直线连接符 84"/>
          <p:cNvCxnSpPr>
            <a:stCxn id="53" idx="1"/>
          </p:cNvCxnSpPr>
          <p:nvPr/>
        </p:nvCxnSpPr>
        <p:spPr>
          <a:xfrm flipH="1">
            <a:off x="4550979" y="1615967"/>
            <a:ext cx="1258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/>
          <p:cNvCxnSpPr/>
          <p:nvPr/>
        </p:nvCxnSpPr>
        <p:spPr>
          <a:xfrm>
            <a:off x="4556234" y="1615967"/>
            <a:ext cx="15766" cy="383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>
            <a:off x="4572000" y="5446983"/>
            <a:ext cx="2992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/>
          <p:cNvCxnSpPr>
            <a:stCxn id="62" idx="1"/>
          </p:cNvCxnSpPr>
          <p:nvPr/>
        </p:nvCxnSpPr>
        <p:spPr>
          <a:xfrm flipH="1">
            <a:off x="4550979" y="3429000"/>
            <a:ext cx="1258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 flipH="1">
            <a:off x="8246134" y="1606770"/>
            <a:ext cx="1010854" cy="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/>
          <p:nvPr/>
        </p:nvCxnSpPr>
        <p:spPr>
          <a:xfrm>
            <a:off x="8246134" y="1638957"/>
            <a:ext cx="0" cy="346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8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成果汇报：软件系统设计   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328927"/>
            <a:ext cx="10515600" cy="41373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zh-CN" altLang="en-US" kern="100" dirty="0">
                <a:latin typeface="Calibri Light" panose="020F0302020204030204" pitchFamily="34" charset="0"/>
              </a:rPr>
              <a:t>存表模块流程图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sp>
        <p:nvSpPr>
          <p:cNvPr id="49" name="矩形 48"/>
          <p:cNvSpPr/>
          <p:nvPr/>
        </p:nvSpPr>
        <p:spPr>
          <a:xfrm>
            <a:off x="5588875" y="0"/>
            <a:ext cx="1481959" cy="331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开始</a:t>
            </a:r>
          </a:p>
        </p:txBody>
      </p:sp>
      <p:sp>
        <p:nvSpPr>
          <p:cNvPr id="50" name="矩形 49"/>
          <p:cNvSpPr/>
          <p:nvPr/>
        </p:nvSpPr>
        <p:spPr>
          <a:xfrm>
            <a:off x="4950371" y="614855"/>
            <a:ext cx="2758966" cy="40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读取中间文件</a:t>
            </a:r>
          </a:p>
        </p:txBody>
      </p:sp>
      <p:sp>
        <p:nvSpPr>
          <p:cNvPr id="51" name="菱形 50"/>
          <p:cNvSpPr/>
          <p:nvPr/>
        </p:nvSpPr>
        <p:spPr>
          <a:xfrm>
            <a:off x="5809592" y="1284891"/>
            <a:ext cx="1040524" cy="6621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正确</a:t>
            </a:r>
          </a:p>
        </p:txBody>
      </p:sp>
      <p:sp>
        <p:nvSpPr>
          <p:cNvPr id="52" name="矩形 51"/>
          <p:cNvSpPr/>
          <p:nvPr/>
        </p:nvSpPr>
        <p:spPr>
          <a:xfrm>
            <a:off x="4950371" y="2262352"/>
            <a:ext cx="2758966" cy="40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读取配置文件</a:t>
            </a:r>
            <a:r>
              <a:rPr kumimoji="1" lang="en-US" altLang="zh-CN" dirty="0"/>
              <a:t>HBASE</a:t>
            </a:r>
            <a:r>
              <a:rPr kumimoji="1" lang="zh-CN" altLang="en-US" dirty="0"/>
              <a:t>信息</a:t>
            </a:r>
          </a:p>
        </p:txBody>
      </p:sp>
      <p:sp>
        <p:nvSpPr>
          <p:cNvPr id="53" name="矩形 52"/>
          <p:cNvSpPr/>
          <p:nvPr/>
        </p:nvSpPr>
        <p:spPr>
          <a:xfrm>
            <a:off x="8090338" y="6203722"/>
            <a:ext cx="2758966" cy="40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结束</a:t>
            </a:r>
          </a:p>
        </p:txBody>
      </p:sp>
      <p:sp>
        <p:nvSpPr>
          <p:cNvPr id="54" name="矩形 53"/>
          <p:cNvSpPr/>
          <p:nvPr/>
        </p:nvSpPr>
        <p:spPr>
          <a:xfrm>
            <a:off x="7564821" y="5115905"/>
            <a:ext cx="1899745" cy="670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生成日志、输出错误信息</a:t>
            </a:r>
          </a:p>
        </p:txBody>
      </p:sp>
      <p:sp>
        <p:nvSpPr>
          <p:cNvPr id="55" name="矩形 54"/>
          <p:cNvSpPr/>
          <p:nvPr/>
        </p:nvSpPr>
        <p:spPr>
          <a:xfrm>
            <a:off x="9664261" y="5108025"/>
            <a:ext cx="2256007" cy="685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存入中间文件、生成日志输出成功信息</a:t>
            </a:r>
          </a:p>
        </p:txBody>
      </p:sp>
      <p:sp>
        <p:nvSpPr>
          <p:cNvPr id="56" name="矩形 55"/>
          <p:cNvSpPr/>
          <p:nvPr/>
        </p:nvSpPr>
        <p:spPr>
          <a:xfrm>
            <a:off x="8405648" y="2262352"/>
            <a:ext cx="2758966" cy="40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根据中间文件同步</a:t>
            </a:r>
            <a:r>
              <a:rPr kumimoji="1" lang="en-US" altLang="zh-CN" dirty="0"/>
              <a:t>HBASE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950371" y="4288219"/>
            <a:ext cx="2758966" cy="559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连接</a:t>
            </a:r>
            <a:r>
              <a:rPr kumimoji="1" lang="en-US" altLang="zh-CN" dirty="0"/>
              <a:t>HBAES</a:t>
            </a:r>
            <a:endParaRPr kumimoji="1" lang="zh-CN" altLang="en-US" dirty="0"/>
          </a:p>
        </p:txBody>
      </p:sp>
      <p:sp>
        <p:nvSpPr>
          <p:cNvPr id="58" name="菱形 57"/>
          <p:cNvSpPr/>
          <p:nvPr/>
        </p:nvSpPr>
        <p:spPr>
          <a:xfrm>
            <a:off x="5809592" y="3097924"/>
            <a:ext cx="1040524" cy="6621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成功</a:t>
            </a:r>
          </a:p>
        </p:txBody>
      </p:sp>
      <p:sp>
        <p:nvSpPr>
          <p:cNvPr id="59" name="菱形 58"/>
          <p:cNvSpPr/>
          <p:nvPr/>
        </p:nvSpPr>
        <p:spPr>
          <a:xfrm>
            <a:off x="9264869" y="1284891"/>
            <a:ext cx="1040524" cy="6621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成功</a:t>
            </a:r>
          </a:p>
        </p:txBody>
      </p:sp>
      <p:sp>
        <p:nvSpPr>
          <p:cNvPr id="60" name="菱形 59"/>
          <p:cNvSpPr/>
          <p:nvPr/>
        </p:nvSpPr>
        <p:spPr>
          <a:xfrm>
            <a:off x="9264869" y="3184634"/>
            <a:ext cx="1040524" cy="6621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成功</a:t>
            </a:r>
          </a:p>
        </p:txBody>
      </p:sp>
      <p:cxnSp>
        <p:nvCxnSpPr>
          <p:cNvPr id="61" name="直线箭头连接符 60"/>
          <p:cNvCxnSpPr>
            <a:stCxn id="51" idx="2"/>
            <a:endCxn id="52" idx="0"/>
          </p:cNvCxnSpPr>
          <p:nvPr/>
        </p:nvCxnSpPr>
        <p:spPr>
          <a:xfrm flipH="1">
            <a:off x="6329854" y="331076"/>
            <a:ext cx="1" cy="28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endCxn id="53" idx="0"/>
          </p:cNvCxnSpPr>
          <p:nvPr/>
        </p:nvCxnSpPr>
        <p:spPr>
          <a:xfrm>
            <a:off x="6329854" y="1024758"/>
            <a:ext cx="0" cy="26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53" idx="2"/>
            <a:endCxn id="56" idx="0"/>
          </p:cNvCxnSpPr>
          <p:nvPr/>
        </p:nvCxnSpPr>
        <p:spPr>
          <a:xfrm>
            <a:off x="6329854" y="1947043"/>
            <a:ext cx="0" cy="31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56" idx="2"/>
            <a:endCxn id="62" idx="0"/>
          </p:cNvCxnSpPr>
          <p:nvPr/>
        </p:nvCxnSpPr>
        <p:spPr>
          <a:xfrm>
            <a:off x="6329854" y="2672255"/>
            <a:ext cx="0" cy="42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62" idx="2"/>
            <a:endCxn id="61" idx="0"/>
          </p:cNvCxnSpPr>
          <p:nvPr/>
        </p:nvCxnSpPr>
        <p:spPr>
          <a:xfrm>
            <a:off x="6329854" y="3760076"/>
            <a:ext cx="0" cy="52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6329854" y="4698122"/>
            <a:ext cx="0" cy="28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/>
          <p:nvPr/>
        </p:nvCxnSpPr>
        <p:spPr>
          <a:xfrm>
            <a:off x="6329854" y="4981903"/>
            <a:ext cx="1760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 flipV="1">
            <a:off x="8090338" y="1024758"/>
            <a:ext cx="0" cy="395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8090338" y="1024758"/>
            <a:ext cx="1694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endCxn id="63" idx="0"/>
          </p:cNvCxnSpPr>
          <p:nvPr/>
        </p:nvCxnSpPr>
        <p:spPr>
          <a:xfrm>
            <a:off x="9785131" y="1024758"/>
            <a:ext cx="0" cy="26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63" idx="2"/>
          </p:cNvCxnSpPr>
          <p:nvPr/>
        </p:nvCxnSpPr>
        <p:spPr>
          <a:xfrm>
            <a:off x="9785131" y="1947043"/>
            <a:ext cx="0" cy="31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60" idx="2"/>
            <a:endCxn id="64" idx="0"/>
          </p:cNvCxnSpPr>
          <p:nvPr/>
        </p:nvCxnSpPr>
        <p:spPr>
          <a:xfrm>
            <a:off x="9785131" y="2672255"/>
            <a:ext cx="0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/>
          <p:nvPr/>
        </p:nvCxnSpPr>
        <p:spPr>
          <a:xfrm>
            <a:off x="10305393" y="3515710"/>
            <a:ext cx="0" cy="159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>
            <a:off x="9264869" y="3515710"/>
            <a:ext cx="0" cy="159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>
            <a:off x="9932276" y="5785942"/>
            <a:ext cx="0" cy="4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>
            <a:off x="8937734" y="5785942"/>
            <a:ext cx="0" cy="4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8657553" y="15777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291130" y="34290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5348036" y="159757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937734" y="435301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</a:t>
            </a:r>
            <a:endParaRPr kumimoji="1"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263731" y="434571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9746167" y="189565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6250613" y="3766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6329854" y="1853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cxnSp>
        <p:nvCxnSpPr>
          <p:cNvPr id="85" name="直线连接符 84"/>
          <p:cNvCxnSpPr>
            <a:stCxn id="53" idx="1"/>
          </p:cNvCxnSpPr>
          <p:nvPr/>
        </p:nvCxnSpPr>
        <p:spPr>
          <a:xfrm flipH="1">
            <a:off x="4550979" y="1615967"/>
            <a:ext cx="1258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/>
          <p:cNvCxnSpPr/>
          <p:nvPr/>
        </p:nvCxnSpPr>
        <p:spPr>
          <a:xfrm>
            <a:off x="4556234" y="1615967"/>
            <a:ext cx="15766" cy="383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>
            <a:off x="4572000" y="5446983"/>
            <a:ext cx="2992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/>
          <p:cNvCxnSpPr>
            <a:stCxn id="62" idx="1"/>
          </p:cNvCxnSpPr>
          <p:nvPr/>
        </p:nvCxnSpPr>
        <p:spPr>
          <a:xfrm flipH="1">
            <a:off x="4550979" y="3429000"/>
            <a:ext cx="1258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 flipH="1">
            <a:off x="8246134" y="1606770"/>
            <a:ext cx="1010854" cy="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/>
          <p:nvPr/>
        </p:nvCxnSpPr>
        <p:spPr>
          <a:xfrm>
            <a:off x="8246134" y="1638957"/>
            <a:ext cx="0" cy="346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成果汇报：   软件系统设计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-762000"/>
            <a:ext cx="11353800" cy="729927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zh-CN" altLang="en-US" i="0" u="none" strike="noStrike" kern="1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zh-CN" altLang="en-US" kern="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zh-CN" altLang="en-US" i="0" u="none" strike="noStrike" kern="1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zh-CN" altLang="en-US" kern="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i="0" u="none" strike="noStrike" kern="100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      单次同步成功时的时序图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pic>
        <p:nvPicPr>
          <p:cNvPr id="17" name="图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-423332" y="-321733"/>
            <a:ext cx="11277600" cy="64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0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成果汇报：   三个关键问题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531807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b="1" i="0" u="none" strike="noStrike" kern="100" baseline="0" dirty="0">
                <a:latin typeface="Times New Roman" panose="02020603050405020304" pitchFamily="18" charset="0"/>
              </a:rPr>
              <a:t>1</a:t>
            </a:r>
            <a:r>
              <a:rPr lang="zh-CN" altLang="en-US" sz="2000" b="1" i="0" u="none" strike="noStrike" kern="100" baseline="0" dirty="0">
                <a:latin typeface="Times New Roman" panose="02020603050405020304" pitchFamily="18" charset="0"/>
              </a:rPr>
              <a:t>：</a:t>
            </a:r>
            <a:r>
              <a:rPr lang="zh-CN" altLang="en-US" i="0" u="none" strike="noStrike" kern="100" baseline="0" dirty="0">
                <a:latin typeface="Times New Roman" panose="02020603050405020304" pitchFamily="18" charset="0"/>
              </a:rPr>
              <a:t>变化捕捉策略：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kern="100" dirty="0">
                <a:latin typeface="Times New Roman" panose="02020603050405020304" pitchFamily="18" charset="0"/>
              </a:rPr>
              <a:t>	采用在目标关系数据库中插入触发器监控，并在其数据库中新建一个用于记录变化的数据表。定时读取该数据表，然后根据数据表中记录信息将变更数据写入日志表文件用于记录。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b="1" i="0" u="none" strike="noStrike" kern="100" baseline="0" dirty="0">
                <a:latin typeface="Times New Roman" panose="02020603050405020304" pitchFamily="18" charset="0"/>
              </a:rPr>
              <a:t>2</a:t>
            </a:r>
            <a:r>
              <a:rPr lang="zh-CN" altLang="en-US" sz="2000" b="1" i="0" u="none" strike="noStrike" kern="100" baseline="0" dirty="0">
                <a:latin typeface="Times New Roman" panose="02020603050405020304" pitchFamily="18" charset="0"/>
              </a:rPr>
              <a:t>：</a:t>
            </a:r>
            <a:r>
              <a:rPr lang="zh-CN" altLang="en-US" i="0" u="none" strike="noStrike" kern="100" baseline="0" dirty="0">
                <a:latin typeface="Times New Roman" panose="02020603050405020304" pitchFamily="18" charset="0"/>
              </a:rPr>
              <a:t>关系数据库表模式转换：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kern="100" dirty="0">
                <a:latin typeface="Times New Roman" panose="02020603050405020304" pitchFamily="18" charset="0"/>
              </a:rPr>
              <a:t>	采用已有的四种转换方法：基本变换、内嵌变换、分割变换、内联变换，解决关系数据中主键等的依赖，存入用于过渡的中间文件。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i="0" u="none" strike="noStrike" kern="100" baseline="0" dirty="0">
                <a:latin typeface="Times New Roman" panose="02020603050405020304" pitchFamily="18" charset="0"/>
              </a:rPr>
              <a:t>3</a:t>
            </a:r>
            <a:r>
              <a:rPr lang="zh-CN" altLang="en-US" sz="2000" i="0" u="none" strike="noStrike" kern="100" baseline="0" dirty="0">
                <a:latin typeface="Times New Roman" panose="02020603050405020304" pitchFamily="18" charset="0"/>
              </a:rPr>
              <a:t>：</a:t>
            </a:r>
            <a:r>
              <a:rPr lang="zh-CN" altLang="en-US" i="0" u="none" strike="noStrike" kern="100" baseline="0" dirty="0">
                <a:latin typeface="Times New Roman" panose="02020603050405020304" pitchFamily="18" charset="0"/>
              </a:rPr>
              <a:t>断点续传、监控和管理：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kern="100" dirty="0">
                <a:latin typeface="Times New Roman" panose="02020603050405020304" pitchFamily="18" charset="0"/>
              </a:rPr>
              <a:t>	使用日志表文件和中间文件并定期进行备份，数据库中的变化日志表存储，均可保证能做到在网络故障或者软件故障时的断点续传。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i="0" u="none" strike="noStrike" kern="100" baseline="0" dirty="0">
                <a:latin typeface="Times New Roman" panose="02020603050405020304" pitchFamily="18" charset="0"/>
              </a:rPr>
              <a:t>	每次相应的数据库读写操作都会有日志文件详细记载，管理更加方便。</a:t>
            </a:r>
          </a:p>
          <a:p>
            <a:pPr marL="0" lvl="0" indent="0">
              <a:lnSpc>
                <a:spcPct val="150000"/>
              </a:lnSpc>
              <a:buNone/>
            </a:pPr>
            <a:endParaRPr lang="zh-CN" altLang="en-US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093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成果汇报：软件运行范例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355833"/>
            <a:ext cx="5223148" cy="53445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b="1" kern="100" dirty="0">
                <a:latin typeface="Calibri Light" panose="020F0302020204030204" pitchFamily="34" charset="0"/>
              </a:rPr>
              <a:t>1</a:t>
            </a:r>
            <a:r>
              <a:rPr lang="zh-CN" altLang="en-US" sz="20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配置文件示例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1600" dirty="0"/>
              <a:t>&lt;?xml version=“1.0” encoding=“GB2312”?&gt;</a:t>
            </a:r>
            <a:br>
              <a:rPr lang="en-US" altLang="zh-CN" sz="1600" dirty="0"/>
            </a:br>
            <a:r>
              <a:rPr lang="en-US" altLang="zh-CN" sz="1600" dirty="0"/>
              <a:t>&lt;</a:t>
            </a:r>
            <a:r>
              <a:rPr lang="en-US" altLang="zh-CN" sz="1600" dirty="0" err="1"/>
              <a:t>config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&lt;RDB&gt;//</a:t>
            </a:r>
            <a:r>
              <a:rPr lang="zh-CN" altLang="en-US" sz="1600" dirty="0"/>
              <a:t>关系数据库表</a:t>
            </a:r>
            <a:br>
              <a:rPr lang="zh-CN" altLang="en-US" sz="1600" dirty="0"/>
            </a:br>
            <a:r>
              <a:rPr lang="zh-CN" altLang="en-US" sz="1600" dirty="0"/>
              <a:t>        </a:t>
            </a:r>
            <a:r>
              <a:rPr lang="en-US" altLang="zh-CN" sz="1600" dirty="0"/>
              <a:t>&lt;type&gt;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&lt;/type&gt;//</a:t>
            </a:r>
            <a:r>
              <a:rPr lang="zh-CN" altLang="en-US" sz="1600" dirty="0"/>
              <a:t>数据库类型</a:t>
            </a:r>
            <a:br>
              <a:rPr lang="zh-CN" altLang="en-US" sz="1600" dirty="0"/>
            </a:br>
            <a:r>
              <a:rPr lang="zh-CN" altLang="en-US" sz="1600" dirty="0"/>
              <a:t>        </a:t>
            </a:r>
            <a:r>
              <a:rPr lang="en-US" altLang="zh-CN" sz="1600" dirty="0"/>
              <a:t>&lt;address&gt;127.0.0.1:3306&lt;/address&gt;//</a:t>
            </a:r>
            <a:r>
              <a:rPr lang="zh-CN" altLang="en-US" sz="1600" dirty="0"/>
              <a:t>地址</a:t>
            </a:r>
            <a:br>
              <a:rPr lang="zh-CN" altLang="en-US" sz="1600" dirty="0"/>
            </a:br>
            <a:r>
              <a:rPr lang="zh-CN" altLang="en-US" sz="1600" dirty="0"/>
              <a:t>        </a:t>
            </a:r>
            <a:r>
              <a:rPr lang="en-US" altLang="zh-CN" sz="1600" dirty="0"/>
              <a:t>&lt;username&gt;root&lt;/username&gt;//</a:t>
            </a:r>
            <a:r>
              <a:rPr lang="zh-CN" altLang="en-US" sz="1600" dirty="0"/>
              <a:t>用户名</a:t>
            </a:r>
            <a:br>
              <a:rPr lang="zh-CN" altLang="en-US" sz="1600" dirty="0"/>
            </a:br>
            <a:r>
              <a:rPr lang="zh-CN" altLang="en-US" sz="1600" dirty="0"/>
              <a:t>        </a:t>
            </a:r>
            <a:r>
              <a:rPr lang="en-US" altLang="zh-CN" sz="1600" dirty="0"/>
              <a:t>&lt;password&gt;111111&lt;/password&gt;//</a:t>
            </a:r>
            <a:r>
              <a:rPr lang="zh-CN" altLang="en-US" sz="1600" dirty="0"/>
              <a:t>密码</a:t>
            </a:r>
            <a:br>
              <a:rPr lang="zh-CN" altLang="en-US" sz="1600" dirty="0"/>
            </a:br>
            <a:r>
              <a:rPr lang="zh-CN" altLang="en-US" sz="1600" dirty="0"/>
              <a:t>        </a:t>
            </a:r>
            <a:r>
              <a:rPr lang="en-US" altLang="zh-CN" sz="1600" dirty="0"/>
              <a:t>&lt;databases&gt;//</a:t>
            </a:r>
            <a:r>
              <a:rPr lang="zh-CN" altLang="en-US" sz="1600" dirty="0"/>
              <a:t>一个数据库地址包含多个</a:t>
            </a:r>
            <a:r>
              <a:rPr lang="en-US" altLang="zh-CN" sz="1600" dirty="0"/>
              <a:t>database</a:t>
            </a:r>
            <a:br>
              <a:rPr lang="en-US" altLang="zh-CN" sz="1600" dirty="0"/>
            </a:br>
            <a:r>
              <a:rPr lang="en-US" altLang="zh-CN" sz="1600" dirty="0"/>
              <a:t>            &lt;database&gt;//</a:t>
            </a:r>
            <a:r>
              <a:rPr lang="zh-CN" altLang="en-US" sz="1600" dirty="0"/>
              <a:t>一个</a:t>
            </a:r>
            <a:r>
              <a:rPr lang="en-US" altLang="zh-CN" sz="1600" dirty="0"/>
              <a:t>database</a:t>
            </a:r>
            <a:r>
              <a:rPr lang="zh-CN" altLang="en-US" sz="1600" dirty="0"/>
              <a:t>包含多个</a:t>
            </a:r>
            <a:r>
              <a:rPr lang="en-US" altLang="zh-CN" sz="1600" dirty="0"/>
              <a:t>table,</a:t>
            </a:r>
            <a:r>
              <a:rPr lang="zh-CN" altLang="en-US" sz="1600" dirty="0"/>
              <a:t>每个表都要设置同步到哪里</a:t>
            </a:r>
            <a:br>
              <a:rPr lang="zh-CN" altLang="en-US" sz="1600" dirty="0"/>
            </a:br>
            <a:r>
              <a:rPr lang="zh-CN" altLang="en-US" sz="1600" dirty="0"/>
              <a:t>                </a:t>
            </a:r>
            <a:r>
              <a:rPr lang="en-US" altLang="zh-CN" sz="1600" dirty="0"/>
              <a:t>&lt;name&gt;</a:t>
            </a:r>
            <a:r>
              <a:rPr lang="en-US" altLang="zh-CN" sz="1600" dirty="0" err="1"/>
              <a:t>WebDevelopment</a:t>
            </a:r>
            <a:r>
              <a:rPr lang="en-US" altLang="zh-CN" sz="1600" dirty="0"/>
              <a:t>&lt;/name&gt;</a:t>
            </a:r>
            <a:br>
              <a:rPr lang="en-US" altLang="zh-CN" sz="1600" dirty="0"/>
            </a:br>
            <a:r>
              <a:rPr lang="en-US" altLang="zh-CN" sz="1600" dirty="0"/>
              <a:t>                &lt;tables&gt;</a:t>
            </a:r>
            <a:br>
              <a:rPr lang="en-US" altLang="zh-CN" sz="1600" dirty="0"/>
            </a:b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/>
              <a:t>                        </a:t>
            </a:r>
            <a:br>
              <a:rPr lang="zh-CN" altLang="en-US" sz="1200" dirty="0"/>
            </a:br>
            <a:endParaRPr lang="zh-CN" altLang="en-US" sz="1200" kern="10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202090" y="0"/>
            <a:ext cx="5223148" cy="6700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1600" dirty="0"/>
              <a:t> &lt;table&gt;</a:t>
            </a:r>
            <a:br>
              <a:rPr lang="en-US" altLang="zh-CN" sz="1600" dirty="0"/>
            </a:br>
            <a:r>
              <a:rPr lang="en-US" altLang="zh-CN" sz="1600" dirty="0"/>
              <a:t>                 &lt;</a:t>
            </a:r>
            <a:r>
              <a:rPr lang="en-US" altLang="zh-CN" sz="1600" dirty="0" err="1"/>
              <a:t>tablename</a:t>
            </a:r>
            <a:r>
              <a:rPr lang="en-US" altLang="zh-CN" sz="1600" dirty="0"/>
              <a:t>&gt;Merchant&lt;/</a:t>
            </a:r>
            <a:r>
              <a:rPr lang="en-US" altLang="zh-CN" sz="1600" dirty="0" err="1"/>
              <a:t>tablename</a:t>
            </a:r>
            <a:r>
              <a:rPr lang="en-US" altLang="zh-CN" sz="1600" dirty="0"/>
              <a:t>&gt;//</a:t>
            </a:r>
            <a:r>
              <a:rPr lang="zh-CN" altLang="en-US" sz="1600" dirty="0"/>
              <a:t>要同步的表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1600" dirty="0"/>
              <a:t>&lt;sync&gt;Merchant&lt;/sync&gt;//</a:t>
            </a:r>
            <a:r>
              <a:rPr lang="zh-CN" altLang="en-US" sz="1600" dirty="0"/>
              <a:t>同步到</a:t>
            </a:r>
            <a:r>
              <a:rPr lang="en-US" altLang="zh-CN" sz="1600" dirty="0"/>
              <a:t>HBASE</a:t>
            </a:r>
            <a:r>
              <a:rPr lang="zh-CN" altLang="en-US" sz="1600" dirty="0"/>
              <a:t>的哪个表中</a:t>
            </a:r>
            <a:br>
              <a:rPr lang="zh-CN" altLang="en-US" sz="1600" dirty="0"/>
            </a:br>
            <a:r>
              <a:rPr lang="zh-CN" altLang="en-US" sz="1600" dirty="0"/>
              <a:t>                       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timespace</a:t>
            </a:r>
            <a:r>
              <a:rPr lang="en-US" altLang="zh-CN" sz="1600" dirty="0"/>
              <a:t>&gt;2016/3/11 12:31:30 -- 2016/3/21 12:31:20&lt;/</a:t>
            </a:r>
            <a:r>
              <a:rPr lang="en-US" altLang="zh-CN" sz="1600" dirty="0" err="1"/>
              <a:t>timespace</a:t>
            </a:r>
            <a:r>
              <a:rPr lang="en-US" altLang="zh-CN" sz="1600" dirty="0"/>
              <a:t>&gt;//</a:t>
            </a:r>
            <a:r>
              <a:rPr lang="zh-CN" altLang="en-US" sz="1600" dirty="0"/>
              <a:t>同步的时间段</a:t>
            </a:r>
            <a:br>
              <a:rPr lang="zh-CN" altLang="en-US" sz="1600" dirty="0"/>
            </a:br>
            <a:r>
              <a:rPr lang="zh-CN" altLang="en-US" dirty="0"/>
              <a:t>                    </a:t>
            </a:r>
            <a:r>
              <a:rPr lang="en-US" altLang="zh-CN" dirty="0"/>
              <a:t>&lt;/table&gt;</a:t>
            </a:r>
            <a:br>
              <a:rPr lang="en-US" altLang="zh-CN" dirty="0"/>
            </a:br>
            <a:r>
              <a:rPr lang="en-US" altLang="zh-CN" dirty="0"/>
              <a:t>                &lt;/tables&gt;</a:t>
            </a:r>
            <a:br>
              <a:rPr lang="en-US" altLang="zh-CN" dirty="0"/>
            </a:br>
            <a:r>
              <a:rPr lang="en-US" altLang="zh-CN" dirty="0"/>
              <a:t>            &lt;/database&gt;</a:t>
            </a:r>
            <a:br>
              <a:rPr lang="en-US" altLang="zh-CN" dirty="0"/>
            </a:br>
            <a:r>
              <a:rPr lang="en-US" altLang="zh-CN" dirty="0"/>
              <a:t>        &lt;/databases&gt;</a:t>
            </a:r>
            <a:br>
              <a:rPr lang="en-US" altLang="zh-CN" dirty="0"/>
            </a:br>
            <a:r>
              <a:rPr lang="en-US" altLang="zh-CN" dirty="0"/>
              <a:t>   &lt;/RDB&gt;</a:t>
            </a:r>
            <a:br>
              <a:rPr lang="en-US" altLang="zh-CN" dirty="0"/>
            </a:br>
            <a:r>
              <a:rPr lang="en-US" altLang="zh-CN" dirty="0"/>
              <a:t>   &lt;HBASE&gt;</a:t>
            </a:r>
            <a:br>
              <a:rPr lang="en-US" altLang="zh-CN" dirty="0"/>
            </a:br>
            <a:r>
              <a:rPr lang="en-US" altLang="zh-CN" dirty="0"/>
              <a:t>      &lt;address&gt;127.0.0.1:6666&lt;/address&gt;</a:t>
            </a:r>
            <a:br>
              <a:rPr lang="en-US" altLang="zh-CN" dirty="0"/>
            </a:br>
            <a:r>
              <a:rPr lang="en-US" altLang="zh-CN" dirty="0"/>
              <a:t>      &lt;username&gt;admin&lt;/username&gt;</a:t>
            </a:r>
            <a:br>
              <a:rPr lang="en-US" altLang="zh-CN" dirty="0"/>
            </a:br>
            <a:r>
              <a:rPr lang="en-US" altLang="zh-CN" dirty="0"/>
              <a:t>      &lt;password&gt;111111&lt;/password&gt;</a:t>
            </a:r>
            <a:br>
              <a:rPr lang="en-US" altLang="zh-CN" dirty="0"/>
            </a:br>
            <a:r>
              <a:rPr lang="en-US" altLang="zh-CN" dirty="0"/>
              <a:t>   &lt;/HBASE&gt;</a:t>
            </a:r>
            <a:br>
              <a:rPr lang="en-US" altLang="zh-CN" dirty="0"/>
            </a:br>
            <a:r>
              <a:rPr lang="en-US" altLang="zh-CN" dirty="0"/>
              <a:t>&lt;/</a:t>
            </a:r>
            <a:r>
              <a:rPr lang="en-US" altLang="zh-CN" dirty="0" err="1"/>
              <a:t>config</a:t>
            </a:r>
            <a:r>
              <a:rPr lang="en-US" altLang="zh-CN" dirty="0"/>
              <a:t>&gt;</a:t>
            </a:r>
            <a:endParaRPr lang="zh-CN" altLang="en-US" kern="1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成果汇报：软件运行范例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219199"/>
            <a:ext cx="10515600" cy="42470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b="1" kern="100" dirty="0">
                <a:latin typeface="Calibri Light" panose="020F0302020204030204" pitchFamily="34" charset="0"/>
              </a:rPr>
              <a:t>2</a:t>
            </a:r>
            <a:r>
              <a:rPr lang="zh-CN" altLang="en-US" sz="20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运行初始：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1400" kern="10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pic>
        <p:nvPicPr>
          <p:cNvPr id="33" name="图片 32"/>
          <p:cNvPicPr/>
          <p:nvPr/>
        </p:nvPicPr>
        <p:blipFill>
          <a:blip r:embed="rId2"/>
          <a:stretch>
            <a:fillRect/>
          </a:stretch>
        </p:blipFill>
        <p:spPr>
          <a:xfrm>
            <a:off x="766762" y="1690688"/>
            <a:ext cx="6028176" cy="46296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30966" y="1870330"/>
            <a:ext cx="43604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如图：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       可以看到文件夹、文件初始化成功，</a:t>
            </a:r>
          </a:p>
          <a:p>
            <a:r>
              <a:rPr kumimoji="1" lang="zh-CN" altLang="en-US" dirty="0"/>
              <a:t>       分别为：日志表文件、中间文件、</a:t>
            </a:r>
          </a:p>
          <a:p>
            <a:r>
              <a:rPr kumimoji="1" lang="zh-CN" altLang="en-US" dirty="0"/>
              <a:t>       数据库到日志表文件的</a:t>
            </a:r>
            <a:r>
              <a:rPr kumimoji="1" lang="en-US" altLang="zh-CN" dirty="0"/>
              <a:t>log</a:t>
            </a:r>
            <a:r>
              <a:rPr kumimoji="1" lang="zh-CN" altLang="en-US" dirty="0"/>
              <a:t>，</a:t>
            </a:r>
          </a:p>
          <a:p>
            <a:r>
              <a:rPr kumimoji="1" lang="zh-CN" altLang="en-US" dirty="0"/>
              <a:t>       中间文件到</a:t>
            </a:r>
            <a:r>
              <a:rPr kumimoji="1" lang="en-US" altLang="zh-CN" dirty="0"/>
              <a:t>HBASE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log</a:t>
            </a:r>
            <a:r>
              <a:rPr kumimoji="1" lang="zh-CN" altLang="en-US" dirty="0"/>
              <a:t>，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       另外：目标关系数据库上的触发器</a:t>
            </a:r>
          </a:p>
          <a:p>
            <a:r>
              <a:rPr kumimoji="1" lang="zh-CN" altLang="en-US" dirty="0"/>
              <a:t>        已经建立成功，并开始监控。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       系统每</a:t>
            </a:r>
            <a:r>
              <a:rPr kumimoji="1" lang="en-US" altLang="zh-CN" dirty="0"/>
              <a:t>15</a:t>
            </a:r>
            <a:r>
              <a:rPr kumimoji="1" lang="zh-CN" altLang="en-US" dirty="0"/>
              <a:t>秒</a:t>
            </a:r>
            <a:r>
              <a:rPr kumimoji="1" lang="zh-CN" altLang="en-US" dirty="0" smtClean="0"/>
              <a:t>读取文件</a:t>
            </a:r>
            <a:r>
              <a:rPr kumimoji="1" lang="zh-CN" altLang="en-US" dirty="0"/>
              <a:t>，然</a:t>
            </a:r>
          </a:p>
          <a:p>
            <a:r>
              <a:rPr kumimoji="1" lang="zh-CN" altLang="en-US" dirty="0"/>
              <a:t>       后根据文件进行后续操作，并有相</a:t>
            </a:r>
          </a:p>
          <a:p>
            <a:r>
              <a:rPr kumimoji="1" lang="zh-CN" altLang="en-US" dirty="0"/>
              <a:t>        关的输出。</a:t>
            </a:r>
          </a:p>
        </p:txBody>
      </p:sp>
    </p:spTree>
    <p:extLst>
      <p:ext uri="{BB962C8B-B14F-4D97-AF65-F5344CB8AC3E}">
        <p14:creationId xmlns:p14="http://schemas.microsoft.com/office/powerpoint/2010/main" val="10853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成果汇报：软件运行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219199"/>
            <a:ext cx="10515600" cy="42470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400" b="1" kern="100" dirty="0">
                <a:latin typeface="Calibri Light" panose="020F0302020204030204" pitchFamily="34" charset="0"/>
              </a:rPr>
              <a:t>3</a:t>
            </a:r>
            <a:r>
              <a:rPr lang="zh-CN" altLang="en-US" sz="24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运行之后数据库变化     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1400" kern="10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16" y="1857640"/>
            <a:ext cx="6570582" cy="44627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93572" y="1725997"/>
            <a:ext cx="41296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可以看到：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       目标关系数据库中的变更日志表</a:t>
            </a:r>
          </a:p>
          <a:p>
            <a:r>
              <a:rPr kumimoji="1" lang="zh-CN" altLang="en-US" dirty="0"/>
              <a:t>       已经生成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       目标关系数据表上的三个触发器</a:t>
            </a:r>
          </a:p>
          <a:p>
            <a:r>
              <a:rPr kumimoji="1" lang="zh-CN" altLang="en-US" dirty="0"/>
              <a:t>       已经插入，已经进行变化监控了。</a:t>
            </a:r>
          </a:p>
        </p:txBody>
      </p:sp>
    </p:spTree>
    <p:extLst>
      <p:ext uri="{BB962C8B-B14F-4D97-AF65-F5344CB8AC3E}">
        <p14:creationId xmlns:p14="http://schemas.microsoft.com/office/powerpoint/2010/main" val="50306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成果汇报：软件运行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219199"/>
            <a:ext cx="10515600" cy="42470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400" b="1" kern="100" dirty="0">
                <a:latin typeface="Calibri Light" panose="020F0302020204030204" pitchFamily="34" charset="0"/>
              </a:rPr>
              <a:t>4</a:t>
            </a:r>
            <a:r>
              <a:rPr lang="zh-CN" altLang="en-US" sz="24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对数据库进行增删改查之后： 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1400" kern="10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3683" y="1844566"/>
            <a:ext cx="6873765" cy="4475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83403" y="1793685"/>
            <a:ext cx="3898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可以看到：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       在对目标数据库进行更改之后，</a:t>
            </a:r>
          </a:p>
          <a:p>
            <a:r>
              <a:rPr kumimoji="1" lang="zh-CN" altLang="en-US" dirty="0"/>
              <a:t>       控制台会对变化捕捉等信息进行</a:t>
            </a:r>
          </a:p>
          <a:p>
            <a:r>
              <a:rPr kumimoji="1" lang="zh-CN" altLang="en-US" dirty="0"/>
              <a:t>       输出。输出字段记录了数据库变</a:t>
            </a:r>
          </a:p>
          <a:p>
            <a:r>
              <a:rPr kumimoji="1" lang="zh-CN" altLang="en-US" dirty="0"/>
              <a:t>       化和相应文件的读写情况，并对</a:t>
            </a:r>
          </a:p>
          <a:p>
            <a:r>
              <a:rPr kumimoji="1" lang="zh-CN" altLang="en-US" dirty="0"/>
              <a:t>       变化详情进行了描述，便于用户</a:t>
            </a:r>
          </a:p>
          <a:p>
            <a:r>
              <a:rPr kumimoji="1" lang="zh-CN" altLang="en-US" dirty="0"/>
              <a:t>       观察。</a:t>
            </a:r>
          </a:p>
        </p:txBody>
      </p:sp>
    </p:spTree>
    <p:extLst>
      <p:ext uri="{BB962C8B-B14F-4D97-AF65-F5344CB8AC3E}">
        <p14:creationId xmlns:p14="http://schemas.microsoft.com/office/powerpoint/2010/main" val="7867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 b="12250"/>
          <a:stretch/>
        </p:blipFill>
        <p:spPr>
          <a:xfrm>
            <a:off x="0" y="-28576"/>
            <a:ext cx="12192000" cy="6915151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7051033" y="1794550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69480" y="1766842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69480" y="3246276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69480" y="2506559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成果汇报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69480" y="3985993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69480" y="4725711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051033" y="2533876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051033" y="3273202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051033" y="4012528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924832" y="2680199"/>
            <a:ext cx="2165279" cy="15006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70C0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400" kern="2200" dirty="0">
                <a:latin typeface="Calibri" panose="020F0502020204030204" pitchFamily="34" charset="0"/>
              </a:rPr>
              <a:t>目  录</a:t>
            </a:r>
            <a:endParaRPr lang="en-US" altLang="zh-CN" sz="4400" kern="2200" dirty="0">
              <a:latin typeface="Calibri" panose="020F0502020204030204" pitchFamily="34" charset="0"/>
            </a:endParaRPr>
          </a:p>
          <a:p>
            <a:pPr algn="ctr"/>
            <a:r>
              <a:rPr lang="en-US" altLang="zh-CN" sz="2400" b="0" kern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400" b="0" kern="22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弧形 2"/>
          <p:cNvSpPr/>
          <p:nvPr/>
        </p:nvSpPr>
        <p:spPr>
          <a:xfrm>
            <a:off x="2639671" y="2677145"/>
            <a:ext cx="1376295" cy="1376295"/>
          </a:xfrm>
          <a:prstGeom prst="arc">
            <a:avLst>
              <a:gd name="adj1" fmla="val 3225363"/>
              <a:gd name="adj2" fmla="val 1891061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099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成果汇报：软件运行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219199"/>
            <a:ext cx="10515600" cy="42470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b="1" kern="100" dirty="0">
                <a:latin typeface="Calibri Light" panose="020F0302020204030204" pitchFamily="34" charset="0"/>
              </a:rPr>
              <a:t>5</a:t>
            </a:r>
            <a:r>
              <a:rPr lang="zh-CN" altLang="en-US" sz="20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运行后文件夹和文件生成情况：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1400" kern="100" dirty="0">
              <a:latin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1400" kern="10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09638" y="1690688"/>
            <a:ext cx="5223148" cy="51673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99434" y="1966020"/>
            <a:ext cx="38298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可以看到：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      相应文件夹和文件都已经生成：</a:t>
            </a:r>
          </a:p>
          <a:p>
            <a:r>
              <a:rPr kumimoji="1" lang="zh-CN" altLang="en-US" dirty="0"/>
              <a:t>      日志表文件、中间文件、</a:t>
            </a:r>
          </a:p>
          <a:p>
            <a:r>
              <a:rPr kumimoji="1" lang="zh-CN" altLang="en-US" dirty="0"/>
              <a:t>      数据库到日志表文件的</a:t>
            </a:r>
            <a:r>
              <a:rPr kumimoji="1" lang="en-US" altLang="zh-CN" dirty="0"/>
              <a:t>log</a:t>
            </a:r>
            <a:r>
              <a:rPr kumimoji="1" lang="zh-CN" altLang="en-US" dirty="0"/>
              <a:t>，</a:t>
            </a:r>
          </a:p>
          <a:p>
            <a:r>
              <a:rPr kumimoji="1" lang="zh-CN" altLang="en-US" dirty="0"/>
              <a:t>      中间文件到</a:t>
            </a:r>
            <a:r>
              <a:rPr kumimoji="1" lang="en-US" altLang="zh-CN" dirty="0"/>
              <a:t>HBASE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log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53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成果汇报：软件运行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219199"/>
            <a:ext cx="10515600" cy="42470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800" kern="100" dirty="0">
                <a:latin typeface="Calibri Light" panose="020F0302020204030204" pitchFamily="34" charset="0"/>
              </a:rPr>
              <a:t>6</a:t>
            </a:r>
            <a:r>
              <a:rPr lang="zh-CN" altLang="en-US" sz="2800" kern="100" dirty="0">
                <a:latin typeface="Calibri Light" panose="020F0302020204030204" pitchFamily="34" charset="0"/>
              </a:rPr>
              <a:t>：具体文件示例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1400" kern="100" dirty="0">
              <a:latin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1400" kern="100" dirty="0">
              <a:latin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1400" kern="10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3" y="2055813"/>
            <a:ext cx="8106613" cy="50254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35616" y="2055813"/>
            <a:ext cx="3368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可以看到：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      在示例文件：从中间文件到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HBASE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log</a:t>
            </a:r>
            <a:r>
              <a:rPr kumimoji="1" lang="zh-CN" altLang="en-US" dirty="0"/>
              <a:t>中，详细记录</a:t>
            </a:r>
          </a:p>
          <a:p>
            <a:r>
              <a:rPr kumimoji="1" lang="zh-CN" altLang="en-US" dirty="0"/>
              <a:t>      了同步的表名、列族、值、</a:t>
            </a:r>
          </a:p>
          <a:p>
            <a:r>
              <a:rPr kumimoji="1" lang="zh-CN" altLang="en-US" dirty="0"/>
              <a:t>      变更类型、时间、</a:t>
            </a:r>
            <a:r>
              <a:rPr kumimoji="1" lang="en-US" altLang="zh-CN" dirty="0" err="1"/>
              <a:t>tps</a:t>
            </a:r>
            <a:r>
              <a:rPr kumimoji="1" lang="zh-CN" altLang="en-US" dirty="0"/>
              <a:t>等相</a:t>
            </a:r>
          </a:p>
          <a:p>
            <a:r>
              <a:rPr kumimoji="1" lang="zh-CN" altLang="en-US" dirty="0"/>
              <a:t>      关信息</a:t>
            </a:r>
          </a:p>
        </p:txBody>
      </p:sp>
    </p:spTree>
    <p:extLst>
      <p:ext uri="{BB962C8B-B14F-4D97-AF65-F5344CB8AC3E}">
        <p14:creationId xmlns:p14="http://schemas.microsoft.com/office/powerpoint/2010/main" val="21439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</a:t>
            </a:r>
            <a:r>
              <a:rPr lang="zh-CN" altLang="en-US" b="1" i="0" u="none" strike="noStrike" kern="2200" baseline="0" dirty="0" smtClean="0">
                <a:latin typeface="Times New Roman" panose="02020603050405020304" pitchFamily="18" charset="0"/>
              </a:rPr>
              <a:t>：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219199"/>
            <a:ext cx="10515600" cy="48662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zh-CN" altLang="en-US" sz="2000" kern="100" dirty="0">
                <a:latin typeface="Calibri Light" panose="020F0302020204030204" pitchFamily="34" charset="0"/>
              </a:rPr>
              <a:t>测试物理结构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2000" kern="10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sp>
        <p:nvSpPr>
          <p:cNvPr id="7" name="罐形 6"/>
          <p:cNvSpPr/>
          <p:nvPr/>
        </p:nvSpPr>
        <p:spPr>
          <a:xfrm>
            <a:off x="1308538" y="1816813"/>
            <a:ext cx="1308538" cy="160808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关系数据库</a:t>
            </a:r>
          </a:p>
        </p:txBody>
      </p:sp>
      <p:sp>
        <p:nvSpPr>
          <p:cNvPr id="8" name="罐形 7"/>
          <p:cNvSpPr/>
          <p:nvPr/>
        </p:nvSpPr>
        <p:spPr>
          <a:xfrm>
            <a:off x="3799490" y="1816813"/>
            <a:ext cx="1308538" cy="160808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HBASE</a:t>
            </a:r>
            <a:r>
              <a:rPr kumimoji="1" lang="zh-CN" altLang="en-US" dirty="0"/>
              <a:t>数据库</a:t>
            </a:r>
          </a:p>
        </p:txBody>
      </p:sp>
      <p:sp>
        <p:nvSpPr>
          <p:cNvPr id="9" name="矩形 8"/>
          <p:cNvSpPr/>
          <p:nvPr/>
        </p:nvSpPr>
        <p:spPr>
          <a:xfrm>
            <a:off x="3042745" y="4083269"/>
            <a:ext cx="3124693" cy="788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交换机（网络）</a:t>
            </a:r>
          </a:p>
        </p:txBody>
      </p:sp>
      <p:sp>
        <p:nvSpPr>
          <p:cNvPr id="10" name="正五边形 9"/>
          <p:cNvSpPr/>
          <p:nvPr/>
        </p:nvSpPr>
        <p:spPr>
          <a:xfrm>
            <a:off x="1308538" y="4346656"/>
            <a:ext cx="1308538" cy="1265867"/>
          </a:xfrm>
          <a:prstGeom prst="pen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测试包</a:t>
            </a:r>
          </a:p>
        </p:txBody>
      </p:sp>
      <p:sp>
        <p:nvSpPr>
          <p:cNvPr id="11" name="六边形 10"/>
          <p:cNvSpPr/>
          <p:nvPr/>
        </p:nvSpPr>
        <p:spPr>
          <a:xfrm>
            <a:off x="9102378" y="3889456"/>
            <a:ext cx="1060704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工具</a:t>
            </a:r>
          </a:p>
        </p:txBody>
      </p:sp>
      <p:sp>
        <p:nvSpPr>
          <p:cNvPr id="12" name="对角圆角矩形 11"/>
          <p:cNvSpPr/>
          <p:nvPr/>
        </p:nvSpPr>
        <p:spPr>
          <a:xfrm>
            <a:off x="10148231" y="2350950"/>
            <a:ext cx="1608083" cy="1072056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测试机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905297" y="3424895"/>
            <a:ext cx="1395248" cy="658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JDBC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868794" y="4698124"/>
            <a:ext cx="1431751" cy="772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HBASE</a:t>
            </a:r>
            <a:endParaRPr kumimoji="1" lang="zh-CN" altLang="en-US" dirty="0"/>
          </a:p>
          <a:p>
            <a:pPr algn="ctr"/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10" idx="0"/>
            <a:endCxn id="7" idx="3"/>
          </p:cNvCxnSpPr>
          <p:nvPr/>
        </p:nvCxnSpPr>
        <p:spPr>
          <a:xfrm flipV="1">
            <a:off x="1962807" y="3424895"/>
            <a:ext cx="0" cy="92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 flipV="1">
            <a:off x="2617076" y="3310759"/>
            <a:ext cx="425669" cy="772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9" idx="0"/>
          </p:cNvCxnSpPr>
          <p:nvPr/>
        </p:nvCxnSpPr>
        <p:spPr>
          <a:xfrm flipV="1">
            <a:off x="4605092" y="3424895"/>
            <a:ext cx="29970" cy="6583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13" idx="1"/>
          </p:cNvCxnSpPr>
          <p:nvPr/>
        </p:nvCxnSpPr>
        <p:spPr>
          <a:xfrm flipV="1">
            <a:off x="6167438" y="3754082"/>
            <a:ext cx="737859" cy="32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14" idx="1"/>
          </p:cNvCxnSpPr>
          <p:nvPr/>
        </p:nvCxnSpPr>
        <p:spPr>
          <a:xfrm>
            <a:off x="6167438" y="4871545"/>
            <a:ext cx="701356" cy="212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1" idx="3"/>
            <a:endCxn id="13" idx="3"/>
          </p:cNvCxnSpPr>
          <p:nvPr/>
        </p:nvCxnSpPr>
        <p:spPr>
          <a:xfrm flipH="1" flipV="1">
            <a:off x="8300545" y="3754082"/>
            <a:ext cx="801833" cy="5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1" idx="2"/>
            <a:endCxn id="14" idx="3"/>
          </p:cNvCxnSpPr>
          <p:nvPr/>
        </p:nvCxnSpPr>
        <p:spPr>
          <a:xfrm flipH="1">
            <a:off x="8300545" y="4803856"/>
            <a:ext cx="1030433" cy="28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1" idx="5"/>
          </p:cNvCxnSpPr>
          <p:nvPr/>
        </p:nvCxnSpPr>
        <p:spPr>
          <a:xfrm flipV="1">
            <a:off x="9934482" y="3424895"/>
            <a:ext cx="228600" cy="464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16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成果汇报：测试     测试物理结构（关系数据库、</a:t>
            </a:r>
            <a:r>
              <a:rPr lang="en-US" altLang="zh-CN" b="1" i="0" u="none" strike="noStrike" kern="2200" baseline="0" dirty="0" err="1">
                <a:latin typeface="Times New Roman" panose="02020603050405020304" pitchFamily="18" charset="0"/>
              </a:rPr>
              <a:t>hbase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、工具、模拟桩）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219199"/>
            <a:ext cx="10515600" cy="42470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b="1" kern="100" dirty="0">
                <a:latin typeface="Calibri Light" panose="020F0302020204030204" pitchFamily="34" charset="0"/>
              </a:rPr>
              <a:t>1</a:t>
            </a:r>
            <a:r>
              <a:rPr lang="zh-CN" altLang="en-US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1600" kern="100" dirty="0">
                <a:latin typeface="Calibri Light" panose="020F0302020204030204" pitchFamily="34" charset="0"/>
              </a:rPr>
              <a:t>测试硬件环境                                                                                                        </a:t>
            </a:r>
            <a:r>
              <a:rPr lang="en-US" altLang="zh-CN" b="1" kern="100" dirty="0">
                <a:latin typeface="Calibri Light" panose="020F0302020204030204" pitchFamily="34" charset="0"/>
              </a:rPr>
              <a:t>2</a:t>
            </a:r>
            <a:r>
              <a:rPr lang="zh-CN" altLang="en-US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1600" kern="100" dirty="0">
                <a:latin typeface="Calibri Light" panose="020F0302020204030204" pitchFamily="34" charset="0"/>
              </a:rPr>
              <a:t>测试软件环境：                </a:t>
            </a:r>
            <a:endParaRPr lang="zh-CN" altLang="en-US" sz="1400" kern="100" dirty="0">
              <a:latin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1400" kern="10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53382"/>
              </p:ext>
            </p:extLst>
          </p:nvPr>
        </p:nvGraphicFramePr>
        <p:xfrm>
          <a:off x="514985" y="1690688"/>
          <a:ext cx="5652453" cy="4897248"/>
        </p:xfrm>
        <a:graphic>
          <a:graphicData uri="http://schemas.openxmlformats.org/drawingml/2006/table">
            <a:tbl>
              <a:tblPr firstRow="1" firstCol="1" bandRow="1"/>
              <a:tblGrid>
                <a:gridCol w="1094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8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49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113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硬件名称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配置信息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其它说明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509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宋体" charset="0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charset="0"/>
                          <a:ea typeface="宋体" charset="0"/>
                        </a:rPr>
                        <a:t>HBase</a:t>
                      </a: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服务器</a:t>
                      </a:r>
                    </a:p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（</a:t>
                      </a: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台）</a:t>
                      </a:r>
                    </a:p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宋体" charset="0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CPU: 8</a:t>
                      </a: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核；</a:t>
                      </a:r>
                    </a:p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硬盘：</a:t>
                      </a: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500GB</a:t>
                      </a:r>
                      <a:endParaRPr lang="zh-CN" sz="16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内存：</a:t>
                      </a: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8GB</a:t>
                      </a:r>
                      <a:endParaRPr lang="zh-CN" sz="16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indent="3048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宋体" charset="0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该服务器作为</a:t>
                      </a: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HBASE</a:t>
                      </a: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数据的存储方，提供</a:t>
                      </a: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HBASE</a:t>
                      </a: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存储需要的一切条件</a:t>
                      </a: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 </a:t>
                      </a:r>
                      <a:endParaRPr lang="zh-CN" sz="16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宋体" charset="0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84524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Times New Roman" charset="0"/>
                          <a:ea typeface="宋体" charset="0"/>
                        </a:rPr>
                        <a:t>测试</a:t>
                      </a: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charset="0"/>
                          <a:ea typeface="宋体" charset="0"/>
                        </a:rPr>
                        <a:t>Cintel</a:t>
                      </a: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公司自行研发的数据库模拟装，能对数据库进行性能测试和压力测试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宋体" charset="0"/>
                        </a:rPr>
                        <a:t> 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宋体" charset="0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650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  PC</a:t>
                      </a: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机（</a:t>
                      </a: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台</a:t>
                      </a:r>
                      <a:r>
                        <a:rPr lang="zh-CN" sz="1200" kern="100" dirty="0">
                          <a:effectLst/>
                          <a:latin typeface="Times New Roman" charset="0"/>
                          <a:ea typeface="宋体" charset="0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CPU</a:t>
                      </a: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I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charset="0"/>
                          <a:cs typeface="Helvetica Neue" charset="0"/>
                        </a:rPr>
                        <a:t>ntel Core i5</a:t>
                      </a: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2.66GHZ</a:t>
                      </a:r>
                      <a:endParaRPr lang="zh-CN" sz="16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      2</a:t>
                      </a: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颗，每颗</a:t>
                      </a: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8</a:t>
                      </a: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核</a:t>
                      </a:r>
                    </a:p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硬盘：</a:t>
                      </a: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256GB </a:t>
                      </a:r>
                      <a:endParaRPr lang="zh-CN" sz="16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内存：</a:t>
                      </a: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8GB</a:t>
                      </a:r>
                      <a:endParaRPr lang="zh-CN" sz="16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宋体" charset="0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Pc</a:t>
                      </a: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机用于运行该程序，并观察各种文件和日志的生成、读写情况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92427"/>
              </p:ext>
            </p:extLst>
          </p:nvPr>
        </p:nvGraphicFramePr>
        <p:xfrm>
          <a:off x="6490653" y="1690687"/>
          <a:ext cx="5257800" cy="3726818"/>
        </p:xfrm>
        <a:graphic>
          <a:graphicData uri="http://schemas.openxmlformats.org/drawingml/2006/table">
            <a:tbl>
              <a:tblPr firstRow="1" firstCol="1" bandRow="1"/>
              <a:tblGrid>
                <a:gridCol w="1361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6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8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软件类型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软件信息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536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服务器操作系统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charset="0"/>
                          <a:ea typeface="宋体" charset="0"/>
                        </a:rPr>
                        <a:t>MAC OS 10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68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  <a:latin typeface="Times New Roman" charset="0"/>
                          <a:ea typeface="宋体" charset="0"/>
                        </a:rPr>
                        <a:t>mysql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  <a:latin typeface="Times New Roman" charset="0"/>
                          <a:ea typeface="宋体" charset="0"/>
                        </a:rPr>
                        <a:t>Mysql</a:t>
                      </a:r>
                      <a:r>
                        <a:rPr lang="zh-CN" altLang="en-US" sz="1800" kern="100" dirty="0">
                          <a:effectLst/>
                          <a:latin typeface="Times New Roman" charset="0"/>
                          <a:ea typeface="宋体" charset="0"/>
                        </a:rPr>
                        <a:t>  </a:t>
                      </a:r>
                      <a:r>
                        <a:rPr lang="en-US" altLang="zh-CN" sz="1800" kern="100">
                          <a:effectLst/>
                          <a:latin typeface="Times New Roman" charset="0"/>
                          <a:ea typeface="宋体" charset="0"/>
                        </a:rPr>
                        <a:t>5.3.7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68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charset="0"/>
                          <a:ea typeface="宋体" charset="0"/>
                        </a:rPr>
                        <a:t>Hadoop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charset="0"/>
                          <a:ea typeface="宋体" charset="0"/>
                        </a:rPr>
                        <a:t>Hadoop 2.6.0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68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HBase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charset="0"/>
                          <a:ea typeface="宋体" charset="0"/>
                        </a:rPr>
                        <a:t>HBase</a:t>
                      </a:r>
                      <a:r>
                        <a:rPr lang="en-US" sz="1800" kern="100" dirty="0">
                          <a:effectLst/>
                          <a:latin typeface="Times New Roman" charset="0"/>
                          <a:ea typeface="宋体" charset="0"/>
                        </a:rPr>
                        <a:t> 0.98.10.1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68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JDK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Jdk 8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4536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PC</a:t>
                      </a: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操作系统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MAC OS 10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68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被测系统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关系数据库到</a:t>
                      </a:r>
                      <a:r>
                        <a:rPr lang="en-US" sz="1800" kern="100" dirty="0">
                          <a:effectLst/>
                          <a:latin typeface="Times New Roman" charset="0"/>
                          <a:ea typeface="宋体" charset="0"/>
                        </a:rPr>
                        <a:t>HBASE</a:t>
                      </a:r>
                      <a:r>
                        <a:rPr 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同步工具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6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337481"/>
            <a:ext cx="10515600" cy="41288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b="1" kern="100" dirty="0">
                <a:latin typeface="Calibri Light" panose="020F0302020204030204" pitchFamily="34" charset="0"/>
              </a:rPr>
              <a:t>3</a:t>
            </a:r>
            <a:r>
              <a:rPr lang="zh-CN" altLang="en-US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1600" kern="100" dirty="0">
                <a:latin typeface="Calibri Light" panose="020F0302020204030204" pitchFamily="34" charset="0"/>
              </a:rPr>
              <a:t>功能测试（测试用例情况）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zh-CN" altLang="en-US" sz="1400" kern="100" dirty="0">
                <a:latin typeface="Calibri Light" panose="020F0302020204030204" pitchFamily="34" charset="0"/>
              </a:rPr>
              <a:t>              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1400" kern="10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54422"/>
              </p:ext>
            </p:extLst>
          </p:nvPr>
        </p:nvGraphicFramePr>
        <p:xfrm>
          <a:off x="838200" y="2055811"/>
          <a:ext cx="8542867" cy="3689897"/>
        </p:xfrm>
        <a:graphic>
          <a:graphicData uri="http://schemas.openxmlformats.org/drawingml/2006/table">
            <a:tbl>
              <a:tblPr firstRow="1" firstCol="1" bandRow="1"/>
              <a:tblGrid>
                <a:gridCol w="2763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0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731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451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测试用例对象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测试用例数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测试结果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451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配置文件读取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20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全部通过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51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文件夹和文件初始化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10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全部通过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733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触发器添加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50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全部通过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51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中间文件生成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20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全部通过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51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HBASE</a:t>
                      </a: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数据同步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charset="0"/>
                          <a:ea typeface="宋体" charset="0"/>
                        </a:rPr>
                        <a:t>20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全部通过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45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</p:spPr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982639"/>
            <a:ext cx="10515600" cy="44836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b="1" kern="100" dirty="0">
                <a:latin typeface="Calibri Light" panose="020F0302020204030204" pitchFamily="34" charset="0"/>
              </a:rPr>
              <a:t>4</a:t>
            </a:r>
            <a:r>
              <a:rPr lang="zh-CN" altLang="en-US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1600" kern="100" dirty="0">
                <a:latin typeface="Calibri Light" panose="020F0302020204030204" pitchFamily="34" charset="0"/>
              </a:rPr>
              <a:t>功能测试（测试用例）：                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1400" kern="10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530119"/>
              </p:ext>
            </p:extLst>
          </p:nvPr>
        </p:nvGraphicFramePr>
        <p:xfrm>
          <a:off x="1064524" y="1446663"/>
          <a:ext cx="10289275" cy="5377122"/>
        </p:xfrm>
        <a:graphic>
          <a:graphicData uri="http://schemas.openxmlformats.org/drawingml/2006/table">
            <a:tbl>
              <a:tblPr firstRow="1" firstCol="1" bandRow="1"/>
              <a:tblGrid>
                <a:gridCol w="182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65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651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用例编号</a:t>
                      </a: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charset="0"/>
                          <a:ea typeface="宋体" charset="0"/>
                        </a:rPr>
                        <a:t>测试目的</a:t>
                      </a: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测试描述</a:t>
                      </a: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461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6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charset="0"/>
                          <a:ea typeface="宋体" charset="0"/>
                        </a:rPr>
                        <a:t>配置文件配置和读取</a:t>
                      </a: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输入：配置文件</a:t>
                      </a: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xml</a:t>
                      </a: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文件</a:t>
                      </a:r>
                    </a:p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预期结果：读取出来配置文件中的所有配置信息</a:t>
                      </a: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2607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charset="0"/>
                          <a:ea typeface="宋体" charset="0"/>
                        </a:rPr>
                        <a:t>文件夹和文件初始化</a:t>
                      </a: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charset="0"/>
                          <a:ea typeface="宋体" charset="0"/>
                        </a:rPr>
                        <a:t>输入：无</a:t>
                      </a:r>
                    </a:p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charset="0"/>
                          <a:ea typeface="宋体" charset="0"/>
                        </a:rPr>
                        <a:t>预期结果：在以数据库地址为名字的文件夹下，生成</a:t>
                      </a:r>
                      <a:r>
                        <a:rPr lang="en-US" sz="1600" kern="100">
                          <a:effectLst/>
                          <a:latin typeface="Times New Roman" charset="0"/>
                          <a:ea typeface="宋体" charset="0"/>
                        </a:rPr>
                        <a:t>logTable, middleFile, toHbaseLog, logTable, </a:t>
                      </a:r>
                      <a:r>
                        <a:rPr lang="zh-CN" sz="1600" kern="100">
                          <a:effectLst/>
                          <a:latin typeface="Times New Roman" charset="0"/>
                          <a:ea typeface="宋体" charset="0"/>
                        </a:rPr>
                        <a:t>并在他们下面生成同名的</a:t>
                      </a:r>
                      <a:r>
                        <a:rPr lang="en-US" sz="1600" kern="100">
                          <a:effectLst/>
                          <a:latin typeface="Times New Roman" charset="0"/>
                          <a:ea typeface="宋体" charset="0"/>
                        </a:rPr>
                        <a:t>txt</a:t>
                      </a:r>
                      <a:r>
                        <a:rPr lang="zh-CN" sz="1600" kern="100">
                          <a:effectLst/>
                          <a:latin typeface="Times New Roman" charset="0"/>
                          <a:ea typeface="宋体" charset="0"/>
                        </a:rPr>
                        <a:t>文件</a:t>
                      </a: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102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6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charset="0"/>
                          <a:ea typeface="宋体" charset="0"/>
                        </a:rPr>
                        <a:t>触发器添加</a:t>
                      </a: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输入：配置文件信息</a:t>
                      </a:r>
                    </a:p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预期结果： 在目标关系数据库的相应表上添加三个触发器，分别监控插入、更新、删除这三个动作</a:t>
                      </a: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2607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中间文件生成</a:t>
                      </a: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charset="0"/>
                          <a:ea typeface="宋体" charset="0"/>
                        </a:rPr>
                        <a:t>输入：日志表文件</a:t>
                      </a:r>
                    </a:p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charset="0"/>
                          <a:ea typeface="宋体" charset="0"/>
                        </a:rPr>
                        <a:t>预期结果：</a:t>
                      </a:r>
                    </a:p>
                    <a:p>
                      <a:pPr marL="342900" lvl="0" indent="-342900" algn="l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  <a:latin typeface="Times New Roman" charset="0"/>
                          <a:ea typeface="宋体" charset="0"/>
                        </a:rPr>
                        <a:t>读取日志表文件中的数据，根据数据读取数据库数据。</a:t>
                      </a:r>
                    </a:p>
                    <a:p>
                      <a:pPr marL="342900" lvl="0" indent="-342900" algn="l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  <a:latin typeface="Times New Roman" charset="0"/>
                          <a:ea typeface="宋体" charset="0"/>
                        </a:rPr>
                        <a:t>将数据进行处理，存入中间文件</a:t>
                      </a: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7281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charset="0"/>
                          <a:ea typeface="宋体" charset="0"/>
                        </a:rPr>
                        <a:t>HBASE</a:t>
                      </a:r>
                      <a:r>
                        <a:rPr lang="zh-CN" sz="1600" kern="100">
                          <a:effectLst/>
                          <a:latin typeface="Times New Roman" charset="0"/>
                          <a:ea typeface="宋体" charset="0"/>
                        </a:rPr>
                        <a:t>数据同步</a:t>
                      </a: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输入：中间文件</a:t>
                      </a:r>
                    </a:p>
                    <a:p>
                      <a:pPr marL="0" marR="0" lvl="0" indent="1270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预期结果：</a:t>
                      </a:r>
                      <a:r>
                        <a:rPr lang="en-US" alt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：</a:t>
                      </a:r>
                      <a:r>
                        <a:rPr lang="zh-CN" alt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存入</a:t>
                      </a:r>
                      <a:r>
                        <a:rPr lang="en-US" alt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HBASE</a:t>
                      </a:r>
                      <a:r>
                        <a:rPr lang="zh-CN" alt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。</a:t>
                      </a:r>
                      <a:r>
                        <a:rPr lang="en-US" altLang="zh-CN" sz="1600" kern="100" dirty="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r>
                        <a:rPr lang="zh-CN" altLang="en-US" sz="1600" kern="100" dirty="0">
                          <a:effectLst/>
                          <a:latin typeface="Times New Roman" charset="0"/>
                          <a:ea typeface="宋体" charset="0"/>
                        </a:rPr>
                        <a:t>：生成日志</a:t>
                      </a:r>
                      <a:endParaRPr lang="zh-CN" altLang="zh-CN" sz="16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59121" marR="591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219199"/>
            <a:ext cx="10515600" cy="48949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400" b="1" kern="100" dirty="0">
                <a:latin typeface="Calibri Light" panose="020F0302020204030204" pitchFamily="34" charset="0"/>
              </a:rPr>
              <a:t>5</a:t>
            </a:r>
            <a:r>
              <a:rPr lang="zh-CN" altLang="en-US" sz="20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kern="100" dirty="0">
                <a:latin typeface="Calibri Light" panose="020F0302020204030204" pitchFamily="34" charset="0"/>
              </a:rPr>
              <a:t>吞吐率测试</a:t>
            </a:r>
            <a:r>
              <a:rPr lang="zh-CN" altLang="en-US" kern="100" dirty="0" smtClean="0">
                <a:latin typeface="Calibri Light" panose="020F0302020204030204" pitchFamily="34" charset="0"/>
              </a:rPr>
              <a:t>： 利用模拟桩对目标数据库进行操作，记录数据量和吞吐率</a:t>
            </a:r>
            <a:endParaRPr lang="zh-CN" altLang="en-US" kern="100" dirty="0">
              <a:latin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zh-CN" altLang="en-US" sz="1400" kern="100" dirty="0">
                <a:latin typeface="Calibri Light" panose="020F0302020204030204" pitchFamily="34" charset="0"/>
              </a:rPr>
              <a:t>                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1400" kern="10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80747"/>
              </p:ext>
            </p:extLst>
          </p:nvPr>
        </p:nvGraphicFramePr>
        <p:xfrm>
          <a:off x="1049868" y="2055812"/>
          <a:ext cx="8466665" cy="3594361"/>
        </p:xfrm>
        <a:graphic>
          <a:graphicData uri="http://schemas.openxmlformats.org/drawingml/2006/table">
            <a:tbl>
              <a:tblPr firstRow="1" firstCol="1" bandRow="1"/>
              <a:tblGrid>
                <a:gridCol w="1707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66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55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55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1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8028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目标采集量</a:t>
                      </a:r>
                    </a:p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（万条）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开始时间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结束时间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总时间</a:t>
                      </a:r>
                    </a:p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(s)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吞吐率</a:t>
                      </a:r>
                    </a:p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（万条</a:t>
                      </a: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/s</a:t>
                      </a:r>
                      <a:r>
                        <a:rPr lang="zh-CN" sz="1800" kern="100">
                          <a:effectLst/>
                          <a:latin typeface="Times New Roman" charset="0"/>
                          <a:ea typeface="宋体" charset="0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52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16:28:4.648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16:28:11.509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6.861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0.</a:t>
                      </a:r>
                      <a:r>
                        <a:rPr lang="en-US" sz="1800" kern="100" dirty="0">
                          <a:effectLst/>
                          <a:latin typeface="Times New Roman" charset="0"/>
                          <a:ea typeface="宋体" charset="0"/>
                        </a:rPr>
                        <a:t>146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52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17:13:33.540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17:13:57.320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23.780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0.</a:t>
                      </a:r>
                      <a:r>
                        <a:rPr lang="en-US" sz="1800" kern="100" dirty="0">
                          <a:effectLst/>
                          <a:latin typeface="Times New Roman" charset="0"/>
                          <a:ea typeface="宋体" charset="0"/>
                        </a:rPr>
                        <a:t>210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52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10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17:32:7.219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17:32:41.976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34.757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0.</a:t>
                      </a:r>
                      <a:r>
                        <a:rPr lang="en-US" sz="1800" kern="100" dirty="0">
                          <a:effectLst/>
                          <a:latin typeface="Times New Roman" charset="0"/>
                          <a:ea typeface="宋体" charset="0"/>
                        </a:rPr>
                        <a:t>288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52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20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charset="0"/>
                          <a:ea typeface="宋体" charset="0"/>
                        </a:rPr>
                        <a:t>17:48:56.305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17:50:3.892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charset="0"/>
                          <a:ea typeface="宋体" charset="0"/>
                        </a:rPr>
                        <a:t>67.589</a:t>
                      </a:r>
                      <a:endParaRPr lang="zh-CN" sz="18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charset="0"/>
                          <a:ea typeface="宋体" charset="0"/>
                        </a:rPr>
                        <a:t>0.</a:t>
                      </a:r>
                      <a:r>
                        <a:rPr lang="en-US" sz="1800" kern="100" dirty="0">
                          <a:effectLst/>
                          <a:latin typeface="Times New Roman" charset="0"/>
                          <a:ea typeface="宋体" charset="0"/>
                        </a:rPr>
                        <a:t>295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成果汇报：测试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219199"/>
            <a:ext cx="10515600" cy="42470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400" b="1" kern="100" dirty="0">
                <a:latin typeface="Calibri Light" panose="020F0302020204030204" pitchFamily="34" charset="0"/>
              </a:rPr>
              <a:t>1</a:t>
            </a:r>
            <a:r>
              <a:rPr lang="zh-CN" altLang="en-US" sz="24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可靠性测试： </a:t>
            </a:r>
            <a:r>
              <a:rPr lang="zh-CN" altLang="en-US" sz="2000" kern="100" dirty="0" smtClean="0">
                <a:latin typeface="Calibri Light" panose="020F0302020204030204" pitchFamily="34" charset="0"/>
              </a:rPr>
              <a:t>利用模拟桩进行测试，记录关系数据库的变化数据量和同步成功的数据量并进行对比               </a:t>
            </a:r>
            <a:endParaRPr lang="zh-CN" altLang="en-US" sz="2000" kern="100" dirty="0">
              <a:latin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1400" kern="10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98992"/>
              </p:ext>
            </p:extLst>
          </p:nvPr>
        </p:nvGraphicFramePr>
        <p:xfrm>
          <a:off x="1354667" y="2544762"/>
          <a:ext cx="8991600" cy="3621658"/>
        </p:xfrm>
        <a:graphic>
          <a:graphicData uri="http://schemas.openxmlformats.org/drawingml/2006/table">
            <a:tbl>
              <a:tblPr firstRow="1" firstCol="1" bandRow="1"/>
              <a:tblGrid>
                <a:gridCol w="3311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677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59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Times New Roman" charset="0"/>
                          <a:ea typeface="宋体" charset="0"/>
                        </a:rPr>
                        <a:t>目标</a:t>
                      </a:r>
                      <a:r>
                        <a:rPr lang="zh-CN" altLang="en-US" sz="2400" kern="100" dirty="0" smtClean="0">
                          <a:effectLst/>
                          <a:latin typeface="Times New Roman" charset="0"/>
                          <a:ea typeface="宋体" charset="0"/>
                        </a:rPr>
                        <a:t>数据</a:t>
                      </a:r>
                      <a:r>
                        <a:rPr lang="zh-CN" sz="2400" kern="100" dirty="0" smtClean="0">
                          <a:effectLst/>
                          <a:latin typeface="Times New Roman" charset="0"/>
                          <a:ea typeface="宋体" charset="0"/>
                        </a:rPr>
                        <a:t>量</a:t>
                      </a:r>
                      <a:r>
                        <a:rPr lang="zh-CN" sz="2400" kern="100" dirty="0">
                          <a:effectLst/>
                          <a:latin typeface="Times New Roman" charset="0"/>
                          <a:ea typeface="宋体" charset="0"/>
                        </a:rPr>
                        <a:t>（万条）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Times New Roman" charset="0"/>
                          <a:ea typeface="宋体" charset="0"/>
                        </a:rPr>
                        <a:t>同步成功数据</a:t>
                      </a:r>
                      <a:r>
                        <a:rPr lang="zh-CN" sz="2400" kern="100" dirty="0" smtClean="0">
                          <a:effectLst/>
                          <a:latin typeface="Times New Roman" charset="0"/>
                          <a:ea typeface="宋体" charset="0"/>
                        </a:rPr>
                        <a:t>量（万条</a:t>
                      </a:r>
                      <a:r>
                        <a:rPr lang="zh-CN" sz="2400" kern="100" dirty="0">
                          <a:effectLst/>
                          <a:latin typeface="Times New Roman" charset="0"/>
                          <a:ea typeface="宋体" charset="0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charset="0"/>
                          <a:ea typeface="宋体" charset="0"/>
                        </a:rPr>
                        <a:t>准确率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59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24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24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charset="0"/>
                          <a:ea typeface="宋体" charset="0"/>
                        </a:rPr>
                        <a:t>100%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77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24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24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charset="0"/>
                          <a:ea typeface="宋体" charset="0"/>
                        </a:rPr>
                        <a:t>100%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59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charset="0"/>
                          <a:ea typeface="宋体" charset="0"/>
                        </a:rPr>
                        <a:t>10</a:t>
                      </a:r>
                      <a:endParaRPr lang="zh-CN" sz="24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charset="0"/>
                          <a:ea typeface="宋体" charset="0"/>
                        </a:rPr>
                        <a:t>10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charset="0"/>
                          <a:ea typeface="宋体" charset="0"/>
                        </a:rPr>
                        <a:t>100%</a:t>
                      </a:r>
                      <a:endParaRPr lang="zh-CN" sz="24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59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charset="0"/>
                          <a:ea typeface="宋体" charset="0"/>
                        </a:rPr>
                        <a:t>20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charset="0"/>
                          <a:ea typeface="宋体" charset="0"/>
                        </a:rPr>
                        <a:t>20</a:t>
                      </a:r>
                      <a:endParaRPr lang="zh-CN" sz="24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charset="0"/>
                          <a:ea typeface="宋体" charset="0"/>
                        </a:rPr>
                        <a:t>100%</a:t>
                      </a:r>
                      <a:endParaRPr lang="zh-CN" sz="24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6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 b="12250"/>
          <a:stretch/>
        </p:blipFill>
        <p:spPr>
          <a:xfrm>
            <a:off x="0" y="-28576"/>
            <a:ext cx="12192000" cy="6915151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7051033" y="1794550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69480" y="1766842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69480" y="3246276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kumimoji="1"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69480" y="2506559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成果汇报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69480" y="3985993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69480" y="4725711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051033" y="2533876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051033" y="3273202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051033" y="4012528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924832" y="2680199"/>
            <a:ext cx="2165279" cy="15006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70C0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400" kern="2200" dirty="0">
                <a:latin typeface="Calibri" panose="020F0502020204030204" pitchFamily="34" charset="0"/>
              </a:rPr>
              <a:t>目  录</a:t>
            </a:r>
            <a:endParaRPr lang="en-US" altLang="zh-CN" sz="4400" kern="2200" dirty="0">
              <a:latin typeface="Calibri" panose="020F0502020204030204" pitchFamily="34" charset="0"/>
            </a:endParaRPr>
          </a:p>
          <a:p>
            <a:pPr algn="ctr"/>
            <a:r>
              <a:rPr lang="en-US" altLang="zh-CN" sz="2400" b="0" kern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400" b="0" kern="22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弧形 2"/>
          <p:cNvSpPr/>
          <p:nvPr/>
        </p:nvSpPr>
        <p:spPr>
          <a:xfrm>
            <a:off x="2639671" y="2677145"/>
            <a:ext cx="1376295" cy="1376295"/>
          </a:xfrm>
          <a:prstGeom prst="arc">
            <a:avLst>
              <a:gd name="adj1" fmla="val 3225363"/>
              <a:gd name="adj2" fmla="val 1891061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208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1690687"/>
            <a:ext cx="10515600" cy="37756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b="1" kern="100" dirty="0">
                <a:latin typeface="Calibri Light" panose="020F0302020204030204" pitchFamily="34" charset="0"/>
              </a:rPr>
              <a:t>1</a:t>
            </a:r>
            <a:r>
              <a:rPr lang="zh-CN" altLang="en-US" sz="20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学习了</a:t>
            </a:r>
            <a:r>
              <a:rPr lang="en-US" altLang="zh-CN" sz="2000" kern="100" dirty="0">
                <a:latin typeface="Calibri Light" panose="020F0302020204030204" pitchFamily="34" charset="0"/>
              </a:rPr>
              <a:t>Java</a:t>
            </a:r>
            <a:r>
              <a:rPr lang="zh-CN" altLang="en-US" sz="2000" kern="100" dirty="0">
                <a:latin typeface="Calibri Light" panose="020F0302020204030204" pitchFamily="34" charset="0"/>
              </a:rPr>
              <a:t>语言和相关知识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b="1" kern="100" dirty="0">
                <a:latin typeface="Calibri Light" panose="020F0302020204030204" pitchFamily="34" charset="0"/>
              </a:rPr>
              <a:t>2</a:t>
            </a:r>
            <a:r>
              <a:rPr lang="zh-CN" altLang="en-US" sz="20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更加深入的学习了关系数据库的知识和用法以及特性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b="1" kern="100" dirty="0">
                <a:latin typeface="Calibri Light" panose="020F0302020204030204" pitchFamily="34" charset="0"/>
              </a:rPr>
              <a:t>3</a:t>
            </a:r>
            <a:r>
              <a:rPr lang="zh-CN" altLang="en-US" sz="20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了解了</a:t>
            </a:r>
            <a:r>
              <a:rPr lang="en-US" altLang="zh-CN" sz="2000" b="1" kern="100" dirty="0">
                <a:latin typeface="Calibri Light" panose="020F0302020204030204" pitchFamily="34" charset="0"/>
              </a:rPr>
              <a:t>Hadoop</a:t>
            </a:r>
            <a:r>
              <a:rPr lang="zh-CN" altLang="en-US" sz="2000" b="1" kern="100" dirty="0">
                <a:latin typeface="Calibri Light" panose="020F0302020204030204" pitchFamily="34" charset="0"/>
              </a:rPr>
              <a:t>、</a:t>
            </a:r>
            <a:r>
              <a:rPr lang="en-US" altLang="zh-CN" sz="2000" b="1" kern="100" dirty="0" err="1">
                <a:latin typeface="Calibri Light" panose="020F0302020204030204" pitchFamily="34" charset="0"/>
              </a:rPr>
              <a:t>Hbase</a:t>
            </a:r>
            <a:r>
              <a:rPr lang="zh-CN" altLang="en-US" sz="2000" b="1" kern="100" dirty="0">
                <a:latin typeface="Calibri Light" panose="020F0302020204030204" pitchFamily="34" charset="0"/>
              </a:rPr>
              <a:t>、</a:t>
            </a:r>
            <a:r>
              <a:rPr lang="en-US" altLang="zh-CN" sz="2000" b="1" kern="100" dirty="0" err="1">
                <a:latin typeface="Calibri Light" panose="020F0302020204030204" pitchFamily="34" charset="0"/>
              </a:rPr>
              <a:t>sqoop</a:t>
            </a:r>
            <a:r>
              <a:rPr lang="zh-CN" altLang="en-US" sz="2000" kern="100" dirty="0">
                <a:latin typeface="Calibri Light" panose="020F0302020204030204" pitchFamily="34" charset="0"/>
              </a:rPr>
              <a:t>等大数据平台的相关知识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kern="100" dirty="0">
                <a:latin typeface="Calibri Light" panose="020F0302020204030204" pitchFamily="34" charset="0"/>
              </a:rPr>
              <a:t>4</a:t>
            </a:r>
            <a:r>
              <a:rPr lang="zh-CN" altLang="en-US" sz="2000" kern="100" dirty="0">
                <a:latin typeface="Calibri Light" panose="020F0302020204030204" pitchFamily="34" charset="0"/>
              </a:rPr>
              <a:t>：基本满足了需求分析中的要求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zh-CN" altLang="en-US" sz="2000" kern="100" dirty="0">
                <a:latin typeface="Calibri Light" panose="020F0302020204030204" pitchFamily="34" charset="0"/>
              </a:rPr>
              <a:t>不足：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b="1" kern="100" dirty="0">
                <a:latin typeface="Calibri Light" panose="020F0302020204030204" pitchFamily="34" charset="0"/>
              </a:rPr>
              <a:t>1</a:t>
            </a:r>
            <a:r>
              <a:rPr lang="zh-CN" altLang="en-US" sz="20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目标关系数据库中触发器和日志表是否会对数据库造成性能影响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b="1" kern="100" dirty="0">
                <a:latin typeface="Calibri Light" panose="020F0302020204030204" pitchFamily="34" charset="0"/>
              </a:rPr>
              <a:t>2</a:t>
            </a:r>
            <a:r>
              <a:rPr lang="zh-CN" altLang="en-US" sz="20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没有数据库集群管理，只做到了单个数据库的数据同步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b="1" kern="100" dirty="0">
                <a:latin typeface="Calibri Light" panose="020F0302020204030204" pitchFamily="34" charset="0"/>
              </a:rPr>
              <a:t>3</a:t>
            </a:r>
            <a:r>
              <a:rPr lang="zh-CN" altLang="en-US" sz="20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未做到和其他好的工具的集成，这样就能做到一次性完成所有工作的目的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zh-CN" altLang="en-US" sz="2000" kern="100" dirty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86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 b="12250"/>
          <a:stretch/>
        </p:blipFill>
        <p:spPr>
          <a:xfrm>
            <a:off x="0" y="-28576"/>
            <a:ext cx="12192000" cy="6915151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7051033" y="1794550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69480" y="1766842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69480" y="3246276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69480" y="2506559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成果汇报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69480" y="3985993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69480" y="4725711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051033" y="2533876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051033" y="3273202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051033" y="4012528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924832" y="2680199"/>
            <a:ext cx="2165279" cy="15006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70C0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400" kern="2200" dirty="0">
                <a:latin typeface="Calibri" panose="020F0502020204030204" pitchFamily="34" charset="0"/>
              </a:rPr>
              <a:t>目  录</a:t>
            </a:r>
            <a:endParaRPr lang="en-US" altLang="zh-CN" sz="4400" kern="2200" dirty="0">
              <a:latin typeface="Calibri" panose="020F0502020204030204" pitchFamily="34" charset="0"/>
            </a:endParaRPr>
          </a:p>
          <a:p>
            <a:pPr algn="ctr"/>
            <a:r>
              <a:rPr lang="en-US" altLang="zh-CN" sz="2400" b="0" kern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400" b="0" kern="22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弧形 2"/>
          <p:cNvSpPr/>
          <p:nvPr/>
        </p:nvSpPr>
        <p:spPr>
          <a:xfrm>
            <a:off x="2639671" y="2677145"/>
            <a:ext cx="1376295" cy="1376295"/>
          </a:xfrm>
          <a:prstGeom prst="arc">
            <a:avLst>
              <a:gd name="adj1" fmla="val 3225363"/>
              <a:gd name="adj2" fmla="val 1891061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8947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00" baseline="0" dirty="0">
                <a:latin typeface="Calibri" panose="020F0502020204030204" pitchFamily="34" charset="0"/>
              </a:rPr>
              <a:t> </a:t>
            </a:r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致 谢</a:t>
            </a:r>
            <a:endParaRPr lang="zh-CN" altLang="en-US" b="0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05</a:t>
            </a:r>
            <a:endParaRPr lang="zh-CN" altLang="en-US" sz="28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46841442"/>
              </p:ext>
            </p:extLst>
          </p:nvPr>
        </p:nvGraphicFramePr>
        <p:xfrm>
          <a:off x="2104571" y="2235200"/>
          <a:ext cx="8128000" cy="3091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76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 b="12250"/>
          <a:stretch/>
        </p:blipFill>
        <p:spPr>
          <a:xfrm>
            <a:off x="0" y="-28576"/>
            <a:ext cx="12192000" cy="6915151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7051033" y="1794550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69480" y="1766842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69480" y="3246276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69480" y="2506559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成果汇报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69480" y="3985993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  <a:p>
            <a:r>
              <a:rPr kumimoji="1"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69480" y="4725711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051033" y="2533876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051033" y="3273202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051033" y="4012528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924832" y="2680199"/>
            <a:ext cx="2165279" cy="15006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70C0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400" kern="2200" dirty="0">
                <a:latin typeface="Calibri" panose="020F0502020204030204" pitchFamily="34" charset="0"/>
              </a:rPr>
              <a:t>目  录</a:t>
            </a:r>
            <a:endParaRPr lang="en-US" altLang="zh-CN" sz="4400" kern="2200" dirty="0">
              <a:latin typeface="Calibri" panose="020F0502020204030204" pitchFamily="34" charset="0"/>
            </a:endParaRPr>
          </a:p>
          <a:p>
            <a:pPr algn="ctr"/>
            <a:r>
              <a:rPr lang="en-US" altLang="zh-CN" sz="2400" b="0" kern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400" b="0" kern="22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弧形 2"/>
          <p:cNvSpPr/>
          <p:nvPr/>
        </p:nvSpPr>
        <p:spPr>
          <a:xfrm>
            <a:off x="2639671" y="2677145"/>
            <a:ext cx="1376295" cy="1376295"/>
          </a:xfrm>
          <a:prstGeom prst="arc">
            <a:avLst>
              <a:gd name="adj1" fmla="val 3225363"/>
              <a:gd name="adj2" fmla="val 1891061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6279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26534" y="1676400"/>
            <a:ext cx="5427902" cy="1723394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FF85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期待各位老师提问和指导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73638" y="348948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答辩学生：胡官涛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71223" y="302782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指导老师：王红熳教授</a:t>
            </a: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096000" y="2252466"/>
            <a:ext cx="5264150" cy="1133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FF85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8402" y="2867897"/>
            <a:ext cx="42803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179127" y="2819203"/>
            <a:ext cx="0" cy="91392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6262254" y="2252466"/>
            <a:ext cx="5097895" cy="880373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FF85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与关系数据库同步工具的设计与实现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07488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57"/>
          <a:stretch/>
        </p:blipFill>
        <p:spPr>
          <a:xfrm>
            <a:off x="3947419" y="2171699"/>
            <a:ext cx="7596526" cy="22839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7101" y="2163448"/>
            <a:ext cx="3261268" cy="22872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Times New Roman" panose="02020603050405020304" pitchFamily="18" charset="0"/>
              </a:rPr>
              <a:t>研究背景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45910" y="5187206"/>
            <a:ext cx="10998035" cy="646331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对关系数据库进行监控，捕捉其变化并将数据增量同步到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数据库当中。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92441" y="2348894"/>
            <a:ext cx="14670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增量同步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5400000">
            <a:off x="6014308" y="4650670"/>
            <a:ext cx="191048" cy="415598"/>
          </a:xfrm>
          <a:custGeom>
            <a:avLst/>
            <a:gdLst/>
            <a:ahLst/>
            <a:cxnLst/>
            <a:rect l="l" t="t" r="r" b="b"/>
            <a:pathLst>
              <a:path w="100571" h="218778">
                <a:moveTo>
                  <a:pt x="33598" y="218778"/>
                </a:moveTo>
                <a:lnTo>
                  <a:pt x="82488" y="109724"/>
                </a:lnTo>
                <a:lnTo>
                  <a:pt x="33598" y="0"/>
                </a:lnTo>
                <a:lnTo>
                  <a:pt x="51569" y="0"/>
                </a:lnTo>
                <a:lnTo>
                  <a:pt x="100571" y="109724"/>
                </a:lnTo>
                <a:lnTo>
                  <a:pt x="51569" y="218778"/>
                </a:lnTo>
                <a:close/>
                <a:moveTo>
                  <a:pt x="0" y="218778"/>
                </a:moveTo>
                <a:lnTo>
                  <a:pt x="48667" y="109724"/>
                </a:lnTo>
                <a:lnTo>
                  <a:pt x="0" y="0"/>
                </a:lnTo>
                <a:lnTo>
                  <a:pt x="17971" y="0"/>
                </a:lnTo>
                <a:lnTo>
                  <a:pt x="66526" y="109724"/>
                </a:lnTo>
                <a:lnTo>
                  <a:pt x="17971" y="21877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1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714" y="336096"/>
            <a:ext cx="10515600" cy="1325563"/>
          </a:xfrm>
        </p:spPr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研究背景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0840"/>
            <a:ext cx="10515600" cy="5067128"/>
          </a:xfrm>
        </p:spPr>
        <p:txBody>
          <a:bodyPr/>
          <a:lstStyle/>
          <a:p>
            <a:pPr marL="0" marR="0" lvl="0" indent="0" rtl="0">
              <a:lnSpc>
                <a:spcPct val="150000"/>
              </a:lnSpc>
              <a:buNone/>
            </a:pPr>
            <a:r>
              <a:rPr lang="zh-CN" altLang="en-US" sz="2400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已有方案分析</a:t>
            </a:r>
            <a:r>
              <a:rPr lang="zh-CN" altLang="en-US" sz="2400" kern="100" dirty="0">
                <a:solidFill>
                  <a:srgbClr val="0070C0"/>
                </a:solidFill>
                <a:latin typeface="Calibri Light" panose="020F0302020204030204" pitchFamily="34" charset="0"/>
              </a:rPr>
              <a:t>：</a:t>
            </a:r>
            <a:endParaRPr lang="en-US" altLang="zh-CN" sz="2400" i="0" u="none" strike="noStrike" kern="100" baseline="0" dirty="0">
              <a:solidFill>
                <a:srgbClr val="0070C0"/>
              </a:solidFill>
              <a:latin typeface="Calibri Light" panose="020F030202020403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en-US" altLang="zh-CN" sz="2000" dirty="0"/>
              <a:t>Apache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sqoop</a:t>
            </a:r>
            <a:r>
              <a:rPr lang="zh-CN" altLang="en-US" sz="2000" dirty="0" smtClean="0"/>
              <a:t>：一个</a:t>
            </a:r>
            <a:r>
              <a:rPr lang="zh-CN" altLang="zh-CN" sz="2000" dirty="0" smtClean="0"/>
              <a:t>将</a:t>
            </a:r>
            <a:r>
              <a:rPr lang="en-US" altLang="zh-CN" sz="2000" dirty="0" smtClean="0"/>
              <a:t>HBASE</a:t>
            </a:r>
            <a:r>
              <a:rPr lang="zh-CN" altLang="zh-CN" sz="2000" dirty="0" smtClean="0"/>
              <a:t>和关系数据库</a:t>
            </a:r>
            <a:r>
              <a:rPr lang="zh-CN" altLang="zh-CN" sz="2000" dirty="0"/>
              <a:t>中的数据相互转移的工具 </a:t>
            </a:r>
            <a:r>
              <a:rPr lang="zh-CN" altLang="en-US" sz="2000" i="0" u="none" strike="noStrike" kern="100" baseline="0" dirty="0">
                <a:latin typeface="Calibri Light" panose="020F0302020204030204" pitchFamily="34" charset="0"/>
              </a:rPr>
              <a:t>。可完成关系数据库和</a:t>
            </a:r>
            <a:r>
              <a:rPr lang="en-US" altLang="zh-CN" sz="2400" b="1" i="0" u="none" strike="noStrike" kern="100" baseline="0" dirty="0">
                <a:latin typeface="Calibri Light" panose="020F0302020204030204" pitchFamily="34" charset="0"/>
              </a:rPr>
              <a:t>HBASE</a:t>
            </a:r>
            <a:r>
              <a:rPr lang="zh-CN" altLang="en-US" sz="2000" i="0" u="none" strike="noStrike" kern="100" baseline="0" dirty="0">
                <a:latin typeface="Calibri Light" panose="020F0302020204030204" pitchFamily="34" charset="0"/>
              </a:rPr>
              <a:t>数据库数据的双向导出，支持按表、按列等自定义导出方式。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i="0" u="none" strike="noStrike" kern="100" baseline="0" dirty="0">
                <a:latin typeface="Calibri Light" panose="020F0302020204030204" pitchFamily="34" charset="0"/>
              </a:rPr>
              <a:t>局限性：多平台支持性一般，缺少同步</a:t>
            </a:r>
            <a:r>
              <a:rPr lang="zh-CN" altLang="en-US" sz="2000" i="0" u="none" strike="noStrike" kern="100" baseline="0" dirty="0" smtClean="0">
                <a:latin typeface="Calibri Light" panose="020F0302020204030204" pitchFamily="34" charset="0"/>
              </a:rPr>
              <a:t>功能、在</a:t>
            </a:r>
            <a:r>
              <a:rPr lang="zh-CN" altLang="en-US" sz="2000" i="0" u="none" strike="noStrike" kern="100" baseline="0" dirty="0">
                <a:latin typeface="Calibri Light" panose="020F0302020204030204" pitchFamily="34" charset="0"/>
              </a:rPr>
              <a:t>导出之后</a:t>
            </a:r>
            <a:r>
              <a:rPr lang="zh-CN" altLang="en-US" sz="2000" kern="100" dirty="0">
                <a:latin typeface="Calibri Light" panose="020F0302020204030204" pitchFamily="34" charset="0"/>
              </a:rPr>
              <a:t>难以</a:t>
            </a:r>
            <a:r>
              <a:rPr lang="zh-CN" altLang="en-US" sz="2000" i="0" u="none" strike="noStrike" kern="100" baseline="0" dirty="0">
                <a:latin typeface="Calibri Light" panose="020F0302020204030204" pitchFamily="34" charset="0"/>
              </a:rPr>
              <a:t>对后续的数据变化跟进维护。</a:t>
            </a:r>
          </a:p>
          <a:p>
            <a:pPr marL="0" lvl="0" indent="0">
              <a:lnSpc>
                <a:spcPct val="150000"/>
              </a:lnSpc>
              <a:buNone/>
            </a:pPr>
            <a:endParaRPr lang="zh-CN" altLang="en-US" sz="2000" i="0" u="none" strike="noStrike" kern="100" baseline="0" dirty="0">
              <a:latin typeface="Calibri Light" panose="020F030202020403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：开源工具</a:t>
            </a:r>
            <a:r>
              <a:rPr lang="en-US" altLang="zh-CN" sz="2000" dirty="0" err="1"/>
              <a:t>Mybus</a:t>
            </a:r>
            <a:r>
              <a:rPr lang="zh-CN" altLang="en-US" sz="2000" dirty="0"/>
              <a:t>：实现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数据库到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,</a:t>
            </a:r>
            <a:r>
              <a:rPr lang="zh-CN" altLang="en-US" sz="2000" dirty="0"/>
              <a:t>以及</a:t>
            </a:r>
            <a:r>
              <a:rPr lang="en-US" altLang="zh-CN" sz="2000" dirty="0"/>
              <a:t>HBASE</a:t>
            </a:r>
            <a:r>
              <a:rPr lang="zh-CN" altLang="en-US" sz="2000" dirty="0"/>
              <a:t>的全量，以及增量同步。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i="0" u="none" strike="noStrike" kern="100" baseline="0" dirty="0">
                <a:latin typeface="Times New Roman" panose="02020603050405020304" pitchFamily="18" charset="0"/>
              </a:rPr>
              <a:t>局限性：仅支持</a:t>
            </a:r>
            <a:r>
              <a:rPr lang="en-US" altLang="zh-CN" sz="2000" b="1" i="0" u="none" strike="noStrike" kern="100" baseline="0" dirty="0" err="1">
                <a:latin typeface="Times New Roman" panose="02020603050405020304" pitchFamily="18" charset="0"/>
              </a:rPr>
              <a:t>mysql</a:t>
            </a:r>
            <a:r>
              <a:rPr lang="zh-CN" altLang="en-US" sz="2000" i="0" u="none" strike="noStrike" kern="100" baseline="0" dirty="0">
                <a:latin typeface="Times New Roman" panose="02020603050405020304" pitchFamily="18" charset="0"/>
              </a:rPr>
              <a:t>一种关系数据库、程序有不稳定</a:t>
            </a:r>
            <a:r>
              <a:rPr lang="en-US" altLang="zh-CN" sz="2000" b="1" i="0" u="none" strike="noStrike" kern="100" baseline="0" dirty="0">
                <a:latin typeface="Times New Roman" panose="02020603050405020304" pitchFamily="18" charset="0"/>
              </a:rPr>
              <a:t>bug</a:t>
            </a:r>
            <a:r>
              <a:rPr lang="zh-CN" altLang="en-US" sz="2000" i="0" u="none" strike="noStrike" kern="100" baseline="0" dirty="0">
                <a:latin typeface="Times New Roman" panose="02020603050405020304" pitchFamily="18" charset="0"/>
              </a:rPr>
              <a:t>、文档不</a:t>
            </a:r>
            <a:r>
              <a:rPr lang="zh-CN" altLang="en-US" sz="2000" i="0" u="none" strike="noStrike" kern="100" baseline="0" dirty="0" smtClean="0">
                <a:latin typeface="Times New Roman" panose="02020603050405020304" pitchFamily="18" charset="0"/>
              </a:rPr>
              <a:t>健全不利于使用。</a:t>
            </a:r>
            <a:endParaRPr lang="zh-CN" altLang="en-US" sz="2000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01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45456" y="1650517"/>
            <a:ext cx="1053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96685" y="6599357"/>
            <a:ext cx="10537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flipV="1">
            <a:off x="10758714" y="1650517"/>
            <a:ext cx="638628" cy="220323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96685" y="6379034"/>
            <a:ext cx="638628" cy="22032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2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5" r="15521"/>
          <a:stretch/>
        </p:blipFill>
        <p:spPr>
          <a:xfrm>
            <a:off x="7913914" y="2061028"/>
            <a:ext cx="3454400" cy="3491170"/>
          </a:xfrm>
          <a:prstGeom prst="ellipse">
            <a:avLst/>
          </a:prstGeom>
          <a:ln>
            <a:solidFill>
              <a:srgbClr val="0070C0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714" y="336096"/>
            <a:ext cx="10515600" cy="1325563"/>
          </a:xfrm>
        </p:spPr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研究背景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36192"/>
            <a:ext cx="6230257" cy="4770267"/>
          </a:xfrm>
        </p:spPr>
        <p:txBody>
          <a:bodyPr>
            <a:normAutofit lnSpcReduction="10000"/>
          </a:bodyPr>
          <a:lstStyle/>
          <a:p>
            <a:pPr marL="0" marR="0" lvl="0" indent="0" rtl="0">
              <a:lnSpc>
                <a:spcPct val="150000"/>
              </a:lnSpc>
              <a:buNone/>
            </a:pPr>
            <a:r>
              <a:rPr lang="zh-CN" altLang="en-US" sz="2000" i="0" u="none" strike="noStrike" kern="100" baseline="0" dirty="0">
                <a:solidFill>
                  <a:srgbClr val="0070C0"/>
                </a:solidFill>
                <a:latin typeface="Calibri Light" panose="020F0302020204030204" pitchFamily="34" charset="0"/>
              </a:rPr>
              <a:t>本次毕设目标</a:t>
            </a:r>
            <a:endParaRPr lang="en-US" altLang="zh-CN" sz="2000" i="0" u="none" strike="noStrike" kern="100" baseline="0" dirty="0">
              <a:solidFill>
                <a:srgbClr val="0070C0"/>
              </a:solidFill>
              <a:latin typeface="Calibri Light" panose="020F0302020204030204" pitchFamily="34" charset="0"/>
            </a:endParaRP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zh-CN" altLang="en-US" sz="2000" i="0" u="none" strike="noStrike" kern="100" baseline="0" dirty="0">
                <a:latin typeface="Calibri Light" panose="020F0302020204030204" pitchFamily="34" charset="0"/>
              </a:rPr>
              <a:t>对于自己具体的需求，以上工具无法满足，因此设计了本工具</a:t>
            </a:r>
            <a:r>
              <a:rPr lang="zh-CN" altLang="en-US" sz="2000" kern="100" dirty="0">
                <a:latin typeface="Calibri Light" panose="020F0302020204030204" pitchFamily="34" charset="0"/>
              </a:rPr>
              <a:t>，</a:t>
            </a:r>
            <a:r>
              <a:rPr lang="zh-CN" altLang="en-US" sz="2000" kern="100" dirty="0" smtClean="0">
                <a:latin typeface="Calibri Light" panose="020F0302020204030204" pitchFamily="34" charset="0"/>
              </a:rPr>
              <a:t>具体有以下</a:t>
            </a:r>
            <a:r>
              <a:rPr lang="zh-CN" altLang="en-US" sz="2000" kern="100" dirty="0">
                <a:latin typeface="Calibri Light" panose="020F0302020204030204" pitchFamily="34" charset="0"/>
              </a:rPr>
              <a:t>几</a:t>
            </a:r>
            <a:r>
              <a:rPr lang="zh-CN" altLang="en-US" sz="2000" kern="100" dirty="0" smtClean="0">
                <a:latin typeface="Calibri Light" panose="020F0302020204030204" pitchFamily="34" charset="0"/>
              </a:rPr>
              <a:t>点功能：   </a:t>
            </a:r>
            <a:endParaRPr lang="zh-CN" altLang="en-US" sz="2000" kern="100" dirty="0">
              <a:latin typeface="Calibri Light" panose="020F0302020204030204" pitchFamily="34" charset="0"/>
            </a:endParaRP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en-US" altLang="zh-CN" sz="2200" b="1" kern="100" dirty="0">
                <a:latin typeface="Calibri Light" panose="020F0302020204030204" pitchFamily="34" charset="0"/>
              </a:rPr>
              <a:t>1</a:t>
            </a:r>
            <a:r>
              <a:rPr lang="zh-CN" altLang="en-US" sz="22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支持多种关系数据库（</a:t>
            </a:r>
            <a:r>
              <a:rPr lang="en-US" altLang="zh-CN" sz="2400" b="1" kern="100" dirty="0" err="1">
                <a:latin typeface="Calibri Light" panose="020F0302020204030204" pitchFamily="34" charset="0"/>
              </a:rPr>
              <a:t>sqlserver</a:t>
            </a:r>
            <a:r>
              <a:rPr lang="zh-CN" altLang="en-US" sz="2400" b="1" kern="100" dirty="0">
                <a:latin typeface="Calibri Light" panose="020F0302020204030204" pitchFamily="34" charset="0"/>
              </a:rPr>
              <a:t>、</a:t>
            </a:r>
            <a:r>
              <a:rPr lang="en-US" altLang="zh-CN" sz="2400" b="1" kern="100" dirty="0">
                <a:latin typeface="Calibri Light" panose="020F0302020204030204" pitchFamily="34" charset="0"/>
              </a:rPr>
              <a:t>oracle</a:t>
            </a:r>
            <a:r>
              <a:rPr lang="zh-CN" altLang="en-US" sz="2400" b="1" kern="100" dirty="0">
                <a:latin typeface="Calibri Light" panose="020F0302020204030204" pitchFamily="34" charset="0"/>
              </a:rPr>
              <a:t>、</a:t>
            </a:r>
            <a:r>
              <a:rPr lang="en-US" altLang="zh-CN" sz="2400" b="1" kern="100" dirty="0" err="1">
                <a:latin typeface="Calibri Light" panose="020F0302020204030204" pitchFamily="34" charset="0"/>
              </a:rPr>
              <a:t>mysql</a:t>
            </a:r>
            <a:r>
              <a:rPr lang="zh-CN" altLang="en-US" sz="2000" kern="100" dirty="0">
                <a:latin typeface="Calibri Light" panose="020F0302020204030204" pitchFamily="34" charset="0"/>
              </a:rPr>
              <a:t>）</a:t>
            </a: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en-US" altLang="zh-CN" sz="2200" b="1" kern="100" dirty="0">
                <a:latin typeface="Calibri Light" panose="020F0302020204030204" pitchFamily="34" charset="0"/>
              </a:rPr>
              <a:t>2</a:t>
            </a:r>
            <a:r>
              <a:rPr lang="zh-CN" altLang="en-US" sz="22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关系数据库到</a:t>
            </a:r>
            <a:r>
              <a:rPr lang="en-US" altLang="zh-CN" sz="2000" b="1" kern="100" dirty="0">
                <a:latin typeface="Calibri Light" panose="020F0302020204030204" pitchFamily="34" charset="0"/>
              </a:rPr>
              <a:t>HBASE</a:t>
            </a:r>
            <a:r>
              <a:rPr lang="zh-CN" altLang="en-US" sz="2000" kern="100" dirty="0">
                <a:latin typeface="Calibri Light" panose="020F0302020204030204" pitchFamily="34" charset="0"/>
              </a:rPr>
              <a:t>的增量同步，可自定义同步方式（到具体</a:t>
            </a:r>
            <a:r>
              <a:rPr lang="zh-CN" altLang="en-US" sz="2000" kern="100" dirty="0" smtClean="0">
                <a:latin typeface="Calibri Light" panose="020F0302020204030204" pitchFamily="34" charset="0"/>
              </a:rPr>
              <a:t>的表和列</a:t>
            </a:r>
            <a:r>
              <a:rPr lang="zh-CN" altLang="en-US" sz="2000" kern="100" dirty="0">
                <a:latin typeface="Calibri Light" panose="020F0302020204030204" pitchFamily="34" charset="0"/>
              </a:rPr>
              <a:t>、监控同步的时间段）。</a:t>
            </a: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en-US" altLang="zh-CN" sz="2200" b="1" kern="100" dirty="0">
                <a:latin typeface="Calibri Light" panose="020F0302020204030204" pitchFamily="34" charset="0"/>
              </a:rPr>
              <a:t>3</a:t>
            </a:r>
            <a:r>
              <a:rPr lang="zh-CN" altLang="en-US" sz="2200" b="1" kern="100" dirty="0">
                <a:latin typeface="Calibri Light" panose="020F0302020204030204" pitchFamily="34" charset="0"/>
              </a:rPr>
              <a:t>：</a:t>
            </a:r>
            <a:r>
              <a:rPr lang="zh-CN" altLang="en-US" sz="2000" kern="100" dirty="0">
                <a:latin typeface="Calibri Light" panose="020F0302020204030204" pitchFamily="34" charset="0"/>
              </a:rPr>
              <a:t>更好的适应性和移植性，部署、使用简单，统一文件和日志的查看和管理。</a:t>
            </a:r>
          </a:p>
          <a:p>
            <a:pPr marL="0" marR="0" lvl="0" indent="0" rtl="0">
              <a:lnSpc>
                <a:spcPct val="150000"/>
              </a:lnSpc>
              <a:buNone/>
            </a:pPr>
            <a:endParaRPr lang="zh-CN" altLang="en-US" sz="1600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948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 b="12250"/>
          <a:stretch/>
        </p:blipFill>
        <p:spPr>
          <a:xfrm>
            <a:off x="0" y="-28576"/>
            <a:ext cx="12192000" cy="6915151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7051033" y="1794550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69480" y="1766842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69480" y="3246276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69480" y="2506559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成果汇报</a:t>
            </a: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69480" y="3985993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69480" y="4725711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051033" y="2533876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051033" y="3273202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051033" y="4012528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924832" y="2680199"/>
            <a:ext cx="2165279" cy="15006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70C0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400" kern="2200" dirty="0">
                <a:latin typeface="Calibri" panose="020F0502020204030204" pitchFamily="34" charset="0"/>
              </a:rPr>
              <a:t>目  录</a:t>
            </a:r>
            <a:endParaRPr lang="en-US" altLang="zh-CN" sz="4400" kern="2200" dirty="0">
              <a:latin typeface="Calibri" panose="020F0502020204030204" pitchFamily="34" charset="0"/>
            </a:endParaRPr>
          </a:p>
          <a:p>
            <a:pPr algn="ctr"/>
            <a:r>
              <a:rPr lang="en-US" altLang="zh-CN" sz="2400" b="0" kern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400" b="0" kern="22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弧形 2"/>
          <p:cNvSpPr/>
          <p:nvPr/>
        </p:nvSpPr>
        <p:spPr>
          <a:xfrm>
            <a:off x="2639671" y="2677145"/>
            <a:ext cx="1376295" cy="1376295"/>
          </a:xfrm>
          <a:prstGeom prst="arc">
            <a:avLst>
              <a:gd name="adj1" fmla="val 3225363"/>
              <a:gd name="adj2" fmla="val 1891061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972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成果汇报：   需求分析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531807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zh-CN" altLang="en-US" i="0" u="none" strike="noStrike" kern="100" baseline="0" dirty="0">
                <a:latin typeface="Times New Roman" panose="02020603050405020304" pitchFamily="18" charset="0"/>
              </a:rPr>
              <a:t>                             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kern="100" dirty="0">
                <a:latin typeface="Times New Roman" panose="02020603050405020304" pitchFamily="18" charset="0"/>
              </a:rPr>
              <a:t>                           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i="0" u="none" strike="noStrike" kern="100" baseline="0" dirty="0">
                <a:latin typeface="Times New Roman" panose="02020603050405020304" pitchFamily="18" charset="0"/>
              </a:rPr>
              <a:t>                                功能性需求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kern="100" dirty="0">
                <a:latin typeface="Times New Roman" panose="02020603050405020304" pitchFamily="18" charset="0"/>
              </a:rPr>
              <a:t>                                                                           </a:t>
            </a:r>
          </a:p>
          <a:p>
            <a:pPr marL="0" lvl="0" indent="0">
              <a:lnSpc>
                <a:spcPct val="150000"/>
              </a:lnSpc>
              <a:buNone/>
            </a:pPr>
            <a:endParaRPr lang="zh-CN" altLang="en-US" kern="100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400" i="0" u="none" strike="noStrike" kern="100" baseline="0" dirty="0">
                <a:latin typeface="Times New Roman" panose="02020603050405020304" pitchFamily="18" charset="0"/>
              </a:rPr>
              <a:t>需求</a:t>
            </a:r>
            <a:r>
              <a:rPr lang="zh-CN" altLang="en-US" i="0" u="none" strike="noStrike" kern="100" baseline="0" dirty="0">
                <a:latin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50000"/>
              </a:lnSpc>
              <a:buNone/>
            </a:pPr>
            <a:endParaRPr lang="zh-CN" altLang="en-US" kern="100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kern="100" dirty="0">
                <a:latin typeface="Times New Roman" panose="02020603050405020304" pitchFamily="18" charset="0"/>
              </a:rPr>
              <a:t>                            </a:t>
            </a:r>
            <a:r>
              <a:rPr lang="zh-CN" altLang="en-US" i="0" u="none" strike="noStrike" kern="100" baseline="0" dirty="0">
                <a:latin typeface="Times New Roman" panose="02020603050405020304" pitchFamily="18" charset="0"/>
              </a:rPr>
              <a:t>   非功能性需求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pic>
        <p:nvPicPr>
          <p:cNvPr id="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7089" y="2655654"/>
            <a:ext cx="915523" cy="302352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文本框 9"/>
          <p:cNvSpPr txBox="1"/>
          <p:nvPr/>
        </p:nvSpPr>
        <p:spPr>
          <a:xfrm>
            <a:off x="4817660" y="132135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单向、增量同步：关系数据库到</a:t>
            </a:r>
            <a:r>
              <a:rPr kumimoji="1" lang="en-US" altLang="zh-CN" dirty="0"/>
              <a:t>HBASE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817659" y="3262168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自定义化的同步方式（表、列、时间）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817659" y="228632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关系数据库的变化监控和捕捉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54994" y="603917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移植性、稳定性、</a:t>
            </a:r>
            <a:r>
              <a:rPr kumimoji="1" lang="zh-CN" altLang="en-US" dirty="0" smtClean="0"/>
              <a:t>适应性（多平台运行）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879410" y="43322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中间文件</a:t>
            </a:r>
            <a:r>
              <a:rPr kumimoji="1" lang="zh-CN" altLang="en-US" dirty="0"/>
              <a:t>、日志等文件的管理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54994" y="521759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性能要求</a:t>
            </a:r>
            <a:r>
              <a:rPr kumimoji="1" lang="zh-CN" altLang="en-US" dirty="0" smtClean="0"/>
              <a:t>（响应时间</a:t>
            </a:r>
            <a:r>
              <a:rPr kumimoji="1" lang="zh-CN" altLang="en-US" dirty="0"/>
              <a:t>、数据量、准确性）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4177910" y="1487424"/>
            <a:ext cx="401313" cy="2144076"/>
          </a:xfrm>
          <a:prstGeom prst="leftBrac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4177910" y="4486656"/>
            <a:ext cx="401313" cy="1792224"/>
          </a:xfrm>
          <a:prstGeom prst="leftBrac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3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</a:rPr>
              <a:t>成果汇报：软件系统设计</a:t>
            </a:r>
            <a:endParaRPr lang="zh-CN" altLang="en-US" b="1" i="0" u="none" strike="noStrike" kern="22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6658" y="1219200"/>
            <a:ext cx="11786809" cy="5470755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endParaRPr lang="zh-CN" altLang="en-US" i="0" u="none" strike="noStrike" kern="1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i="0" u="none" strike="noStrike" kern="100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系统模块交互图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sp>
        <p:nvSpPr>
          <p:cNvPr id="12" name="椭圆 11"/>
          <p:cNvSpPr/>
          <p:nvPr/>
        </p:nvSpPr>
        <p:spPr>
          <a:xfrm>
            <a:off x="1693334" y="5147734"/>
            <a:ext cx="1354666" cy="135466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关系数据库</a:t>
            </a:r>
          </a:p>
        </p:txBody>
      </p:sp>
      <p:sp>
        <p:nvSpPr>
          <p:cNvPr id="15" name="椭圆 14"/>
          <p:cNvSpPr/>
          <p:nvPr/>
        </p:nvSpPr>
        <p:spPr>
          <a:xfrm>
            <a:off x="9979518" y="5147732"/>
            <a:ext cx="1354666" cy="135466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HBASE</a:t>
            </a:r>
            <a:r>
              <a:rPr kumimoji="1" lang="zh-CN" altLang="en-US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546600" y="1602962"/>
            <a:ext cx="3098800" cy="5757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配置文件</a:t>
            </a:r>
          </a:p>
        </p:txBody>
      </p:sp>
      <p:sp>
        <p:nvSpPr>
          <p:cNvPr id="17" name="矩形 16"/>
          <p:cNvSpPr/>
          <p:nvPr/>
        </p:nvSpPr>
        <p:spPr>
          <a:xfrm>
            <a:off x="2624667" y="2658533"/>
            <a:ext cx="1066800" cy="1794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读表模块</a:t>
            </a:r>
          </a:p>
        </p:txBody>
      </p:sp>
      <p:sp>
        <p:nvSpPr>
          <p:cNvPr id="19" name="矩形 18"/>
          <p:cNvSpPr/>
          <p:nvPr/>
        </p:nvSpPr>
        <p:spPr>
          <a:xfrm>
            <a:off x="5572277" y="2658533"/>
            <a:ext cx="1066800" cy="1794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表处理模块</a:t>
            </a:r>
          </a:p>
        </p:txBody>
      </p:sp>
      <p:sp>
        <p:nvSpPr>
          <p:cNvPr id="20" name="矩形 19"/>
          <p:cNvSpPr/>
          <p:nvPr/>
        </p:nvSpPr>
        <p:spPr>
          <a:xfrm>
            <a:off x="8622092" y="2658533"/>
            <a:ext cx="1066800" cy="1794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存表模块</a:t>
            </a:r>
          </a:p>
        </p:txBody>
      </p:sp>
      <p:sp>
        <p:nvSpPr>
          <p:cNvPr id="21" name="矩形 20"/>
          <p:cNvSpPr/>
          <p:nvPr/>
        </p:nvSpPr>
        <p:spPr>
          <a:xfrm>
            <a:off x="4284133" y="5350933"/>
            <a:ext cx="4064000" cy="33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文件</a:t>
            </a:r>
            <a:r>
              <a:rPr kumimoji="1" lang="zh-CN" altLang="en-US" dirty="0" smtClean="0">
                <a:solidFill>
                  <a:sysClr val="windowText" lastClr="000000"/>
                </a:solidFill>
              </a:rPr>
              <a:t>存取模块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32584" y="6034387"/>
            <a:ext cx="1625600" cy="4923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日志表文件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905270" y="6010044"/>
            <a:ext cx="1625600" cy="4923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中间文件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768927" y="6010044"/>
            <a:ext cx="1625600" cy="4923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日志文件</a:t>
            </a: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6581727" y="5689600"/>
            <a:ext cx="0" cy="32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H="1">
            <a:off x="4546600" y="5689600"/>
            <a:ext cx="194733" cy="34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8104961" y="5689600"/>
            <a:ext cx="243172" cy="32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>
            <a:off x="3691467" y="2178695"/>
            <a:ext cx="855133" cy="47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2624667" y="4453467"/>
            <a:ext cx="270933" cy="73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V="1">
            <a:off x="2895600" y="4284133"/>
            <a:ext cx="2676677" cy="123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048000" y="5861993"/>
            <a:ext cx="584584" cy="17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V="1">
            <a:off x="8348133" y="4461047"/>
            <a:ext cx="369937" cy="88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9688892" y="4453467"/>
            <a:ext cx="859807" cy="74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7645400" y="2055813"/>
            <a:ext cx="976692" cy="60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745592" y="2119881"/>
            <a:ext cx="97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关系数据库信息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271788" y="4589013"/>
            <a:ext cx="97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连接、监控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873597" y="4523736"/>
            <a:ext cx="976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根据日志表读取数据库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995328" y="5748434"/>
            <a:ext cx="976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变化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828286" y="4624513"/>
            <a:ext cx="97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生成的可存储数据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766654" y="2135313"/>
            <a:ext cx="97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HBASE</a:t>
            </a:r>
            <a:r>
              <a:rPr kumimoji="1" lang="zh-CN" altLang="en-US" sz="1400" dirty="0"/>
              <a:t>数据库信息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8047239" y="4640590"/>
            <a:ext cx="97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中间文件中数据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772879" y="4461047"/>
            <a:ext cx="97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可存储的数据</a:t>
            </a:r>
          </a:p>
        </p:txBody>
      </p:sp>
      <p:cxnSp>
        <p:nvCxnSpPr>
          <p:cNvPr id="7" name="直线箭头连接符 6"/>
          <p:cNvCxnSpPr>
            <a:stCxn id="19" idx="2"/>
          </p:cNvCxnSpPr>
          <p:nvPr/>
        </p:nvCxnSpPr>
        <p:spPr>
          <a:xfrm flipH="1">
            <a:off x="6096000" y="4453467"/>
            <a:ext cx="9677" cy="897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1759</Words>
  <Application>Microsoft Macintosh PowerPoint</Application>
  <PresentationFormat>宽屏</PresentationFormat>
  <Paragraphs>483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 Unicode MS</vt:lpstr>
      <vt:lpstr>Calibri</vt:lpstr>
      <vt:lpstr>Calibri Light</vt:lpstr>
      <vt:lpstr>Helvetica Neue</vt:lpstr>
      <vt:lpstr>Times New Roman</vt:lpstr>
      <vt:lpstr>宋体</vt:lpstr>
      <vt:lpstr>微软雅黑</vt:lpstr>
      <vt:lpstr>Arial</vt:lpstr>
      <vt:lpstr>Office 主题</vt:lpstr>
      <vt:lpstr>HBASE与关系数据库同步工具的设计与实现</vt:lpstr>
      <vt:lpstr>PowerPoint 演示文稿</vt:lpstr>
      <vt:lpstr>PowerPoint 演示文稿</vt:lpstr>
      <vt:lpstr>研究背景</vt:lpstr>
      <vt:lpstr>研究背景</vt:lpstr>
      <vt:lpstr>研究背景</vt:lpstr>
      <vt:lpstr>PowerPoint 演示文稿</vt:lpstr>
      <vt:lpstr>成果汇报：   需求分析</vt:lpstr>
      <vt:lpstr>成果汇报：软件系统设计</vt:lpstr>
      <vt:lpstr>成果汇报：软件系统设计</vt:lpstr>
      <vt:lpstr>成果汇报：软件系统设计    </vt:lpstr>
      <vt:lpstr>成果汇报：软件系统设计    </vt:lpstr>
      <vt:lpstr>成果汇报：软件系统设计    </vt:lpstr>
      <vt:lpstr>成果汇报：   软件系统设计</vt:lpstr>
      <vt:lpstr>成果汇报：   三个关键问题</vt:lpstr>
      <vt:lpstr>成果汇报：软件运行范例</vt:lpstr>
      <vt:lpstr>成果汇报：软件运行范例</vt:lpstr>
      <vt:lpstr>成果汇报：软件运行</vt:lpstr>
      <vt:lpstr>成果汇报：软件运行</vt:lpstr>
      <vt:lpstr>成果汇报：软件运行</vt:lpstr>
      <vt:lpstr>成果汇报：软件运行</vt:lpstr>
      <vt:lpstr>成果汇报：</vt:lpstr>
      <vt:lpstr>成果汇报：测试     测试物理结构（关系数据库、hbase、工具、模拟桩）</vt:lpstr>
      <vt:lpstr>成果汇报：测试</vt:lpstr>
      <vt:lpstr>成果汇报：测试</vt:lpstr>
      <vt:lpstr>成果汇报：测试</vt:lpstr>
      <vt:lpstr>成果汇报：测试</vt:lpstr>
      <vt:lpstr>PowerPoint 演示文稿</vt:lpstr>
      <vt:lpstr>总结</vt:lpstr>
      <vt:lpstr> 致 谢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论大学自治与学术自由之关系</dc:title>
  <dc:creator>JOBOR小钵</dc:creator>
  <cp:lastModifiedBy>Microsoft Office 用户</cp:lastModifiedBy>
  <cp:revision>182</cp:revision>
  <dcterms:created xsi:type="dcterms:W3CDTF">2016-05-21T23:24:27Z</dcterms:created>
  <dcterms:modified xsi:type="dcterms:W3CDTF">2016-06-08T12:24:13Z</dcterms:modified>
</cp:coreProperties>
</file>