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0327a8f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0327a8f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0327a8f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0327a8f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0327a8f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0327a8f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0f1001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0f1001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e0327a8f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e0327a8f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ivrikwicky/lofo-importance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LOFO Importance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577275" y="2850050"/>
            <a:ext cx="5989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Rafah El-Khatib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Ahmet Erdem, Stephane Collot, Eva Van Weel</a:t>
            </a:r>
            <a:endParaRPr sz="21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640" y="4558500"/>
            <a:ext cx="1483725" cy="3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Kaggle’s Microsoft Malware Prediction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4911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</a:t>
            </a:r>
            <a:r>
              <a:rPr lang="en-GB"/>
              <a:t>redict if a machine will soon be hit with malware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Seasonal feature: OS version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Split out of time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Training data: OS version was very predictive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 data: What about new OS versions?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Tree model importances: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Consider tree structure in training phase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Give high importance to </a:t>
            </a:r>
            <a:r>
              <a:rPr b="1" lang="en-GB">
                <a:solidFill>
                  <a:srgbClr val="000000"/>
                </a:solidFill>
              </a:rPr>
              <a:t>OS version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700" y="1304825"/>
            <a:ext cx="3831898" cy="345311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758025" y="2159050"/>
            <a:ext cx="1730400" cy="361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Centus_OSVersion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 rot="-5400000">
            <a:off x="6185025" y="1879375"/>
            <a:ext cx="464700" cy="528900"/>
          </a:xfrm>
          <a:prstGeom prst="bentArrow">
            <a:avLst>
              <a:gd fmla="val 7843" name="adj1"/>
              <a:gd fmla="val 11765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4000" y="140900"/>
            <a:ext cx="1273702" cy="5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5679075" y="1383638"/>
            <a:ext cx="16743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Overestimate </a:t>
            </a:r>
            <a:r>
              <a:rPr lang="en-GB" sz="12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importance to granular features</a:t>
            </a:r>
            <a:endParaRPr sz="12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946025" y="1266324"/>
            <a:ext cx="328303" cy="1521128"/>
          </a:xfrm>
          <a:custGeom>
            <a:rect b="b" l="l" r="r" t="t"/>
            <a:pathLst>
              <a:path extrusionOk="0" h="46858" w="13059">
                <a:moveTo>
                  <a:pt x="0" y="710"/>
                </a:moveTo>
                <a:cubicBezTo>
                  <a:pt x="2120" y="445"/>
                  <a:pt x="4788" y="-680"/>
                  <a:pt x="6410" y="710"/>
                </a:cubicBezTo>
                <a:cubicBezTo>
                  <a:pt x="10629" y="4325"/>
                  <a:pt x="4026" y="12216"/>
                  <a:pt x="6089" y="17375"/>
                </a:cubicBezTo>
                <a:cubicBezTo>
                  <a:pt x="6923" y="19460"/>
                  <a:pt x="11231" y="15466"/>
                  <a:pt x="12819" y="17054"/>
                </a:cubicBezTo>
                <a:cubicBezTo>
                  <a:pt x="13780" y="18015"/>
                  <a:pt x="10725" y="18832"/>
                  <a:pt x="9935" y="19938"/>
                </a:cubicBezTo>
                <a:cubicBezTo>
                  <a:pt x="8556" y="21868"/>
                  <a:pt x="8974" y="24617"/>
                  <a:pt x="8974" y="26989"/>
                </a:cubicBezTo>
                <a:cubicBezTo>
                  <a:pt x="8974" y="32441"/>
                  <a:pt x="11528" y="38227"/>
                  <a:pt x="9614" y="43332"/>
                </a:cubicBezTo>
                <a:cubicBezTo>
                  <a:pt x="8725" y="45703"/>
                  <a:pt x="5417" y="46858"/>
                  <a:pt x="2885" y="46858"/>
                </a:cubicBezTo>
              </a:path>
            </a:pathLst>
          </a:cu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Importance measures out there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266325"/>
            <a:ext cx="4407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/>
              <a:t>Gini: </a:t>
            </a:r>
            <a:r>
              <a:rPr lang="en-GB" sz="1400"/>
              <a:t>mean decrease in impurity</a:t>
            </a:r>
            <a:endParaRPr sz="14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/>
              <a:t>Gain: </a:t>
            </a:r>
            <a:r>
              <a:rPr lang="en-GB" sz="1400"/>
              <a:t>average training loss reduction</a:t>
            </a:r>
            <a:endParaRPr sz="14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Split: </a:t>
            </a:r>
            <a:r>
              <a:rPr lang="en-GB" sz="1400"/>
              <a:t>#splits involving a feature</a:t>
            </a:r>
            <a:endParaRPr sz="14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Shapley values/Saabas score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Permutation: </a:t>
            </a:r>
            <a:r>
              <a:rPr lang="en-GB" sz="1400"/>
              <a:t>permute values in test set and compare performance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510625" y="1200763"/>
            <a:ext cx="328303" cy="1521128"/>
          </a:xfrm>
          <a:custGeom>
            <a:rect b="b" l="l" r="r" t="t"/>
            <a:pathLst>
              <a:path extrusionOk="0" h="46858" w="13059">
                <a:moveTo>
                  <a:pt x="0" y="710"/>
                </a:moveTo>
                <a:cubicBezTo>
                  <a:pt x="2120" y="445"/>
                  <a:pt x="4788" y="-680"/>
                  <a:pt x="6410" y="710"/>
                </a:cubicBezTo>
                <a:cubicBezTo>
                  <a:pt x="10629" y="4325"/>
                  <a:pt x="4026" y="12216"/>
                  <a:pt x="6089" y="17375"/>
                </a:cubicBezTo>
                <a:cubicBezTo>
                  <a:pt x="6923" y="19460"/>
                  <a:pt x="11231" y="15466"/>
                  <a:pt x="12819" y="17054"/>
                </a:cubicBezTo>
                <a:cubicBezTo>
                  <a:pt x="13780" y="18015"/>
                  <a:pt x="10725" y="18832"/>
                  <a:pt x="9935" y="19938"/>
                </a:cubicBezTo>
                <a:cubicBezTo>
                  <a:pt x="8556" y="21868"/>
                  <a:pt x="8974" y="24617"/>
                  <a:pt x="8974" y="26989"/>
                </a:cubicBezTo>
                <a:cubicBezTo>
                  <a:pt x="8974" y="32441"/>
                  <a:pt x="11528" y="38227"/>
                  <a:pt x="9614" y="43332"/>
                </a:cubicBezTo>
                <a:cubicBezTo>
                  <a:pt x="8725" y="45703"/>
                  <a:pt x="5417" y="46858"/>
                  <a:pt x="2885" y="46858"/>
                </a:cubicBezTo>
              </a:path>
            </a:pathLst>
          </a:cu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5"/>
          <p:cNvSpPr txBox="1"/>
          <p:nvPr/>
        </p:nvSpPr>
        <p:spPr>
          <a:xfrm>
            <a:off x="4170200" y="1847975"/>
            <a:ext cx="1607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Do not generalise well to test sets</a:t>
            </a:r>
            <a:endParaRPr sz="12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494675" y="3512175"/>
            <a:ext cx="280409" cy="866873"/>
          </a:xfrm>
          <a:custGeom>
            <a:rect b="b" l="l" r="r" t="t"/>
            <a:pathLst>
              <a:path extrusionOk="0" h="46858" w="13059">
                <a:moveTo>
                  <a:pt x="0" y="710"/>
                </a:moveTo>
                <a:cubicBezTo>
                  <a:pt x="2120" y="445"/>
                  <a:pt x="4788" y="-680"/>
                  <a:pt x="6410" y="710"/>
                </a:cubicBezTo>
                <a:cubicBezTo>
                  <a:pt x="10629" y="4325"/>
                  <a:pt x="4026" y="12216"/>
                  <a:pt x="6089" y="17375"/>
                </a:cubicBezTo>
                <a:cubicBezTo>
                  <a:pt x="6923" y="19460"/>
                  <a:pt x="11231" y="15466"/>
                  <a:pt x="12819" y="17054"/>
                </a:cubicBezTo>
                <a:cubicBezTo>
                  <a:pt x="13780" y="18015"/>
                  <a:pt x="10725" y="18832"/>
                  <a:pt x="9935" y="19938"/>
                </a:cubicBezTo>
                <a:cubicBezTo>
                  <a:pt x="8556" y="21868"/>
                  <a:pt x="8974" y="24617"/>
                  <a:pt x="8974" y="26989"/>
                </a:cubicBezTo>
                <a:cubicBezTo>
                  <a:pt x="8974" y="32441"/>
                  <a:pt x="11528" y="38227"/>
                  <a:pt x="9614" y="43332"/>
                </a:cubicBezTo>
                <a:cubicBezTo>
                  <a:pt x="8725" y="45703"/>
                  <a:pt x="5417" y="46858"/>
                  <a:pt x="2885" y="46858"/>
                </a:cubicBezTo>
              </a:path>
            </a:pathLst>
          </a:cu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5"/>
          <p:cNvSpPr txBox="1"/>
          <p:nvPr/>
        </p:nvSpPr>
        <p:spPr>
          <a:xfrm>
            <a:off x="4646875" y="3536488"/>
            <a:ext cx="16743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Overestimates </a:t>
            </a:r>
            <a:r>
              <a:rPr lang="en-GB" sz="12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importance to correlated features</a:t>
            </a:r>
            <a:endParaRPr sz="1200">
              <a:solidFill>
                <a:srgbClr val="3C78D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258925" y="1067050"/>
            <a:ext cx="448315" cy="2353912"/>
          </a:xfrm>
          <a:custGeom>
            <a:rect b="b" l="l" r="r" t="t"/>
            <a:pathLst>
              <a:path extrusionOk="0" h="46858" w="13059">
                <a:moveTo>
                  <a:pt x="0" y="710"/>
                </a:moveTo>
                <a:cubicBezTo>
                  <a:pt x="2120" y="445"/>
                  <a:pt x="4788" y="-680"/>
                  <a:pt x="6410" y="710"/>
                </a:cubicBezTo>
                <a:cubicBezTo>
                  <a:pt x="10629" y="4325"/>
                  <a:pt x="4026" y="12216"/>
                  <a:pt x="6089" y="17375"/>
                </a:cubicBezTo>
                <a:cubicBezTo>
                  <a:pt x="6923" y="19460"/>
                  <a:pt x="11231" y="15466"/>
                  <a:pt x="12819" y="17054"/>
                </a:cubicBezTo>
                <a:cubicBezTo>
                  <a:pt x="13780" y="18015"/>
                  <a:pt x="10725" y="18832"/>
                  <a:pt x="9935" y="19938"/>
                </a:cubicBezTo>
                <a:cubicBezTo>
                  <a:pt x="8556" y="21868"/>
                  <a:pt x="8974" y="24617"/>
                  <a:pt x="8974" y="26989"/>
                </a:cubicBezTo>
                <a:cubicBezTo>
                  <a:pt x="8974" y="32441"/>
                  <a:pt x="11528" y="38227"/>
                  <a:pt x="9614" y="43332"/>
                </a:cubicBezTo>
                <a:cubicBezTo>
                  <a:pt x="8725" y="45703"/>
                  <a:pt x="5417" y="46858"/>
                  <a:pt x="2885" y="4685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Google Shape;92;p15"/>
          <p:cNvSpPr txBox="1"/>
          <p:nvPr/>
        </p:nvSpPr>
        <p:spPr>
          <a:xfrm>
            <a:off x="7674000" y="1762138"/>
            <a:ext cx="1158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Model-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dependent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000" y="140900"/>
            <a:ext cx="1273702" cy="5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LOFO (Leave One Feature Out) Importance 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266325"/>
            <a:ext cx="85206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want our models to generalise well to unseen </a:t>
            </a:r>
            <a:r>
              <a:rPr b="1" lang="en-GB"/>
              <a:t>test sets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LOFO algorithm: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 baseline performance with all features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Remove features one by one, retrain the model, evaluate CV performance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 </a:t>
            </a:r>
            <a:r>
              <a:rPr b="1" lang="en-GB" sz="1400"/>
              <a:t>any sklearn-friendly model</a:t>
            </a:r>
            <a:r>
              <a:rPr lang="en-GB" sz="1400"/>
              <a:t> (with LightGBM as the default)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 </a:t>
            </a:r>
            <a:r>
              <a:rPr b="1" lang="en-GB" sz="1400"/>
              <a:t>any performance metric</a:t>
            </a:r>
            <a:r>
              <a:rPr lang="en-GB" sz="1400"/>
              <a:t>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Any validation scheme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Can even get negative LOFO importances when a feature is harmful</a:t>
            </a:r>
            <a:endParaRPr sz="1400"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000" y="140900"/>
            <a:ext cx="1273702" cy="5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Kaggle’s Microsoft Malware Prediction</a:t>
            </a:r>
            <a:r>
              <a:rPr lang="en-GB"/>
              <a:t>, </a:t>
            </a:r>
            <a:r>
              <a:rPr i="1" lang="en-GB"/>
              <a:t>Revisited</a:t>
            </a:r>
            <a:endParaRPr i="1"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266325"/>
            <a:ext cx="82527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https://www.kaggle.com/divrikwicky/lofo-importance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4000" y="140900"/>
            <a:ext cx="1273702" cy="5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LOFO and try it out!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27BA0"/>
                </a:solidFill>
              </a:rPr>
              <a:t>pip install git+https://github.com/aerdem4/lofo-importance</a:t>
            </a:r>
            <a:endParaRPr b="1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Caveats: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Slow although we parallelise!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far still misleading when it comes to correlated features (as most other importance types)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Future Work: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Flag correlated features, leave-n-features-out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000" y="140900"/>
            <a:ext cx="1273702" cy="5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