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9" r:id="rId4"/>
    <p:sldId id="260" r:id="rId5"/>
    <p:sldId id="261" r:id="rId6"/>
    <p:sldId id="262" r:id="rId7"/>
    <p:sldId id="269" r:id="rId8"/>
    <p:sldId id="270" r:id="rId9"/>
    <p:sldId id="266" r:id="rId10"/>
    <p:sldId id="264" r:id="rId11"/>
    <p:sldId id="268" r:id="rId12"/>
    <p:sldId id="271" r:id="rId13"/>
    <p:sldId id="272" r:id="rId14"/>
    <p:sldId id="257" r:id="rId15"/>
    <p:sldId id="258" r:id="rId16"/>
    <p:sldId id="267"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8FD78C-9C78-402D-88E0-278744B5705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B2F5577-88C7-4EF1-A4C6-0C6802631B26}">
      <dgm:prSet/>
      <dgm:spPr/>
      <dgm:t>
        <a:bodyPr/>
        <a:lstStyle/>
        <a:p>
          <a:r>
            <a:rPr lang="tr-TR"/>
            <a:t>The idea behind the vector quantization is to group sets of data in a way that each subgroup is consisted of similar data points, or namely clusters. The number of the subgroups are chosen as necessary, depending on the application. </a:t>
          </a:r>
          <a:endParaRPr lang="en-US"/>
        </a:p>
      </dgm:t>
    </dgm:pt>
    <dgm:pt modelId="{8D5852D3-D5A1-4640-A985-9E909D1C226B}" type="parTrans" cxnId="{47B7E6B4-17C8-43F4-9387-D882C8E47304}">
      <dgm:prSet/>
      <dgm:spPr/>
      <dgm:t>
        <a:bodyPr/>
        <a:lstStyle/>
        <a:p>
          <a:endParaRPr lang="en-US"/>
        </a:p>
      </dgm:t>
    </dgm:pt>
    <dgm:pt modelId="{26FD53AD-12B0-4A02-9CAA-58BF0E030BED}" type="sibTrans" cxnId="{47B7E6B4-17C8-43F4-9387-D882C8E47304}">
      <dgm:prSet/>
      <dgm:spPr/>
      <dgm:t>
        <a:bodyPr/>
        <a:lstStyle/>
        <a:p>
          <a:endParaRPr lang="en-US"/>
        </a:p>
      </dgm:t>
    </dgm:pt>
    <dgm:pt modelId="{DD8AABD9-29A2-42E0-B798-0435A28C8203}">
      <dgm:prSet/>
      <dgm:spPr/>
      <dgm:t>
        <a:bodyPr/>
        <a:lstStyle/>
        <a:p>
          <a:r>
            <a:rPr lang="tr-TR"/>
            <a:t>In our project, we used k-means clustering algorithm, which iteratively ‘trains’ to locate points called centroids.</a:t>
          </a:r>
          <a:endParaRPr lang="en-US"/>
        </a:p>
      </dgm:t>
    </dgm:pt>
    <dgm:pt modelId="{FFB175B9-573E-448E-A726-EEE3CD2E50D9}" type="parTrans" cxnId="{C7B6AB5B-46E4-4488-A23E-91DBE53D1C1F}">
      <dgm:prSet/>
      <dgm:spPr/>
      <dgm:t>
        <a:bodyPr/>
        <a:lstStyle/>
        <a:p>
          <a:endParaRPr lang="en-US"/>
        </a:p>
      </dgm:t>
    </dgm:pt>
    <dgm:pt modelId="{1669E99C-E9F8-4746-8E65-2D8E98BACE6E}" type="sibTrans" cxnId="{C7B6AB5B-46E4-4488-A23E-91DBE53D1C1F}">
      <dgm:prSet/>
      <dgm:spPr/>
      <dgm:t>
        <a:bodyPr/>
        <a:lstStyle/>
        <a:p>
          <a:endParaRPr lang="en-US"/>
        </a:p>
      </dgm:t>
    </dgm:pt>
    <dgm:pt modelId="{09000200-DE90-44EF-A057-C08057D68433}">
      <dgm:prSet/>
      <dgm:spPr/>
      <dgm:t>
        <a:bodyPr/>
        <a:lstStyle/>
        <a:p>
          <a:r>
            <a:rPr lang="tr-TR"/>
            <a:t>By using the codebook generated prior to the application, the de-quantization or decoding process happens by referring to the codebook for the assigned outcome of each combination of bits allocated. </a:t>
          </a:r>
          <a:endParaRPr lang="en-US"/>
        </a:p>
      </dgm:t>
    </dgm:pt>
    <dgm:pt modelId="{F476EE71-2A52-43A3-AD82-078BDAD07654}" type="parTrans" cxnId="{429F8E22-FAE3-46EC-B02E-658583F92FC1}">
      <dgm:prSet/>
      <dgm:spPr/>
      <dgm:t>
        <a:bodyPr/>
        <a:lstStyle/>
        <a:p>
          <a:endParaRPr lang="en-US"/>
        </a:p>
      </dgm:t>
    </dgm:pt>
    <dgm:pt modelId="{15414F3E-0F7A-412B-B50F-41EC20E909C6}" type="sibTrans" cxnId="{429F8E22-FAE3-46EC-B02E-658583F92FC1}">
      <dgm:prSet/>
      <dgm:spPr/>
      <dgm:t>
        <a:bodyPr/>
        <a:lstStyle/>
        <a:p>
          <a:endParaRPr lang="en-US"/>
        </a:p>
      </dgm:t>
    </dgm:pt>
    <dgm:pt modelId="{6A12EF6D-7BD5-EF42-B320-E1711403F258}" type="pres">
      <dgm:prSet presAssocID="{808FD78C-9C78-402D-88E0-278744B57051}" presName="linear" presStyleCnt="0">
        <dgm:presLayoutVars>
          <dgm:animLvl val="lvl"/>
          <dgm:resizeHandles val="exact"/>
        </dgm:presLayoutVars>
      </dgm:prSet>
      <dgm:spPr/>
    </dgm:pt>
    <dgm:pt modelId="{02B3CC9C-C024-8441-90E1-BD7702E51B51}" type="pres">
      <dgm:prSet presAssocID="{3B2F5577-88C7-4EF1-A4C6-0C6802631B26}" presName="parentText" presStyleLbl="node1" presStyleIdx="0" presStyleCnt="3">
        <dgm:presLayoutVars>
          <dgm:chMax val="0"/>
          <dgm:bulletEnabled val="1"/>
        </dgm:presLayoutVars>
      </dgm:prSet>
      <dgm:spPr/>
    </dgm:pt>
    <dgm:pt modelId="{67AE663F-C21E-EA4C-BF47-CAB0B82EE571}" type="pres">
      <dgm:prSet presAssocID="{26FD53AD-12B0-4A02-9CAA-58BF0E030BED}" presName="spacer" presStyleCnt="0"/>
      <dgm:spPr/>
    </dgm:pt>
    <dgm:pt modelId="{C68C4AC3-FC96-B847-805A-64035940F435}" type="pres">
      <dgm:prSet presAssocID="{DD8AABD9-29A2-42E0-B798-0435A28C8203}" presName="parentText" presStyleLbl="node1" presStyleIdx="1" presStyleCnt="3">
        <dgm:presLayoutVars>
          <dgm:chMax val="0"/>
          <dgm:bulletEnabled val="1"/>
        </dgm:presLayoutVars>
      </dgm:prSet>
      <dgm:spPr/>
    </dgm:pt>
    <dgm:pt modelId="{027B3271-0902-6D4B-BBD4-4C264D357CD3}" type="pres">
      <dgm:prSet presAssocID="{1669E99C-E9F8-4746-8E65-2D8E98BACE6E}" presName="spacer" presStyleCnt="0"/>
      <dgm:spPr/>
    </dgm:pt>
    <dgm:pt modelId="{CEF8178D-59C2-524A-98E9-FFEBD8253F6B}" type="pres">
      <dgm:prSet presAssocID="{09000200-DE90-44EF-A057-C08057D68433}" presName="parentText" presStyleLbl="node1" presStyleIdx="2" presStyleCnt="3">
        <dgm:presLayoutVars>
          <dgm:chMax val="0"/>
          <dgm:bulletEnabled val="1"/>
        </dgm:presLayoutVars>
      </dgm:prSet>
      <dgm:spPr/>
    </dgm:pt>
  </dgm:ptLst>
  <dgm:cxnLst>
    <dgm:cxn modelId="{75F01109-A666-8A46-B369-80EF1C28FCE0}" type="presOf" srcId="{3B2F5577-88C7-4EF1-A4C6-0C6802631B26}" destId="{02B3CC9C-C024-8441-90E1-BD7702E51B51}" srcOrd="0" destOrd="0" presId="urn:microsoft.com/office/officeart/2005/8/layout/vList2"/>
    <dgm:cxn modelId="{429F8E22-FAE3-46EC-B02E-658583F92FC1}" srcId="{808FD78C-9C78-402D-88E0-278744B57051}" destId="{09000200-DE90-44EF-A057-C08057D68433}" srcOrd="2" destOrd="0" parTransId="{F476EE71-2A52-43A3-AD82-078BDAD07654}" sibTransId="{15414F3E-0F7A-412B-B50F-41EC20E909C6}"/>
    <dgm:cxn modelId="{73B20E3C-06C0-1F46-9141-BC7CF9425788}" type="presOf" srcId="{808FD78C-9C78-402D-88E0-278744B57051}" destId="{6A12EF6D-7BD5-EF42-B320-E1711403F258}" srcOrd="0" destOrd="0" presId="urn:microsoft.com/office/officeart/2005/8/layout/vList2"/>
    <dgm:cxn modelId="{C7B6AB5B-46E4-4488-A23E-91DBE53D1C1F}" srcId="{808FD78C-9C78-402D-88E0-278744B57051}" destId="{DD8AABD9-29A2-42E0-B798-0435A28C8203}" srcOrd="1" destOrd="0" parTransId="{FFB175B9-573E-448E-A726-EEE3CD2E50D9}" sibTransId="{1669E99C-E9F8-4746-8E65-2D8E98BACE6E}"/>
    <dgm:cxn modelId="{4B63C098-8C4A-5740-8E6B-E32898E76674}" type="presOf" srcId="{09000200-DE90-44EF-A057-C08057D68433}" destId="{CEF8178D-59C2-524A-98E9-FFEBD8253F6B}" srcOrd="0" destOrd="0" presId="urn:microsoft.com/office/officeart/2005/8/layout/vList2"/>
    <dgm:cxn modelId="{47B7E6B4-17C8-43F4-9387-D882C8E47304}" srcId="{808FD78C-9C78-402D-88E0-278744B57051}" destId="{3B2F5577-88C7-4EF1-A4C6-0C6802631B26}" srcOrd="0" destOrd="0" parTransId="{8D5852D3-D5A1-4640-A985-9E909D1C226B}" sibTransId="{26FD53AD-12B0-4A02-9CAA-58BF0E030BED}"/>
    <dgm:cxn modelId="{0C684DD0-8F28-6947-B94C-97C243183689}" type="presOf" srcId="{DD8AABD9-29A2-42E0-B798-0435A28C8203}" destId="{C68C4AC3-FC96-B847-805A-64035940F435}" srcOrd="0" destOrd="0" presId="urn:microsoft.com/office/officeart/2005/8/layout/vList2"/>
    <dgm:cxn modelId="{E6B5438B-3125-C547-B4D8-0EB07A89D38A}" type="presParOf" srcId="{6A12EF6D-7BD5-EF42-B320-E1711403F258}" destId="{02B3CC9C-C024-8441-90E1-BD7702E51B51}" srcOrd="0" destOrd="0" presId="urn:microsoft.com/office/officeart/2005/8/layout/vList2"/>
    <dgm:cxn modelId="{A0B2B720-016F-8A40-BF3F-6BD654E7DDAE}" type="presParOf" srcId="{6A12EF6D-7BD5-EF42-B320-E1711403F258}" destId="{67AE663F-C21E-EA4C-BF47-CAB0B82EE571}" srcOrd="1" destOrd="0" presId="urn:microsoft.com/office/officeart/2005/8/layout/vList2"/>
    <dgm:cxn modelId="{FD16415E-48BC-2340-AFCB-4D1D8E7E3E21}" type="presParOf" srcId="{6A12EF6D-7BD5-EF42-B320-E1711403F258}" destId="{C68C4AC3-FC96-B847-805A-64035940F435}" srcOrd="2" destOrd="0" presId="urn:microsoft.com/office/officeart/2005/8/layout/vList2"/>
    <dgm:cxn modelId="{1F9FD058-E84F-6242-A39D-54A6996D1B3F}" type="presParOf" srcId="{6A12EF6D-7BD5-EF42-B320-E1711403F258}" destId="{027B3271-0902-6D4B-BBD4-4C264D357CD3}" srcOrd="3" destOrd="0" presId="urn:microsoft.com/office/officeart/2005/8/layout/vList2"/>
    <dgm:cxn modelId="{ACF48D06-990E-8A4C-BBD4-700A5D38B3DB}" type="presParOf" srcId="{6A12EF6D-7BD5-EF42-B320-E1711403F258}" destId="{CEF8178D-59C2-524A-98E9-FFEBD8253F6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3CC9C-C024-8441-90E1-BD7702E51B51}">
      <dsp:nvSpPr>
        <dsp:cNvPr id="0" name=""/>
        <dsp:cNvSpPr/>
      </dsp:nvSpPr>
      <dsp:spPr>
        <a:xfrm>
          <a:off x="0" y="353999"/>
          <a:ext cx="6492875" cy="1427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a:t>The idea behind the vector quantization is to group sets of data in a way that each subgroup is consisted of similar data points, or namely clusters. The number of the subgroups are chosen as necessary, depending on the application. </a:t>
          </a:r>
          <a:endParaRPr lang="en-US" sz="2000" kern="1200"/>
        </a:p>
      </dsp:txBody>
      <dsp:txXfrm>
        <a:off x="69680" y="423679"/>
        <a:ext cx="6353515" cy="1288040"/>
      </dsp:txXfrm>
    </dsp:sp>
    <dsp:sp modelId="{C68C4AC3-FC96-B847-805A-64035940F435}">
      <dsp:nvSpPr>
        <dsp:cNvPr id="0" name=""/>
        <dsp:cNvSpPr/>
      </dsp:nvSpPr>
      <dsp:spPr>
        <a:xfrm>
          <a:off x="0" y="1839000"/>
          <a:ext cx="6492875" cy="14274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a:t>In our project, we used k-means clustering algorithm, which iteratively ‘trains’ to locate points called centroids.</a:t>
          </a:r>
          <a:endParaRPr lang="en-US" sz="2000" kern="1200"/>
        </a:p>
      </dsp:txBody>
      <dsp:txXfrm>
        <a:off x="69680" y="1908680"/>
        <a:ext cx="6353515" cy="1288040"/>
      </dsp:txXfrm>
    </dsp:sp>
    <dsp:sp modelId="{CEF8178D-59C2-524A-98E9-FFEBD8253F6B}">
      <dsp:nvSpPr>
        <dsp:cNvPr id="0" name=""/>
        <dsp:cNvSpPr/>
      </dsp:nvSpPr>
      <dsp:spPr>
        <a:xfrm>
          <a:off x="0" y="3324000"/>
          <a:ext cx="6492875" cy="1427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a:t>By using the codebook generated prior to the application, the de-quantization or decoding process happens by referring to the codebook for the assigned outcome of each combination of bits allocated. </a:t>
          </a:r>
          <a:endParaRPr lang="en-US" sz="2000" kern="1200"/>
        </a:p>
      </dsp:txBody>
      <dsp:txXfrm>
        <a:off x="69680" y="3393680"/>
        <a:ext cx="6353515" cy="12880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698E-3A69-8E43-82DD-2F986252DD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02FE33CB-FFBB-9D41-87C9-E663EE77A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69296916-5C83-C947-974A-C6E45B22A4C4}"/>
              </a:ext>
            </a:extLst>
          </p:cNvPr>
          <p:cNvSpPr>
            <a:spLocks noGrp="1"/>
          </p:cNvSpPr>
          <p:nvPr>
            <p:ph type="dt" sz="half" idx="10"/>
          </p:nvPr>
        </p:nvSpPr>
        <p:spPr/>
        <p:txBody>
          <a:bodyPr/>
          <a:lstStyle/>
          <a:p>
            <a:fld id="{1E36AACE-24BC-AF43-8062-3F5AE74EEACF}" type="datetimeFigureOut">
              <a:rPr lang="tr-TR" smtClean="0"/>
              <a:t>22.05.2019</a:t>
            </a:fld>
            <a:endParaRPr lang="tr-TR"/>
          </a:p>
        </p:txBody>
      </p:sp>
      <p:sp>
        <p:nvSpPr>
          <p:cNvPr id="5" name="Footer Placeholder 4">
            <a:extLst>
              <a:ext uri="{FF2B5EF4-FFF2-40B4-BE49-F238E27FC236}">
                <a16:creationId xmlns:a16="http://schemas.microsoft.com/office/drawing/2014/main" id="{E383F5AF-23CD-3646-9932-2EB2CDC791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1DE2BDA-8DC8-444B-8513-24BC365A34C8}"/>
              </a:ext>
            </a:extLst>
          </p:cNvPr>
          <p:cNvSpPr>
            <a:spLocks noGrp="1"/>
          </p:cNvSpPr>
          <p:nvPr>
            <p:ph type="sldNum" sz="quarter" idx="12"/>
          </p:nvPr>
        </p:nvSpPr>
        <p:spPr/>
        <p:txBody>
          <a:bodyPr/>
          <a:lstStyle/>
          <a:p>
            <a:fld id="{1AE5A194-ABD8-EC4F-8252-5280D0996D72}" type="slidenum">
              <a:rPr lang="tr-TR" smtClean="0"/>
              <a:t>‹#›</a:t>
            </a:fld>
            <a:endParaRPr lang="tr-TR"/>
          </a:p>
        </p:txBody>
      </p:sp>
    </p:spTree>
    <p:extLst>
      <p:ext uri="{BB962C8B-B14F-4D97-AF65-F5344CB8AC3E}">
        <p14:creationId xmlns:p14="http://schemas.microsoft.com/office/powerpoint/2010/main" val="3722012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990E-DE8F-D045-8410-3C6F5D6EFC63}"/>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876663B-5123-604A-BF00-978A78485E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901315F-D416-5145-988A-E169CFCDDF9D}"/>
              </a:ext>
            </a:extLst>
          </p:cNvPr>
          <p:cNvSpPr>
            <a:spLocks noGrp="1"/>
          </p:cNvSpPr>
          <p:nvPr>
            <p:ph type="dt" sz="half" idx="10"/>
          </p:nvPr>
        </p:nvSpPr>
        <p:spPr/>
        <p:txBody>
          <a:bodyPr/>
          <a:lstStyle/>
          <a:p>
            <a:fld id="{1E36AACE-24BC-AF43-8062-3F5AE74EEACF}" type="datetimeFigureOut">
              <a:rPr lang="tr-TR" smtClean="0"/>
              <a:t>22.05.2019</a:t>
            </a:fld>
            <a:endParaRPr lang="tr-TR"/>
          </a:p>
        </p:txBody>
      </p:sp>
      <p:sp>
        <p:nvSpPr>
          <p:cNvPr id="5" name="Footer Placeholder 4">
            <a:extLst>
              <a:ext uri="{FF2B5EF4-FFF2-40B4-BE49-F238E27FC236}">
                <a16:creationId xmlns:a16="http://schemas.microsoft.com/office/drawing/2014/main" id="{EE1E2C4C-48F6-0045-8542-7FABB54D460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C7F6EBB-2BC0-E64C-8DAC-6ED223EE985A}"/>
              </a:ext>
            </a:extLst>
          </p:cNvPr>
          <p:cNvSpPr>
            <a:spLocks noGrp="1"/>
          </p:cNvSpPr>
          <p:nvPr>
            <p:ph type="sldNum" sz="quarter" idx="12"/>
          </p:nvPr>
        </p:nvSpPr>
        <p:spPr/>
        <p:txBody>
          <a:bodyPr/>
          <a:lstStyle/>
          <a:p>
            <a:fld id="{1AE5A194-ABD8-EC4F-8252-5280D0996D72}" type="slidenum">
              <a:rPr lang="tr-TR" smtClean="0"/>
              <a:t>‹#›</a:t>
            </a:fld>
            <a:endParaRPr lang="tr-TR"/>
          </a:p>
        </p:txBody>
      </p:sp>
    </p:spTree>
    <p:extLst>
      <p:ext uri="{BB962C8B-B14F-4D97-AF65-F5344CB8AC3E}">
        <p14:creationId xmlns:p14="http://schemas.microsoft.com/office/powerpoint/2010/main" val="201526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AEAFAD-3C2B-6A46-99DE-EB1DABF5EE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BA11C1B3-484B-CD49-AC30-11D5C0E76F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90D977C-4EBA-9E4D-B71B-CDC93F9A0051}"/>
              </a:ext>
            </a:extLst>
          </p:cNvPr>
          <p:cNvSpPr>
            <a:spLocks noGrp="1"/>
          </p:cNvSpPr>
          <p:nvPr>
            <p:ph type="dt" sz="half" idx="10"/>
          </p:nvPr>
        </p:nvSpPr>
        <p:spPr/>
        <p:txBody>
          <a:bodyPr/>
          <a:lstStyle/>
          <a:p>
            <a:fld id="{1E36AACE-24BC-AF43-8062-3F5AE74EEACF}" type="datetimeFigureOut">
              <a:rPr lang="tr-TR" smtClean="0"/>
              <a:t>22.05.2019</a:t>
            </a:fld>
            <a:endParaRPr lang="tr-TR"/>
          </a:p>
        </p:txBody>
      </p:sp>
      <p:sp>
        <p:nvSpPr>
          <p:cNvPr id="5" name="Footer Placeholder 4">
            <a:extLst>
              <a:ext uri="{FF2B5EF4-FFF2-40B4-BE49-F238E27FC236}">
                <a16:creationId xmlns:a16="http://schemas.microsoft.com/office/drawing/2014/main" id="{CF649750-AFF0-3C41-8238-CAE4B719F3F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C2177F2-1A3D-4145-A92D-A04245E5AAF3}"/>
              </a:ext>
            </a:extLst>
          </p:cNvPr>
          <p:cNvSpPr>
            <a:spLocks noGrp="1"/>
          </p:cNvSpPr>
          <p:nvPr>
            <p:ph type="sldNum" sz="quarter" idx="12"/>
          </p:nvPr>
        </p:nvSpPr>
        <p:spPr/>
        <p:txBody>
          <a:bodyPr/>
          <a:lstStyle/>
          <a:p>
            <a:fld id="{1AE5A194-ABD8-EC4F-8252-5280D0996D72}" type="slidenum">
              <a:rPr lang="tr-TR" smtClean="0"/>
              <a:t>‹#›</a:t>
            </a:fld>
            <a:endParaRPr lang="tr-TR"/>
          </a:p>
        </p:txBody>
      </p:sp>
    </p:spTree>
    <p:extLst>
      <p:ext uri="{BB962C8B-B14F-4D97-AF65-F5344CB8AC3E}">
        <p14:creationId xmlns:p14="http://schemas.microsoft.com/office/powerpoint/2010/main" val="197045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AF00-7FE9-D747-B9AF-1B36B9DEBADD}"/>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2E4C9DD-925A-B947-BB84-7EA499E9D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D8AEB94-F83C-024C-828D-5C7242910E63}"/>
              </a:ext>
            </a:extLst>
          </p:cNvPr>
          <p:cNvSpPr>
            <a:spLocks noGrp="1"/>
          </p:cNvSpPr>
          <p:nvPr>
            <p:ph type="dt" sz="half" idx="10"/>
          </p:nvPr>
        </p:nvSpPr>
        <p:spPr/>
        <p:txBody>
          <a:bodyPr/>
          <a:lstStyle/>
          <a:p>
            <a:fld id="{1E36AACE-24BC-AF43-8062-3F5AE74EEACF}" type="datetimeFigureOut">
              <a:rPr lang="tr-TR" smtClean="0"/>
              <a:t>22.05.2019</a:t>
            </a:fld>
            <a:endParaRPr lang="tr-TR"/>
          </a:p>
        </p:txBody>
      </p:sp>
      <p:sp>
        <p:nvSpPr>
          <p:cNvPr id="5" name="Footer Placeholder 4">
            <a:extLst>
              <a:ext uri="{FF2B5EF4-FFF2-40B4-BE49-F238E27FC236}">
                <a16:creationId xmlns:a16="http://schemas.microsoft.com/office/drawing/2014/main" id="{9BD8531A-CA20-5E4D-AEC4-2A298D6B2DC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A58E54A-7A70-0843-BCF9-AE1A966F478F}"/>
              </a:ext>
            </a:extLst>
          </p:cNvPr>
          <p:cNvSpPr>
            <a:spLocks noGrp="1"/>
          </p:cNvSpPr>
          <p:nvPr>
            <p:ph type="sldNum" sz="quarter" idx="12"/>
          </p:nvPr>
        </p:nvSpPr>
        <p:spPr/>
        <p:txBody>
          <a:bodyPr/>
          <a:lstStyle/>
          <a:p>
            <a:fld id="{1AE5A194-ABD8-EC4F-8252-5280D0996D72}" type="slidenum">
              <a:rPr lang="tr-TR" smtClean="0"/>
              <a:t>‹#›</a:t>
            </a:fld>
            <a:endParaRPr lang="tr-TR"/>
          </a:p>
        </p:txBody>
      </p:sp>
    </p:spTree>
    <p:extLst>
      <p:ext uri="{BB962C8B-B14F-4D97-AF65-F5344CB8AC3E}">
        <p14:creationId xmlns:p14="http://schemas.microsoft.com/office/powerpoint/2010/main" val="427805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F694-D80F-B243-B5F7-FD08935800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86B07792-25BE-EA49-ABC4-FAB059398A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21A5DE-EB51-274D-ABCC-5B915081ADC4}"/>
              </a:ext>
            </a:extLst>
          </p:cNvPr>
          <p:cNvSpPr>
            <a:spLocks noGrp="1"/>
          </p:cNvSpPr>
          <p:nvPr>
            <p:ph type="dt" sz="half" idx="10"/>
          </p:nvPr>
        </p:nvSpPr>
        <p:spPr/>
        <p:txBody>
          <a:bodyPr/>
          <a:lstStyle/>
          <a:p>
            <a:fld id="{1E36AACE-24BC-AF43-8062-3F5AE74EEACF}" type="datetimeFigureOut">
              <a:rPr lang="tr-TR" smtClean="0"/>
              <a:t>22.05.2019</a:t>
            </a:fld>
            <a:endParaRPr lang="tr-TR"/>
          </a:p>
        </p:txBody>
      </p:sp>
      <p:sp>
        <p:nvSpPr>
          <p:cNvPr id="5" name="Footer Placeholder 4">
            <a:extLst>
              <a:ext uri="{FF2B5EF4-FFF2-40B4-BE49-F238E27FC236}">
                <a16:creationId xmlns:a16="http://schemas.microsoft.com/office/drawing/2014/main" id="{256B641C-D79F-004C-B1C2-174B864D688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2BCD942-67AD-6643-BBD6-AF8435949D7F}"/>
              </a:ext>
            </a:extLst>
          </p:cNvPr>
          <p:cNvSpPr>
            <a:spLocks noGrp="1"/>
          </p:cNvSpPr>
          <p:nvPr>
            <p:ph type="sldNum" sz="quarter" idx="12"/>
          </p:nvPr>
        </p:nvSpPr>
        <p:spPr/>
        <p:txBody>
          <a:bodyPr/>
          <a:lstStyle/>
          <a:p>
            <a:fld id="{1AE5A194-ABD8-EC4F-8252-5280D0996D72}" type="slidenum">
              <a:rPr lang="tr-TR" smtClean="0"/>
              <a:t>‹#›</a:t>
            </a:fld>
            <a:endParaRPr lang="tr-TR"/>
          </a:p>
        </p:txBody>
      </p:sp>
    </p:spTree>
    <p:extLst>
      <p:ext uri="{BB962C8B-B14F-4D97-AF65-F5344CB8AC3E}">
        <p14:creationId xmlns:p14="http://schemas.microsoft.com/office/powerpoint/2010/main" val="264180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F562-DC38-6943-B144-F92E9002A6B3}"/>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043EE97-9882-544C-B7FA-3127740464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556AC05C-7FB5-1E4B-B603-40FFED0505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CC0A97F7-6325-7F4E-B5DE-DFFB10264DF0}"/>
              </a:ext>
            </a:extLst>
          </p:cNvPr>
          <p:cNvSpPr>
            <a:spLocks noGrp="1"/>
          </p:cNvSpPr>
          <p:nvPr>
            <p:ph type="dt" sz="half" idx="10"/>
          </p:nvPr>
        </p:nvSpPr>
        <p:spPr/>
        <p:txBody>
          <a:bodyPr/>
          <a:lstStyle/>
          <a:p>
            <a:fld id="{1E36AACE-24BC-AF43-8062-3F5AE74EEACF}" type="datetimeFigureOut">
              <a:rPr lang="tr-TR" smtClean="0"/>
              <a:t>22.05.2019</a:t>
            </a:fld>
            <a:endParaRPr lang="tr-TR"/>
          </a:p>
        </p:txBody>
      </p:sp>
      <p:sp>
        <p:nvSpPr>
          <p:cNvPr id="6" name="Footer Placeholder 5">
            <a:extLst>
              <a:ext uri="{FF2B5EF4-FFF2-40B4-BE49-F238E27FC236}">
                <a16:creationId xmlns:a16="http://schemas.microsoft.com/office/drawing/2014/main" id="{134932DA-5A9A-DA48-B6A1-21024EF217E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9A311989-97AC-5345-B6CB-20BAF33B13FE}"/>
              </a:ext>
            </a:extLst>
          </p:cNvPr>
          <p:cNvSpPr>
            <a:spLocks noGrp="1"/>
          </p:cNvSpPr>
          <p:nvPr>
            <p:ph type="sldNum" sz="quarter" idx="12"/>
          </p:nvPr>
        </p:nvSpPr>
        <p:spPr/>
        <p:txBody>
          <a:bodyPr/>
          <a:lstStyle/>
          <a:p>
            <a:fld id="{1AE5A194-ABD8-EC4F-8252-5280D0996D72}" type="slidenum">
              <a:rPr lang="tr-TR" smtClean="0"/>
              <a:t>‹#›</a:t>
            </a:fld>
            <a:endParaRPr lang="tr-TR"/>
          </a:p>
        </p:txBody>
      </p:sp>
    </p:spTree>
    <p:extLst>
      <p:ext uri="{BB962C8B-B14F-4D97-AF65-F5344CB8AC3E}">
        <p14:creationId xmlns:p14="http://schemas.microsoft.com/office/powerpoint/2010/main" val="399327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9D99-BFB0-444E-B6F7-341DB08CA15E}"/>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0516DCDB-973E-C449-9B2E-D95FDA6D2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D8EF0A-D31F-4946-87D7-25C2379979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AC3D0C09-8D6D-A043-9499-AD4296A36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E6F5F3-58F5-3E49-9DA3-516DA1FC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8D35E637-8A5E-824D-92A4-A33E69B088BB}"/>
              </a:ext>
            </a:extLst>
          </p:cNvPr>
          <p:cNvSpPr>
            <a:spLocks noGrp="1"/>
          </p:cNvSpPr>
          <p:nvPr>
            <p:ph type="dt" sz="half" idx="10"/>
          </p:nvPr>
        </p:nvSpPr>
        <p:spPr/>
        <p:txBody>
          <a:bodyPr/>
          <a:lstStyle/>
          <a:p>
            <a:fld id="{1E36AACE-24BC-AF43-8062-3F5AE74EEACF}" type="datetimeFigureOut">
              <a:rPr lang="tr-TR" smtClean="0"/>
              <a:t>22.05.2019</a:t>
            </a:fld>
            <a:endParaRPr lang="tr-TR"/>
          </a:p>
        </p:txBody>
      </p:sp>
      <p:sp>
        <p:nvSpPr>
          <p:cNvPr id="8" name="Footer Placeholder 7">
            <a:extLst>
              <a:ext uri="{FF2B5EF4-FFF2-40B4-BE49-F238E27FC236}">
                <a16:creationId xmlns:a16="http://schemas.microsoft.com/office/drawing/2014/main" id="{8DE2F8F2-65AB-3946-9F5E-87C955FD7098}"/>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638F27BD-0240-F246-900A-5836CBCD9680}"/>
              </a:ext>
            </a:extLst>
          </p:cNvPr>
          <p:cNvSpPr>
            <a:spLocks noGrp="1"/>
          </p:cNvSpPr>
          <p:nvPr>
            <p:ph type="sldNum" sz="quarter" idx="12"/>
          </p:nvPr>
        </p:nvSpPr>
        <p:spPr/>
        <p:txBody>
          <a:bodyPr/>
          <a:lstStyle/>
          <a:p>
            <a:fld id="{1AE5A194-ABD8-EC4F-8252-5280D0996D72}" type="slidenum">
              <a:rPr lang="tr-TR" smtClean="0"/>
              <a:t>‹#›</a:t>
            </a:fld>
            <a:endParaRPr lang="tr-TR"/>
          </a:p>
        </p:txBody>
      </p:sp>
    </p:spTree>
    <p:extLst>
      <p:ext uri="{BB962C8B-B14F-4D97-AF65-F5344CB8AC3E}">
        <p14:creationId xmlns:p14="http://schemas.microsoft.com/office/powerpoint/2010/main" val="19099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2BE4-D33D-504A-AC96-97EBC6165C1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5E82A26A-EDFA-4049-AF33-B6B347D774F0}"/>
              </a:ext>
            </a:extLst>
          </p:cNvPr>
          <p:cNvSpPr>
            <a:spLocks noGrp="1"/>
          </p:cNvSpPr>
          <p:nvPr>
            <p:ph type="dt" sz="half" idx="10"/>
          </p:nvPr>
        </p:nvSpPr>
        <p:spPr/>
        <p:txBody>
          <a:bodyPr/>
          <a:lstStyle/>
          <a:p>
            <a:fld id="{1E36AACE-24BC-AF43-8062-3F5AE74EEACF}" type="datetimeFigureOut">
              <a:rPr lang="tr-TR" smtClean="0"/>
              <a:t>22.05.2019</a:t>
            </a:fld>
            <a:endParaRPr lang="tr-TR"/>
          </a:p>
        </p:txBody>
      </p:sp>
      <p:sp>
        <p:nvSpPr>
          <p:cNvPr id="4" name="Footer Placeholder 3">
            <a:extLst>
              <a:ext uri="{FF2B5EF4-FFF2-40B4-BE49-F238E27FC236}">
                <a16:creationId xmlns:a16="http://schemas.microsoft.com/office/drawing/2014/main" id="{16209652-A1C4-5F4D-9548-92AD61F1E6D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2A557DE2-ED0F-DD47-9FA4-2C263BAA397D}"/>
              </a:ext>
            </a:extLst>
          </p:cNvPr>
          <p:cNvSpPr>
            <a:spLocks noGrp="1"/>
          </p:cNvSpPr>
          <p:nvPr>
            <p:ph type="sldNum" sz="quarter" idx="12"/>
          </p:nvPr>
        </p:nvSpPr>
        <p:spPr/>
        <p:txBody>
          <a:bodyPr/>
          <a:lstStyle/>
          <a:p>
            <a:fld id="{1AE5A194-ABD8-EC4F-8252-5280D0996D72}" type="slidenum">
              <a:rPr lang="tr-TR" smtClean="0"/>
              <a:t>‹#›</a:t>
            </a:fld>
            <a:endParaRPr lang="tr-TR"/>
          </a:p>
        </p:txBody>
      </p:sp>
    </p:spTree>
    <p:extLst>
      <p:ext uri="{BB962C8B-B14F-4D97-AF65-F5344CB8AC3E}">
        <p14:creationId xmlns:p14="http://schemas.microsoft.com/office/powerpoint/2010/main" val="130177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1AA26E-1B57-464E-84D9-5A368A56C06B}"/>
              </a:ext>
            </a:extLst>
          </p:cNvPr>
          <p:cNvSpPr>
            <a:spLocks noGrp="1"/>
          </p:cNvSpPr>
          <p:nvPr>
            <p:ph type="dt" sz="half" idx="10"/>
          </p:nvPr>
        </p:nvSpPr>
        <p:spPr/>
        <p:txBody>
          <a:bodyPr/>
          <a:lstStyle/>
          <a:p>
            <a:fld id="{1E36AACE-24BC-AF43-8062-3F5AE74EEACF}" type="datetimeFigureOut">
              <a:rPr lang="tr-TR" smtClean="0"/>
              <a:t>22.05.2019</a:t>
            </a:fld>
            <a:endParaRPr lang="tr-TR"/>
          </a:p>
        </p:txBody>
      </p:sp>
      <p:sp>
        <p:nvSpPr>
          <p:cNvPr id="3" name="Footer Placeholder 2">
            <a:extLst>
              <a:ext uri="{FF2B5EF4-FFF2-40B4-BE49-F238E27FC236}">
                <a16:creationId xmlns:a16="http://schemas.microsoft.com/office/drawing/2014/main" id="{BC60781E-88FA-8E4A-9690-EE9EACFF825E}"/>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C525392A-D362-BA48-AA4B-045D18FBDCAA}"/>
              </a:ext>
            </a:extLst>
          </p:cNvPr>
          <p:cNvSpPr>
            <a:spLocks noGrp="1"/>
          </p:cNvSpPr>
          <p:nvPr>
            <p:ph type="sldNum" sz="quarter" idx="12"/>
          </p:nvPr>
        </p:nvSpPr>
        <p:spPr/>
        <p:txBody>
          <a:bodyPr/>
          <a:lstStyle/>
          <a:p>
            <a:fld id="{1AE5A194-ABD8-EC4F-8252-5280D0996D72}" type="slidenum">
              <a:rPr lang="tr-TR" smtClean="0"/>
              <a:t>‹#›</a:t>
            </a:fld>
            <a:endParaRPr lang="tr-TR"/>
          </a:p>
        </p:txBody>
      </p:sp>
    </p:spTree>
    <p:extLst>
      <p:ext uri="{BB962C8B-B14F-4D97-AF65-F5344CB8AC3E}">
        <p14:creationId xmlns:p14="http://schemas.microsoft.com/office/powerpoint/2010/main" val="334646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7C38-E925-6A4C-B182-51B436F40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68DF4D08-966E-AC4B-9CE8-FCE440B79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F8105C85-AF11-A94F-842B-615C85DA0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1A3DD-EDB7-844A-B4EB-58D09A9672C1}"/>
              </a:ext>
            </a:extLst>
          </p:cNvPr>
          <p:cNvSpPr>
            <a:spLocks noGrp="1"/>
          </p:cNvSpPr>
          <p:nvPr>
            <p:ph type="dt" sz="half" idx="10"/>
          </p:nvPr>
        </p:nvSpPr>
        <p:spPr/>
        <p:txBody>
          <a:bodyPr/>
          <a:lstStyle/>
          <a:p>
            <a:fld id="{1E36AACE-24BC-AF43-8062-3F5AE74EEACF}" type="datetimeFigureOut">
              <a:rPr lang="tr-TR" smtClean="0"/>
              <a:t>22.05.2019</a:t>
            </a:fld>
            <a:endParaRPr lang="tr-TR"/>
          </a:p>
        </p:txBody>
      </p:sp>
      <p:sp>
        <p:nvSpPr>
          <p:cNvPr id="6" name="Footer Placeholder 5">
            <a:extLst>
              <a:ext uri="{FF2B5EF4-FFF2-40B4-BE49-F238E27FC236}">
                <a16:creationId xmlns:a16="http://schemas.microsoft.com/office/drawing/2014/main" id="{4DD13D67-6468-D246-B3FB-9E9C84B27FD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38A0271-A529-9140-8949-7CB879F2D950}"/>
              </a:ext>
            </a:extLst>
          </p:cNvPr>
          <p:cNvSpPr>
            <a:spLocks noGrp="1"/>
          </p:cNvSpPr>
          <p:nvPr>
            <p:ph type="sldNum" sz="quarter" idx="12"/>
          </p:nvPr>
        </p:nvSpPr>
        <p:spPr/>
        <p:txBody>
          <a:bodyPr/>
          <a:lstStyle/>
          <a:p>
            <a:fld id="{1AE5A194-ABD8-EC4F-8252-5280D0996D72}" type="slidenum">
              <a:rPr lang="tr-TR" smtClean="0"/>
              <a:t>‹#›</a:t>
            </a:fld>
            <a:endParaRPr lang="tr-TR"/>
          </a:p>
        </p:txBody>
      </p:sp>
    </p:spTree>
    <p:extLst>
      <p:ext uri="{BB962C8B-B14F-4D97-AF65-F5344CB8AC3E}">
        <p14:creationId xmlns:p14="http://schemas.microsoft.com/office/powerpoint/2010/main" val="82760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C003-1AC6-CC4B-9634-A9D03ACDF3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BDE0DFB7-5614-A44D-9519-9FA164A5D3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ED148EC-E766-3746-8BB0-EC07DCE51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4FF4D-EFB7-164E-BEDD-AACD55786D41}"/>
              </a:ext>
            </a:extLst>
          </p:cNvPr>
          <p:cNvSpPr>
            <a:spLocks noGrp="1"/>
          </p:cNvSpPr>
          <p:nvPr>
            <p:ph type="dt" sz="half" idx="10"/>
          </p:nvPr>
        </p:nvSpPr>
        <p:spPr/>
        <p:txBody>
          <a:bodyPr/>
          <a:lstStyle/>
          <a:p>
            <a:fld id="{1E36AACE-24BC-AF43-8062-3F5AE74EEACF}" type="datetimeFigureOut">
              <a:rPr lang="tr-TR" smtClean="0"/>
              <a:t>22.05.2019</a:t>
            </a:fld>
            <a:endParaRPr lang="tr-TR"/>
          </a:p>
        </p:txBody>
      </p:sp>
      <p:sp>
        <p:nvSpPr>
          <p:cNvPr id="6" name="Footer Placeholder 5">
            <a:extLst>
              <a:ext uri="{FF2B5EF4-FFF2-40B4-BE49-F238E27FC236}">
                <a16:creationId xmlns:a16="http://schemas.microsoft.com/office/drawing/2014/main" id="{844DBF21-4D33-9146-842A-8160614CC60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A21889B3-3EEB-8A42-A5D1-3EDA2C37BE02}"/>
              </a:ext>
            </a:extLst>
          </p:cNvPr>
          <p:cNvSpPr>
            <a:spLocks noGrp="1"/>
          </p:cNvSpPr>
          <p:nvPr>
            <p:ph type="sldNum" sz="quarter" idx="12"/>
          </p:nvPr>
        </p:nvSpPr>
        <p:spPr/>
        <p:txBody>
          <a:bodyPr/>
          <a:lstStyle/>
          <a:p>
            <a:fld id="{1AE5A194-ABD8-EC4F-8252-5280D0996D72}" type="slidenum">
              <a:rPr lang="tr-TR" smtClean="0"/>
              <a:t>‹#›</a:t>
            </a:fld>
            <a:endParaRPr lang="tr-TR"/>
          </a:p>
        </p:txBody>
      </p:sp>
    </p:spTree>
    <p:extLst>
      <p:ext uri="{BB962C8B-B14F-4D97-AF65-F5344CB8AC3E}">
        <p14:creationId xmlns:p14="http://schemas.microsoft.com/office/powerpoint/2010/main" val="172743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9DFF0-A8F1-714B-BF5C-C910AC610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92B52DA-1E29-0341-BBF6-2D0D5C975C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46425CD-C59B-7140-9EEE-C39BA6B22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6AACE-24BC-AF43-8062-3F5AE74EEACF}" type="datetimeFigureOut">
              <a:rPr lang="tr-TR" smtClean="0"/>
              <a:t>22.05.2019</a:t>
            </a:fld>
            <a:endParaRPr lang="tr-TR"/>
          </a:p>
        </p:txBody>
      </p:sp>
      <p:sp>
        <p:nvSpPr>
          <p:cNvPr id="5" name="Footer Placeholder 4">
            <a:extLst>
              <a:ext uri="{FF2B5EF4-FFF2-40B4-BE49-F238E27FC236}">
                <a16:creationId xmlns:a16="http://schemas.microsoft.com/office/drawing/2014/main" id="{86F4A436-7251-FB42-BA52-33A364F5C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7902ACF4-8DB9-894E-93B4-C86CDC8E4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5A194-ABD8-EC4F-8252-5280D0996D72}" type="slidenum">
              <a:rPr lang="tr-TR" smtClean="0"/>
              <a:t>‹#›</a:t>
            </a:fld>
            <a:endParaRPr lang="tr-TR"/>
          </a:p>
        </p:txBody>
      </p:sp>
    </p:spTree>
    <p:extLst>
      <p:ext uri="{BB962C8B-B14F-4D97-AF65-F5344CB8AC3E}">
        <p14:creationId xmlns:p14="http://schemas.microsoft.com/office/powerpoint/2010/main" val="3940633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1F4FC3-57C7-4F47-B695-1F7E1444571C}"/>
              </a:ext>
            </a:extLst>
          </p:cNvPr>
          <p:cNvSpPr>
            <a:spLocks noGrp="1"/>
          </p:cNvSpPr>
          <p:nvPr>
            <p:ph type="ctrTitle"/>
          </p:nvPr>
        </p:nvSpPr>
        <p:spPr>
          <a:xfrm>
            <a:off x="5189620" y="1306071"/>
            <a:ext cx="5478379" cy="2663407"/>
          </a:xfrm>
        </p:spPr>
        <p:txBody>
          <a:bodyPr>
            <a:normAutofit/>
          </a:bodyPr>
          <a:lstStyle/>
          <a:p>
            <a:pPr algn="l"/>
            <a:r>
              <a:rPr lang="tr-TR" sz="5400">
                <a:solidFill>
                  <a:srgbClr val="FFFFFF"/>
                </a:solidFill>
              </a:rPr>
              <a:t>Parametric Speech Coding</a:t>
            </a:r>
          </a:p>
        </p:txBody>
      </p:sp>
      <p:sp>
        <p:nvSpPr>
          <p:cNvPr id="3" name="Subtitle 2">
            <a:extLst>
              <a:ext uri="{FF2B5EF4-FFF2-40B4-BE49-F238E27FC236}">
                <a16:creationId xmlns:a16="http://schemas.microsoft.com/office/drawing/2014/main" id="{81A02891-86D9-4743-8432-0C8DA1898A62}"/>
              </a:ext>
            </a:extLst>
          </p:cNvPr>
          <p:cNvSpPr>
            <a:spLocks noGrp="1"/>
          </p:cNvSpPr>
          <p:nvPr>
            <p:ph type="subTitle" idx="1"/>
          </p:nvPr>
        </p:nvSpPr>
        <p:spPr>
          <a:xfrm>
            <a:off x="5189620" y="4106004"/>
            <a:ext cx="5478380" cy="1860883"/>
          </a:xfrm>
        </p:spPr>
        <p:txBody>
          <a:bodyPr>
            <a:normAutofit/>
          </a:bodyPr>
          <a:lstStyle/>
          <a:p>
            <a:pPr algn="l"/>
            <a:r>
              <a:rPr lang="tr-TR">
                <a:solidFill>
                  <a:srgbClr val="FFFFFF"/>
                </a:solidFill>
              </a:rPr>
              <a:t>Ahmet Erdem Çağatay – Şafak Tüfekçi</a:t>
            </a:r>
          </a:p>
          <a:p>
            <a:pPr algn="l"/>
            <a:r>
              <a:rPr lang="tr-TR">
                <a:solidFill>
                  <a:srgbClr val="FFFFFF"/>
                </a:solidFill>
              </a:rPr>
              <a:t>ELEC 404</a:t>
            </a:r>
          </a:p>
        </p:txBody>
      </p:sp>
      <p:pic>
        <p:nvPicPr>
          <p:cNvPr id="7" name="Graphic 6" descr="Play">
            <a:extLst>
              <a:ext uri="{FF2B5EF4-FFF2-40B4-BE49-F238E27FC236}">
                <a16:creationId xmlns:a16="http://schemas.microsoft.com/office/drawing/2014/main" id="{DD8BA3FB-E6FF-4A6F-A551-B6D1BBC0B0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723" y="2593485"/>
            <a:ext cx="1648572" cy="1648572"/>
          </a:xfrm>
          <a:prstGeom prst="rect">
            <a:avLst/>
          </a:prstGeom>
        </p:spPr>
      </p:pic>
    </p:spTree>
    <p:extLst>
      <p:ext uri="{BB962C8B-B14F-4D97-AF65-F5344CB8AC3E}">
        <p14:creationId xmlns:p14="http://schemas.microsoft.com/office/powerpoint/2010/main" val="189446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AE509FA-BA48-E348-8A85-45703B49AF10}"/>
              </a:ext>
            </a:extLst>
          </p:cNvPr>
          <p:cNvSpPr>
            <a:spLocks noGrp="1"/>
          </p:cNvSpPr>
          <p:nvPr>
            <p:ph type="title"/>
          </p:nvPr>
        </p:nvSpPr>
        <p:spPr>
          <a:xfrm>
            <a:off x="535020" y="685800"/>
            <a:ext cx="2780271" cy="5105400"/>
          </a:xfrm>
        </p:spPr>
        <p:txBody>
          <a:bodyPr>
            <a:normAutofit/>
          </a:bodyPr>
          <a:lstStyle/>
          <a:p>
            <a:r>
              <a:rPr lang="tr-TR" sz="4000">
                <a:solidFill>
                  <a:srgbClr val="FFFFFF"/>
                </a:solidFill>
              </a:rPr>
              <a:t>Theory</a:t>
            </a:r>
          </a:p>
        </p:txBody>
      </p:sp>
      <p:graphicFrame>
        <p:nvGraphicFramePr>
          <p:cNvPr id="5" name="Content Placeholder 2">
            <a:extLst>
              <a:ext uri="{FF2B5EF4-FFF2-40B4-BE49-F238E27FC236}">
                <a16:creationId xmlns:a16="http://schemas.microsoft.com/office/drawing/2014/main" id="{711AFE82-62CF-4201-9002-2F7FA1ACF51A}"/>
              </a:ext>
            </a:extLst>
          </p:cNvPr>
          <p:cNvGraphicFramePr>
            <a:graphicFrameLocks noGrp="1"/>
          </p:cNvGraphicFramePr>
          <p:nvPr>
            <p:ph idx="1"/>
            <p:extLst>
              <p:ext uri="{D42A27DB-BD31-4B8C-83A1-F6EECF244321}">
                <p14:modId xmlns:p14="http://schemas.microsoft.com/office/powerpoint/2010/main" val="298554260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50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2695-4A56-1B4E-B12F-32B20208BB87}"/>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Implementation</a:t>
            </a:r>
          </a:p>
        </p:txBody>
      </p:sp>
      <p:pic>
        <p:nvPicPr>
          <p:cNvPr id="7" name="Graphic 6" descr="Playbook">
            <a:extLst>
              <a:ext uri="{FF2B5EF4-FFF2-40B4-BE49-F238E27FC236}">
                <a16:creationId xmlns:a16="http://schemas.microsoft.com/office/drawing/2014/main" id="{0B111866-890E-41AD-9A86-4AF86BDD8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6C36BB47-0328-4C19-AEFF-9909DA929E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72908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6D9C-747E-A94C-9F9C-FEBC48D18C8E}"/>
              </a:ext>
            </a:extLst>
          </p:cNvPr>
          <p:cNvSpPr>
            <a:spLocks noGrp="1"/>
          </p:cNvSpPr>
          <p:nvPr>
            <p:ph type="title"/>
          </p:nvPr>
        </p:nvSpPr>
        <p:spPr>
          <a:xfrm>
            <a:off x="1136428" y="627564"/>
            <a:ext cx="7474172" cy="1325563"/>
          </a:xfrm>
        </p:spPr>
        <p:txBody>
          <a:bodyPr>
            <a:normAutofit/>
          </a:bodyPr>
          <a:lstStyle/>
          <a:p>
            <a:r>
              <a:rPr lang="tr-TR" dirty="0" err="1"/>
              <a:t>Quantization</a:t>
            </a:r>
            <a:endParaRPr lang="tr-TR" dirty="0"/>
          </a:p>
        </p:txBody>
      </p:sp>
      <p:sp>
        <p:nvSpPr>
          <p:cNvPr id="3" name="Content Placeholder 2">
            <a:extLst>
              <a:ext uri="{FF2B5EF4-FFF2-40B4-BE49-F238E27FC236}">
                <a16:creationId xmlns:a16="http://schemas.microsoft.com/office/drawing/2014/main" id="{C33B26BE-80B0-AA40-ACC9-49E8FD99D097}"/>
              </a:ext>
            </a:extLst>
          </p:cNvPr>
          <p:cNvSpPr>
            <a:spLocks noGrp="1"/>
          </p:cNvSpPr>
          <p:nvPr>
            <p:ph idx="1"/>
          </p:nvPr>
        </p:nvSpPr>
        <p:spPr>
          <a:xfrm>
            <a:off x="1136429" y="2278173"/>
            <a:ext cx="6467867" cy="3450613"/>
          </a:xfrm>
        </p:spPr>
        <p:txBody>
          <a:bodyPr anchor="ctr">
            <a:normAutofit/>
          </a:bodyPr>
          <a:lstStyle/>
          <a:p>
            <a:r>
              <a:rPr lang="tr-TR" sz="2200"/>
              <a:t>For PARCOR Parameters, we used 1-D clustering. K-means clustering method is used to divide the data to their respective groups, with the help of built-in MATLAB function kmeans(). </a:t>
            </a:r>
          </a:p>
          <a:p>
            <a:r>
              <a:rPr lang="tr-TR" sz="2200"/>
              <a:t>For excitation signal, we were assigned to use 480 bits or 240 bits for each segment of the excitation signal, depending on the codec.</a:t>
            </a:r>
          </a:p>
          <a:p>
            <a:r>
              <a:rPr lang="tr-TR" sz="2200"/>
              <a:t>We reduced sample size to 80 data point, to have 3 or 6 bits for representation, meaning that 8 or 64 point clustering will be implemented in our design. </a:t>
            </a:r>
          </a:p>
          <a:p>
            <a:endParaRPr lang="tr-TR" sz="22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ghtbulb">
            <a:extLst>
              <a:ext uri="{FF2B5EF4-FFF2-40B4-BE49-F238E27FC236}">
                <a16:creationId xmlns:a16="http://schemas.microsoft.com/office/drawing/2014/main" id="{DB58F1CF-5D33-4CF9-AF2D-D6A525737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456266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67DE0D-AC9F-994A-8FFF-1912341D1CC3}"/>
              </a:ext>
            </a:extLst>
          </p:cNvPr>
          <p:cNvSpPr>
            <a:spLocks noGrp="1"/>
          </p:cNvSpPr>
          <p:nvPr>
            <p:ph type="title"/>
          </p:nvPr>
        </p:nvSpPr>
        <p:spPr>
          <a:xfrm>
            <a:off x="640079" y="2053641"/>
            <a:ext cx="3669161" cy="2760098"/>
          </a:xfrm>
        </p:spPr>
        <p:txBody>
          <a:bodyPr>
            <a:normAutofit/>
          </a:bodyPr>
          <a:lstStyle/>
          <a:p>
            <a:r>
              <a:rPr lang="tr-TR">
                <a:solidFill>
                  <a:srgbClr val="FFFFFF"/>
                </a:solidFill>
              </a:rPr>
              <a:t>Encoder &amp; Decoder</a:t>
            </a:r>
          </a:p>
        </p:txBody>
      </p:sp>
      <p:sp>
        <p:nvSpPr>
          <p:cNvPr id="3" name="Content Placeholder 2">
            <a:extLst>
              <a:ext uri="{FF2B5EF4-FFF2-40B4-BE49-F238E27FC236}">
                <a16:creationId xmlns:a16="http://schemas.microsoft.com/office/drawing/2014/main" id="{C179A1AC-78D3-FE41-8816-20EA96E40695}"/>
              </a:ext>
            </a:extLst>
          </p:cNvPr>
          <p:cNvSpPr>
            <a:spLocks noGrp="1"/>
          </p:cNvSpPr>
          <p:nvPr>
            <p:ph idx="1"/>
          </p:nvPr>
        </p:nvSpPr>
        <p:spPr>
          <a:xfrm>
            <a:off x="6090574" y="801866"/>
            <a:ext cx="5306084" cy="5230634"/>
          </a:xfrm>
        </p:spPr>
        <p:txBody>
          <a:bodyPr anchor="ctr">
            <a:normAutofit/>
          </a:bodyPr>
          <a:lstStyle/>
          <a:p>
            <a:r>
              <a:rPr lang="tr-TR" sz="2400">
                <a:solidFill>
                  <a:srgbClr val="000000"/>
                </a:solidFill>
              </a:rPr>
              <a:t>During the implementation of Phase 2, the encoder and decoder parts of the code were kept intact, and the only difference being the quantization. </a:t>
            </a:r>
          </a:p>
          <a:p>
            <a:endParaRPr lang="tr-TR" sz="2400">
              <a:solidFill>
                <a:srgbClr val="000000"/>
              </a:solidFill>
            </a:endParaRPr>
          </a:p>
        </p:txBody>
      </p:sp>
    </p:spTree>
    <p:extLst>
      <p:ext uri="{BB962C8B-B14F-4D97-AF65-F5344CB8AC3E}">
        <p14:creationId xmlns:p14="http://schemas.microsoft.com/office/powerpoint/2010/main" val="279930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DF4D9-7523-D445-95F9-7607E5197F54}"/>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kern="1200">
                <a:solidFill>
                  <a:srgbClr val="FFFFFF"/>
                </a:solidFill>
                <a:latin typeface="+mj-lt"/>
                <a:ea typeface="+mj-ea"/>
                <a:cs typeface="+mj-cs"/>
              </a:rPr>
              <a:t>A visual comparison of </a:t>
            </a:r>
            <a:r>
              <a:rPr lang="en-US" i="1" kern="1200">
                <a:solidFill>
                  <a:srgbClr val="FFFFFF"/>
                </a:solidFill>
                <a:latin typeface="+mj-lt"/>
                <a:ea typeface="+mj-ea"/>
                <a:cs typeface="+mj-cs"/>
              </a:rPr>
              <a:t>Original</a:t>
            </a:r>
            <a:r>
              <a:rPr lang="en-US" kern="1200">
                <a:solidFill>
                  <a:srgbClr val="FFFFFF"/>
                </a:solidFill>
                <a:latin typeface="+mj-lt"/>
                <a:ea typeface="+mj-ea"/>
                <a:cs typeface="+mj-cs"/>
              </a:rPr>
              <a:t>, </a:t>
            </a:r>
            <a:r>
              <a:rPr lang="en-US" i="1" kern="1200">
                <a:solidFill>
                  <a:srgbClr val="FFFFFF"/>
                </a:solidFill>
                <a:latin typeface="+mj-lt"/>
                <a:ea typeface="+mj-ea"/>
                <a:cs typeface="+mj-cs"/>
              </a:rPr>
              <a:t>Excitation</a:t>
            </a:r>
            <a:r>
              <a:rPr lang="en-US" kern="1200">
                <a:solidFill>
                  <a:srgbClr val="FFFFFF"/>
                </a:solidFill>
                <a:latin typeface="+mj-lt"/>
                <a:ea typeface="+mj-ea"/>
                <a:cs typeface="+mj-cs"/>
              </a:rPr>
              <a:t> and </a:t>
            </a:r>
            <a:r>
              <a:rPr lang="en-US" i="1" kern="1200">
                <a:solidFill>
                  <a:srgbClr val="FFFFFF"/>
                </a:solidFill>
                <a:latin typeface="+mj-lt"/>
                <a:ea typeface="+mj-ea"/>
                <a:cs typeface="+mj-cs"/>
              </a:rPr>
              <a:t>Decoded</a:t>
            </a:r>
            <a:r>
              <a:rPr lang="en-US" kern="1200">
                <a:solidFill>
                  <a:srgbClr val="FFFFFF"/>
                </a:solidFill>
                <a:latin typeface="+mj-lt"/>
                <a:ea typeface="+mj-ea"/>
                <a:cs typeface="+mj-cs"/>
              </a:rPr>
              <a:t> signal, without quantization </a:t>
            </a:r>
          </a:p>
        </p:txBody>
      </p:sp>
      <p:pic>
        <p:nvPicPr>
          <p:cNvPr id="5" name="Content Placeholder 4" descr="A screenshot of a cell phone&#10;&#10;Description automatically generated">
            <a:extLst>
              <a:ext uri="{FF2B5EF4-FFF2-40B4-BE49-F238E27FC236}">
                <a16:creationId xmlns:a16="http://schemas.microsoft.com/office/drawing/2014/main" id="{D8D2F477-E47A-CA4E-A98A-B2EAD2B6AAE8}"/>
              </a:ext>
            </a:extLst>
          </p:cNvPr>
          <p:cNvPicPr>
            <a:picLocks noGrp="1" noChangeAspect="1"/>
          </p:cNvPicPr>
          <p:nvPr>
            <p:ph idx="1"/>
          </p:nvPr>
        </p:nvPicPr>
        <p:blipFill>
          <a:blip r:embed="rId2"/>
          <a:stretch>
            <a:fillRect/>
          </a:stretch>
        </p:blipFill>
        <p:spPr>
          <a:xfrm>
            <a:off x="5153822" y="975391"/>
            <a:ext cx="6553545" cy="4915159"/>
          </a:xfrm>
          <a:prstGeom prst="rect">
            <a:avLst/>
          </a:prstGeom>
        </p:spPr>
      </p:pic>
    </p:spTree>
    <p:extLst>
      <p:ext uri="{BB962C8B-B14F-4D97-AF65-F5344CB8AC3E}">
        <p14:creationId xmlns:p14="http://schemas.microsoft.com/office/powerpoint/2010/main" val="1665742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2C0B9-AB33-1646-A76D-5A36C44BD2F4}"/>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A visual comparison of </a:t>
            </a:r>
            <a:r>
              <a:rPr lang="en-US" sz="4800" i="1" kern="1200" dirty="0">
                <a:solidFill>
                  <a:srgbClr val="FFFFFF"/>
                </a:solidFill>
                <a:latin typeface="+mj-lt"/>
                <a:ea typeface="+mj-ea"/>
                <a:cs typeface="+mj-cs"/>
              </a:rPr>
              <a:t>Original</a:t>
            </a:r>
            <a:r>
              <a:rPr lang="en-US" sz="4800" kern="1200" dirty="0">
                <a:solidFill>
                  <a:srgbClr val="FFFFFF"/>
                </a:solidFill>
                <a:latin typeface="+mj-lt"/>
                <a:ea typeface="+mj-ea"/>
                <a:cs typeface="+mj-cs"/>
              </a:rPr>
              <a:t>, </a:t>
            </a:r>
            <a:r>
              <a:rPr lang="en-US" sz="4800" i="1" kern="1200" dirty="0">
                <a:solidFill>
                  <a:srgbClr val="FFFFFF"/>
                </a:solidFill>
                <a:latin typeface="+mj-lt"/>
                <a:ea typeface="+mj-ea"/>
                <a:cs typeface="+mj-cs"/>
              </a:rPr>
              <a:t>Excitation</a:t>
            </a:r>
            <a:r>
              <a:rPr lang="en-US" sz="4800" kern="1200" dirty="0">
                <a:solidFill>
                  <a:srgbClr val="FFFFFF"/>
                </a:solidFill>
                <a:latin typeface="+mj-lt"/>
                <a:ea typeface="+mj-ea"/>
                <a:cs typeface="+mj-cs"/>
              </a:rPr>
              <a:t> and </a:t>
            </a:r>
            <a:r>
              <a:rPr lang="en-US" sz="4800" i="1" kern="1200" dirty="0">
                <a:solidFill>
                  <a:srgbClr val="FFFFFF"/>
                </a:solidFill>
                <a:latin typeface="+mj-lt"/>
                <a:ea typeface="+mj-ea"/>
                <a:cs typeface="+mj-cs"/>
              </a:rPr>
              <a:t>Decoded</a:t>
            </a:r>
            <a:r>
              <a:rPr lang="en-US" sz="4800" kern="1200" dirty="0">
                <a:solidFill>
                  <a:srgbClr val="FFFFFF"/>
                </a:solidFill>
                <a:latin typeface="+mj-lt"/>
                <a:ea typeface="+mj-ea"/>
                <a:cs typeface="+mj-cs"/>
              </a:rPr>
              <a:t> signal, with quantization </a:t>
            </a:r>
          </a:p>
        </p:txBody>
      </p:sp>
      <p:pic>
        <p:nvPicPr>
          <p:cNvPr id="5" name="Content Placeholder 4" descr="A screenshot of a cell phone&#10;&#10;Description automatically generated">
            <a:extLst>
              <a:ext uri="{FF2B5EF4-FFF2-40B4-BE49-F238E27FC236}">
                <a16:creationId xmlns:a16="http://schemas.microsoft.com/office/drawing/2014/main" id="{66B1AD15-C5C8-514E-82D4-6465CF96F669}"/>
              </a:ext>
            </a:extLst>
          </p:cNvPr>
          <p:cNvPicPr>
            <a:picLocks noGrp="1" noChangeAspect="1"/>
          </p:cNvPicPr>
          <p:nvPr>
            <p:ph idx="1"/>
          </p:nvPr>
        </p:nvPicPr>
        <p:blipFill>
          <a:blip r:embed="rId2"/>
          <a:stretch>
            <a:fillRect/>
          </a:stretch>
        </p:blipFill>
        <p:spPr>
          <a:xfrm>
            <a:off x="5153822" y="975391"/>
            <a:ext cx="6553545" cy="4915159"/>
          </a:xfrm>
          <a:prstGeom prst="rect">
            <a:avLst/>
          </a:prstGeom>
        </p:spPr>
      </p:pic>
    </p:spTree>
    <p:extLst>
      <p:ext uri="{BB962C8B-B14F-4D97-AF65-F5344CB8AC3E}">
        <p14:creationId xmlns:p14="http://schemas.microsoft.com/office/powerpoint/2010/main" val="512686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EB7F81C-F5A8-F74E-9091-4CAA5F59DD59}"/>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Thanks for listening!</a:t>
            </a:r>
          </a:p>
        </p:txBody>
      </p:sp>
    </p:spTree>
    <p:extLst>
      <p:ext uri="{BB962C8B-B14F-4D97-AF65-F5344CB8AC3E}">
        <p14:creationId xmlns:p14="http://schemas.microsoft.com/office/powerpoint/2010/main" val="184104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17D534-5326-A349-8179-BF9F932253DB}"/>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Phase 1</a:t>
            </a:r>
          </a:p>
        </p:txBody>
      </p:sp>
    </p:spTree>
    <p:extLst>
      <p:ext uri="{BB962C8B-B14F-4D97-AF65-F5344CB8AC3E}">
        <p14:creationId xmlns:p14="http://schemas.microsoft.com/office/powerpoint/2010/main" val="13649672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AE509FA-BA48-E348-8A85-45703B49AF10}"/>
              </a:ext>
            </a:extLst>
          </p:cNvPr>
          <p:cNvSpPr>
            <a:spLocks noGrp="1"/>
          </p:cNvSpPr>
          <p:nvPr>
            <p:ph type="title"/>
          </p:nvPr>
        </p:nvSpPr>
        <p:spPr>
          <a:xfrm>
            <a:off x="640079" y="2053641"/>
            <a:ext cx="3669161" cy="2760098"/>
          </a:xfrm>
        </p:spPr>
        <p:txBody>
          <a:bodyPr>
            <a:normAutofit/>
          </a:bodyPr>
          <a:lstStyle/>
          <a:p>
            <a:r>
              <a:rPr lang="tr-TR">
                <a:solidFill>
                  <a:srgbClr val="FFFFFF"/>
                </a:solidFill>
              </a:rPr>
              <a:t>Theory</a:t>
            </a:r>
          </a:p>
        </p:txBody>
      </p:sp>
      <p:sp>
        <p:nvSpPr>
          <p:cNvPr id="3" name="Content Placeholder 2">
            <a:extLst>
              <a:ext uri="{FF2B5EF4-FFF2-40B4-BE49-F238E27FC236}">
                <a16:creationId xmlns:a16="http://schemas.microsoft.com/office/drawing/2014/main" id="{D51054CD-3021-2C47-B6CA-F99669DC6D53}"/>
              </a:ext>
            </a:extLst>
          </p:cNvPr>
          <p:cNvSpPr>
            <a:spLocks noGrp="1"/>
          </p:cNvSpPr>
          <p:nvPr>
            <p:ph idx="1"/>
          </p:nvPr>
        </p:nvSpPr>
        <p:spPr>
          <a:xfrm>
            <a:off x="6090574" y="801866"/>
            <a:ext cx="5306084" cy="5230634"/>
          </a:xfrm>
        </p:spPr>
        <p:txBody>
          <a:bodyPr anchor="ctr">
            <a:normAutofit/>
          </a:bodyPr>
          <a:lstStyle/>
          <a:p>
            <a:r>
              <a:rPr lang="tr-TR" sz="1500" dirty="0" err="1">
                <a:solidFill>
                  <a:srgbClr val="000000"/>
                </a:solidFill>
              </a:rPr>
              <a:t>The</a:t>
            </a:r>
            <a:r>
              <a:rPr lang="tr-TR" sz="1500" dirty="0">
                <a:solidFill>
                  <a:srgbClr val="000000"/>
                </a:solidFill>
              </a:rPr>
              <a:t> </a:t>
            </a:r>
            <a:r>
              <a:rPr lang="tr-TR" sz="1500" dirty="0" err="1">
                <a:solidFill>
                  <a:srgbClr val="000000"/>
                </a:solidFill>
              </a:rPr>
              <a:t>human</a:t>
            </a:r>
            <a:r>
              <a:rPr lang="tr-TR" sz="1500" dirty="0">
                <a:solidFill>
                  <a:srgbClr val="000000"/>
                </a:solidFill>
              </a:rPr>
              <a:t> </a:t>
            </a:r>
            <a:r>
              <a:rPr lang="tr-TR" sz="1500" dirty="0" err="1">
                <a:solidFill>
                  <a:srgbClr val="000000"/>
                </a:solidFill>
              </a:rPr>
              <a:t>sound</a:t>
            </a:r>
            <a:r>
              <a:rPr lang="tr-TR" sz="1500" dirty="0">
                <a:solidFill>
                  <a:srgbClr val="000000"/>
                </a:solidFill>
              </a:rPr>
              <a:t> </a:t>
            </a:r>
            <a:r>
              <a:rPr lang="tr-TR" sz="1500" dirty="0" err="1">
                <a:solidFill>
                  <a:srgbClr val="000000"/>
                </a:solidFill>
              </a:rPr>
              <a:t>production</a:t>
            </a:r>
            <a:r>
              <a:rPr lang="tr-TR" sz="1500" dirty="0">
                <a:solidFill>
                  <a:srgbClr val="000000"/>
                </a:solidFill>
              </a:rPr>
              <a:t> </a:t>
            </a:r>
            <a:r>
              <a:rPr lang="tr-TR" sz="1500" dirty="0" err="1">
                <a:solidFill>
                  <a:srgbClr val="000000"/>
                </a:solidFill>
              </a:rPr>
              <a:t>mechanisms</a:t>
            </a:r>
            <a:r>
              <a:rPr lang="tr-TR" sz="1500" dirty="0">
                <a:solidFill>
                  <a:srgbClr val="000000"/>
                </a:solidFill>
              </a:rPr>
              <a:t> can be </a:t>
            </a:r>
            <a:r>
              <a:rPr lang="tr-TR" sz="1500" dirty="0" err="1">
                <a:solidFill>
                  <a:srgbClr val="000000"/>
                </a:solidFill>
              </a:rPr>
              <a:t>modelled</a:t>
            </a:r>
            <a:r>
              <a:rPr lang="tr-TR" sz="1500" dirty="0">
                <a:solidFill>
                  <a:srgbClr val="000000"/>
                </a:solidFill>
              </a:rPr>
              <a:t> as </a:t>
            </a:r>
            <a:r>
              <a:rPr lang="tr-TR" sz="1500" dirty="0" err="1">
                <a:solidFill>
                  <a:srgbClr val="000000"/>
                </a:solidFill>
              </a:rPr>
              <a:t>excitation</a:t>
            </a:r>
            <a:r>
              <a:rPr lang="tr-TR" sz="1500" dirty="0">
                <a:solidFill>
                  <a:srgbClr val="000000"/>
                </a:solidFill>
              </a:rPr>
              <a:t> </a:t>
            </a:r>
            <a:r>
              <a:rPr lang="tr-TR" sz="1500" dirty="0" err="1">
                <a:solidFill>
                  <a:srgbClr val="000000"/>
                </a:solidFill>
              </a:rPr>
              <a:t>generator</a:t>
            </a:r>
            <a:r>
              <a:rPr lang="tr-TR" sz="1500" dirty="0">
                <a:solidFill>
                  <a:srgbClr val="000000"/>
                </a:solidFill>
              </a:rPr>
              <a:t> </a:t>
            </a:r>
            <a:r>
              <a:rPr lang="tr-TR" sz="1500" dirty="0" err="1">
                <a:solidFill>
                  <a:srgbClr val="000000"/>
                </a:solidFill>
              </a:rPr>
              <a:t>located</a:t>
            </a:r>
            <a:r>
              <a:rPr lang="tr-TR" sz="1500" dirty="0">
                <a:solidFill>
                  <a:srgbClr val="000000"/>
                </a:solidFill>
              </a:rPr>
              <a:t> at </a:t>
            </a:r>
            <a:r>
              <a:rPr lang="tr-TR" sz="1500" dirty="0" err="1">
                <a:solidFill>
                  <a:srgbClr val="000000"/>
                </a:solidFill>
              </a:rPr>
              <a:t>the</a:t>
            </a:r>
            <a:r>
              <a:rPr lang="tr-TR" sz="1500" dirty="0">
                <a:solidFill>
                  <a:srgbClr val="000000"/>
                </a:solidFill>
              </a:rPr>
              <a:t> </a:t>
            </a:r>
            <a:r>
              <a:rPr lang="tr-TR" sz="1500" dirty="0" err="1">
                <a:solidFill>
                  <a:srgbClr val="000000"/>
                </a:solidFill>
              </a:rPr>
              <a:t>throat</a:t>
            </a:r>
            <a:r>
              <a:rPr lang="tr-TR" sz="1500" dirty="0">
                <a:solidFill>
                  <a:srgbClr val="000000"/>
                </a:solidFill>
              </a:rPr>
              <a:t>, </a:t>
            </a:r>
            <a:r>
              <a:rPr lang="tr-TR" sz="1500" dirty="0" err="1">
                <a:solidFill>
                  <a:srgbClr val="000000"/>
                </a:solidFill>
              </a:rPr>
              <a:t>creating</a:t>
            </a:r>
            <a:r>
              <a:rPr lang="tr-TR" sz="1500" dirty="0">
                <a:solidFill>
                  <a:srgbClr val="000000"/>
                </a:solidFill>
              </a:rPr>
              <a:t> </a:t>
            </a:r>
            <a:r>
              <a:rPr lang="tr-TR" sz="1500" dirty="0" err="1">
                <a:solidFill>
                  <a:srgbClr val="000000"/>
                </a:solidFill>
              </a:rPr>
              <a:t>impulse</a:t>
            </a:r>
            <a:r>
              <a:rPr lang="tr-TR" sz="1500" dirty="0">
                <a:solidFill>
                  <a:srgbClr val="000000"/>
                </a:solidFill>
              </a:rPr>
              <a:t> </a:t>
            </a:r>
            <a:r>
              <a:rPr lang="tr-TR" sz="1500" dirty="0" err="1">
                <a:solidFill>
                  <a:srgbClr val="000000"/>
                </a:solidFill>
              </a:rPr>
              <a:t>train</a:t>
            </a:r>
            <a:r>
              <a:rPr lang="tr-TR" sz="1500" dirty="0">
                <a:solidFill>
                  <a:srgbClr val="000000"/>
                </a:solidFill>
              </a:rPr>
              <a:t> </a:t>
            </a:r>
            <a:r>
              <a:rPr lang="tr-TR" sz="1500" dirty="0" err="1">
                <a:solidFill>
                  <a:srgbClr val="000000"/>
                </a:solidFill>
              </a:rPr>
              <a:t>or</a:t>
            </a:r>
            <a:r>
              <a:rPr lang="tr-TR" sz="1500" dirty="0">
                <a:solidFill>
                  <a:srgbClr val="000000"/>
                </a:solidFill>
              </a:rPr>
              <a:t> </a:t>
            </a:r>
            <a:r>
              <a:rPr lang="tr-TR" sz="1500" dirty="0" err="1">
                <a:solidFill>
                  <a:srgbClr val="000000"/>
                </a:solidFill>
              </a:rPr>
              <a:t>white</a:t>
            </a:r>
            <a:r>
              <a:rPr lang="tr-TR" sz="1500" dirty="0">
                <a:solidFill>
                  <a:srgbClr val="000000"/>
                </a:solidFill>
              </a:rPr>
              <a:t> </a:t>
            </a:r>
            <a:r>
              <a:rPr lang="tr-TR" sz="1500" dirty="0" err="1">
                <a:solidFill>
                  <a:srgbClr val="000000"/>
                </a:solidFill>
              </a:rPr>
              <a:t>noise</a:t>
            </a:r>
            <a:r>
              <a:rPr lang="tr-TR" sz="1500" dirty="0">
                <a:solidFill>
                  <a:srgbClr val="000000"/>
                </a:solidFill>
              </a:rPr>
              <a:t> </a:t>
            </a:r>
            <a:r>
              <a:rPr lang="tr-TR" sz="1500" dirty="0" err="1">
                <a:solidFill>
                  <a:srgbClr val="000000"/>
                </a:solidFill>
              </a:rPr>
              <a:t>according</a:t>
            </a:r>
            <a:r>
              <a:rPr lang="tr-TR" sz="1500" dirty="0">
                <a:solidFill>
                  <a:srgbClr val="000000"/>
                </a:solidFill>
              </a:rPr>
              <a:t> </a:t>
            </a:r>
            <a:r>
              <a:rPr lang="tr-TR" sz="1500" dirty="0" err="1">
                <a:solidFill>
                  <a:srgbClr val="000000"/>
                </a:solidFill>
              </a:rPr>
              <a:t>to</a:t>
            </a:r>
            <a:r>
              <a:rPr lang="tr-TR" sz="1500" dirty="0">
                <a:solidFill>
                  <a:srgbClr val="000000"/>
                </a:solidFill>
              </a:rPr>
              <a:t> </a:t>
            </a:r>
            <a:r>
              <a:rPr lang="tr-TR" sz="1500" dirty="0" err="1">
                <a:solidFill>
                  <a:srgbClr val="000000"/>
                </a:solidFill>
              </a:rPr>
              <a:t>the</a:t>
            </a:r>
            <a:r>
              <a:rPr lang="tr-TR" sz="1500" dirty="0">
                <a:solidFill>
                  <a:srgbClr val="000000"/>
                </a:solidFill>
              </a:rPr>
              <a:t> </a:t>
            </a:r>
            <a:r>
              <a:rPr lang="tr-TR" sz="1500" dirty="0" err="1">
                <a:solidFill>
                  <a:srgbClr val="000000"/>
                </a:solidFill>
              </a:rPr>
              <a:t>sound</a:t>
            </a:r>
            <a:r>
              <a:rPr lang="tr-TR" sz="1500" dirty="0">
                <a:solidFill>
                  <a:srgbClr val="000000"/>
                </a:solidFill>
              </a:rPr>
              <a:t> </a:t>
            </a:r>
            <a:r>
              <a:rPr lang="tr-TR" sz="1500" dirty="0" err="1">
                <a:solidFill>
                  <a:srgbClr val="000000"/>
                </a:solidFill>
              </a:rPr>
              <a:t>to</a:t>
            </a:r>
            <a:r>
              <a:rPr lang="tr-TR" sz="1500" dirty="0">
                <a:solidFill>
                  <a:srgbClr val="000000"/>
                </a:solidFill>
              </a:rPr>
              <a:t> be </a:t>
            </a:r>
            <a:r>
              <a:rPr lang="tr-TR" sz="1500" dirty="0" err="1">
                <a:solidFill>
                  <a:srgbClr val="000000"/>
                </a:solidFill>
              </a:rPr>
              <a:t>produced</a:t>
            </a:r>
            <a:r>
              <a:rPr lang="tr-TR" sz="1500" dirty="0">
                <a:solidFill>
                  <a:srgbClr val="000000"/>
                </a:solidFill>
              </a:rPr>
              <a:t>, </a:t>
            </a:r>
            <a:r>
              <a:rPr lang="tr-TR" sz="1500" dirty="0" err="1">
                <a:solidFill>
                  <a:srgbClr val="000000"/>
                </a:solidFill>
              </a:rPr>
              <a:t>where</a:t>
            </a:r>
            <a:r>
              <a:rPr lang="tr-TR" sz="1500" dirty="0">
                <a:solidFill>
                  <a:srgbClr val="000000"/>
                </a:solidFill>
              </a:rPr>
              <a:t> </a:t>
            </a:r>
            <a:r>
              <a:rPr lang="tr-TR" sz="1500" dirty="0" err="1">
                <a:solidFill>
                  <a:srgbClr val="000000"/>
                </a:solidFill>
              </a:rPr>
              <a:t>impulse</a:t>
            </a:r>
            <a:r>
              <a:rPr lang="tr-TR" sz="1500" dirty="0">
                <a:solidFill>
                  <a:srgbClr val="000000"/>
                </a:solidFill>
              </a:rPr>
              <a:t> </a:t>
            </a:r>
            <a:r>
              <a:rPr lang="tr-TR" sz="1500" dirty="0" err="1">
                <a:solidFill>
                  <a:srgbClr val="000000"/>
                </a:solidFill>
              </a:rPr>
              <a:t>train</a:t>
            </a:r>
            <a:r>
              <a:rPr lang="tr-TR" sz="1500" dirty="0">
                <a:solidFill>
                  <a:srgbClr val="000000"/>
                </a:solidFill>
              </a:rPr>
              <a:t> is </a:t>
            </a:r>
            <a:r>
              <a:rPr lang="tr-TR" sz="1500" dirty="0" err="1">
                <a:solidFill>
                  <a:srgbClr val="000000"/>
                </a:solidFill>
              </a:rPr>
              <a:t>representing</a:t>
            </a:r>
            <a:r>
              <a:rPr lang="tr-TR" sz="1500" dirty="0">
                <a:solidFill>
                  <a:srgbClr val="000000"/>
                </a:solidFill>
              </a:rPr>
              <a:t> </a:t>
            </a:r>
            <a:r>
              <a:rPr lang="tr-TR" sz="1500" dirty="0" err="1">
                <a:solidFill>
                  <a:srgbClr val="000000"/>
                </a:solidFill>
              </a:rPr>
              <a:t>the</a:t>
            </a:r>
            <a:r>
              <a:rPr lang="tr-TR" sz="1500" dirty="0">
                <a:solidFill>
                  <a:srgbClr val="000000"/>
                </a:solidFill>
              </a:rPr>
              <a:t> </a:t>
            </a:r>
            <a:r>
              <a:rPr lang="tr-TR" sz="1500" dirty="0" err="1">
                <a:solidFill>
                  <a:srgbClr val="000000"/>
                </a:solidFill>
              </a:rPr>
              <a:t>vowels</a:t>
            </a:r>
            <a:r>
              <a:rPr lang="tr-TR" sz="1500" dirty="0">
                <a:solidFill>
                  <a:srgbClr val="000000"/>
                </a:solidFill>
              </a:rPr>
              <a:t> </a:t>
            </a:r>
            <a:r>
              <a:rPr lang="tr-TR" sz="1500" dirty="0" err="1">
                <a:solidFill>
                  <a:srgbClr val="000000"/>
                </a:solidFill>
              </a:rPr>
              <a:t>and</a:t>
            </a:r>
            <a:r>
              <a:rPr lang="tr-TR" sz="1500" dirty="0">
                <a:solidFill>
                  <a:srgbClr val="000000"/>
                </a:solidFill>
              </a:rPr>
              <a:t> </a:t>
            </a:r>
            <a:r>
              <a:rPr lang="tr-TR" sz="1500" dirty="0" err="1">
                <a:solidFill>
                  <a:srgbClr val="000000"/>
                </a:solidFill>
              </a:rPr>
              <a:t>the</a:t>
            </a:r>
            <a:r>
              <a:rPr lang="tr-TR" sz="1500" dirty="0">
                <a:solidFill>
                  <a:srgbClr val="000000"/>
                </a:solidFill>
              </a:rPr>
              <a:t> </a:t>
            </a:r>
            <a:r>
              <a:rPr lang="tr-TR" sz="1500" dirty="0" err="1">
                <a:solidFill>
                  <a:srgbClr val="000000"/>
                </a:solidFill>
              </a:rPr>
              <a:t>white</a:t>
            </a:r>
            <a:r>
              <a:rPr lang="tr-TR" sz="1500" dirty="0">
                <a:solidFill>
                  <a:srgbClr val="000000"/>
                </a:solidFill>
              </a:rPr>
              <a:t> </a:t>
            </a:r>
            <a:r>
              <a:rPr lang="tr-TR" sz="1500" dirty="0" err="1">
                <a:solidFill>
                  <a:srgbClr val="000000"/>
                </a:solidFill>
              </a:rPr>
              <a:t>noise</a:t>
            </a:r>
            <a:r>
              <a:rPr lang="tr-TR" sz="1500" dirty="0">
                <a:solidFill>
                  <a:srgbClr val="000000"/>
                </a:solidFill>
              </a:rPr>
              <a:t> is </a:t>
            </a:r>
            <a:r>
              <a:rPr lang="tr-TR" sz="1500" dirty="0" err="1">
                <a:solidFill>
                  <a:srgbClr val="000000"/>
                </a:solidFill>
              </a:rPr>
              <a:t>representing</a:t>
            </a:r>
            <a:r>
              <a:rPr lang="tr-TR" sz="1500" dirty="0">
                <a:solidFill>
                  <a:srgbClr val="000000"/>
                </a:solidFill>
              </a:rPr>
              <a:t> </a:t>
            </a:r>
            <a:r>
              <a:rPr lang="tr-TR" sz="1500" dirty="0" err="1">
                <a:solidFill>
                  <a:srgbClr val="000000"/>
                </a:solidFill>
              </a:rPr>
              <a:t>the</a:t>
            </a:r>
            <a:r>
              <a:rPr lang="tr-TR" sz="1500" dirty="0">
                <a:solidFill>
                  <a:srgbClr val="000000"/>
                </a:solidFill>
              </a:rPr>
              <a:t> </a:t>
            </a:r>
            <a:r>
              <a:rPr lang="tr-TR" sz="1500" dirty="0" err="1">
                <a:solidFill>
                  <a:srgbClr val="000000"/>
                </a:solidFill>
              </a:rPr>
              <a:t>consonants</a:t>
            </a:r>
            <a:r>
              <a:rPr lang="tr-TR" sz="1500" dirty="0">
                <a:solidFill>
                  <a:srgbClr val="000000"/>
                </a:solidFill>
              </a:rPr>
              <a:t>. </a:t>
            </a:r>
          </a:p>
          <a:p>
            <a:pPr marL="0" indent="0">
              <a:buNone/>
            </a:pPr>
            <a:endParaRPr lang="tr-TR" sz="1500" dirty="0">
              <a:solidFill>
                <a:srgbClr val="000000"/>
              </a:solidFill>
            </a:endParaRPr>
          </a:p>
          <a:p>
            <a:r>
              <a:rPr lang="tr-TR" sz="1500" dirty="0" err="1">
                <a:solidFill>
                  <a:srgbClr val="000000"/>
                </a:solidFill>
              </a:rPr>
              <a:t>These</a:t>
            </a:r>
            <a:r>
              <a:rPr lang="tr-TR" sz="1500" dirty="0">
                <a:solidFill>
                  <a:srgbClr val="000000"/>
                </a:solidFill>
              </a:rPr>
              <a:t> </a:t>
            </a:r>
            <a:r>
              <a:rPr lang="tr-TR" sz="1500" dirty="0" err="1">
                <a:solidFill>
                  <a:srgbClr val="000000"/>
                </a:solidFill>
              </a:rPr>
              <a:t>sounds</a:t>
            </a:r>
            <a:r>
              <a:rPr lang="tr-TR" sz="1500" dirty="0">
                <a:solidFill>
                  <a:srgbClr val="000000"/>
                </a:solidFill>
              </a:rPr>
              <a:t> </a:t>
            </a:r>
            <a:r>
              <a:rPr lang="tr-TR" sz="1500" dirty="0" err="1">
                <a:solidFill>
                  <a:srgbClr val="000000"/>
                </a:solidFill>
              </a:rPr>
              <a:t>are</a:t>
            </a:r>
            <a:r>
              <a:rPr lang="tr-TR" sz="1500" dirty="0">
                <a:solidFill>
                  <a:srgbClr val="000000"/>
                </a:solidFill>
              </a:rPr>
              <a:t> </a:t>
            </a:r>
            <a:r>
              <a:rPr lang="tr-TR" sz="1500" dirty="0" err="1">
                <a:solidFill>
                  <a:srgbClr val="000000"/>
                </a:solidFill>
              </a:rPr>
              <a:t>then</a:t>
            </a:r>
            <a:r>
              <a:rPr lang="tr-TR" sz="1500" dirty="0">
                <a:solidFill>
                  <a:srgbClr val="000000"/>
                </a:solidFill>
              </a:rPr>
              <a:t> ‘</a:t>
            </a:r>
            <a:r>
              <a:rPr lang="tr-TR" sz="1500" dirty="0" err="1">
                <a:solidFill>
                  <a:srgbClr val="000000"/>
                </a:solidFill>
              </a:rPr>
              <a:t>shaped</a:t>
            </a:r>
            <a:r>
              <a:rPr lang="tr-TR" sz="1500" dirty="0">
                <a:solidFill>
                  <a:srgbClr val="000000"/>
                </a:solidFill>
              </a:rPr>
              <a:t>’ </a:t>
            </a:r>
            <a:r>
              <a:rPr lang="tr-TR" sz="1500" dirty="0" err="1">
                <a:solidFill>
                  <a:srgbClr val="000000"/>
                </a:solidFill>
              </a:rPr>
              <a:t>throughout</a:t>
            </a:r>
            <a:r>
              <a:rPr lang="tr-TR" sz="1500" dirty="0">
                <a:solidFill>
                  <a:srgbClr val="000000"/>
                </a:solidFill>
              </a:rPr>
              <a:t> </a:t>
            </a:r>
            <a:r>
              <a:rPr lang="tr-TR" sz="1500" dirty="0" err="1">
                <a:solidFill>
                  <a:srgbClr val="000000"/>
                </a:solidFill>
              </a:rPr>
              <a:t>the</a:t>
            </a:r>
            <a:r>
              <a:rPr lang="tr-TR" sz="1500" dirty="0">
                <a:solidFill>
                  <a:srgbClr val="000000"/>
                </a:solidFill>
              </a:rPr>
              <a:t> </a:t>
            </a:r>
            <a:r>
              <a:rPr lang="tr-TR" sz="1500" dirty="0" err="1">
                <a:solidFill>
                  <a:srgbClr val="000000"/>
                </a:solidFill>
              </a:rPr>
              <a:t>folds</a:t>
            </a:r>
            <a:r>
              <a:rPr lang="tr-TR" sz="1500" dirty="0">
                <a:solidFill>
                  <a:srgbClr val="000000"/>
                </a:solidFill>
              </a:rPr>
              <a:t> of </a:t>
            </a:r>
            <a:r>
              <a:rPr lang="tr-TR" sz="1500" dirty="0" err="1">
                <a:solidFill>
                  <a:srgbClr val="000000"/>
                </a:solidFill>
              </a:rPr>
              <a:t>the</a:t>
            </a:r>
            <a:r>
              <a:rPr lang="tr-TR" sz="1500" dirty="0">
                <a:solidFill>
                  <a:srgbClr val="000000"/>
                </a:solidFill>
              </a:rPr>
              <a:t> </a:t>
            </a:r>
            <a:r>
              <a:rPr lang="tr-TR" sz="1500" dirty="0" err="1">
                <a:solidFill>
                  <a:srgbClr val="000000"/>
                </a:solidFill>
              </a:rPr>
              <a:t>vocal</a:t>
            </a:r>
            <a:r>
              <a:rPr lang="tr-TR" sz="1500" dirty="0">
                <a:solidFill>
                  <a:srgbClr val="000000"/>
                </a:solidFill>
              </a:rPr>
              <a:t> </a:t>
            </a:r>
            <a:r>
              <a:rPr lang="tr-TR" sz="1500" dirty="0" err="1">
                <a:solidFill>
                  <a:srgbClr val="000000"/>
                </a:solidFill>
              </a:rPr>
              <a:t>tract</a:t>
            </a:r>
            <a:r>
              <a:rPr lang="tr-TR" sz="1500" dirty="0">
                <a:solidFill>
                  <a:srgbClr val="000000"/>
                </a:solidFill>
              </a:rPr>
              <a:t>, </a:t>
            </a:r>
            <a:r>
              <a:rPr lang="tr-TR" sz="1500" dirty="0" err="1">
                <a:solidFill>
                  <a:srgbClr val="000000"/>
                </a:solidFill>
              </a:rPr>
              <a:t>namely</a:t>
            </a:r>
            <a:r>
              <a:rPr lang="tr-TR" sz="1500" dirty="0">
                <a:solidFill>
                  <a:srgbClr val="000000"/>
                </a:solidFill>
              </a:rPr>
              <a:t> </a:t>
            </a:r>
            <a:r>
              <a:rPr lang="tr-TR" sz="1500" dirty="0" err="1">
                <a:solidFill>
                  <a:srgbClr val="000000"/>
                </a:solidFill>
              </a:rPr>
              <a:t>lips</a:t>
            </a:r>
            <a:r>
              <a:rPr lang="tr-TR" sz="1500" dirty="0">
                <a:solidFill>
                  <a:srgbClr val="000000"/>
                </a:solidFill>
              </a:rPr>
              <a:t>, </a:t>
            </a:r>
            <a:r>
              <a:rPr lang="tr-TR" sz="1500" dirty="0" err="1">
                <a:solidFill>
                  <a:srgbClr val="000000"/>
                </a:solidFill>
              </a:rPr>
              <a:t>tongue</a:t>
            </a:r>
            <a:r>
              <a:rPr lang="tr-TR" sz="1500" dirty="0">
                <a:solidFill>
                  <a:srgbClr val="000000"/>
                </a:solidFill>
              </a:rPr>
              <a:t>, </a:t>
            </a:r>
            <a:r>
              <a:rPr lang="tr-TR" sz="1500" dirty="0" err="1">
                <a:solidFill>
                  <a:srgbClr val="000000"/>
                </a:solidFill>
              </a:rPr>
              <a:t>palate</a:t>
            </a:r>
            <a:r>
              <a:rPr lang="tr-TR" sz="1500" dirty="0">
                <a:solidFill>
                  <a:srgbClr val="000000"/>
                </a:solidFill>
              </a:rPr>
              <a:t>, </a:t>
            </a:r>
            <a:r>
              <a:rPr lang="tr-TR" sz="1500" dirty="0" err="1">
                <a:solidFill>
                  <a:srgbClr val="000000"/>
                </a:solidFill>
              </a:rPr>
              <a:t>pharynx</a:t>
            </a:r>
            <a:r>
              <a:rPr lang="tr-TR" sz="1500" dirty="0">
                <a:solidFill>
                  <a:srgbClr val="000000"/>
                </a:solidFill>
              </a:rPr>
              <a:t> </a:t>
            </a:r>
            <a:r>
              <a:rPr lang="tr-TR" sz="1500" dirty="0" err="1">
                <a:solidFill>
                  <a:srgbClr val="000000"/>
                </a:solidFill>
              </a:rPr>
              <a:t>etc</a:t>
            </a:r>
            <a:r>
              <a:rPr lang="tr-TR" sz="1500" dirty="0">
                <a:solidFill>
                  <a:srgbClr val="000000"/>
                </a:solidFill>
              </a:rPr>
              <a:t>. in </a:t>
            </a:r>
            <a:r>
              <a:rPr lang="tr-TR" sz="1500" dirty="0" err="1">
                <a:solidFill>
                  <a:srgbClr val="000000"/>
                </a:solidFill>
              </a:rPr>
              <a:t>accordance</a:t>
            </a:r>
            <a:r>
              <a:rPr lang="tr-TR" sz="1500" dirty="0">
                <a:solidFill>
                  <a:srgbClr val="000000"/>
                </a:solidFill>
              </a:rPr>
              <a:t> </a:t>
            </a:r>
            <a:r>
              <a:rPr lang="tr-TR" sz="1500" dirty="0" err="1">
                <a:solidFill>
                  <a:srgbClr val="000000"/>
                </a:solidFill>
              </a:rPr>
              <a:t>with</a:t>
            </a:r>
            <a:r>
              <a:rPr lang="tr-TR" sz="1500" dirty="0">
                <a:solidFill>
                  <a:srgbClr val="000000"/>
                </a:solidFill>
              </a:rPr>
              <a:t> </a:t>
            </a:r>
            <a:r>
              <a:rPr lang="tr-TR" sz="1500" dirty="0" err="1">
                <a:solidFill>
                  <a:srgbClr val="000000"/>
                </a:solidFill>
              </a:rPr>
              <a:t>the</a:t>
            </a:r>
            <a:r>
              <a:rPr lang="tr-TR" sz="1500" dirty="0">
                <a:solidFill>
                  <a:srgbClr val="000000"/>
                </a:solidFill>
              </a:rPr>
              <a:t> </a:t>
            </a:r>
            <a:r>
              <a:rPr lang="tr-TR" sz="1500" dirty="0" err="1">
                <a:solidFill>
                  <a:srgbClr val="000000"/>
                </a:solidFill>
              </a:rPr>
              <a:t>sound</a:t>
            </a:r>
            <a:r>
              <a:rPr lang="tr-TR" sz="1500" dirty="0">
                <a:solidFill>
                  <a:srgbClr val="000000"/>
                </a:solidFill>
              </a:rPr>
              <a:t> </a:t>
            </a:r>
            <a:r>
              <a:rPr lang="tr-TR" sz="1500" dirty="0" err="1">
                <a:solidFill>
                  <a:srgbClr val="000000"/>
                </a:solidFill>
              </a:rPr>
              <a:t>aimed</a:t>
            </a:r>
            <a:r>
              <a:rPr lang="tr-TR" sz="1500" dirty="0">
                <a:solidFill>
                  <a:srgbClr val="000000"/>
                </a:solidFill>
              </a:rPr>
              <a:t> </a:t>
            </a:r>
            <a:r>
              <a:rPr lang="tr-TR" sz="1500" dirty="0" err="1">
                <a:solidFill>
                  <a:srgbClr val="000000"/>
                </a:solidFill>
              </a:rPr>
              <a:t>to</a:t>
            </a:r>
            <a:r>
              <a:rPr lang="tr-TR" sz="1500" dirty="0">
                <a:solidFill>
                  <a:srgbClr val="000000"/>
                </a:solidFill>
              </a:rPr>
              <a:t> be </a:t>
            </a:r>
            <a:r>
              <a:rPr lang="tr-TR" sz="1500" dirty="0" err="1">
                <a:solidFill>
                  <a:srgbClr val="000000"/>
                </a:solidFill>
              </a:rPr>
              <a:t>produced</a:t>
            </a:r>
            <a:r>
              <a:rPr lang="tr-TR" sz="1500" dirty="0">
                <a:solidFill>
                  <a:srgbClr val="000000"/>
                </a:solidFill>
              </a:rPr>
              <a:t> in </a:t>
            </a:r>
            <a:r>
              <a:rPr lang="tr-TR" sz="1500" dirty="0" err="1">
                <a:solidFill>
                  <a:srgbClr val="000000"/>
                </a:solidFill>
              </a:rPr>
              <a:t>the</a:t>
            </a:r>
            <a:r>
              <a:rPr lang="tr-TR" sz="1500" dirty="0">
                <a:solidFill>
                  <a:srgbClr val="000000"/>
                </a:solidFill>
              </a:rPr>
              <a:t> </a:t>
            </a:r>
            <a:r>
              <a:rPr lang="tr-TR" sz="1500" dirty="0" err="1">
                <a:solidFill>
                  <a:srgbClr val="000000"/>
                </a:solidFill>
              </a:rPr>
              <a:t>context</a:t>
            </a:r>
            <a:r>
              <a:rPr lang="tr-TR" sz="1500" dirty="0">
                <a:solidFill>
                  <a:srgbClr val="000000"/>
                </a:solidFill>
              </a:rPr>
              <a:t> of </a:t>
            </a:r>
            <a:r>
              <a:rPr lang="tr-TR" sz="1500" dirty="0" err="1">
                <a:solidFill>
                  <a:srgbClr val="000000"/>
                </a:solidFill>
              </a:rPr>
              <a:t>the</a:t>
            </a:r>
            <a:r>
              <a:rPr lang="tr-TR" sz="1500" dirty="0">
                <a:solidFill>
                  <a:srgbClr val="000000"/>
                </a:solidFill>
              </a:rPr>
              <a:t> </a:t>
            </a:r>
            <a:r>
              <a:rPr lang="tr-TR" sz="1500" dirty="0" err="1">
                <a:solidFill>
                  <a:srgbClr val="000000"/>
                </a:solidFill>
              </a:rPr>
              <a:t>speech</a:t>
            </a:r>
            <a:r>
              <a:rPr lang="tr-TR" sz="1500" dirty="0">
                <a:solidFill>
                  <a:srgbClr val="000000"/>
                </a:solidFill>
              </a:rPr>
              <a:t>. </a:t>
            </a:r>
          </a:p>
          <a:p>
            <a:pPr marL="0" indent="0">
              <a:buNone/>
            </a:pPr>
            <a:endParaRPr lang="tr-TR" sz="1500" dirty="0">
              <a:solidFill>
                <a:srgbClr val="000000"/>
              </a:solidFill>
            </a:endParaRPr>
          </a:p>
          <a:p>
            <a:r>
              <a:rPr lang="tr-TR" sz="1500" dirty="0" err="1"/>
              <a:t>The</a:t>
            </a:r>
            <a:r>
              <a:rPr lang="tr-TR" sz="1500" dirty="0"/>
              <a:t> </a:t>
            </a:r>
            <a:r>
              <a:rPr lang="tr-TR" sz="1500" dirty="0" err="1"/>
              <a:t>vocal</a:t>
            </a:r>
            <a:r>
              <a:rPr lang="tr-TR" sz="1500" dirty="0"/>
              <a:t> </a:t>
            </a:r>
            <a:r>
              <a:rPr lang="tr-TR" sz="1500" dirty="0" err="1"/>
              <a:t>tract</a:t>
            </a:r>
            <a:r>
              <a:rPr lang="tr-TR" sz="1500" dirty="0"/>
              <a:t> </a:t>
            </a:r>
            <a:r>
              <a:rPr lang="tr-TR" sz="1500" dirty="0" err="1"/>
              <a:t>itself</a:t>
            </a:r>
            <a:r>
              <a:rPr lang="tr-TR" sz="1500" dirty="0"/>
              <a:t> can be </a:t>
            </a:r>
            <a:r>
              <a:rPr lang="tr-TR" sz="1500" dirty="0" err="1"/>
              <a:t>approximated</a:t>
            </a:r>
            <a:r>
              <a:rPr lang="tr-TR" sz="1500" dirty="0"/>
              <a:t> as an </a:t>
            </a:r>
            <a:r>
              <a:rPr lang="tr-TR" sz="1500" dirty="0" err="1"/>
              <a:t>open</a:t>
            </a:r>
            <a:r>
              <a:rPr lang="tr-TR" sz="1500" dirty="0"/>
              <a:t> </a:t>
            </a:r>
            <a:r>
              <a:rPr lang="tr-TR" sz="1500" dirty="0" err="1"/>
              <a:t>ended</a:t>
            </a:r>
            <a:r>
              <a:rPr lang="tr-TR" sz="1500" dirty="0"/>
              <a:t> </a:t>
            </a:r>
            <a:r>
              <a:rPr lang="tr-TR" sz="1500" dirty="0" err="1"/>
              <a:t>tube</a:t>
            </a:r>
            <a:r>
              <a:rPr lang="tr-TR" sz="1500" dirty="0"/>
              <a:t> </a:t>
            </a:r>
            <a:r>
              <a:rPr lang="tr-TR" sz="1500" dirty="0" err="1"/>
              <a:t>with</a:t>
            </a:r>
            <a:r>
              <a:rPr lang="tr-TR" sz="1500" dirty="0"/>
              <a:t> </a:t>
            </a:r>
            <a:r>
              <a:rPr lang="tr-TR" sz="1500" dirty="0" err="1"/>
              <a:t>varying</a:t>
            </a:r>
            <a:r>
              <a:rPr lang="tr-TR" sz="1500" dirty="0"/>
              <a:t> </a:t>
            </a:r>
            <a:r>
              <a:rPr lang="tr-TR" sz="1500" dirty="0" err="1"/>
              <a:t>thickness</a:t>
            </a:r>
            <a:r>
              <a:rPr lang="tr-TR" sz="1500" dirty="0"/>
              <a:t> </a:t>
            </a:r>
            <a:r>
              <a:rPr lang="tr-TR" sz="1500" dirty="0" err="1"/>
              <a:t>and</a:t>
            </a:r>
            <a:r>
              <a:rPr lang="tr-TR" sz="1500" dirty="0"/>
              <a:t> </a:t>
            </a:r>
            <a:r>
              <a:rPr lang="tr-TR" sz="1500" dirty="0" err="1"/>
              <a:t>length</a:t>
            </a:r>
            <a:r>
              <a:rPr lang="tr-TR" sz="1500" dirty="0"/>
              <a:t>, </a:t>
            </a:r>
            <a:r>
              <a:rPr lang="tr-TR" sz="1500" dirty="0" err="1"/>
              <a:t>shaping</a:t>
            </a:r>
            <a:r>
              <a:rPr lang="tr-TR" sz="1500" dirty="0"/>
              <a:t> </a:t>
            </a:r>
            <a:r>
              <a:rPr lang="tr-TR" sz="1500" dirty="0" err="1"/>
              <a:t>itself</a:t>
            </a:r>
            <a:r>
              <a:rPr lang="tr-TR" sz="1500" dirty="0"/>
              <a:t> </a:t>
            </a:r>
            <a:r>
              <a:rPr lang="tr-TR" sz="1500" dirty="0" err="1"/>
              <a:t>throughout</a:t>
            </a:r>
            <a:r>
              <a:rPr lang="tr-TR" sz="1500" dirty="0"/>
              <a:t> </a:t>
            </a:r>
            <a:r>
              <a:rPr lang="tr-TR" sz="1500" dirty="0" err="1"/>
              <a:t>the</a:t>
            </a:r>
            <a:r>
              <a:rPr lang="tr-TR" sz="1500" dirty="0"/>
              <a:t> </a:t>
            </a:r>
            <a:r>
              <a:rPr lang="tr-TR" sz="1500" dirty="0" err="1"/>
              <a:t>speech</a:t>
            </a:r>
            <a:r>
              <a:rPr lang="tr-TR" sz="1500" dirty="0"/>
              <a:t> in </a:t>
            </a:r>
            <a:r>
              <a:rPr lang="tr-TR" sz="1500" dirty="0" err="1"/>
              <a:t>order</a:t>
            </a:r>
            <a:r>
              <a:rPr lang="tr-TR" sz="1500" dirty="0"/>
              <a:t> </a:t>
            </a:r>
            <a:r>
              <a:rPr lang="tr-TR" sz="1500" dirty="0" err="1"/>
              <a:t>to</a:t>
            </a:r>
            <a:r>
              <a:rPr lang="tr-TR" sz="1500" dirty="0"/>
              <a:t> </a:t>
            </a:r>
            <a:r>
              <a:rPr lang="tr-TR" sz="1500" dirty="0" err="1"/>
              <a:t>generate</a:t>
            </a:r>
            <a:r>
              <a:rPr lang="tr-TR" sz="1500" dirty="0"/>
              <a:t> </a:t>
            </a:r>
            <a:r>
              <a:rPr lang="tr-TR" sz="1500" dirty="0" err="1"/>
              <a:t>unique</a:t>
            </a:r>
            <a:r>
              <a:rPr lang="tr-TR" sz="1500" dirty="0"/>
              <a:t> </a:t>
            </a:r>
            <a:r>
              <a:rPr lang="tr-TR" sz="1500" dirty="0" err="1"/>
              <a:t>harmonics</a:t>
            </a:r>
            <a:r>
              <a:rPr lang="tr-TR" sz="1500" dirty="0"/>
              <a:t> of </a:t>
            </a:r>
            <a:r>
              <a:rPr lang="tr-TR" sz="1500" dirty="0" err="1"/>
              <a:t>each</a:t>
            </a:r>
            <a:r>
              <a:rPr lang="tr-TR" sz="1500" dirty="0"/>
              <a:t> </a:t>
            </a:r>
            <a:r>
              <a:rPr lang="tr-TR" sz="1500" dirty="0" err="1"/>
              <a:t>phoneme</a:t>
            </a:r>
            <a:r>
              <a:rPr lang="tr-TR" sz="1500" dirty="0"/>
              <a:t>, </a:t>
            </a:r>
            <a:r>
              <a:rPr lang="tr-TR" sz="1500" dirty="0" err="1"/>
              <a:t>by</a:t>
            </a:r>
            <a:r>
              <a:rPr lang="tr-TR" sz="1500" dirty="0"/>
              <a:t> </a:t>
            </a:r>
            <a:r>
              <a:rPr lang="tr-TR" sz="1500" dirty="0" err="1"/>
              <a:t>suppressing</a:t>
            </a:r>
            <a:r>
              <a:rPr lang="tr-TR" sz="1500" dirty="0"/>
              <a:t> </a:t>
            </a:r>
            <a:r>
              <a:rPr lang="tr-TR" sz="1500" dirty="0" err="1"/>
              <a:t>or</a:t>
            </a:r>
            <a:r>
              <a:rPr lang="tr-TR" sz="1500" dirty="0"/>
              <a:t> </a:t>
            </a:r>
            <a:r>
              <a:rPr lang="tr-TR" sz="1500" dirty="0" err="1"/>
              <a:t>amplifying</a:t>
            </a:r>
            <a:r>
              <a:rPr lang="tr-TR" sz="1500" dirty="0"/>
              <a:t> </a:t>
            </a:r>
            <a:r>
              <a:rPr lang="tr-TR" sz="1500" dirty="0" err="1"/>
              <a:t>various</a:t>
            </a:r>
            <a:r>
              <a:rPr lang="tr-TR" sz="1500" dirty="0"/>
              <a:t> </a:t>
            </a:r>
            <a:r>
              <a:rPr lang="tr-TR" sz="1500" dirty="0" err="1"/>
              <a:t>bands</a:t>
            </a:r>
            <a:r>
              <a:rPr lang="tr-TR" sz="1500" dirty="0"/>
              <a:t> </a:t>
            </a:r>
            <a:r>
              <a:rPr lang="tr-TR" sz="1500" dirty="0" err="1"/>
              <a:t>or</a:t>
            </a:r>
            <a:r>
              <a:rPr lang="tr-TR" sz="1500" dirty="0"/>
              <a:t> </a:t>
            </a:r>
            <a:r>
              <a:rPr lang="tr-TR" sz="1500" dirty="0" err="1"/>
              <a:t>regions</a:t>
            </a:r>
            <a:r>
              <a:rPr lang="tr-TR" sz="1500" dirty="0"/>
              <a:t> of </a:t>
            </a:r>
            <a:r>
              <a:rPr lang="tr-TR" sz="1500" dirty="0" err="1"/>
              <a:t>the</a:t>
            </a:r>
            <a:r>
              <a:rPr lang="tr-TR" sz="1500" dirty="0"/>
              <a:t> </a:t>
            </a:r>
            <a:r>
              <a:rPr lang="tr-TR" sz="1500" dirty="0" err="1"/>
              <a:t>frequency</a:t>
            </a:r>
            <a:r>
              <a:rPr lang="tr-TR" sz="1500" dirty="0"/>
              <a:t> </a:t>
            </a:r>
            <a:r>
              <a:rPr lang="tr-TR" sz="1500" dirty="0" err="1"/>
              <a:t>spectra</a:t>
            </a:r>
            <a:r>
              <a:rPr lang="tr-TR" sz="1500" dirty="0"/>
              <a:t> of </a:t>
            </a:r>
            <a:r>
              <a:rPr lang="tr-TR" sz="1500" dirty="0" err="1"/>
              <a:t>the</a:t>
            </a:r>
            <a:r>
              <a:rPr lang="tr-TR" sz="1500" dirty="0"/>
              <a:t> </a:t>
            </a:r>
            <a:r>
              <a:rPr lang="tr-TR" sz="1500" dirty="0" err="1"/>
              <a:t>excitation</a:t>
            </a:r>
            <a:r>
              <a:rPr lang="tr-TR" sz="1500" dirty="0"/>
              <a:t> </a:t>
            </a:r>
            <a:r>
              <a:rPr lang="tr-TR" sz="1500" dirty="0" err="1"/>
              <a:t>signal</a:t>
            </a:r>
            <a:r>
              <a:rPr lang="tr-TR" sz="1500" dirty="0"/>
              <a:t>, </a:t>
            </a:r>
            <a:r>
              <a:rPr lang="tr-TR" sz="1500" dirty="0" err="1"/>
              <a:t>resulting</a:t>
            </a:r>
            <a:r>
              <a:rPr lang="tr-TR" sz="1500" dirty="0"/>
              <a:t> </a:t>
            </a:r>
            <a:r>
              <a:rPr lang="tr-TR" sz="1500" dirty="0" err="1"/>
              <a:t>with</a:t>
            </a:r>
            <a:r>
              <a:rPr lang="tr-TR" sz="1500" dirty="0"/>
              <a:t> </a:t>
            </a:r>
            <a:r>
              <a:rPr lang="tr-TR" sz="1500" dirty="0" err="1"/>
              <a:t>proper</a:t>
            </a:r>
            <a:r>
              <a:rPr lang="tr-TR" sz="1500" dirty="0"/>
              <a:t> </a:t>
            </a:r>
            <a:r>
              <a:rPr lang="tr-TR" sz="1500" dirty="0" err="1"/>
              <a:t>speech</a:t>
            </a:r>
            <a:r>
              <a:rPr lang="tr-TR" sz="1500" dirty="0"/>
              <a:t> </a:t>
            </a:r>
            <a:r>
              <a:rPr lang="tr-TR" sz="1500" dirty="0" err="1"/>
              <a:t>sounds</a:t>
            </a:r>
            <a:r>
              <a:rPr lang="tr-TR" sz="1500" dirty="0"/>
              <a:t>. </a:t>
            </a:r>
            <a:r>
              <a:rPr lang="tr-TR" sz="1500" dirty="0" err="1"/>
              <a:t>These</a:t>
            </a:r>
            <a:r>
              <a:rPr lang="tr-TR" sz="1500" dirty="0"/>
              <a:t> </a:t>
            </a:r>
            <a:r>
              <a:rPr lang="tr-TR" sz="1500" dirty="0" err="1"/>
              <a:t>mentioned</a:t>
            </a:r>
            <a:r>
              <a:rPr lang="tr-TR" sz="1500" dirty="0"/>
              <a:t> </a:t>
            </a:r>
            <a:r>
              <a:rPr lang="tr-TR" sz="1500" dirty="0" err="1"/>
              <a:t>harmonics</a:t>
            </a:r>
            <a:r>
              <a:rPr lang="tr-TR" sz="1500" dirty="0"/>
              <a:t> </a:t>
            </a:r>
            <a:r>
              <a:rPr lang="tr-TR" sz="1500" dirty="0" err="1"/>
              <a:t>are</a:t>
            </a:r>
            <a:r>
              <a:rPr lang="tr-TR" sz="1500" dirty="0"/>
              <a:t> </a:t>
            </a:r>
            <a:r>
              <a:rPr lang="tr-TR" sz="1500" dirty="0" err="1"/>
              <a:t>called</a:t>
            </a:r>
            <a:r>
              <a:rPr lang="tr-TR" sz="1500" dirty="0"/>
              <a:t> as </a:t>
            </a:r>
            <a:r>
              <a:rPr lang="tr-TR" sz="1500" dirty="0" err="1"/>
              <a:t>formants</a:t>
            </a:r>
            <a:r>
              <a:rPr lang="tr-TR" sz="1500" dirty="0"/>
              <a:t>, </a:t>
            </a:r>
            <a:r>
              <a:rPr lang="tr-TR" sz="1500" dirty="0" err="1"/>
              <a:t>and</a:t>
            </a:r>
            <a:r>
              <a:rPr lang="tr-TR" sz="1500" dirty="0"/>
              <a:t> </a:t>
            </a:r>
            <a:r>
              <a:rPr lang="tr-TR" sz="1500" dirty="0" err="1"/>
              <a:t>each</a:t>
            </a:r>
            <a:r>
              <a:rPr lang="tr-TR" sz="1500" dirty="0"/>
              <a:t> </a:t>
            </a:r>
            <a:r>
              <a:rPr lang="tr-TR" sz="1500" dirty="0" err="1"/>
              <a:t>phoneme</a:t>
            </a:r>
            <a:r>
              <a:rPr lang="tr-TR" sz="1500" dirty="0"/>
              <a:t> has </a:t>
            </a:r>
            <a:r>
              <a:rPr lang="tr-TR" sz="1500" dirty="0" err="1"/>
              <a:t>its</a:t>
            </a:r>
            <a:r>
              <a:rPr lang="tr-TR" sz="1500" dirty="0"/>
              <a:t> </a:t>
            </a:r>
            <a:r>
              <a:rPr lang="tr-TR" sz="1500" dirty="0" err="1"/>
              <a:t>own</a:t>
            </a:r>
            <a:r>
              <a:rPr lang="tr-TR" sz="1500" dirty="0"/>
              <a:t> </a:t>
            </a:r>
            <a:r>
              <a:rPr lang="tr-TR" sz="1500" dirty="0" err="1"/>
              <a:t>unique</a:t>
            </a:r>
            <a:r>
              <a:rPr lang="tr-TR" sz="1500" dirty="0"/>
              <a:t> </a:t>
            </a:r>
            <a:r>
              <a:rPr lang="tr-TR" sz="1500" dirty="0" err="1"/>
              <a:t>formant</a:t>
            </a:r>
            <a:r>
              <a:rPr lang="tr-TR" sz="1500" dirty="0"/>
              <a:t>, </a:t>
            </a:r>
            <a:r>
              <a:rPr lang="tr-TR" sz="1500" dirty="0" err="1"/>
              <a:t>meaning</a:t>
            </a:r>
            <a:r>
              <a:rPr lang="tr-TR" sz="1500" dirty="0"/>
              <a:t> </a:t>
            </a:r>
            <a:r>
              <a:rPr lang="tr-TR" sz="1500" dirty="0" err="1"/>
              <a:t>that</a:t>
            </a:r>
            <a:r>
              <a:rPr lang="tr-TR" sz="1500" dirty="0"/>
              <a:t> </a:t>
            </a:r>
            <a:r>
              <a:rPr lang="tr-TR" sz="1500" dirty="0" err="1"/>
              <a:t>each</a:t>
            </a:r>
            <a:r>
              <a:rPr lang="tr-TR" sz="1500" dirty="0"/>
              <a:t> </a:t>
            </a:r>
            <a:r>
              <a:rPr lang="tr-TR" sz="1500" dirty="0" err="1"/>
              <a:t>phoneme</a:t>
            </a:r>
            <a:r>
              <a:rPr lang="tr-TR" sz="1500" dirty="0"/>
              <a:t> has a </a:t>
            </a:r>
            <a:r>
              <a:rPr lang="tr-TR" sz="1500" dirty="0" err="1"/>
              <a:t>characteristic</a:t>
            </a:r>
            <a:r>
              <a:rPr lang="tr-TR" sz="1500" dirty="0"/>
              <a:t> </a:t>
            </a:r>
            <a:r>
              <a:rPr lang="tr-TR" sz="1500" dirty="0" err="1"/>
              <a:t>distribution</a:t>
            </a:r>
            <a:r>
              <a:rPr lang="tr-TR" sz="1500" dirty="0"/>
              <a:t> of </a:t>
            </a:r>
            <a:r>
              <a:rPr lang="tr-TR" sz="1500" dirty="0" err="1"/>
              <a:t>its</a:t>
            </a:r>
            <a:r>
              <a:rPr lang="tr-TR" sz="1500" dirty="0"/>
              <a:t> </a:t>
            </a:r>
            <a:r>
              <a:rPr lang="tr-TR" sz="1500" dirty="0" err="1"/>
              <a:t>frequency</a:t>
            </a:r>
            <a:r>
              <a:rPr lang="tr-TR" sz="1500" dirty="0"/>
              <a:t> </a:t>
            </a:r>
            <a:r>
              <a:rPr lang="tr-TR" sz="1500" dirty="0" err="1"/>
              <a:t>spectra</a:t>
            </a:r>
            <a:r>
              <a:rPr lang="tr-TR" sz="1500" dirty="0"/>
              <a:t>. </a:t>
            </a:r>
            <a:endParaRPr lang="tr-TR" sz="1500" dirty="0">
              <a:solidFill>
                <a:srgbClr val="000000"/>
              </a:solidFill>
            </a:endParaRPr>
          </a:p>
        </p:txBody>
      </p:sp>
    </p:spTree>
    <p:extLst>
      <p:ext uri="{BB962C8B-B14F-4D97-AF65-F5344CB8AC3E}">
        <p14:creationId xmlns:p14="http://schemas.microsoft.com/office/powerpoint/2010/main" val="309581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509FA-BA48-E348-8A85-45703B49AF10}"/>
              </a:ext>
            </a:extLst>
          </p:cNvPr>
          <p:cNvSpPr>
            <a:spLocks noGrp="1"/>
          </p:cNvSpPr>
          <p:nvPr>
            <p:ph type="title"/>
          </p:nvPr>
        </p:nvSpPr>
        <p:spPr>
          <a:xfrm>
            <a:off x="838200" y="963877"/>
            <a:ext cx="3494362" cy="4930246"/>
          </a:xfrm>
        </p:spPr>
        <p:txBody>
          <a:bodyPr>
            <a:normAutofit/>
          </a:bodyPr>
          <a:lstStyle/>
          <a:p>
            <a:pPr algn="r"/>
            <a:r>
              <a:rPr lang="tr-TR" dirty="0" err="1">
                <a:solidFill>
                  <a:schemeClr val="accent1"/>
                </a:solidFill>
              </a:rPr>
              <a:t>Theory</a:t>
            </a:r>
            <a:endParaRPr lang="tr-TR" dirty="0">
              <a:solidFill>
                <a:schemeClr val="accent1"/>
              </a:solidFill>
            </a:endParaRPr>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1054CD-3021-2C47-B6CA-F99669DC6D53}"/>
              </a:ext>
            </a:extLst>
          </p:cNvPr>
          <p:cNvSpPr>
            <a:spLocks noGrp="1"/>
          </p:cNvSpPr>
          <p:nvPr>
            <p:ph idx="1"/>
          </p:nvPr>
        </p:nvSpPr>
        <p:spPr>
          <a:xfrm>
            <a:off x="4976031" y="963877"/>
            <a:ext cx="6377769" cy="4930246"/>
          </a:xfrm>
        </p:spPr>
        <p:txBody>
          <a:bodyPr anchor="ctr">
            <a:normAutofit/>
          </a:bodyPr>
          <a:lstStyle/>
          <a:p>
            <a:r>
              <a:rPr lang="tr-TR" sz="2200" dirty="0" err="1"/>
              <a:t>This</a:t>
            </a:r>
            <a:r>
              <a:rPr lang="tr-TR" sz="2200" dirty="0"/>
              <a:t> </a:t>
            </a:r>
            <a:r>
              <a:rPr lang="tr-TR" sz="2200" dirty="0" err="1"/>
              <a:t>suppressing</a:t>
            </a:r>
            <a:r>
              <a:rPr lang="tr-TR" sz="2200" dirty="0"/>
              <a:t> </a:t>
            </a:r>
            <a:r>
              <a:rPr lang="tr-TR" sz="2200" dirty="0" err="1"/>
              <a:t>and</a:t>
            </a:r>
            <a:r>
              <a:rPr lang="tr-TR" sz="2200" dirty="0"/>
              <a:t> </a:t>
            </a:r>
            <a:r>
              <a:rPr lang="tr-TR" sz="2200" dirty="0" err="1"/>
              <a:t>amplifying</a:t>
            </a:r>
            <a:r>
              <a:rPr lang="tr-TR" sz="2200" dirty="0"/>
              <a:t> </a:t>
            </a:r>
            <a:r>
              <a:rPr lang="tr-TR" sz="2200" dirty="0" err="1"/>
              <a:t>behavior</a:t>
            </a:r>
            <a:r>
              <a:rPr lang="tr-TR" sz="2200" dirty="0"/>
              <a:t> of </a:t>
            </a:r>
            <a:r>
              <a:rPr lang="tr-TR" sz="2200" dirty="0" err="1"/>
              <a:t>the</a:t>
            </a:r>
            <a:r>
              <a:rPr lang="tr-TR" sz="2200" dirty="0"/>
              <a:t> </a:t>
            </a:r>
            <a:r>
              <a:rPr lang="tr-TR" sz="2200" dirty="0" err="1"/>
              <a:t>vocal</a:t>
            </a:r>
            <a:r>
              <a:rPr lang="tr-TR" sz="2200" dirty="0"/>
              <a:t> </a:t>
            </a:r>
            <a:r>
              <a:rPr lang="tr-TR" sz="2200" dirty="0" err="1"/>
              <a:t>tract</a:t>
            </a:r>
            <a:r>
              <a:rPr lang="tr-TR" sz="2200" dirty="0"/>
              <a:t> can be </a:t>
            </a:r>
            <a:r>
              <a:rPr lang="tr-TR" sz="2200" dirty="0" err="1"/>
              <a:t>modelled</a:t>
            </a:r>
            <a:r>
              <a:rPr lang="tr-TR" sz="2200" dirty="0"/>
              <a:t> </a:t>
            </a:r>
            <a:r>
              <a:rPr lang="tr-TR" sz="2200" dirty="0" err="1"/>
              <a:t>by</a:t>
            </a:r>
            <a:r>
              <a:rPr lang="tr-TR" sz="2200" dirty="0"/>
              <a:t> an </a:t>
            </a:r>
            <a:r>
              <a:rPr lang="tr-TR" sz="2200" dirty="0" err="1"/>
              <a:t>all-pole</a:t>
            </a:r>
            <a:r>
              <a:rPr lang="tr-TR" sz="2200" dirty="0"/>
              <a:t> </a:t>
            </a:r>
            <a:r>
              <a:rPr lang="tr-TR" sz="2200" dirty="0" err="1"/>
              <a:t>linear</a:t>
            </a:r>
            <a:r>
              <a:rPr lang="tr-TR" sz="2200" dirty="0"/>
              <a:t> </a:t>
            </a:r>
            <a:r>
              <a:rPr lang="tr-TR" sz="2200" dirty="0" err="1"/>
              <a:t>finite</a:t>
            </a:r>
            <a:r>
              <a:rPr lang="tr-TR" sz="2200" dirty="0"/>
              <a:t> </a:t>
            </a:r>
            <a:r>
              <a:rPr lang="tr-TR" sz="2200" dirty="0" err="1"/>
              <a:t>impulse</a:t>
            </a:r>
            <a:r>
              <a:rPr lang="tr-TR" sz="2200" dirty="0"/>
              <a:t> </a:t>
            </a:r>
            <a:r>
              <a:rPr lang="tr-TR" sz="2200" dirty="0" err="1"/>
              <a:t>response</a:t>
            </a:r>
            <a:r>
              <a:rPr lang="tr-TR" sz="2200" dirty="0"/>
              <a:t> </a:t>
            </a:r>
            <a:r>
              <a:rPr lang="tr-TR" sz="2200" dirty="0" err="1"/>
              <a:t>filter</a:t>
            </a:r>
            <a:r>
              <a:rPr lang="tr-TR" sz="2200" dirty="0"/>
              <a:t>. </a:t>
            </a:r>
            <a:r>
              <a:rPr lang="tr-TR" sz="2200" dirty="0" err="1"/>
              <a:t>For</a:t>
            </a:r>
            <a:r>
              <a:rPr lang="tr-TR" sz="2200" dirty="0"/>
              <a:t> </a:t>
            </a:r>
            <a:r>
              <a:rPr lang="tr-TR" sz="2200" dirty="0" err="1"/>
              <a:t>our</a:t>
            </a:r>
            <a:r>
              <a:rPr lang="tr-TR" sz="2200" dirty="0"/>
              <a:t> </a:t>
            </a:r>
            <a:r>
              <a:rPr lang="tr-TR" sz="2200" dirty="0" err="1"/>
              <a:t>project</a:t>
            </a:r>
            <a:r>
              <a:rPr lang="tr-TR" sz="2200" dirty="0"/>
              <a:t>, </a:t>
            </a:r>
            <a:r>
              <a:rPr lang="tr-TR" sz="2200" dirty="0" err="1"/>
              <a:t>we</a:t>
            </a:r>
            <a:r>
              <a:rPr lang="tr-TR" sz="2200" dirty="0"/>
              <a:t> </a:t>
            </a:r>
            <a:r>
              <a:rPr lang="tr-TR" sz="2200" dirty="0" err="1"/>
              <a:t>were</a:t>
            </a:r>
            <a:r>
              <a:rPr lang="tr-TR" sz="2200" dirty="0"/>
              <a:t> </a:t>
            </a:r>
            <a:r>
              <a:rPr lang="tr-TR" sz="2200" dirty="0" err="1"/>
              <a:t>given</a:t>
            </a:r>
            <a:r>
              <a:rPr lang="tr-TR" sz="2200" dirty="0"/>
              <a:t> </a:t>
            </a:r>
            <a:r>
              <a:rPr lang="tr-TR" sz="2200" dirty="0" err="1"/>
              <a:t>the</a:t>
            </a:r>
            <a:r>
              <a:rPr lang="tr-TR" sz="2200" dirty="0"/>
              <a:t> </a:t>
            </a:r>
            <a:r>
              <a:rPr lang="tr-TR" sz="2200" dirty="0" err="1"/>
              <a:t>task</a:t>
            </a:r>
            <a:r>
              <a:rPr lang="tr-TR" sz="2200" dirty="0"/>
              <a:t> of </a:t>
            </a:r>
            <a:r>
              <a:rPr lang="tr-TR" sz="2200" dirty="0" err="1"/>
              <a:t>approximating</a:t>
            </a:r>
            <a:r>
              <a:rPr lang="tr-TR" sz="2200" dirty="0"/>
              <a:t> </a:t>
            </a:r>
            <a:r>
              <a:rPr lang="tr-TR" sz="2200" dirty="0" err="1"/>
              <a:t>the</a:t>
            </a:r>
            <a:r>
              <a:rPr lang="tr-TR" sz="2200" dirty="0"/>
              <a:t> </a:t>
            </a:r>
            <a:r>
              <a:rPr lang="tr-TR" sz="2200" dirty="0" err="1"/>
              <a:t>vocal</a:t>
            </a:r>
            <a:r>
              <a:rPr lang="tr-TR" sz="2200" dirty="0"/>
              <a:t> </a:t>
            </a:r>
            <a:r>
              <a:rPr lang="tr-TR" sz="2200" dirty="0" err="1"/>
              <a:t>track</a:t>
            </a:r>
            <a:r>
              <a:rPr lang="tr-TR" sz="2200" dirty="0"/>
              <a:t> as a time </a:t>
            </a:r>
            <a:r>
              <a:rPr lang="tr-TR" sz="2200" dirty="0" err="1"/>
              <a:t>varying</a:t>
            </a:r>
            <a:r>
              <a:rPr lang="tr-TR" sz="2200" dirty="0"/>
              <a:t> 10-pole FIR </a:t>
            </a:r>
            <a:r>
              <a:rPr lang="tr-TR" sz="2200" dirty="0" err="1"/>
              <a:t>filter</a:t>
            </a:r>
            <a:r>
              <a:rPr lang="tr-TR" sz="2200" dirty="0"/>
              <a:t>. </a:t>
            </a:r>
          </a:p>
          <a:p>
            <a:endParaRPr lang="tr-TR" sz="2200" dirty="0"/>
          </a:p>
          <a:p>
            <a:r>
              <a:rPr lang="tr-TR" sz="2200" dirty="0" err="1"/>
              <a:t>Our</a:t>
            </a:r>
            <a:r>
              <a:rPr lang="tr-TR" sz="2200" dirty="0"/>
              <a:t> </a:t>
            </a:r>
            <a:r>
              <a:rPr lang="tr-TR" sz="2200" dirty="0" err="1"/>
              <a:t>motivation</a:t>
            </a:r>
            <a:r>
              <a:rPr lang="tr-TR" sz="2200" dirty="0"/>
              <a:t> </a:t>
            </a:r>
            <a:r>
              <a:rPr lang="tr-TR" sz="2200" dirty="0" err="1"/>
              <a:t>for</a:t>
            </a:r>
            <a:r>
              <a:rPr lang="tr-TR" sz="2200" dirty="0"/>
              <a:t> </a:t>
            </a:r>
            <a:r>
              <a:rPr lang="tr-TR" sz="2200" dirty="0" err="1"/>
              <a:t>these</a:t>
            </a:r>
            <a:r>
              <a:rPr lang="tr-TR" sz="2200" dirty="0"/>
              <a:t> </a:t>
            </a:r>
            <a:r>
              <a:rPr lang="tr-TR" sz="2200" dirty="0" err="1"/>
              <a:t>models</a:t>
            </a:r>
            <a:r>
              <a:rPr lang="tr-TR" sz="2200" dirty="0"/>
              <a:t> is </a:t>
            </a:r>
            <a:r>
              <a:rPr lang="tr-TR" sz="2200" dirty="0" err="1"/>
              <a:t>to</a:t>
            </a:r>
            <a:r>
              <a:rPr lang="tr-TR" sz="2200" dirty="0"/>
              <a:t> </a:t>
            </a:r>
            <a:r>
              <a:rPr lang="tr-TR" sz="2200" dirty="0" err="1"/>
              <a:t>extract</a:t>
            </a:r>
            <a:r>
              <a:rPr lang="tr-TR" sz="2200" dirty="0"/>
              <a:t> </a:t>
            </a:r>
            <a:r>
              <a:rPr lang="tr-TR" sz="2200" dirty="0" err="1"/>
              <a:t>the</a:t>
            </a:r>
            <a:r>
              <a:rPr lang="tr-TR" sz="2200" dirty="0"/>
              <a:t> </a:t>
            </a:r>
            <a:r>
              <a:rPr lang="tr-TR" sz="2200" dirty="0" err="1"/>
              <a:t>related</a:t>
            </a:r>
            <a:r>
              <a:rPr lang="tr-TR" sz="2200" dirty="0"/>
              <a:t> </a:t>
            </a:r>
            <a:r>
              <a:rPr lang="tr-TR" sz="2200" dirty="0" err="1"/>
              <a:t>coefficients</a:t>
            </a:r>
            <a:r>
              <a:rPr lang="tr-TR" sz="2200" dirty="0"/>
              <a:t> of </a:t>
            </a:r>
            <a:r>
              <a:rPr lang="tr-TR" sz="2200" dirty="0" err="1"/>
              <a:t>the</a:t>
            </a:r>
            <a:r>
              <a:rPr lang="tr-TR" sz="2200" dirty="0"/>
              <a:t> 10-pole FIR </a:t>
            </a:r>
            <a:r>
              <a:rPr lang="tr-TR" sz="2200" dirty="0" err="1"/>
              <a:t>filter</a:t>
            </a:r>
            <a:r>
              <a:rPr lang="tr-TR" sz="2200" dirty="0"/>
              <a:t> </a:t>
            </a:r>
            <a:r>
              <a:rPr lang="tr-TR" sz="2200" dirty="0" err="1"/>
              <a:t>from</a:t>
            </a:r>
            <a:r>
              <a:rPr lang="tr-TR" sz="2200" dirty="0"/>
              <a:t> </a:t>
            </a:r>
            <a:r>
              <a:rPr lang="tr-TR" sz="2200" dirty="0" err="1"/>
              <a:t>the</a:t>
            </a:r>
            <a:r>
              <a:rPr lang="tr-TR" sz="2200" dirty="0"/>
              <a:t> </a:t>
            </a:r>
            <a:r>
              <a:rPr lang="tr-TR" sz="2200" dirty="0" err="1"/>
              <a:t>speech</a:t>
            </a:r>
            <a:r>
              <a:rPr lang="tr-TR" sz="2200" dirty="0"/>
              <a:t> </a:t>
            </a:r>
            <a:r>
              <a:rPr lang="tr-TR" sz="2200" dirty="0" err="1"/>
              <a:t>signal</a:t>
            </a:r>
            <a:r>
              <a:rPr lang="tr-TR" sz="2200" dirty="0"/>
              <a:t> </a:t>
            </a:r>
            <a:r>
              <a:rPr lang="tr-TR" sz="2200" dirty="0" err="1"/>
              <a:t>by</a:t>
            </a:r>
            <a:r>
              <a:rPr lang="tr-TR" sz="2200" dirty="0"/>
              <a:t> a </a:t>
            </a:r>
            <a:r>
              <a:rPr lang="tr-TR" sz="2200" dirty="0" err="1"/>
              <a:t>technique</a:t>
            </a:r>
            <a:r>
              <a:rPr lang="tr-TR" sz="2200" dirty="0"/>
              <a:t> </a:t>
            </a:r>
            <a:r>
              <a:rPr lang="tr-TR" sz="2200" dirty="0" err="1"/>
              <a:t>called</a:t>
            </a:r>
            <a:r>
              <a:rPr lang="tr-TR" sz="2200" dirty="0"/>
              <a:t> </a:t>
            </a:r>
            <a:r>
              <a:rPr lang="tr-TR" sz="2200" dirty="0" err="1"/>
              <a:t>Linear</a:t>
            </a:r>
            <a:r>
              <a:rPr lang="tr-TR" sz="2200" dirty="0"/>
              <a:t> </a:t>
            </a:r>
            <a:r>
              <a:rPr lang="tr-TR" sz="2200" dirty="0" err="1"/>
              <a:t>Predictive</a:t>
            </a:r>
            <a:r>
              <a:rPr lang="tr-TR" sz="2200" dirty="0"/>
              <a:t> </a:t>
            </a:r>
            <a:r>
              <a:rPr lang="tr-TR" sz="2200" dirty="0" err="1"/>
              <a:t>Coding</a:t>
            </a:r>
            <a:r>
              <a:rPr lang="tr-TR" sz="2200" dirty="0"/>
              <a:t>, </a:t>
            </a:r>
            <a:r>
              <a:rPr lang="tr-TR" sz="2200" dirty="0" err="1"/>
              <a:t>to</a:t>
            </a:r>
            <a:r>
              <a:rPr lang="tr-TR" sz="2200" dirty="0"/>
              <a:t> </a:t>
            </a:r>
            <a:r>
              <a:rPr lang="tr-TR" sz="2200" dirty="0" err="1"/>
              <a:t>deconstruct</a:t>
            </a:r>
            <a:r>
              <a:rPr lang="tr-TR" sz="2200" dirty="0"/>
              <a:t> </a:t>
            </a:r>
            <a:r>
              <a:rPr lang="tr-TR" sz="2200" dirty="0" err="1"/>
              <a:t>the</a:t>
            </a:r>
            <a:r>
              <a:rPr lang="tr-TR" sz="2200" dirty="0"/>
              <a:t> </a:t>
            </a:r>
            <a:r>
              <a:rPr lang="tr-TR" sz="2200" dirty="0" err="1"/>
              <a:t>speech</a:t>
            </a:r>
            <a:r>
              <a:rPr lang="tr-TR" sz="2200" dirty="0"/>
              <a:t> </a:t>
            </a:r>
            <a:r>
              <a:rPr lang="tr-TR" sz="2200" dirty="0" err="1"/>
              <a:t>signal</a:t>
            </a:r>
            <a:r>
              <a:rPr lang="tr-TR" sz="2200" dirty="0"/>
              <a:t> </a:t>
            </a:r>
            <a:r>
              <a:rPr lang="tr-TR" sz="2200" dirty="0" err="1"/>
              <a:t>into</a:t>
            </a:r>
            <a:r>
              <a:rPr lang="tr-TR" sz="2200" dirty="0"/>
              <a:t> </a:t>
            </a:r>
            <a:r>
              <a:rPr lang="tr-TR" sz="2200" dirty="0" err="1"/>
              <a:t>the</a:t>
            </a:r>
            <a:r>
              <a:rPr lang="tr-TR" sz="2200" dirty="0"/>
              <a:t> </a:t>
            </a:r>
            <a:r>
              <a:rPr lang="tr-TR" sz="2200" dirty="0" err="1"/>
              <a:t>excitation</a:t>
            </a:r>
            <a:r>
              <a:rPr lang="tr-TR" sz="2200" dirty="0"/>
              <a:t> </a:t>
            </a:r>
            <a:r>
              <a:rPr lang="tr-TR" sz="2200" dirty="0" err="1"/>
              <a:t>signal</a:t>
            </a:r>
            <a:r>
              <a:rPr lang="tr-TR" sz="2200" dirty="0"/>
              <a:t> as it is </a:t>
            </a:r>
            <a:r>
              <a:rPr lang="tr-TR" sz="2200" dirty="0" err="1"/>
              <a:t>generated</a:t>
            </a:r>
            <a:r>
              <a:rPr lang="tr-TR" sz="2200" dirty="0"/>
              <a:t> at </a:t>
            </a:r>
            <a:r>
              <a:rPr lang="tr-TR" sz="2200" dirty="0" err="1"/>
              <a:t>the</a:t>
            </a:r>
            <a:r>
              <a:rPr lang="tr-TR" sz="2200" dirty="0"/>
              <a:t> </a:t>
            </a:r>
            <a:r>
              <a:rPr lang="tr-TR" sz="2200" dirty="0" err="1"/>
              <a:t>throat</a:t>
            </a:r>
            <a:r>
              <a:rPr lang="tr-TR" sz="2200" dirty="0"/>
              <a:t> </a:t>
            </a:r>
            <a:r>
              <a:rPr lang="tr-TR" sz="2200" dirty="0" err="1"/>
              <a:t>by</a:t>
            </a:r>
            <a:r>
              <a:rPr lang="tr-TR" sz="2200" dirty="0"/>
              <a:t> </a:t>
            </a:r>
            <a:r>
              <a:rPr lang="tr-TR" sz="2200" dirty="0" err="1"/>
              <a:t>applying</a:t>
            </a:r>
            <a:r>
              <a:rPr lang="tr-TR" sz="2200" dirty="0"/>
              <a:t> </a:t>
            </a:r>
            <a:r>
              <a:rPr lang="tr-TR" sz="2200" dirty="0" err="1"/>
              <a:t>the</a:t>
            </a:r>
            <a:r>
              <a:rPr lang="tr-TR" sz="2200" dirty="0"/>
              <a:t> </a:t>
            </a:r>
            <a:r>
              <a:rPr lang="tr-TR" sz="2200" dirty="0" err="1"/>
              <a:t>inverse</a:t>
            </a:r>
            <a:r>
              <a:rPr lang="tr-TR" sz="2200" dirty="0"/>
              <a:t> </a:t>
            </a:r>
            <a:r>
              <a:rPr lang="tr-TR" sz="2200" dirty="0" err="1"/>
              <a:t>filter</a:t>
            </a:r>
            <a:r>
              <a:rPr lang="tr-TR" sz="2200" dirty="0"/>
              <a:t>. </a:t>
            </a:r>
            <a:r>
              <a:rPr lang="tr-TR" sz="2200" dirty="0" err="1"/>
              <a:t>In</a:t>
            </a:r>
            <a:r>
              <a:rPr lang="tr-TR" sz="2200" dirty="0"/>
              <a:t> </a:t>
            </a:r>
            <a:r>
              <a:rPr lang="tr-TR" sz="2200" dirty="0" err="1"/>
              <a:t>order</a:t>
            </a:r>
            <a:r>
              <a:rPr lang="tr-TR" sz="2200" dirty="0"/>
              <a:t> </a:t>
            </a:r>
            <a:r>
              <a:rPr lang="tr-TR" sz="2200" dirty="0" err="1"/>
              <a:t>to</a:t>
            </a:r>
            <a:r>
              <a:rPr lang="tr-TR" sz="2200" dirty="0"/>
              <a:t> </a:t>
            </a:r>
            <a:r>
              <a:rPr lang="tr-TR" sz="2200" dirty="0" err="1"/>
              <a:t>achieve</a:t>
            </a:r>
            <a:r>
              <a:rPr lang="tr-TR" sz="2200" dirty="0"/>
              <a:t> </a:t>
            </a:r>
            <a:r>
              <a:rPr lang="tr-TR" sz="2200" dirty="0" err="1"/>
              <a:t>that</a:t>
            </a:r>
            <a:r>
              <a:rPr lang="tr-TR" sz="2200" dirty="0"/>
              <a:t>, </a:t>
            </a:r>
            <a:r>
              <a:rPr lang="tr-TR" sz="2200" dirty="0" err="1"/>
              <a:t>first</a:t>
            </a:r>
            <a:r>
              <a:rPr lang="tr-TR" sz="2200" dirty="0"/>
              <a:t> </a:t>
            </a:r>
            <a:r>
              <a:rPr lang="tr-TR" sz="2200" dirty="0" err="1"/>
              <a:t>we</a:t>
            </a:r>
            <a:r>
              <a:rPr lang="tr-TR" sz="2200" dirty="0"/>
              <a:t> </a:t>
            </a:r>
            <a:r>
              <a:rPr lang="tr-TR" sz="2200" dirty="0" err="1"/>
              <a:t>need</a:t>
            </a:r>
            <a:r>
              <a:rPr lang="tr-TR" sz="2200" dirty="0"/>
              <a:t> </a:t>
            </a:r>
            <a:r>
              <a:rPr lang="tr-TR" sz="2200" dirty="0" err="1"/>
              <a:t>to</a:t>
            </a:r>
            <a:r>
              <a:rPr lang="tr-TR" sz="2200" dirty="0"/>
              <a:t> </a:t>
            </a:r>
            <a:r>
              <a:rPr lang="tr-TR" sz="2200" dirty="0" err="1"/>
              <a:t>find</a:t>
            </a:r>
            <a:r>
              <a:rPr lang="tr-TR" sz="2200" dirty="0"/>
              <a:t> </a:t>
            </a:r>
            <a:r>
              <a:rPr lang="tr-TR" sz="2200" dirty="0" err="1"/>
              <a:t>the</a:t>
            </a:r>
            <a:r>
              <a:rPr lang="tr-TR" sz="2200" dirty="0"/>
              <a:t> </a:t>
            </a:r>
            <a:r>
              <a:rPr lang="tr-TR" sz="2200" dirty="0" err="1"/>
              <a:t>parameters</a:t>
            </a:r>
            <a:r>
              <a:rPr lang="tr-TR" sz="2200" dirty="0"/>
              <a:t> of </a:t>
            </a:r>
            <a:r>
              <a:rPr lang="tr-TR" sz="2200" dirty="0" err="1"/>
              <a:t>the</a:t>
            </a:r>
            <a:r>
              <a:rPr lang="tr-TR" sz="2200" dirty="0"/>
              <a:t> </a:t>
            </a:r>
            <a:r>
              <a:rPr lang="tr-TR" sz="2200" dirty="0" err="1"/>
              <a:t>said</a:t>
            </a:r>
            <a:r>
              <a:rPr lang="tr-TR" sz="2200" dirty="0"/>
              <a:t> </a:t>
            </a:r>
            <a:r>
              <a:rPr lang="tr-TR" sz="2200" dirty="0" err="1"/>
              <a:t>filter</a:t>
            </a:r>
            <a:r>
              <a:rPr lang="tr-TR" sz="2200" dirty="0"/>
              <a:t>. </a:t>
            </a:r>
          </a:p>
        </p:txBody>
      </p:sp>
    </p:spTree>
    <p:extLst>
      <p:ext uri="{BB962C8B-B14F-4D97-AF65-F5344CB8AC3E}">
        <p14:creationId xmlns:p14="http://schemas.microsoft.com/office/powerpoint/2010/main" val="172846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D90C-4A29-1E43-97D2-60E88AACC32A}"/>
              </a:ext>
            </a:extLst>
          </p:cNvPr>
          <p:cNvSpPr>
            <a:spLocks noGrp="1"/>
          </p:cNvSpPr>
          <p:nvPr>
            <p:ph type="title"/>
          </p:nvPr>
        </p:nvSpPr>
        <p:spPr>
          <a:xfrm>
            <a:off x="1514292" y="513612"/>
            <a:ext cx="9894133" cy="1031216"/>
          </a:xfrm>
        </p:spPr>
        <p:txBody>
          <a:bodyPr anchor="b">
            <a:normAutofit/>
          </a:bodyPr>
          <a:lstStyle/>
          <a:p>
            <a:r>
              <a:rPr lang="tr-TR" sz="3700" err="1"/>
              <a:t>The</a:t>
            </a:r>
            <a:r>
              <a:rPr lang="tr-TR" sz="3700"/>
              <a:t> </a:t>
            </a:r>
            <a:r>
              <a:rPr lang="tr-TR" sz="3700" err="1"/>
              <a:t>basic</a:t>
            </a:r>
            <a:r>
              <a:rPr lang="tr-TR" sz="3700"/>
              <a:t> </a:t>
            </a:r>
            <a:r>
              <a:rPr lang="tr-TR" sz="3700" err="1"/>
              <a:t>assumption</a:t>
            </a:r>
            <a:r>
              <a:rPr lang="tr-TR" sz="3700"/>
              <a:t> of </a:t>
            </a:r>
            <a:r>
              <a:rPr lang="tr-TR" sz="3700" err="1"/>
              <a:t>Linear</a:t>
            </a:r>
            <a:r>
              <a:rPr lang="tr-TR" sz="3700"/>
              <a:t> </a:t>
            </a:r>
            <a:r>
              <a:rPr lang="tr-TR" sz="3700" err="1"/>
              <a:t>Predictive</a:t>
            </a:r>
            <a:r>
              <a:rPr lang="tr-TR" sz="3700"/>
              <a:t> </a:t>
            </a:r>
            <a:r>
              <a:rPr lang="tr-TR" sz="3700" err="1"/>
              <a:t>Coding</a:t>
            </a:r>
            <a:r>
              <a:rPr lang="tr-TR" sz="3700"/>
              <a:t> </a:t>
            </a:r>
          </a:p>
        </p:txBody>
      </p:sp>
      <p:pic>
        <p:nvPicPr>
          <p:cNvPr id="1026" name="Picture 2" descr="https://lh4.googleusercontent.com/mNk8Q2j_Qrfdk9viGTGkXMI7DVsTzwUq8EWkaOGYw_8AotAklN9T8njtvgNXy8-TCWtAdJkxx60qKvkVtYEt11b5Bq4KgikmGHT0kY26lt9ExZqcIyyqJTDv8fuAlFqzEhoeWoBt">
            <a:extLst>
              <a:ext uri="{FF2B5EF4-FFF2-40B4-BE49-F238E27FC236}">
                <a16:creationId xmlns:a16="http://schemas.microsoft.com/office/drawing/2014/main" id="{7999839B-A415-5649-BD3B-D842C55A55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14293" y="3187408"/>
            <a:ext cx="5069382" cy="1558834"/>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73" name="Freeform: Shape 72">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160434-DC12-664D-934F-0D5E94214A93}"/>
              </a:ext>
            </a:extLst>
          </p:cNvPr>
          <p:cNvSpPr>
            <a:spLocks noGrp="1"/>
          </p:cNvSpPr>
          <p:nvPr>
            <p:ph idx="1"/>
          </p:nvPr>
        </p:nvSpPr>
        <p:spPr>
          <a:xfrm>
            <a:off x="7781373" y="2279151"/>
            <a:ext cx="3627063" cy="3387145"/>
          </a:xfrm>
        </p:spPr>
        <p:txBody>
          <a:bodyPr anchor="ctr">
            <a:normAutofit/>
          </a:bodyPr>
          <a:lstStyle/>
          <a:p>
            <a:r>
              <a:rPr lang="tr-TR" sz="1700"/>
              <a:t>From our knowledge of speech production mechanisms obtained throughout the course, we know that each instance of speech is related to the next or the previous instances of the same speech. By mustering the said fact, Linear Predictive Coding predicts the next instance of the speech by a weighted combination of the previous instances, capturing the characteristics of the vocal tract at the moment of the speech production. </a:t>
            </a:r>
          </a:p>
        </p:txBody>
      </p:sp>
    </p:spTree>
    <p:extLst>
      <p:ext uri="{BB962C8B-B14F-4D97-AF65-F5344CB8AC3E}">
        <p14:creationId xmlns:p14="http://schemas.microsoft.com/office/powerpoint/2010/main" val="417128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2695-4A56-1B4E-B12F-32B20208BB87}"/>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Implementation</a:t>
            </a:r>
          </a:p>
        </p:txBody>
      </p:sp>
      <p:pic>
        <p:nvPicPr>
          <p:cNvPr id="7" name="Graphic 6" descr="Playbook">
            <a:extLst>
              <a:ext uri="{FF2B5EF4-FFF2-40B4-BE49-F238E27FC236}">
                <a16:creationId xmlns:a16="http://schemas.microsoft.com/office/drawing/2014/main" id="{0B111866-890E-41AD-9A86-4AF86BDD8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6C36BB47-0328-4C19-AEFF-9909DA929E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7655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0BE601A-BDF9-854C-B4C3-7B7497FBAA57}"/>
              </a:ext>
            </a:extLst>
          </p:cNvPr>
          <p:cNvSpPr>
            <a:spLocks noGrp="1"/>
          </p:cNvSpPr>
          <p:nvPr>
            <p:ph type="title"/>
          </p:nvPr>
        </p:nvSpPr>
        <p:spPr>
          <a:xfrm>
            <a:off x="1179226" y="826680"/>
            <a:ext cx="9833548" cy="1325563"/>
          </a:xfrm>
        </p:spPr>
        <p:txBody>
          <a:bodyPr>
            <a:normAutofit/>
          </a:bodyPr>
          <a:lstStyle/>
          <a:p>
            <a:pPr algn="ctr"/>
            <a:r>
              <a:rPr lang="tr-TR" sz="4000">
                <a:solidFill>
                  <a:srgbClr val="FFFFFF"/>
                </a:solidFill>
              </a:rPr>
              <a:t>Encoder</a:t>
            </a:r>
          </a:p>
        </p:txBody>
      </p:sp>
      <p:sp>
        <p:nvSpPr>
          <p:cNvPr id="7" name="Content Placeholder 2">
            <a:extLst>
              <a:ext uri="{FF2B5EF4-FFF2-40B4-BE49-F238E27FC236}">
                <a16:creationId xmlns:a16="http://schemas.microsoft.com/office/drawing/2014/main" id="{995D3372-A7E2-7A45-BE89-E288BBD846A4}"/>
              </a:ext>
            </a:extLst>
          </p:cNvPr>
          <p:cNvSpPr>
            <a:spLocks noGrp="1"/>
          </p:cNvSpPr>
          <p:nvPr>
            <p:ph idx="1"/>
          </p:nvPr>
        </p:nvSpPr>
        <p:spPr>
          <a:xfrm>
            <a:off x="1179226" y="3092970"/>
            <a:ext cx="9833548" cy="2693976"/>
          </a:xfrm>
        </p:spPr>
        <p:txBody>
          <a:bodyPr>
            <a:normAutofit lnSpcReduction="10000"/>
          </a:bodyPr>
          <a:lstStyle/>
          <a:p>
            <a:r>
              <a:rPr lang="tr-TR" sz="1800" dirty="0" err="1">
                <a:solidFill>
                  <a:srgbClr val="000000"/>
                </a:solidFill>
              </a:rPr>
              <a:t>Framing</a:t>
            </a:r>
            <a:r>
              <a:rPr lang="tr-TR" sz="1800" dirty="0">
                <a:solidFill>
                  <a:srgbClr val="000000"/>
                </a:solidFill>
              </a:rPr>
              <a:t> </a:t>
            </a:r>
            <a:r>
              <a:rPr lang="tr-TR" sz="1800" dirty="0" err="1">
                <a:solidFill>
                  <a:srgbClr val="000000"/>
                </a:solidFill>
              </a:rPr>
              <a:t>the</a:t>
            </a:r>
            <a:r>
              <a:rPr lang="tr-TR" sz="1800" dirty="0">
                <a:solidFill>
                  <a:srgbClr val="000000"/>
                </a:solidFill>
              </a:rPr>
              <a:t> </a:t>
            </a:r>
            <a:r>
              <a:rPr lang="tr-TR" sz="1800" dirty="0" err="1">
                <a:solidFill>
                  <a:srgbClr val="000000"/>
                </a:solidFill>
              </a:rPr>
              <a:t>speech</a:t>
            </a:r>
            <a:r>
              <a:rPr lang="tr-TR" sz="1800" dirty="0">
                <a:solidFill>
                  <a:srgbClr val="000000"/>
                </a:solidFill>
              </a:rPr>
              <a:t> </a:t>
            </a:r>
            <a:r>
              <a:rPr lang="tr-TR" sz="1800" dirty="0" err="1">
                <a:solidFill>
                  <a:srgbClr val="000000"/>
                </a:solidFill>
              </a:rPr>
              <a:t>signal</a:t>
            </a:r>
            <a:r>
              <a:rPr lang="tr-TR" sz="1800" dirty="0">
                <a:solidFill>
                  <a:srgbClr val="000000"/>
                </a:solidFill>
              </a:rPr>
              <a:t> </a:t>
            </a:r>
            <a:r>
              <a:rPr lang="tr-TR" sz="1800" dirty="0" err="1">
                <a:solidFill>
                  <a:srgbClr val="000000"/>
                </a:solidFill>
              </a:rPr>
              <a:t>into</a:t>
            </a:r>
            <a:r>
              <a:rPr lang="tr-TR" sz="1800" dirty="0">
                <a:solidFill>
                  <a:srgbClr val="000000"/>
                </a:solidFill>
              </a:rPr>
              <a:t> </a:t>
            </a:r>
            <a:r>
              <a:rPr lang="tr-TR" sz="1800" dirty="0" err="1">
                <a:solidFill>
                  <a:srgbClr val="000000"/>
                </a:solidFill>
              </a:rPr>
              <a:t>two</a:t>
            </a:r>
            <a:r>
              <a:rPr lang="tr-TR" sz="1800" dirty="0">
                <a:solidFill>
                  <a:srgbClr val="000000"/>
                </a:solidFill>
              </a:rPr>
              <a:t> </a:t>
            </a:r>
            <a:r>
              <a:rPr lang="tr-TR" sz="1800" dirty="0" err="1">
                <a:solidFill>
                  <a:srgbClr val="000000"/>
                </a:solidFill>
              </a:rPr>
              <a:t>milliseconds</a:t>
            </a:r>
            <a:r>
              <a:rPr lang="tr-TR" sz="1800" dirty="0">
                <a:solidFill>
                  <a:srgbClr val="000000"/>
                </a:solidFill>
              </a:rPr>
              <a:t> </a:t>
            </a:r>
            <a:r>
              <a:rPr lang="tr-TR" sz="1800" dirty="0" err="1">
                <a:solidFill>
                  <a:srgbClr val="000000"/>
                </a:solidFill>
              </a:rPr>
              <a:t>frames</a:t>
            </a:r>
            <a:r>
              <a:rPr lang="tr-TR" sz="1800" dirty="0">
                <a:solidFill>
                  <a:srgbClr val="000000"/>
                </a:solidFill>
              </a:rPr>
              <a:t>, </a:t>
            </a:r>
            <a:r>
              <a:rPr lang="tr-TR" sz="1800" dirty="0" err="1">
                <a:solidFill>
                  <a:srgbClr val="000000"/>
                </a:solidFill>
              </a:rPr>
              <a:t>which</a:t>
            </a:r>
            <a:r>
              <a:rPr lang="tr-TR" sz="1800" dirty="0">
                <a:solidFill>
                  <a:srgbClr val="000000"/>
                </a:solidFill>
              </a:rPr>
              <a:t> </a:t>
            </a:r>
            <a:r>
              <a:rPr lang="tr-TR" sz="1800" dirty="0" err="1">
                <a:solidFill>
                  <a:srgbClr val="000000"/>
                </a:solidFill>
              </a:rPr>
              <a:t>corresponds</a:t>
            </a:r>
            <a:r>
              <a:rPr lang="tr-TR" sz="1800" dirty="0">
                <a:solidFill>
                  <a:srgbClr val="000000"/>
                </a:solidFill>
              </a:rPr>
              <a:t> </a:t>
            </a:r>
            <a:r>
              <a:rPr lang="tr-TR" sz="1800" dirty="0" err="1">
                <a:solidFill>
                  <a:srgbClr val="000000"/>
                </a:solidFill>
              </a:rPr>
              <a:t>to</a:t>
            </a:r>
            <a:r>
              <a:rPr lang="tr-TR" sz="1800" dirty="0">
                <a:solidFill>
                  <a:srgbClr val="000000"/>
                </a:solidFill>
              </a:rPr>
              <a:t> a 160-sample </a:t>
            </a:r>
            <a:r>
              <a:rPr lang="tr-TR" sz="1800" dirty="0" err="1">
                <a:solidFill>
                  <a:srgbClr val="000000"/>
                </a:solidFill>
              </a:rPr>
              <a:t>frame</a:t>
            </a:r>
            <a:r>
              <a:rPr lang="tr-TR" sz="1800" dirty="0">
                <a:solidFill>
                  <a:srgbClr val="000000"/>
                </a:solidFill>
              </a:rPr>
              <a:t> </a:t>
            </a:r>
            <a:r>
              <a:rPr lang="tr-TR" sz="1800" dirty="0" err="1">
                <a:solidFill>
                  <a:srgbClr val="000000"/>
                </a:solidFill>
              </a:rPr>
              <a:t>for</a:t>
            </a:r>
            <a:r>
              <a:rPr lang="tr-TR" sz="1800" dirty="0">
                <a:solidFill>
                  <a:srgbClr val="000000"/>
                </a:solidFill>
              </a:rPr>
              <a:t> 8 kHz </a:t>
            </a:r>
            <a:r>
              <a:rPr lang="tr-TR" sz="1800" dirty="0" err="1">
                <a:solidFill>
                  <a:srgbClr val="000000"/>
                </a:solidFill>
              </a:rPr>
              <a:t>sampling</a:t>
            </a:r>
            <a:r>
              <a:rPr lang="tr-TR" sz="1800" dirty="0">
                <a:solidFill>
                  <a:srgbClr val="000000"/>
                </a:solidFill>
              </a:rPr>
              <a:t> rate, </a:t>
            </a:r>
            <a:r>
              <a:rPr lang="tr-TR" sz="1800" dirty="0" err="1">
                <a:solidFill>
                  <a:srgbClr val="000000"/>
                </a:solidFill>
              </a:rPr>
              <a:t>with</a:t>
            </a:r>
            <a:r>
              <a:rPr lang="tr-TR" sz="1800" dirty="0">
                <a:solidFill>
                  <a:srgbClr val="000000"/>
                </a:solidFill>
              </a:rPr>
              <a:t> 50% </a:t>
            </a:r>
            <a:r>
              <a:rPr lang="tr-TR" sz="1800" dirty="0" err="1">
                <a:solidFill>
                  <a:srgbClr val="000000"/>
                </a:solidFill>
              </a:rPr>
              <a:t>frame</a:t>
            </a:r>
            <a:r>
              <a:rPr lang="tr-TR" sz="1800" dirty="0">
                <a:solidFill>
                  <a:srgbClr val="000000"/>
                </a:solidFill>
              </a:rPr>
              <a:t> </a:t>
            </a:r>
            <a:r>
              <a:rPr lang="tr-TR" sz="1800" dirty="0" err="1">
                <a:solidFill>
                  <a:srgbClr val="000000"/>
                </a:solidFill>
              </a:rPr>
              <a:t>shift</a:t>
            </a:r>
            <a:r>
              <a:rPr lang="tr-TR" sz="1800" dirty="0">
                <a:solidFill>
                  <a:srgbClr val="000000"/>
                </a:solidFill>
              </a:rPr>
              <a:t>.</a:t>
            </a:r>
          </a:p>
          <a:p>
            <a:r>
              <a:rPr lang="tr-TR" sz="1800" dirty="0" err="1">
                <a:solidFill>
                  <a:srgbClr val="000000"/>
                </a:solidFill>
              </a:rPr>
              <a:t>Each</a:t>
            </a:r>
            <a:r>
              <a:rPr lang="tr-TR" sz="1800" dirty="0">
                <a:solidFill>
                  <a:srgbClr val="000000"/>
                </a:solidFill>
              </a:rPr>
              <a:t> </a:t>
            </a:r>
            <a:r>
              <a:rPr lang="tr-TR" sz="1800" dirty="0" err="1">
                <a:solidFill>
                  <a:srgbClr val="000000"/>
                </a:solidFill>
              </a:rPr>
              <a:t>frame</a:t>
            </a:r>
            <a:r>
              <a:rPr lang="tr-TR" sz="1800" dirty="0">
                <a:solidFill>
                  <a:srgbClr val="000000"/>
                </a:solidFill>
              </a:rPr>
              <a:t> is </a:t>
            </a:r>
            <a:r>
              <a:rPr lang="tr-TR" sz="1800" dirty="0" err="1">
                <a:solidFill>
                  <a:srgbClr val="000000"/>
                </a:solidFill>
              </a:rPr>
              <a:t>windowed</a:t>
            </a:r>
            <a:r>
              <a:rPr lang="tr-TR" sz="1800" dirty="0">
                <a:solidFill>
                  <a:srgbClr val="000000"/>
                </a:solidFill>
              </a:rPr>
              <a:t> </a:t>
            </a:r>
            <a:r>
              <a:rPr lang="tr-TR" sz="1800" dirty="0" err="1">
                <a:solidFill>
                  <a:srgbClr val="000000"/>
                </a:solidFill>
              </a:rPr>
              <a:t>by</a:t>
            </a:r>
            <a:r>
              <a:rPr lang="tr-TR" sz="1800" dirty="0">
                <a:solidFill>
                  <a:srgbClr val="000000"/>
                </a:solidFill>
              </a:rPr>
              <a:t> </a:t>
            </a:r>
            <a:r>
              <a:rPr lang="tr-TR" sz="1800" dirty="0" err="1">
                <a:solidFill>
                  <a:srgbClr val="000000"/>
                </a:solidFill>
              </a:rPr>
              <a:t>Hanning</a:t>
            </a:r>
            <a:r>
              <a:rPr lang="tr-TR" sz="1800" dirty="0">
                <a:solidFill>
                  <a:srgbClr val="000000"/>
                </a:solidFill>
              </a:rPr>
              <a:t> </a:t>
            </a:r>
            <a:r>
              <a:rPr lang="tr-TR" sz="1800" dirty="0" err="1">
                <a:solidFill>
                  <a:srgbClr val="000000"/>
                </a:solidFill>
              </a:rPr>
              <a:t>window</a:t>
            </a:r>
            <a:r>
              <a:rPr lang="tr-TR" sz="1800" dirty="0">
                <a:solidFill>
                  <a:srgbClr val="000000"/>
                </a:solidFill>
              </a:rPr>
              <a:t> of </a:t>
            </a:r>
            <a:r>
              <a:rPr lang="tr-TR" sz="1800" dirty="0" err="1">
                <a:solidFill>
                  <a:srgbClr val="000000"/>
                </a:solidFill>
              </a:rPr>
              <a:t>equal</a:t>
            </a:r>
            <a:r>
              <a:rPr lang="tr-TR" sz="1800" dirty="0">
                <a:solidFill>
                  <a:srgbClr val="000000"/>
                </a:solidFill>
              </a:rPr>
              <a:t> size.</a:t>
            </a:r>
          </a:p>
          <a:p>
            <a:r>
              <a:rPr lang="tr-TR" sz="1800" dirty="0" err="1">
                <a:solidFill>
                  <a:srgbClr val="000000"/>
                </a:solidFill>
              </a:rPr>
              <a:t>Calculating</a:t>
            </a:r>
            <a:r>
              <a:rPr lang="tr-TR" sz="1800" dirty="0">
                <a:solidFill>
                  <a:srgbClr val="000000"/>
                </a:solidFill>
              </a:rPr>
              <a:t> a 10 step </a:t>
            </a:r>
            <a:r>
              <a:rPr lang="tr-TR" sz="1800" dirty="0" err="1">
                <a:solidFill>
                  <a:srgbClr val="000000"/>
                </a:solidFill>
              </a:rPr>
              <a:t>autocorrelation</a:t>
            </a:r>
            <a:r>
              <a:rPr lang="tr-TR" sz="1800" dirty="0">
                <a:solidFill>
                  <a:srgbClr val="000000"/>
                </a:solidFill>
              </a:rPr>
              <a:t>, </a:t>
            </a:r>
            <a:r>
              <a:rPr lang="tr-TR" sz="1800" dirty="0" err="1">
                <a:solidFill>
                  <a:srgbClr val="000000"/>
                </a:solidFill>
              </a:rPr>
              <a:t>and</a:t>
            </a:r>
            <a:r>
              <a:rPr lang="tr-TR" sz="1800" dirty="0">
                <a:solidFill>
                  <a:srgbClr val="000000"/>
                </a:solidFill>
              </a:rPr>
              <a:t> </a:t>
            </a:r>
            <a:r>
              <a:rPr lang="tr-TR" sz="1800" dirty="0" err="1">
                <a:solidFill>
                  <a:srgbClr val="000000"/>
                </a:solidFill>
              </a:rPr>
              <a:t>retaining</a:t>
            </a:r>
            <a:r>
              <a:rPr lang="tr-TR" sz="1800" dirty="0">
                <a:solidFill>
                  <a:srgbClr val="000000"/>
                </a:solidFill>
              </a:rPr>
              <a:t> </a:t>
            </a:r>
            <a:r>
              <a:rPr lang="tr-TR" sz="1800" dirty="0" err="1">
                <a:solidFill>
                  <a:srgbClr val="000000"/>
                </a:solidFill>
              </a:rPr>
              <a:t>the</a:t>
            </a:r>
            <a:r>
              <a:rPr lang="tr-TR" sz="1800" dirty="0">
                <a:solidFill>
                  <a:srgbClr val="000000"/>
                </a:solidFill>
              </a:rPr>
              <a:t> </a:t>
            </a:r>
            <a:r>
              <a:rPr lang="tr-TR" sz="1800" dirty="0" err="1">
                <a:solidFill>
                  <a:srgbClr val="000000"/>
                </a:solidFill>
              </a:rPr>
              <a:t>values</a:t>
            </a:r>
            <a:r>
              <a:rPr lang="tr-TR" sz="1800" dirty="0">
                <a:solidFill>
                  <a:srgbClr val="000000"/>
                </a:solidFill>
              </a:rPr>
              <a:t> </a:t>
            </a:r>
            <a:r>
              <a:rPr lang="tr-TR" sz="1800" dirty="0" err="1">
                <a:solidFill>
                  <a:srgbClr val="000000"/>
                </a:solidFill>
              </a:rPr>
              <a:t>to</a:t>
            </a:r>
            <a:r>
              <a:rPr lang="tr-TR" sz="1800" dirty="0">
                <a:solidFill>
                  <a:srgbClr val="000000"/>
                </a:solidFill>
              </a:rPr>
              <a:t> </a:t>
            </a:r>
            <a:r>
              <a:rPr lang="tr-TR" sz="1800" dirty="0" err="1">
                <a:solidFill>
                  <a:srgbClr val="000000"/>
                </a:solidFill>
              </a:rPr>
              <a:t>obtain</a:t>
            </a:r>
            <a:r>
              <a:rPr lang="tr-TR" sz="1800" dirty="0">
                <a:solidFill>
                  <a:srgbClr val="000000"/>
                </a:solidFill>
              </a:rPr>
              <a:t> an </a:t>
            </a:r>
            <a:r>
              <a:rPr lang="tr-TR" sz="1800" dirty="0" err="1">
                <a:solidFill>
                  <a:srgbClr val="000000"/>
                </a:solidFill>
              </a:rPr>
              <a:t>autocorrelation</a:t>
            </a:r>
            <a:r>
              <a:rPr lang="tr-TR" sz="1800" dirty="0">
                <a:solidFill>
                  <a:srgbClr val="000000"/>
                </a:solidFill>
              </a:rPr>
              <a:t> </a:t>
            </a:r>
            <a:r>
              <a:rPr lang="tr-TR" sz="1800" dirty="0" err="1">
                <a:solidFill>
                  <a:srgbClr val="000000"/>
                </a:solidFill>
              </a:rPr>
              <a:t>vector</a:t>
            </a:r>
            <a:r>
              <a:rPr lang="tr-TR" sz="1800" dirty="0">
                <a:solidFill>
                  <a:srgbClr val="000000"/>
                </a:solidFill>
              </a:rPr>
              <a:t>, </a:t>
            </a:r>
            <a:r>
              <a:rPr lang="tr-TR" sz="1800" dirty="0" err="1">
                <a:solidFill>
                  <a:srgbClr val="000000"/>
                </a:solidFill>
              </a:rPr>
              <a:t>where</a:t>
            </a:r>
            <a:r>
              <a:rPr lang="tr-TR" sz="1800" dirty="0">
                <a:solidFill>
                  <a:srgbClr val="000000"/>
                </a:solidFill>
              </a:rPr>
              <a:t> </a:t>
            </a:r>
            <a:r>
              <a:rPr lang="tr-TR" sz="1800" dirty="0" err="1">
                <a:solidFill>
                  <a:srgbClr val="000000"/>
                </a:solidFill>
              </a:rPr>
              <a:t>autocorrelation</a:t>
            </a:r>
            <a:r>
              <a:rPr lang="tr-TR" sz="1800" dirty="0">
                <a:solidFill>
                  <a:srgbClr val="000000"/>
                </a:solidFill>
              </a:rPr>
              <a:t> </a:t>
            </a:r>
            <a:r>
              <a:rPr lang="tr-TR" sz="1800" dirty="0" err="1">
                <a:solidFill>
                  <a:srgbClr val="000000"/>
                </a:solidFill>
              </a:rPr>
              <a:t>vector</a:t>
            </a:r>
            <a:r>
              <a:rPr lang="tr-TR" sz="1800" dirty="0">
                <a:solidFill>
                  <a:srgbClr val="000000"/>
                </a:solidFill>
              </a:rPr>
              <a:t> is </a:t>
            </a:r>
            <a:r>
              <a:rPr lang="tr-TR" sz="1800" dirty="0" err="1">
                <a:solidFill>
                  <a:srgbClr val="000000"/>
                </a:solidFill>
              </a:rPr>
              <a:t>generated</a:t>
            </a:r>
            <a:r>
              <a:rPr lang="tr-TR" sz="1800" dirty="0">
                <a:solidFill>
                  <a:srgbClr val="000000"/>
                </a:solidFill>
              </a:rPr>
              <a:t> </a:t>
            </a:r>
            <a:r>
              <a:rPr lang="tr-TR" sz="1800" dirty="0" err="1">
                <a:solidFill>
                  <a:srgbClr val="000000"/>
                </a:solidFill>
              </a:rPr>
              <a:t>without</a:t>
            </a:r>
            <a:r>
              <a:rPr lang="tr-TR" sz="1800" dirty="0">
                <a:solidFill>
                  <a:srgbClr val="000000"/>
                </a:solidFill>
              </a:rPr>
              <a:t> </a:t>
            </a:r>
            <a:r>
              <a:rPr lang="tr-TR" sz="1800" dirty="0" err="1">
                <a:solidFill>
                  <a:srgbClr val="000000"/>
                </a:solidFill>
              </a:rPr>
              <a:t>any</a:t>
            </a:r>
            <a:r>
              <a:rPr lang="tr-TR" sz="1800" dirty="0">
                <a:solidFill>
                  <a:srgbClr val="000000"/>
                </a:solidFill>
              </a:rPr>
              <a:t> </a:t>
            </a:r>
            <a:r>
              <a:rPr lang="tr-TR" sz="1800" dirty="0" err="1">
                <a:solidFill>
                  <a:srgbClr val="000000"/>
                </a:solidFill>
              </a:rPr>
              <a:t>use</a:t>
            </a:r>
            <a:r>
              <a:rPr lang="tr-TR" sz="1800" dirty="0">
                <a:solidFill>
                  <a:srgbClr val="000000"/>
                </a:solidFill>
              </a:rPr>
              <a:t> of </a:t>
            </a:r>
            <a:r>
              <a:rPr lang="tr-TR" sz="1800" dirty="0" err="1">
                <a:solidFill>
                  <a:srgbClr val="000000"/>
                </a:solidFill>
              </a:rPr>
              <a:t>built</a:t>
            </a:r>
            <a:r>
              <a:rPr lang="tr-TR" sz="1800" dirty="0">
                <a:solidFill>
                  <a:srgbClr val="000000"/>
                </a:solidFill>
              </a:rPr>
              <a:t>-in MATLAB </a:t>
            </a:r>
            <a:r>
              <a:rPr lang="tr-TR" sz="1800" dirty="0" err="1">
                <a:solidFill>
                  <a:srgbClr val="000000"/>
                </a:solidFill>
              </a:rPr>
              <a:t>functions</a:t>
            </a:r>
            <a:r>
              <a:rPr lang="tr-TR" sz="1800" dirty="0">
                <a:solidFill>
                  <a:srgbClr val="000000"/>
                </a:solidFill>
              </a:rPr>
              <a:t>. </a:t>
            </a:r>
          </a:p>
          <a:p>
            <a:r>
              <a:rPr lang="tr-TR" sz="1800" dirty="0" err="1">
                <a:solidFill>
                  <a:srgbClr val="000000"/>
                </a:solidFill>
              </a:rPr>
              <a:t>Calculated</a:t>
            </a:r>
            <a:r>
              <a:rPr lang="tr-TR" sz="1800" dirty="0">
                <a:solidFill>
                  <a:srgbClr val="000000"/>
                </a:solidFill>
              </a:rPr>
              <a:t> </a:t>
            </a:r>
            <a:r>
              <a:rPr lang="tr-TR" sz="1800" dirty="0" err="1">
                <a:solidFill>
                  <a:srgbClr val="000000"/>
                </a:solidFill>
              </a:rPr>
              <a:t>reflection</a:t>
            </a:r>
            <a:r>
              <a:rPr lang="tr-TR" sz="1800" dirty="0">
                <a:solidFill>
                  <a:srgbClr val="000000"/>
                </a:solidFill>
              </a:rPr>
              <a:t> </a:t>
            </a:r>
            <a:r>
              <a:rPr lang="tr-TR" sz="1800" dirty="0" err="1">
                <a:solidFill>
                  <a:srgbClr val="000000"/>
                </a:solidFill>
              </a:rPr>
              <a:t>coefficients</a:t>
            </a:r>
            <a:r>
              <a:rPr lang="tr-TR" sz="1800" dirty="0">
                <a:solidFill>
                  <a:srgbClr val="000000"/>
                </a:solidFill>
              </a:rPr>
              <a:t> </a:t>
            </a:r>
            <a:r>
              <a:rPr lang="tr-TR" sz="1800" dirty="0" err="1">
                <a:solidFill>
                  <a:srgbClr val="000000"/>
                </a:solidFill>
              </a:rPr>
              <a:t>from</a:t>
            </a:r>
            <a:r>
              <a:rPr lang="tr-TR" sz="1800" dirty="0">
                <a:solidFill>
                  <a:srgbClr val="000000"/>
                </a:solidFill>
              </a:rPr>
              <a:t> </a:t>
            </a:r>
            <a:r>
              <a:rPr lang="tr-TR" sz="1800" dirty="0" err="1">
                <a:solidFill>
                  <a:srgbClr val="000000"/>
                </a:solidFill>
              </a:rPr>
              <a:t>autocorrelation</a:t>
            </a:r>
            <a:r>
              <a:rPr lang="tr-TR" sz="1800" dirty="0">
                <a:solidFill>
                  <a:srgbClr val="000000"/>
                </a:solidFill>
              </a:rPr>
              <a:t> </a:t>
            </a:r>
            <a:r>
              <a:rPr lang="tr-TR" sz="1800" dirty="0" err="1">
                <a:solidFill>
                  <a:srgbClr val="000000"/>
                </a:solidFill>
              </a:rPr>
              <a:t>vector</a:t>
            </a:r>
            <a:r>
              <a:rPr lang="tr-TR" sz="1800" dirty="0">
                <a:solidFill>
                  <a:srgbClr val="000000"/>
                </a:solidFill>
              </a:rPr>
              <a:t> </a:t>
            </a:r>
            <a:r>
              <a:rPr lang="tr-TR" sz="1800" dirty="0" err="1">
                <a:solidFill>
                  <a:srgbClr val="000000"/>
                </a:solidFill>
              </a:rPr>
              <a:t>by</a:t>
            </a:r>
            <a:r>
              <a:rPr lang="tr-TR" sz="1800" dirty="0">
                <a:solidFill>
                  <a:srgbClr val="000000"/>
                </a:solidFill>
              </a:rPr>
              <a:t> </a:t>
            </a:r>
            <a:r>
              <a:rPr lang="tr-TR" sz="1800" dirty="0" err="1">
                <a:solidFill>
                  <a:srgbClr val="000000"/>
                </a:solidFill>
              </a:rPr>
              <a:t>Levinson-Durbin</a:t>
            </a:r>
            <a:r>
              <a:rPr lang="tr-TR" sz="1800" dirty="0">
                <a:solidFill>
                  <a:srgbClr val="000000"/>
                </a:solidFill>
              </a:rPr>
              <a:t> </a:t>
            </a:r>
            <a:r>
              <a:rPr lang="tr-TR" sz="1800" dirty="0" err="1">
                <a:solidFill>
                  <a:srgbClr val="000000"/>
                </a:solidFill>
              </a:rPr>
              <a:t>algorithm</a:t>
            </a:r>
            <a:r>
              <a:rPr lang="tr-TR" sz="1800" dirty="0">
                <a:solidFill>
                  <a:srgbClr val="000000"/>
                </a:solidFill>
              </a:rPr>
              <a:t>. </a:t>
            </a:r>
            <a:r>
              <a:rPr lang="tr-TR" sz="1800" dirty="0" err="1">
                <a:solidFill>
                  <a:srgbClr val="000000"/>
                </a:solidFill>
              </a:rPr>
              <a:t>Then</a:t>
            </a:r>
            <a:r>
              <a:rPr lang="tr-TR" sz="1800" dirty="0">
                <a:solidFill>
                  <a:srgbClr val="000000"/>
                </a:solidFill>
              </a:rPr>
              <a:t>, </a:t>
            </a:r>
            <a:r>
              <a:rPr lang="tr-TR" sz="1800" dirty="0" err="1">
                <a:solidFill>
                  <a:srgbClr val="000000"/>
                </a:solidFill>
              </a:rPr>
              <a:t>calculated</a:t>
            </a:r>
            <a:r>
              <a:rPr lang="tr-TR" sz="1800" dirty="0">
                <a:solidFill>
                  <a:srgbClr val="000000"/>
                </a:solidFill>
              </a:rPr>
              <a:t> </a:t>
            </a:r>
            <a:r>
              <a:rPr lang="tr-TR" sz="1800" dirty="0" err="1">
                <a:solidFill>
                  <a:srgbClr val="000000"/>
                </a:solidFill>
              </a:rPr>
              <a:t>filter</a:t>
            </a:r>
            <a:r>
              <a:rPr lang="tr-TR" sz="1800" dirty="0">
                <a:solidFill>
                  <a:srgbClr val="000000"/>
                </a:solidFill>
              </a:rPr>
              <a:t> </a:t>
            </a:r>
            <a:r>
              <a:rPr lang="tr-TR" sz="1800" dirty="0" err="1">
                <a:solidFill>
                  <a:srgbClr val="000000"/>
                </a:solidFill>
              </a:rPr>
              <a:t>coefficients</a:t>
            </a:r>
            <a:r>
              <a:rPr lang="tr-TR" sz="1800" dirty="0">
                <a:solidFill>
                  <a:srgbClr val="000000"/>
                </a:solidFill>
              </a:rPr>
              <a:t>/</a:t>
            </a:r>
            <a:r>
              <a:rPr lang="tr-TR" sz="1800" dirty="0" err="1">
                <a:solidFill>
                  <a:srgbClr val="000000"/>
                </a:solidFill>
              </a:rPr>
              <a:t>parameters</a:t>
            </a:r>
            <a:r>
              <a:rPr lang="tr-TR" sz="1800" dirty="0">
                <a:solidFill>
                  <a:srgbClr val="000000"/>
                </a:solidFill>
              </a:rPr>
              <a:t> </a:t>
            </a:r>
            <a:r>
              <a:rPr lang="tr-TR" sz="1800" dirty="0" err="1">
                <a:solidFill>
                  <a:srgbClr val="000000"/>
                </a:solidFill>
              </a:rPr>
              <a:t>from</a:t>
            </a:r>
            <a:r>
              <a:rPr lang="tr-TR" sz="1800" dirty="0">
                <a:solidFill>
                  <a:srgbClr val="000000"/>
                </a:solidFill>
              </a:rPr>
              <a:t> </a:t>
            </a:r>
            <a:r>
              <a:rPr lang="tr-TR" sz="1800" dirty="0" err="1">
                <a:solidFill>
                  <a:srgbClr val="000000"/>
                </a:solidFill>
              </a:rPr>
              <a:t>reflection</a:t>
            </a:r>
            <a:r>
              <a:rPr lang="tr-TR" sz="1800" dirty="0">
                <a:solidFill>
                  <a:srgbClr val="000000"/>
                </a:solidFill>
              </a:rPr>
              <a:t> </a:t>
            </a:r>
            <a:r>
              <a:rPr lang="tr-TR" sz="1800" dirty="0" err="1">
                <a:solidFill>
                  <a:srgbClr val="000000"/>
                </a:solidFill>
              </a:rPr>
              <a:t>coefficient</a:t>
            </a:r>
            <a:r>
              <a:rPr lang="tr-TR" sz="1800" dirty="0">
                <a:solidFill>
                  <a:srgbClr val="000000"/>
                </a:solidFill>
              </a:rPr>
              <a:t>. </a:t>
            </a:r>
          </a:p>
          <a:p>
            <a:r>
              <a:rPr lang="tr-TR" sz="1800" dirty="0" err="1">
                <a:solidFill>
                  <a:srgbClr val="000000"/>
                </a:solidFill>
              </a:rPr>
              <a:t>Extracted</a:t>
            </a:r>
            <a:r>
              <a:rPr lang="tr-TR" sz="1800" dirty="0">
                <a:solidFill>
                  <a:srgbClr val="000000"/>
                </a:solidFill>
              </a:rPr>
              <a:t> </a:t>
            </a:r>
            <a:r>
              <a:rPr lang="tr-TR" sz="1800" dirty="0" err="1">
                <a:solidFill>
                  <a:srgbClr val="000000"/>
                </a:solidFill>
              </a:rPr>
              <a:t>excitation</a:t>
            </a:r>
            <a:r>
              <a:rPr lang="tr-TR" sz="1800" dirty="0">
                <a:solidFill>
                  <a:srgbClr val="000000"/>
                </a:solidFill>
              </a:rPr>
              <a:t> </a:t>
            </a:r>
            <a:r>
              <a:rPr lang="tr-TR" sz="1800" dirty="0" err="1">
                <a:solidFill>
                  <a:srgbClr val="000000"/>
                </a:solidFill>
              </a:rPr>
              <a:t>signal</a:t>
            </a:r>
            <a:r>
              <a:rPr lang="tr-TR" sz="1800" dirty="0">
                <a:solidFill>
                  <a:srgbClr val="000000"/>
                </a:solidFill>
              </a:rPr>
              <a:t> </a:t>
            </a:r>
            <a:r>
              <a:rPr lang="tr-TR" sz="1800" dirty="0" err="1">
                <a:solidFill>
                  <a:srgbClr val="000000"/>
                </a:solidFill>
              </a:rPr>
              <a:t>by</a:t>
            </a:r>
            <a:r>
              <a:rPr lang="tr-TR" sz="1800" dirty="0">
                <a:solidFill>
                  <a:srgbClr val="000000"/>
                </a:solidFill>
              </a:rPr>
              <a:t> </a:t>
            </a:r>
            <a:r>
              <a:rPr lang="tr-TR" sz="1800" dirty="0" err="1">
                <a:solidFill>
                  <a:srgbClr val="000000"/>
                </a:solidFill>
              </a:rPr>
              <a:t>applying</a:t>
            </a:r>
            <a:r>
              <a:rPr lang="tr-TR" sz="1800" dirty="0">
                <a:solidFill>
                  <a:srgbClr val="000000"/>
                </a:solidFill>
              </a:rPr>
              <a:t> </a:t>
            </a:r>
            <a:r>
              <a:rPr lang="tr-TR" sz="1800" dirty="0" err="1">
                <a:solidFill>
                  <a:srgbClr val="000000"/>
                </a:solidFill>
              </a:rPr>
              <a:t>the</a:t>
            </a:r>
            <a:r>
              <a:rPr lang="tr-TR" sz="1800" dirty="0">
                <a:solidFill>
                  <a:srgbClr val="000000"/>
                </a:solidFill>
              </a:rPr>
              <a:t> </a:t>
            </a:r>
            <a:r>
              <a:rPr lang="tr-TR" sz="1800" dirty="0" err="1">
                <a:solidFill>
                  <a:srgbClr val="000000"/>
                </a:solidFill>
              </a:rPr>
              <a:t>filter</a:t>
            </a:r>
            <a:r>
              <a:rPr lang="tr-TR" sz="1800" dirty="0">
                <a:solidFill>
                  <a:srgbClr val="000000"/>
                </a:solidFill>
              </a:rPr>
              <a:t> </a:t>
            </a:r>
            <a:r>
              <a:rPr lang="tr-TR" sz="1800" dirty="0" err="1">
                <a:solidFill>
                  <a:srgbClr val="000000"/>
                </a:solidFill>
              </a:rPr>
              <a:t>to</a:t>
            </a:r>
            <a:r>
              <a:rPr lang="tr-TR" sz="1800" dirty="0">
                <a:solidFill>
                  <a:srgbClr val="000000"/>
                </a:solidFill>
              </a:rPr>
              <a:t> </a:t>
            </a:r>
            <a:r>
              <a:rPr lang="tr-TR" sz="1800" dirty="0" err="1">
                <a:solidFill>
                  <a:srgbClr val="000000"/>
                </a:solidFill>
              </a:rPr>
              <a:t>the</a:t>
            </a:r>
            <a:r>
              <a:rPr lang="tr-TR" sz="1800" dirty="0">
                <a:solidFill>
                  <a:srgbClr val="000000"/>
                </a:solidFill>
              </a:rPr>
              <a:t> </a:t>
            </a:r>
            <a:r>
              <a:rPr lang="tr-TR" sz="1800" dirty="0" err="1">
                <a:solidFill>
                  <a:srgbClr val="000000"/>
                </a:solidFill>
              </a:rPr>
              <a:t>speech</a:t>
            </a:r>
            <a:r>
              <a:rPr lang="tr-TR" sz="1800" dirty="0">
                <a:solidFill>
                  <a:srgbClr val="000000"/>
                </a:solidFill>
              </a:rPr>
              <a:t> </a:t>
            </a:r>
            <a:r>
              <a:rPr lang="tr-TR" sz="1800" dirty="0" err="1">
                <a:solidFill>
                  <a:srgbClr val="000000"/>
                </a:solidFill>
              </a:rPr>
              <a:t>signal</a:t>
            </a:r>
            <a:r>
              <a:rPr lang="tr-TR" sz="1800" dirty="0">
                <a:solidFill>
                  <a:srgbClr val="000000"/>
                </a:solidFill>
              </a:rPr>
              <a:t>. </a:t>
            </a:r>
            <a:r>
              <a:rPr lang="tr-TR" sz="1800" dirty="0" err="1">
                <a:solidFill>
                  <a:srgbClr val="000000"/>
                </a:solidFill>
              </a:rPr>
              <a:t>Returning</a:t>
            </a:r>
            <a:r>
              <a:rPr lang="tr-TR" sz="1800" dirty="0">
                <a:solidFill>
                  <a:srgbClr val="000000"/>
                </a:solidFill>
              </a:rPr>
              <a:t> </a:t>
            </a:r>
            <a:r>
              <a:rPr lang="tr-TR" sz="1800" dirty="0" err="1">
                <a:solidFill>
                  <a:srgbClr val="000000"/>
                </a:solidFill>
              </a:rPr>
              <a:t>the</a:t>
            </a:r>
            <a:r>
              <a:rPr lang="tr-TR" sz="1800" dirty="0">
                <a:solidFill>
                  <a:srgbClr val="000000"/>
                </a:solidFill>
              </a:rPr>
              <a:t> </a:t>
            </a:r>
            <a:r>
              <a:rPr lang="tr-TR" sz="1800" dirty="0" err="1">
                <a:solidFill>
                  <a:srgbClr val="000000"/>
                </a:solidFill>
              </a:rPr>
              <a:t>user</a:t>
            </a:r>
            <a:r>
              <a:rPr lang="tr-TR" sz="1800" dirty="0">
                <a:solidFill>
                  <a:srgbClr val="000000"/>
                </a:solidFill>
              </a:rPr>
              <a:t> PARCOR </a:t>
            </a:r>
            <a:r>
              <a:rPr lang="tr-TR" sz="1800" dirty="0" err="1">
                <a:solidFill>
                  <a:srgbClr val="000000"/>
                </a:solidFill>
              </a:rPr>
              <a:t>coefficients</a:t>
            </a:r>
            <a:r>
              <a:rPr lang="tr-TR" sz="1800" dirty="0">
                <a:solidFill>
                  <a:srgbClr val="000000"/>
                </a:solidFill>
              </a:rPr>
              <a:t>, </a:t>
            </a:r>
            <a:r>
              <a:rPr lang="tr-TR" sz="1800" dirty="0" err="1">
                <a:solidFill>
                  <a:srgbClr val="000000"/>
                </a:solidFill>
              </a:rPr>
              <a:t>excitation</a:t>
            </a:r>
            <a:r>
              <a:rPr lang="tr-TR" sz="1800" dirty="0">
                <a:solidFill>
                  <a:srgbClr val="000000"/>
                </a:solidFill>
              </a:rPr>
              <a:t> </a:t>
            </a:r>
            <a:r>
              <a:rPr lang="tr-TR" sz="1800" dirty="0" err="1">
                <a:solidFill>
                  <a:srgbClr val="000000"/>
                </a:solidFill>
              </a:rPr>
              <a:t>signal</a:t>
            </a:r>
            <a:r>
              <a:rPr lang="tr-TR" sz="1800" dirty="0">
                <a:solidFill>
                  <a:srgbClr val="000000"/>
                </a:solidFill>
              </a:rPr>
              <a:t> </a:t>
            </a:r>
            <a:r>
              <a:rPr lang="tr-TR" sz="1800" dirty="0" err="1">
                <a:solidFill>
                  <a:srgbClr val="000000"/>
                </a:solidFill>
              </a:rPr>
              <a:t>and</a:t>
            </a:r>
            <a:r>
              <a:rPr lang="tr-TR" sz="1800" dirty="0">
                <a:solidFill>
                  <a:srgbClr val="000000"/>
                </a:solidFill>
              </a:rPr>
              <a:t> </a:t>
            </a:r>
            <a:r>
              <a:rPr lang="tr-TR" sz="1800" dirty="0" err="1">
                <a:solidFill>
                  <a:srgbClr val="000000"/>
                </a:solidFill>
              </a:rPr>
              <a:t>gain</a:t>
            </a:r>
            <a:r>
              <a:rPr lang="tr-TR" sz="1800" dirty="0">
                <a:solidFill>
                  <a:srgbClr val="000000"/>
                </a:solidFill>
              </a:rPr>
              <a:t> of </a:t>
            </a:r>
            <a:r>
              <a:rPr lang="tr-TR" sz="1800" dirty="0" err="1">
                <a:solidFill>
                  <a:srgbClr val="000000"/>
                </a:solidFill>
              </a:rPr>
              <a:t>the</a:t>
            </a:r>
            <a:r>
              <a:rPr lang="tr-TR" sz="1800" dirty="0">
                <a:solidFill>
                  <a:srgbClr val="000000"/>
                </a:solidFill>
              </a:rPr>
              <a:t> </a:t>
            </a:r>
            <a:r>
              <a:rPr lang="tr-TR" sz="1800" dirty="0" err="1">
                <a:solidFill>
                  <a:srgbClr val="000000"/>
                </a:solidFill>
              </a:rPr>
              <a:t>filter</a:t>
            </a:r>
            <a:r>
              <a:rPr lang="tr-TR" sz="1800" dirty="0">
                <a:solidFill>
                  <a:srgbClr val="000000"/>
                </a:solidFill>
              </a:rPr>
              <a:t>. </a:t>
            </a:r>
          </a:p>
        </p:txBody>
      </p:sp>
    </p:spTree>
    <p:extLst>
      <p:ext uri="{BB962C8B-B14F-4D97-AF65-F5344CB8AC3E}">
        <p14:creationId xmlns:p14="http://schemas.microsoft.com/office/powerpoint/2010/main" val="274337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5DA46DD-CD6F-6E4A-AEBC-6C8BE692D442}"/>
              </a:ext>
            </a:extLst>
          </p:cNvPr>
          <p:cNvSpPr>
            <a:spLocks noGrp="1"/>
          </p:cNvSpPr>
          <p:nvPr>
            <p:ph type="title"/>
          </p:nvPr>
        </p:nvSpPr>
        <p:spPr>
          <a:xfrm>
            <a:off x="1179226" y="826680"/>
            <a:ext cx="9833548" cy="1325563"/>
          </a:xfrm>
        </p:spPr>
        <p:txBody>
          <a:bodyPr>
            <a:normAutofit/>
          </a:bodyPr>
          <a:lstStyle/>
          <a:p>
            <a:pPr algn="ctr"/>
            <a:r>
              <a:rPr lang="tr-TR" sz="4000">
                <a:solidFill>
                  <a:srgbClr val="FFFFFF"/>
                </a:solidFill>
              </a:rPr>
              <a:t>Decoder</a:t>
            </a:r>
          </a:p>
        </p:txBody>
      </p:sp>
      <p:sp>
        <p:nvSpPr>
          <p:cNvPr id="3" name="Content Placeholder 2">
            <a:extLst>
              <a:ext uri="{FF2B5EF4-FFF2-40B4-BE49-F238E27FC236}">
                <a16:creationId xmlns:a16="http://schemas.microsoft.com/office/drawing/2014/main" id="{B8B7FD76-F055-2B4F-A2C6-B287842978FF}"/>
              </a:ext>
            </a:extLst>
          </p:cNvPr>
          <p:cNvSpPr>
            <a:spLocks noGrp="1"/>
          </p:cNvSpPr>
          <p:nvPr>
            <p:ph idx="1"/>
          </p:nvPr>
        </p:nvSpPr>
        <p:spPr>
          <a:xfrm>
            <a:off x="1179226" y="3092970"/>
            <a:ext cx="9833548" cy="2693976"/>
          </a:xfrm>
        </p:spPr>
        <p:txBody>
          <a:bodyPr>
            <a:normAutofit/>
          </a:bodyPr>
          <a:lstStyle/>
          <a:p>
            <a:r>
              <a:rPr lang="tr-TR" sz="1800" dirty="0" err="1">
                <a:solidFill>
                  <a:srgbClr val="000000"/>
                </a:solidFill>
              </a:rPr>
              <a:t>Takes</a:t>
            </a:r>
            <a:r>
              <a:rPr lang="tr-TR" sz="1800" dirty="0">
                <a:solidFill>
                  <a:srgbClr val="000000"/>
                </a:solidFill>
              </a:rPr>
              <a:t> </a:t>
            </a:r>
            <a:r>
              <a:rPr lang="tr-TR" sz="1800" dirty="0" err="1">
                <a:solidFill>
                  <a:srgbClr val="000000"/>
                </a:solidFill>
              </a:rPr>
              <a:t>excitation</a:t>
            </a:r>
            <a:r>
              <a:rPr lang="tr-TR" sz="1800" dirty="0">
                <a:solidFill>
                  <a:srgbClr val="000000"/>
                </a:solidFill>
              </a:rPr>
              <a:t> </a:t>
            </a:r>
            <a:r>
              <a:rPr lang="tr-TR" sz="1800" dirty="0" err="1">
                <a:solidFill>
                  <a:srgbClr val="000000"/>
                </a:solidFill>
              </a:rPr>
              <a:t>signal</a:t>
            </a:r>
            <a:r>
              <a:rPr lang="tr-TR" sz="1800" dirty="0">
                <a:solidFill>
                  <a:srgbClr val="000000"/>
                </a:solidFill>
              </a:rPr>
              <a:t>, PARCOR </a:t>
            </a:r>
            <a:r>
              <a:rPr lang="tr-TR" sz="1800" dirty="0" err="1">
                <a:solidFill>
                  <a:srgbClr val="000000"/>
                </a:solidFill>
              </a:rPr>
              <a:t>coefficients</a:t>
            </a:r>
            <a:r>
              <a:rPr lang="tr-TR" sz="1800" dirty="0">
                <a:solidFill>
                  <a:srgbClr val="000000"/>
                </a:solidFill>
              </a:rPr>
              <a:t> as </a:t>
            </a:r>
            <a:r>
              <a:rPr lang="tr-TR" sz="1800" dirty="0" err="1">
                <a:solidFill>
                  <a:srgbClr val="000000"/>
                </a:solidFill>
              </a:rPr>
              <a:t>input</a:t>
            </a:r>
            <a:r>
              <a:rPr lang="tr-TR" sz="1800" dirty="0">
                <a:solidFill>
                  <a:srgbClr val="000000"/>
                </a:solidFill>
              </a:rPr>
              <a:t>. </a:t>
            </a:r>
            <a:r>
              <a:rPr lang="tr-TR" sz="1800" dirty="0" err="1">
                <a:solidFill>
                  <a:srgbClr val="000000"/>
                </a:solidFill>
              </a:rPr>
              <a:t>Constructs</a:t>
            </a:r>
            <a:r>
              <a:rPr lang="tr-TR" sz="1800" dirty="0">
                <a:solidFill>
                  <a:srgbClr val="000000"/>
                </a:solidFill>
              </a:rPr>
              <a:t> a </a:t>
            </a:r>
            <a:r>
              <a:rPr lang="tr-TR" sz="1800" dirty="0" err="1">
                <a:solidFill>
                  <a:srgbClr val="000000"/>
                </a:solidFill>
              </a:rPr>
              <a:t>filter</a:t>
            </a:r>
            <a:r>
              <a:rPr lang="tr-TR" sz="1800" dirty="0">
                <a:solidFill>
                  <a:srgbClr val="000000"/>
                </a:solidFill>
              </a:rPr>
              <a:t> </a:t>
            </a:r>
            <a:r>
              <a:rPr lang="tr-TR" sz="1800" dirty="0" err="1">
                <a:solidFill>
                  <a:srgbClr val="000000"/>
                </a:solidFill>
              </a:rPr>
              <a:t>by</a:t>
            </a:r>
            <a:r>
              <a:rPr lang="tr-TR" sz="1800" dirty="0">
                <a:solidFill>
                  <a:srgbClr val="000000"/>
                </a:solidFill>
              </a:rPr>
              <a:t> </a:t>
            </a:r>
            <a:r>
              <a:rPr lang="tr-TR" sz="1800" dirty="0" err="1">
                <a:solidFill>
                  <a:srgbClr val="000000"/>
                </a:solidFill>
              </a:rPr>
              <a:t>using</a:t>
            </a:r>
            <a:r>
              <a:rPr lang="tr-TR" sz="1800" dirty="0">
                <a:solidFill>
                  <a:srgbClr val="000000"/>
                </a:solidFill>
              </a:rPr>
              <a:t> PARCOR </a:t>
            </a:r>
            <a:r>
              <a:rPr lang="tr-TR" sz="1800" dirty="0" err="1">
                <a:solidFill>
                  <a:srgbClr val="000000"/>
                </a:solidFill>
              </a:rPr>
              <a:t>coefficients</a:t>
            </a:r>
            <a:r>
              <a:rPr lang="tr-TR" sz="1800" dirty="0">
                <a:solidFill>
                  <a:srgbClr val="000000"/>
                </a:solidFill>
              </a:rPr>
              <a:t>, </a:t>
            </a:r>
            <a:r>
              <a:rPr lang="tr-TR" sz="1800" dirty="0" err="1">
                <a:solidFill>
                  <a:srgbClr val="000000"/>
                </a:solidFill>
              </a:rPr>
              <a:t>which</a:t>
            </a:r>
            <a:r>
              <a:rPr lang="tr-TR" sz="1800" dirty="0">
                <a:solidFill>
                  <a:srgbClr val="000000"/>
                </a:solidFill>
              </a:rPr>
              <a:t> is </a:t>
            </a:r>
            <a:r>
              <a:rPr lang="tr-TR" sz="1800" dirty="0" err="1">
                <a:solidFill>
                  <a:srgbClr val="000000"/>
                </a:solidFill>
              </a:rPr>
              <a:t>the</a:t>
            </a:r>
            <a:r>
              <a:rPr lang="tr-TR" sz="1800" dirty="0">
                <a:solidFill>
                  <a:srgbClr val="000000"/>
                </a:solidFill>
              </a:rPr>
              <a:t> </a:t>
            </a:r>
            <a:r>
              <a:rPr lang="tr-TR" sz="1800" dirty="0" err="1">
                <a:solidFill>
                  <a:srgbClr val="000000"/>
                </a:solidFill>
              </a:rPr>
              <a:t>inverse</a:t>
            </a:r>
            <a:r>
              <a:rPr lang="tr-TR" sz="1800" dirty="0">
                <a:solidFill>
                  <a:srgbClr val="000000"/>
                </a:solidFill>
              </a:rPr>
              <a:t> </a:t>
            </a:r>
            <a:r>
              <a:rPr lang="tr-TR" sz="1800" dirty="0" err="1">
                <a:solidFill>
                  <a:srgbClr val="000000"/>
                </a:solidFill>
              </a:rPr>
              <a:t>filter</a:t>
            </a:r>
            <a:r>
              <a:rPr lang="tr-TR" sz="1800" dirty="0">
                <a:solidFill>
                  <a:srgbClr val="000000"/>
                </a:solidFill>
              </a:rPr>
              <a:t> </a:t>
            </a:r>
            <a:r>
              <a:rPr lang="tr-TR" sz="1800" dirty="0" err="1">
                <a:solidFill>
                  <a:srgbClr val="000000"/>
                </a:solidFill>
              </a:rPr>
              <a:t>that</a:t>
            </a:r>
            <a:r>
              <a:rPr lang="tr-TR" sz="1800" dirty="0">
                <a:solidFill>
                  <a:srgbClr val="000000"/>
                </a:solidFill>
              </a:rPr>
              <a:t> </a:t>
            </a:r>
            <a:r>
              <a:rPr lang="tr-TR" sz="1800" dirty="0" err="1">
                <a:solidFill>
                  <a:srgbClr val="000000"/>
                </a:solidFill>
              </a:rPr>
              <a:t>was</a:t>
            </a:r>
            <a:r>
              <a:rPr lang="tr-TR" sz="1800" dirty="0">
                <a:solidFill>
                  <a:srgbClr val="000000"/>
                </a:solidFill>
              </a:rPr>
              <a:t> </a:t>
            </a:r>
            <a:r>
              <a:rPr lang="tr-TR" sz="1800" dirty="0" err="1">
                <a:solidFill>
                  <a:srgbClr val="000000"/>
                </a:solidFill>
              </a:rPr>
              <a:t>implemented</a:t>
            </a:r>
            <a:r>
              <a:rPr lang="tr-TR" sz="1800" dirty="0">
                <a:solidFill>
                  <a:srgbClr val="000000"/>
                </a:solidFill>
              </a:rPr>
              <a:t> in </a:t>
            </a:r>
            <a:r>
              <a:rPr lang="tr-TR" sz="1800" dirty="0" err="1">
                <a:solidFill>
                  <a:srgbClr val="000000"/>
                </a:solidFill>
              </a:rPr>
              <a:t>the</a:t>
            </a:r>
            <a:r>
              <a:rPr lang="tr-TR" sz="1800" dirty="0">
                <a:solidFill>
                  <a:srgbClr val="000000"/>
                </a:solidFill>
              </a:rPr>
              <a:t> </a:t>
            </a:r>
            <a:r>
              <a:rPr lang="tr-TR" sz="1800" dirty="0" err="1">
                <a:solidFill>
                  <a:srgbClr val="000000"/>
                </a:solidFill>
              </a:rPr>
              <a:t>encoder</a:t>
            </a:r>
            <a:r>
              <a:rPr lang="tr-TR" sz="1800" dirty="0">
                <a:solidFill>
                  <a:srgbClr val="000000"/>
                </a:solidFill>
              </a:rPr>
              <a:t>. </a:t>
            </a:r>
          </a:p>
          <a:p>
            <a:r>
              <a:rPr lang="tr-TR" sz="1800" dirty="0" err="1">
                <a:solidFill>
                  <a:srgbClr val="000000"/>
                </a:solidFill>
              </a:rPr>
              <a:t>Applies</a:t>
            </a:r>
            <a:r>
              <a:rPr lang="tr-TR" sz="1800" dirty="0">
                <a:solidFill>
                  <a:srgbClr val="000000"/>
                </a:solidFill>
              </a:rPr>
              <a:t> </a:t>
            </a:r>
            <a:r>
              <a:rPr lang="tr-TR" sz="1800" dirty="0" err="1">
                <a:solidFill>
                  <a:srgbClr val="000000"/>
                </a:solidFill>
              </a:rPr>
              <a:t>the</a:t>
            </a:r>
            <a:r>
              <a:rPr lang="tr-TR" sz="1800" dirty="0">
                <a:solidFill>
                  <a:srgbClr val="000000"/>
                </a:solidFill>
              </a:rPr>
              <a:t> </a:t>
            </a:r>
            <a:r>
              <a:rPr lang="tr-TR" sz="1800" dirty="0" err="1">
                <a:solidFill>
                  <a:srgbClr val="000000"/>
                </a:solidFill>
              </a:rPr>
              <a:t>recently</a:t>
            </a:r>
            <a:r>
              <a:rPr lang="tr-TR" sz="1800" dirty="0">
                <a:solidFill>
                  <a:srgbClr val="000000"/>
                </a:solidFill>
              </a:rPr>
              <a:t> </a:t>
            </a:r>
            <a:r>
              <a:rPr lang="tr-TR" sz="1800" dirty="0" err="1">
                <a:solidFill>
                  <a:srgbClr val="000000"/>
                </a:solidFill>
              </a:rPr>
              <a:t>constructed</a:t>
            </a:r>
            <a:r>
              <a:rPr lang="tr-TR" sz="1800" dirty="0">
                <a:solidFill>
                  <a:srgbClr val="000000"/>
                </a:solidFill>
              </a:rPr>
              <a:t> </a:t>
            </a:r>
            <a:r>
              <a:rPr lang="tr-TR" sz="1800" dirty="0" err="1">
                <a:solidFill>
                  <a:srgbClr val="000000"/>
                </a:solidFill>
              </a:rPr>
              <a:t>filter</a:t>
            </a:r>
            <a:r>
              <a:rPr lang="tr-TR" sz="1800" dirty="0">
                <a:solidFill>
                  <a:srgbClr val="000000"/>
                </a:solidFill>
              </a:rPr>
              <a:t> </a:t>
            </a:r>
            <a:r>
              <a:rPr lang="tr-TR" sz="1800" dirty="0" err="1">
                <a:solidFill>
                  <a:srgbClr val="000000"/>
                </a:solidFill>
              </a:rPr>
              <a:t>to</a:t>
            </a:r>
            <a:r>
              <a:rPr lang="tr-TR" sz="1800" dirty="0">
                <a:solidFill>
                  <a:srgbClr val="000000"/>
                </a:solidFill>
              </a:rPr>
              <a:t> </a:t>
            </a:r>
            <a:r>
              <a:rPr lang="tr-TR" sz="1800" dirty="0" err="1">
                <a:solidFill>
                  <a:srgbClr val="000000"/>
                </a:solidFill>
              </a:rPr>
              <a:t>the</a:t>
            </a:r>
            <a:r>
              <a:rPr lang="tr-TR" sz="1800" dirty="0">
                <a:solidFill>
                  <a:srgbClr val="000000"/>
                </a:solidFill>
              </a:rPr>
              <a:t> </a:t>
            </a:r>
            <a:r>
              <a:rPr lang="tr-TR" sz="1800" dirty="0" err="1">
                <a:solidFill>
                  <a:srgbClr val="000000"/>
                </a:solidFill>
              </a:rPr>
              <a:t>excitation</a:t>
            </a:r>
            <a:r>
              <a:rPr lang="tr-TR" sz="1800" dirty="0">
                <a:solidFill>
                  <a:srgbClr val="000000"/>
                </a:solidFill>
              </a:rPr>
              <a:t> </a:t>
            </a:r>
            <a:r>
              <a:rPr lang="tr-TR" sz="1800" dirty="0" err="1">
                <a:solidFill>
                  <a:srgbClr val="000000"/>
                </a:solidFill>
              </a:rPr>
              <a:t>signal</a:t>
            </a:r>
            <a:r>
              <a:rPr lang="tr-TR" sz="1800" dirty="0">
                <a:solidFill>
                  <a:srgbClr val="000000"/>
                </a:solidFill>
              </a:rPr>
              <a:t>. </a:t>
            </a:r>
          </a:p>
          <a:p>
            <a:r>
              <a:rPr lang="tr-TR" sz="1800" dirty="0" err="1">
                <a:solidFill>
                  <a:srgbClr val="000000"/>
                </a:solidFill>
              </a:rPr>
              <a:t>Returns</a:t>
            </a:r>
            <a:r>
              <a:rPr lang="tr-TR" sz="1800" dirty="0">
                <a:solidFill>
                  <a:srgbClr val="000000"/>
                </a:solidFill>
              </a:rPr>
              <a:t> </a:t>
            </a:r>
            <a:r>
              <a:rPr lang="tr-TR" sz="1800" dirty="0" err="1">
                <a:solidFill>
                  <a:srgbClr val="000000"/>
                </a:solidFill>
              </a:rPr>
              <a:t>reconstructed</a:t>
            </a:r>
            <a:r>
              <a:rPr lang="tr-TR" sz="1800" dirty="0">
                <a:solidFill>
                  <a:srgbClr val="000000"/>
                </a:solidFill>
              </a:rPr>
              <a:t> </a:t>
            </a:r>
            <a:r>
              <a:rPr lang="tr-TR" sz="1800" dirty="0" err="1">
                <a:solidFill>
                  <a:srgbClr val="000000"/>
                </a:solidFill>
              </a:rPr>
              <a:t>signal</a:t>
            </a:r>
            <a:r>
              <a:rPr lang="tr-TR" sz="1800" dirty="0">
                <a:solidFill>
                  <a:srgbClr val="000000"/>
                </a:solidFill>
              </a:rPr>
              <a:t>, </a:t>
            </a:r>
            <a:r>
              <a:rPr lang="tr-TR" sz="1800" dirty="0" err="1">
                <a:solidFill>
                  <a:srgbClr val="000000"/>
                </a:solidFill>
              </a:rPr>
              <a:t>which</a:t>
            </a:r>
            <a:r>
              <a:rPr lang="tr-TR" sz="1800" dirty="0">
                <a:solidFill>
                  <a:srgbClr val="000000"/>
                </a:solidFill>
              </a:rPr>
              <a:t> is </a:t>
            </a:r>
            <a:r>
              <a:rPr lang="tr-TR" sz="1800" dirty="0" err="1">
                <a:solidFill>
                  <a:srgbClr val="000000"/>
                </a:solidFill>
              </a:rPr>
              <a:t>supposed</a:t>
            </a:r>
            <a:r>
              <a:rPr lang="tr-TR" sz="1800" dirty="0">
                <a:solidFill>
                  <a:srgbClr val="000000"/>
                </a:solidFill>
              </a:rPr>
              <a:t> </a:t>
            </a:r>
            <a:r>
              <a:rPr lang="tr-TR" sz="1800" dirty="0" err="1">
                <a:solidFill>
                  <a:srgbClr val="000000"/>
                </a:solidFill>
              </a:rPr>
              <a:t>to</a:t>
            </a:r>
            <a:r>
              <a:rPr lang="tr-TR" sz="1800" dirty="0">
                <a:solidFill>
                  <a:srgbClr val="000000"/>
                </a:solidFill>
              </a:rPr>
              <a:t> be </a:t>
            </a:r>
            <a:r>
              <a:rPr lang="tr-TR" sz="1800" dirty="0" err="1">
                <a:solidFill>
                  <a:srgbClr val="000000"/>
                </a:solidFill>
              </a:rPr>
              <a:t>the</a:t>
            </a:r>
            <a:r>
              <a:rPr lang="tr-TR" sz="1800" dirty="0">
                <a:solidFill>
                  <a:srgbClr val="000000"/>
                </a:solidFill>
              </a:rPr>
              <a:t> </a:t>
            </a:r>
            <a:r>
              <a:rPr lang="tr-TR" sz="1800" dirty="0" err="1">
                <a:solidFill>
                  <a:srgbClr val="000000"/>
                </a:solidFill>
              </a:rPr>
              <a:t>same</a:t>
            </a:r>
            <a:r>
              <a:rPr lang="tr-TR" sz="1800" dirty="0">
                <a:solidFill>
                  <a:srgbClr val="000000"/>
                </a:solidFill>
              </a:rPr>
              <a:t> as </a:t>
            </a:r>
            <a:r>
              <a:rPr lang="tr-TR" sz="1800" dirty="0" err="1">
                <a:solidFill>
                  <a:srgbClr val="000000"/>
                </a:solidFill>
              </a:rPr>
              <a:t>speech</a:t>
            </a:r>
            <a:r>
              <a:rPr lang="tr-TR" sz="1800" dirty="0">
                <a:solidFill>
                  <a:srgbClr val="000000"/>
                </a:solidFill>
              </a:rPr>
              <a:t> </a:t>
            </a:r>
            <a:r>
              <a:rPr lang="tr-TR" sz="1800" dirty="0" err="1">
                <a:solidFill>
                  <a:srgbClr val="000000"/>
                </a:solidFill>
              </a:rPr>
              <a:t>signal</a:t>
            </a:r>
            <a:r>
              <a:rPr lang="tr-TR" sz="1800" dirty="0">
                <a:solidFill>
                  <a:srgbClr val="000000"/>
                </a:solidFill>
              </a:rPr>
              <a:t> </a:t>
            </a:r>
            <a:r>
              <a:rPr lang="tr-TR" sz="1800" dirty="0" err="1">
                <a:solidFill>
                  <a:srgbClr val="000000"/>
                </a:solidFill>
              </a:rPr>
              <a:t>that</a:t>
            </a:r>
            <a:r>
              <a:rPr lang="tr-TR" sz="1800" dirty="0">
                <a:solidFill>
                  <a:srgbClr val="000000"/>
                </a:solidFill>
              </a:rPr>
              <a:t> </a:t>
            </a:r>
            <a:r>
              <a:rPr lang="tr-TR" sz="1800" dirty="0" err="1">
                <a:solidFill>
                  <a:srgbClr val="000000"/>
                </a:solidFill>
              </a:rPr>
              <a:t>we</a:t>
            </a:r>
            <a:r>
              <a:rPr lang="tr-TR" sz="1800" dirty="0">
                <a:solidFill>
                  <a:srgbClr val="000000"/>
                </a:solidFill>
              </a:rPr>
              <a:t> </a:t>
            </a:r>
            <a:r>
              <a:rPr lang="tr-TR" sz="1800" dirty="0" err="1">
                <a:solidFill>
                  <a:srgbClr val="000000"/>
                </a:solidFill>
              </a:rPr>
              <a:t>used</a:t>
            </a:r>
            <a:r>
              <a:rPr lang="tr-TR" sz="1800" dirty="0">
                <a:solidFill>
                  <a:srgbClr val="000000"/>
                </a:solidFill>
              </a:rPr>
              <a:t> at </a:t>
            </a:r>
            <a:r>
              <a:rPr lang="tr-TR" sz="1800" dirty="0" err="1">
                <a:solidFill>
                  <a:srgbClr val="000000"/>
                </a:solidFill>
              </a:rPr>
              <a:t>the</a:t>
            </a:r>
            <a:r>
              <a:rPr lang="tr-TR" sz="1800" dirty="0">
                <a:solidFill>
                  <a:srgbClr val="000000"/>
                </a:solidFill>
              </a:rPr>
              <a:t> </a:t>
            </a:r>
            <a:r>
              <a:rPr lang="tr-TR" sz="1800" dirty="0" err="1">
                <a:solidFill>
                  <a:srgbClr val="000000"/>
                </a:solidFill>
              </a:rPr>
              <a:t>encoder</a:t>
            </a:r>
            <a:r>
              <a:rPr lang="tr-TR" sz="1800" dirty="0">
                <a:solidFill>
                  <a:srgbClr val="000000"/>
                </a:solidFill>
              </a:rPr>
              <a:t>, </a:t>
            </a:r>
            <a:r>
              <a:rPr lang="tr-TR" sz="1800" dirty="0" err="1">
                <a:solidFill>
                  <a:srgbClr val="000000"/>
                </a:solidFill>
              </a:rPr>
              <a:t>without</a:t>
            </a:r>
            <a:r>
              <a:rPr lang="tr-TR" sz="1800" dirty="0">
                <a:solidFill>
                  <a:srgbClr val="000000"/>
                </a:solidFill>
              </a:rPr>
              <a:t> </a:t>
            </a:r>
            <a:r>
              <a:rPr lang="tr-TR" sz="1800" dirty="0" err="1">
                <a:solidFill>
                  <a:srgbClr val="000000"/>
                </a:solidFill>
              </a:rPr>
              <a:t>any</a:t>
            </a:r>
            <a:r>
              <a:rPr lang="tr-TR" sz="1800" dirty="0">
                <a:solidFill>
                  <a:srgbClr val="000000"/>
                </a:solidFill>
              </a:rPr>
              <a:t> </a:t>
            </a:r>
            <a:r>
              <a:rPr lang="tr-TR" sz="1800" dirty="0" err="1">
                <a:solidFill>
                  <a:srgbClr val="000000"/>
                </a:solidFill>
              </a:rPr>
              <a:t>loss</a:t>
            </a:r>
            <a:r>
              <a:rPr lang="tr-TR" sz="1800" dirty="0">
                <a:solidFill>
                  <a:srgbClr val="000000"/>
                </a:solidFill>
              </a:rPr>
              <a:t>.</a:t>
            </a:r>
          </a:p>
        </p:txBody>
      </p:sp>
    </p:spTree>
    <p:extLst>
      <p:ext uri="{BB962C8B-B14F-4D97-AF65-F5344CB8AC3E}">
        <p14:creationId xmlns:p14="http://schemas.microsoft.com/office/powerpoint/2010/main" val="2478080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17D534-5326-A349-8179-BF9F932253DB}"/>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Phase 2</a:t>
            </a:r>
          </a:p>
        </p:txBody>
      </p:sp>
    </p:spTree>
    <p:extLst>
      <p:ext uri="{BB962C8B-B14F-4D97-AF65-F5344CB8AC3E}">
        <p14:creationId xmlns:p14="http://schemas.microsoft.com/office/powerpoint/2010/main" val="205900583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813</Words>
  <Application>Microsoft Macintosh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Parametric Speech Coding</vt:lpstr>
      <vt:lpstr>Phase 1</vt:lpstr>
      <vt:lpstr>Theory</vt:lpstr>
      <vt:lpstr>Theory</vt:lpstr>
      <vt:lpstr>The basic assumption of Linear Predictive Coding </vt:lpstr>
      <vt:lpstr>Implementation</vt:lpstr>
      <vt:lpstr>Encoder</vt:lpstr>
      <vt:lpstr>Decoder</vt:lpstr>
      <vt:lpstr>Phase 2</vt:lpstr>
      <vt:lpstr>Theory</vt:lpstr>
      <vt:lpstr>Implementation</vt:lpstr>
      <vt:lpstr>Quantization</vt:lpstr>
      <vt:lpstr>Encoder &amp; Decoder</vt:lpstr>
      <vt:lpstr>A visual comparison of Original, Excitation and Decoded signal, without quantization </vt:lpstr>
      <vt:lpstr>A visual comparison of Original, Excitation and Decoded signal, with quantization </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Parametric Speech Coding</dc:title>
  <dc:creator>Microsoft Office User</dc:creator>
  <cp:lastModifiedBy>Microsoft Office User</cp:lastModifiedBy>
  <cp:revision>1</cp:revision>
  <dcterms:created xsi:type="dcterms:W3CDTF">2019-05-22T12:25:44Z</dcterms:created>
  <dcterms:modified xsi:type="dcterms:W3CDTF">2019-05-22T12:25:50Z</dcterms:modified>
</cp:coreProperties>
</file>