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45.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notesMasterIdLst>
    <p:notesMasterId r:id="rId39"/>
  </p:notesMasterIdLst>
  <p:sldIdLst>
    <p:sldId id="256" r:id="rId2"/>
    <p:sldId id="308" r:id="rId3"/>
    <p:sldId id="306" r:id="rId4"/>
    <p:sldId id="257" r:id="rId5"/>
    <p:sldId id="258" r:id="rId6"/>
    <p:sldId id="259" r:id="rId7"/>
    <p:sldId id="260" r:id="rId8"/>
    <p:sldId id="261" r:id="rId9"/>
    <p:sldId id="262" r:id="rId10"/>
    <p:sldId id="267" r:id="rId11"/>
    <p:sldId id="268" r:id="rId12"/>
    <p:sldId id="263" r:id="rId13"/>
    <p:sldId id="266" r:id="rId14"/>
    <p:sldId id="264" r:id="rId15"/>
    <p:sldId id="271" r:id="rId16"/>
    <p:sldId id="272" r:id="rId17"/>
    <p:sldId id="273" r:id="rId18"/>
    <p:sldId id="309" r:id="rId19"/>
    <p:sldId id="310"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9534D7-1E65-4DA6-B12B-9F717A65DBF0}" type="datetimeFigureOut">
              <a:rPr lang="tr-TR" smtClean="0"/>
              <a:t>07.11.2017</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5C451-5975-47AD-BF51-5DCCCF592E3E}" type="slidenum">
              <a:rPr lang="tr-TR" smtClean="0"/>
              <a:t>‹#›</a:t>
            </a:fld>
            <a:endParaRPr lang="tr-TR"/>
          </a:p>
        </p:txBody>
      </p:sp>
    </p:spTree>
    <p:extLst>
      <p:ext uri="{BB962C8B-B14F-4D97-AF65-F5344CB8AC3E}">
        <p14:creationId xmlns:p14="http://schemas.microsoft.com/office/powerpoint/2010/main" val="1924290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070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15058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77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178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236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4999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237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774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6946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50312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222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11/7/2017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240503"/>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9.jpg"/><Relationship Id="rId13" Type="http://schemas.openxmlformats.org/officeDocument/2006/relationships/image" Target="../media/image24.jpg"/><Relationship Id="rId3" Type="http://schemas.openxmlformats.org/officeDocument/2006/relationships/image" Target="../media/image14.jpg"/><Relationship Id="rId7" Type="http://schemas.openxmlformats.org/officeDocument/2006/relationships/image" Target="../media/image18.jpg"/><Relationship Id="rId12" Type="http://schemas.openxmlformats.org/officeDocument/2006/relationships/image" Target="../media/image23.jpg"/><Relationship Id="rId2" Type="http://schemas.openxmlformats.org/officeDocument/2006/relationships/image" Target="../media/image13.jpg"/><Relationship Id="rId1" Type="http://schemas.openxmlformats.org/officeDocument/2006/relationships/slideLayout" Target="../slideLayouts/slideLayout7.xml"/><Relationship Id="rId6" Type="http://schemas.openxmlformats.org/officeDocument/2006/relationships/image" Target="../media/image17.jpg"/><Relationship Id="rId11" Type="http://schemas.openxmlformats.org/officeDocument/2006/relationships/image" Target="../media/image22.jpg"/><Relationship Id="rId5" Type="http://schemas.openxmlformats.org/officeDocument/2006/relationships/image" Target="../media/image16.jpg"/><Relationship Id="rId10" Type="http://schemas.openxmlformats.org/officeDocument/2006/relationships/image" Target="../media/image21.jpg"/><Relationship Id="rId4" Type="http://schemas.openxmlformats.org/officeDocument/2006/relationships/image" Target="../media/image15.jpg"/><Relationship Id="rId9" Type="http://schemas.openxmlformats.org/officeDocument/2006/relationships/image" Target="../media/image20.jpg"/><Relationship Id="rId14" Type="http://schemas.openxmlformats.org/officeDocument/2006/relationships/image" Target="../media/image25.jpg"/></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 Id="rId5" Type="http://schemas.openxmlformats.org/officeDocument/2006/relationships/image" Target="../media/image29.jpg"/><Relationship Id="rId4" Type="http://schemas.openxmlformats.org/officeDocument/2006/relationships/image" Target="../media/image2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tiff"/><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5405" y="4790940"/>
            <a:ext cx="7765722" cy="1938701"/>
          </a:xfrm>
        </p:spPr>
        <p:txBody>
          <a:bodyPr>
            <a:normAutofit fontScale="90000"/>
          </a:bodyPr>
          <a:lstStyle/>
          <a:p>
            <a:r>
              <a:rPr lang="en-US" sz="4400" b="1" dirty="0"/>
              <a:t>MODULE II: TURKISH REPUBLIC AFTER ATATÜRK: MULTI PARTY SYSTEM AND ITS CHALLENGES [1939-1980]</a:t>
            </a:r>
            <a:r>
              <a:rPr lang="tr-TR" sz="4400" dirty="0"/>
              <a:t/>
            </a:r>
            <a:br>
              <a:rPr lang="tr-TR" sz="4400" dirty="0"/>
            </a:br>
            <a:endParaRPr lang="tr-TR" sz="4400" dirty="0"/>
          </a:p>
        </p:txBody>
      </p:sp>
    </p:spTree>
    <p:extLst>
      <p:ext uri="{BB962C8B-B14F-4D97-AF65-F5344CB8AC3E}">
        <p14:creationId xmlns:p14="http://schemas.microsoft.com/office/powerpoint/2010/main" val="790415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DemoCrat</a:t>
            </a:r>
            <a:r>
              <a:rPr lang="tr-TR" dirty="0" smtClean="0"/>
              <a:t> </a:t>
            </a:r>
            <a:r>
              <a:rPr lang="tr-TR" dirty="0" err="1" smtClean="0"/>
              <a:t>Party</a:t>
            </a:r>
            <a:endParaRPr lang="tr-TR" dirty="0"/>
          </a:p>
        </p:txBody>
      </p:sp>
      <p:sp>
        <p:nvSpPr>
          <p:cNvPr id="3" name="Content Placeholder 2"/>
          <p:cNvSpPr>
            <a:spLocks noGrp="1"/>
          </p:cNvSpPr>
          <p:nvPr>
            <p:ph idx="1"/>
          </p:nvPr>
        </p:nvSpPr>
        <p:spPr/>
        <p:txBody>
          <a:bodyPr>
            <a:normAutofit/>
          </a:bodyPr>
          <a:lstStyle/>
          <a:p>
            <a:r>
              <a:rPr lang="tr-TR" dirty="0" err="1" smtClean="0"/>
              <a:t>National</a:t>
            </a:r>
            <a:r>
              <a:rPr lang="tr-TR" dirty="0" smtClean="0"/>
              <a:t> </a:t>
            </a:r>
            <a:r>
              <a:rPr lang="tr-TR" dirty="0" err="1" smtClean="0"/>
              <a:t>Will</a:t>
            </a:r>
            <a:r>
              <a:rPr lang="tr-TR" dirty="0" smtClean="0"/>
              <a:t> </a:t>
            </a:r>
          </a:p>
          <a:p>
            <a:pPr>
              <a:buNone/>
            </a:pPr>
            <a:r>
              <a:rPr lang="tr-TR" dirty="0" smtClean="0"/>
              <a:t>		</a:t>
            </a:r>
          </a:p>
          <a:p>
            <a:pPr>
              <a:buNone/>
            </a:pPr>
            <a:r>
              <a:rPr lang="tr-TR" dirty="0" smtClean="0"/>
              <a:t>		</a:t>
            </a:r>
            <a:r>
              <a:rPr lang="tr-TR" sz="2400" dirty="0" smtClean="0"/>
              <a:t>“ </a:t>
            </a:r>
            <a:r>
              <a:rPr lang="tr-TR" sz="2400" dirty="0" err="1" smtClean="0"/>
              <a:t>Democracy</a:t>
            </a:r>
            <a:r>
              <a:rPr lang="tr-TR" sz="2400" dirty="0" smtClean="0"/>
              <a:t> is </a:t>
            </a:r>
            <a:r>
              <a:rPr lang="tr-TR" sz="2400" dirty="0" err="1" smtClean="0"/>
              <a:t>the</a:t>
            </a:r>
            <a:r>
              <a:rPr lang="tr-TR" sz="2400" dirty="0" smtClean="0"/>
              <a:t> </a:t>
            </a:r>
            <a:r>
              <a:rPr lang="tr-TR" sz="2400" dirty="0" err="1" smtClean="0"/>
              <a:t>regime</a:t>
            </a:r>
            <a:r>
              <a:rPr lang="tr-TR" sz="2400" dirty="0" smtClean="0"/>
              <a:t> of </a:t>
            </a:r>
            <a:r>
              <a:rPr lang="tr-TR" sz="2400" dirty="0" err="1" smtClean="0"/>
              <a:t>numbers</a:t>
            </a:r>
            <a:r>
              <a:rPr lang="tr-TR" sz="2400" dirty="0" smtClean="0"/>
              <a:t>. </a:t>
            </a:r>
            <a:r>
              <a:rPr lang="tr-TR" sz="2400" dirty="0" err="1" smtClean="0"/>
              <a:t>In</a:t>
            </a:r>
            <a:r>
              <a:rPr lang="tr-TR" sz="2400" dirty="0" smtClean="0"/>
              <a:t> </a:t>
            </a:r>
            <a:r>
              <a:rPr lang="tr-TR" sz="2400" dirty="0" err="1" smtClean="0"/>
              <a:t>this</a:t>
            </a:r>
            <a:r>
              <a:rPr lang="tr-TR" sz="2400" dirty="0" smtClean="0"/>
              <a:t> </a:t>
            </a:r>
            <a:r>
              <a:rPr lang="tr-TR" sz="2400" dirty="0" err="1" smtClean="0"/>
              <a:t>regime</a:t>
            </a:r>
            <a:r>
              <a:rPr lang="tr-TR" sz="2400" dirty="0" smtClean="0"/>
              <a:t> </a:t>
            </a:r>
            <a:r>
              <a:rPr lang="tr-TR" sz="2400" dirty="0" err="1" smtClean="0"/>
              <a:t>the</a:t>
            </a:r>
            <a:r>
              <a:rPr lang="tr-TR" sz="2400" dirty="0" smtClean="0"/>
              <a:t> </a:t>
            </a:r>
            <a:r>
              <a:rPr lang="tr-TR" sz="2400" dirty="0" err="1" smtClean="0"/>
              <a:t>wishes</a:t>
            </a:r>
            <a:r>
              <a:rPr lang="tr-TR" sz="2400" dirty="0" smtClean="0"/>
              <a:t> of </a:t>
            </a:r>
            <a:r>
              <a:rPr lang="tr-TR" sz="2400" dirty="0" err="1" smtClean="0"/>
              <a:t>the</a:t>
            </a:r>
            <a:r>
              <a:rPr lang="tr-TR" sz="2400" dirty="0" smtClean="0"/>
              <a:t> </a:t>
            </a:r>
            <a:r>
              <a:rPr lang="tr-TR" sz="2400" dirty="0" err="1" smtClean="0"/>
              <a:t>masses</a:t>
            </a:r>
            <a:r>
              <a:rPr lang="tr-TR" sz="2400" dirty="0" smtClean="0"/>
              <a:t> </a:t>
            </a:r>
            <a:r>
              <a:rPr lang="tr-TR" sz="2400" dirty="0" err="1" smtClean="0"/>
              <a:t>are</a:t>
            </a:r>
            <a:r>
              <a:rPr lang="tr-TR" sz="2400" dirty="0" smtClean="0"/>
              <a:t> </a:t>
            </a:r>
            <a:r>
              <a:rPr lang="tr-TR" sz="2400" dirty="0" err="1" smtClean="0"/>
              <a:t>carried</a:t>
            </a:r>
            <a:r>
              <a:rPr lang="tr-TR" sz="2400" dirty="0" smtClean="0"/>
              <a:t> </a:t>
            </a:r>
            <a:r>
              <a:rPr lang="tr-TR" sz="2400" dirty="0" err="1" smtClean="0"/>
              <a:t>out</a:t>
            </a:r>
            <a:r>
              <a:rPr lang="tr-TR" sz="2400" dirty="0" smtClean="0"/>
              <a:t>. </a:t>
            </a:r>
            <a:r>
              <a:rPr lang="tr-TR" sz="2400" dirty="0" err="1" smtClean="0"/>
              <a:t>We</a:t>
            </a:r>
            <a:r>
              <a:rPr lang="tr-TR" sz="2400" dirty="0" smtClean="0"/>
              <a:t>, as </a:t>
            </a:r>
            <a:r>
              <a:rPr lang="tr-TR" sz="2400" dirty="0" err="1" smtClean="0"/>
              <a:t>the</a:t>
            </a:r>
            <a:r>
              <a:rPr lang="tr-TR" sz="2400" dirty="0" smtClean="0"/>
              <a:t> </a:t>
            </a:r>
            <a:r>
              <a:rPr lang="tr-TR" sz="2400" dirty="0" err="1" smtClean="0"/>
              <a:t>responsible</a:t>
            </a:r>
            <a:r>
              <a:rPr lang="tr-TR" sz="2400" dirty="0" smtClean="0"/>
              <a:t> </a:t>
            </a:r>
            <a:r>
              <a:rPr lang="tr-TR" sz="2400" dirty="0" err="1" smtClean="0"/>
              <a:t>ones</a:t>
            </a:r>
            <a:r>
              <a:rPr lang="tr-TR" sz="2400" dirty="0" smtClean="0"/>
              <a:t> in </a:t>
            </a:r>
            <a:r>
              <a:rPr lang="tr-TR" sz="2400" dirty="0" err="1" smtClean="0"/>
              <a:t>power</a:t>
            </a:r>
            <a:r>
              <a:rPr lang="tr-TR" sz="2400" dirty="0" smtClean="0"/>
              <a:t> </a:t>
            </a:r>
            <a:r>
              <a:rPr lang="tr-TR" sz="2400" dirty="0" err="1" smtClean="0"/>
              <a:t>are</a:t>
            </a:r>
            <a:r>
              <a:rPr lang="tr-TR" sz="2400" dirty="0" smtClean="0"/>
              <a:t> </a:t>
            </a:r>
            <a:r>
              <a:rPr lang="tr-TR" sz="2400" dirty="0" err="1" smtClean="0"/>
              <a:t>obliged</a:t>
            </a:r>
            <a:r>
              <a:rPr lang="tr-TR" sz="2400" dirty="0" smtClean="0"/>
              <a:t> </a:t>
            </a:r>
            <a:r>
              <a:rPr lang="tr-TR" sz="2400" dirty="0" err="1" smtClean="0"/>
              <a:t>to</a:t>
            </a:r>
            <a:r>
              <a:rPr lang="tr-TR" sz="2400" dirty="0" smtClean="0"/>
              <a:t> </a:t>
            </a:r>
            <a:r>
              <a:rPr lang="tr-TR" sz="2400" dirty="0" err="1" smtClean="0"/>
              <a:t>take</a:t>
            </a:r>
            <a:r>
              <a:rPr lang="tr-TR" sz="2400" dirty="0" smtClean="0"/>
              <a:t> </a:t>
            </a:r>
            <a:r>
              <a:rPr lang="tr-TR" sz="2400" dirty="0" err="1" smtClean="0"/>
              <a:t>into</a:t>
            </a:r>
            <a:r>
              <a:rPr lang="tr-TR" sz="2400" dirty="0" smtClean="0"/>
              <a:t> </a:t>
            </a:r>
            <a:r>
              <a:rPr lang="tr-TR" sz="2400" dirty="0" err="1" smtClean="0"/>
              <a:t>consideration</a:t>
            </a:r>
            <a:r>
              <a:rPr lang="tr-TR" sz="2400" dirty="0" smtClean="0"/>
              <a:t> </a:t>
            </a:r>
            <a:r>
              <a:rPr lang="tr-TR" sz="2400" dirty="0" err="1" smtClean="0"/>
              <a:t>the</a:t>
            </a:r>
            <a:r>
              <a:rPr lang="tr-TR" sz="2400" dirty="0" smtClean="0"/>
              <a:t> </a:t>
            </a:r>
            <a:r>
              <a:rPr lang="tr-TR" sz="2400" dirty="0" err="1" smtClean="0"/>
              <a:t>wishes</a:t>
            </a:r>
            <a:r>
              <a:rPr lang="tr-TR" sz="2400" dirty="0" smtClean="0"/>
              <a:t> of </a:t>
            </a:r>
            <a:r>
              <a:rPr lang="tr-TR" sz="2400" dirty="0" err="1" smtClean="0"/>
              <a:t>the</a:t>
            </a:r>
            <a:r>
              <a:rPr lang="tr-TR" sz="2400" dirty="0" smtClean="0"/>
              <a:t> </a:t>
            </a:r>
            <a:r>
              <a:rPr lang="tr-TR" sz="2400" dirty="0" err="1" smtClean="0"/>
              <a:t>mass</a:t>
            </a:r>
            <a:r>
              <a:rPr lang="tr-TR" sz="2400" dirty="0" smtClean="0"/>
              <a:t> of </a:t>
            </a:r>
            <a:r>
              <a:rPr lang="tr-TR" sz="2400" dirty="0" err="1" smtClean="0"/>
              <a:t>the</a:t>
            </a:r>
            <a:r>
              <a:rPr lang="tr-TR" sz="2400" dirty="0" smtClean="0"/>
              <a:t> </a:t>
            </a:r>
            <a:r>
              <a:rPr lang="tr-TR" sz="2400" dirty="0" err="1" smtClean="0"/>
              <a:t>people</a:t>
            </a:r>
            <a:r>
              <a:rPr lang="tr-TR" sz="2400" dirty="0" smtClean="0"/>
              <a:t> </a:t>
            </a:r>
            <a:r>
              <a:rPr lang="tr-TR" sz="2400" dirty="0" err="1" smtClean="0"/>
              <a:t>and</a:t>
            </a:r>
            <a:r>
              <a:rPr lang="tr-TR" sz="2400" dirty="0" smtClean="0"/>
              <a:t> </a:t>
            </a:r>
            <a:r>
              <a:rPr lang="tr-TR" sz="2400" dirty="0" err="1" smtClean="0"/>
              <a:t>shot</a:t>
            </a:r>
            <a:r>
              <a:rPr lang="tr-TR" sz="2400" dirty="0" smtClean="0"/>
              <a:t> </a:t>
            </a:r>
            <a:r>
              <a:rPr lang="tr-TR" sz="2400" dirty="0" err="1" smtClean="0"/>
              <a:t>the</a:t>
            </a:r>
            <a:r>
              <a:rPr lang="tr-TR" sz="2400" dirty="0" smtClean="0"/>
              <a:t> </a:t>
            </a:r>
            <a:r>
              <a:rPr lang="tr-TR" sz="2400" dirty="0" err="1" smtClean="0"/>
              <a:t>shouts</a:t>
            </a:r>
            <a:r>
              <a:rPr lang="tr-TR" sz="2400" dirty="0" smtClean="0"/>
              <a:t> </a:t>
            </a:r>
            <a:r>
              <a:rPr lang="tr-TR" sz="2400" dirty="0" err="1" smtClean="0"/>
              <a:t>and</a:t>
            </a:r>
            <a:r>
              <a:rPr lang="tr-TR" sz="2400" dirty="0" smtClean="0"/>
              <a:t> </a:t>
            </a:r>
            <a:r>
              <a:rPr lang="tr-TR" sz="2400" dirty="0" err="1" smtClean="0"/>
              <a:t>criticisms</a:t>
            </a:r>
            <a:r>
              <a:rPr lang="tr-TR" sz="2400" dirty="0" smtClean="0"/>
              <a:t> of a </a:t>
            </a:r>
            <a:r>
              <a:rPr lang="tr-TR" sz="2400" dirty="0" err="1" smtClean="0"/>
              <a:t>handful</a:t>
            </a:r>
            <a:r>
              <a:rPr lang="tr-TR" sz="2400" dirty="0" smtClean="0"/>
              <a:t> of </a:t>
            </a:r>
            <a:r>
              <a:rPr lang="tr-TR" sz="2400" dirty="0" err="1" smtClean="0"/>
              <a:t>intellectuals</a:t>
            </a:r>
            <a:r>
              <a:rPr lang="tr-TR" sz="2400" dirty="0" smtClean="0"/>
              <a:t>”</a:t>
            </a:r>
            <a:br>
              <a:rPr lang="tr-TR" sz="2400" dirty="0" smtClean="0"/>
            </a:br>
            <a:r>
              <a:rPr lang="tr-TR" sz="2400" dirty="0" smtClean="0"/>
              <a:t>					</a:t>
            </a:r>
            <a:r>
              <a:rPr lang="tr-TR" sz="2400" i="1" dirty="0" smtClean="0"/>
              <a:t>Samet Ağaoğlu</a:t>
            </a:r>
          </a:p>
        </p:txBody>
      </p:sp>
    </p:spTree>
    <p:extLst>
      <p:ext uri="{BB962C8B-B14F-4D97-AF65-F5344CB8AC3E}">
        <p14:creationId xmlns:p14="http://schemas.microsoft.com/office/powerpoint/2010/main" val="3002902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1950 </a:t>
            </a:r>
            <a:r>
              <a:rPr lang="tr-TR" dirty="0" err="1" smtClean="0"/>
              <a:t>ElectIons</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923" y="1574229"/>
            <a:ext cx="7639490" cy="3732436"/>
          </a:xfrm>
        </p:spPr>
      </p:pic>
    </p:spTree>
    <p:extLst>
      <p:ext uri="{BB962C8B-B14F-4D97-AF65-F5344CB8AC3E}">
        <p14:creationId xmlns:p14="http://schemas.microsoft.com/office/powerpoint/2010/main" val="2715162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2800" b="1" dirty="0"/>
              <a:t>The 1954 </a:t>
            </a:r>
            <a:r>
              <a:rPr lang="en-US" sz="2800" b="1" dirty="0" smtClean="0"/>
              <a:t>elect</a:t>
            </a:r>
            <a:r>
              <a:rPr lang="tr-TR" sz="2800" b="1" dirty="0" smtClean="0"/>
              <a:t>I</a:t>
            </a:r>
            <a:r>
              <a:rPr lang="en-US" sz="2800" b="1" dirty="0" err="1" smtClean="0"/>
              <a:t>ons</a:t>
            </a:r>
            <a:r>
              <a:rPr lang="en-US" sz="2800" b="1" dirty="0"/>
              <a:t>: </a:t>
            </a:r>
            <a:r>
              <a:rPr lang="tr-TR" sz="2800" b="1" dirty="0" smtClean="0"/>
              <a:t>I</a:t>
            </a:r>
            <a:r>
              <a:rPr lang="en-US" sz="2800" b="1" dirty="0" err="1" smtClean="0"/>
              <a:t>ncreased</a:t>
            </a:r>
            <a:r>
              <a:rPr lang="en-US" sz="2800" b="1" dirty="0" smtClean="0"/>
              <a:t> </a:t>
            </a:r>
            <a:r>
              <a:rPr lang="en-US" sz="2800" b="1" dirty="0"/>
              <a:t>DP </a:t>
            </a:r>
            <a:r>
              <a:rPr lang="en-US" sz="2800" b="1" dirty="0" smtClean="0"/>
              <a:t>major</a:t>
            </a:r>
            <a:r>
              <a:rPr lang="tr-TR" sz="2800" b="1" dirty="0" smtClean="0"/>
              <a:t>I</a:t>
            </a:r>
            <a:r>
              <a:rPr lang="en-US" sz="2800" b="1" dirty="0" smtClean="0"/>
              <a:t>ty </a:t>
            </a:r>
            <a:r>
              <a:rPr lang="tr-TR" sz="2800" dirty="0"/>
              <a:t/>
            </a:r>
            <a:br>
              <a:rPr lang="tr-TR" sz="2800" dirty="0"/>
            </a:br>
            <a:endParaRPr lang="tr-TR" sz="2800" dirty="0"/>
          </a:p>
        </p:txBody>
      </p:sp>
      <p:sp>
        <p:nvSpPr>
          <p:cNvPr id="3" name="İçerik Yer Tutucusu 2"/>
          <p:cNvSpPr>
            <a:spLocks noGrp="1"/>
          </p:cNvSpPr>
          <p:nvPr>
            <p:ph idx="1"/>
          </p:nvPr>
        </p:nvSpPr>
        <p:spPr>
          <a:xfrm>
            <a:off x="677334" y="1671192"/>
            <a:ext cx="8596668" cy="4575062"/>
          </a:xfrm>
        </p:spPr>
        <p:txBody>
          <a:bodyPr>
            <a:noAutofit/>
          </a:bodyPr>
          <a:lstStyle/>
          <a:p>
            <a:pPr algn="just">
              <a:lnSpc>
                <a:spcPct val="150000"/>
              </a:lnSpc>
            </a:pPr>
            <a:r>
              <a:rPr lang="en-US" sz="1600" dirty="0"/>
              <a:t>The DP’s economic success guaranteed it the support of the mass of the population, especially in the countryside. </a:t>
            </a:r>
            <a:endParaRPr lang="tr-TR" sz="1600" dirty="0"/>
          </a:p>
          <a:p>
            <a:pPr algn="just">
              <a:lnSpc>
                <a:spcPct val="150000"/>
              </a:lnSpc>
            </a:pPr>
            <a:endParaRPr lang="tr-TR" sz="1600" dirty="0"/>
          </a:p>
          <a:p>
            <a:pPr algn="just">
              <a:lnSpc>
                <a:spcPct val="150000"/>
              </a:lnSpc>
            </a:pPr>
            <a:r>
              <a:rPr lang="en-US" sz="1600" dirty="0"/>
              <a:t>The central theme of the RPP campaign </a:t>
            </a:r>
            <a:r>
              <a:rPr lang="en-US" sz="1600" dirty="0" smtClean="0"/>
              <a:t>lacked </a:t>
            </a:r>
            <a:r>
              <a:rPr lang="en-US" sz="1600" dirty="0"/>
              <a:t>credibility </a:t>
            </a:r>
            <a:r>
              <a:rPr lang="en-US" sz="1600" dirty="0" smtClean="0"/>
              <a:t>as </a:t>
            </a:r>
            <a:r>
              <a:rPr lang="tr-TR" sz="1600" dirty="0" smtClean="0"/>
              <a:t>it </a:t>
            </a:r>
            <a:r>
              <a:rPr lang="tr-TR" sz="1600" dirty="0" err="1" smtClean="0"/>
              <a:t>came</a:t>
            </a:r>
            <a:r>
              <a:rPr lang="en-US" sz="1600" dirty="0" smtClean="0"/>
              <a:t> </a:t>
            </a:r>
            <a:r>
              <a:rPr lang="en-US" sz="1600" dirty="0"/>
              <a:t>from a party so closely identified with the authoritarian regime of the past. </a:t>
            </a:r>
            <a:endParaRPr lang="tr-TR" sz="1600" dirty="0"/>
          </a:p>
          <a:p>
            <a:pPr marL="0" indent="0" algn="just">
              <a:lnSpc>
                <a:spcPct val="150000"/>
              </a:lnSpc>
              <a:buNone/>
            </a:pPr>
            <a:r>
              <a:rPr lang="en-US" sz="1600" dirty="0"/>
              <a:t> </a:t>
            </a:r>
            <a:endParaRPr lang="tr-TR" sz="1600" dirty="0"/>
          </a:p>
          <a:p>
            <a:pPr algn="just">
              <a:lnSpc>
                <a:spcPct val="150000"/>
              </a:lnSpc>
            </a:pPr>
            <a:r>
              <a:rPr lang="en-US" sz="1600" dirty="0"/>
              <a:t>On 2 May 1954 the DP increased its share of the vote (from 53.6 to 58.4 per cent), while the RPP share dropped from 39.9 to 35.1 per cent. In the assembly this meant 503 seats for the DP, while the RPP was left with only 31.</a:t>
            </a:r>
            <a:endParaRPr lang="tr-TR" sz="1600" dirty="0"/>
          </a:p>
          <a:p>
            <a:pPr algn="just">
              <a:lnSpc>
                <a:spcPct val="150000"/>
              </a:lnSpc>
            </a:pPr>
            <a:endParaRPr lang="tr-TR" sz="1600" dirty="0"/>
          </a:p>
        </p:txBody>
      </p:sp>
      <p:pic>
        <p:nvPicPr>
          <p:cNvPr id="4" name="6 İçerik Yer Tutucusu" descr="dp afiş.jpg"/>
          <p:cNvPicPr>
            <a:picLocks noChangeAspect="1"/>
          </p:cNvPicPr>
          <p:nvPr/>
        </p:nvPicPr>
        <p:blipFill>
          <a:blip r:embed="rId2" cstate="print"/>
          <a:stretch>
            <a:fillRect/>
          </a:stretch>
        </p:blipFill>
        <p:spPr>
          <a:xfrm>
            <a:off x="9342485" y="0"/>
            <a:ext cx="2849515" cy="4159876"/>
          </a:xfrm>
          <a:prstGeom prst="rect">
            <a:avLst/>
          </a:prstGeom>
        </p:spPr>
      </p:pic>
    </p:spTree>
    <p:extLst>
      <p:ext uri="{BB962C8B-B14F-4D97-AF65-F5344CB8AC3E}">
        <p14:creationId xmlns:p14="http://schemas.microsoft.com/office/powerpoint/2010/main" val="1374734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ebaysal\Dropbox\Koc - hist301302\hist 302\1945-1960\Caricatures\DSC02500.JPG"/>
          <p:cNvPicPr>
            <a:picLocks noChangeAspect="1" noChangeArrowheads="1"/>
          </p:cNvPicPr>
          <p:nvPr/>
        </p:nvPicPr>
        <p:blipFill>
          <a:blip r:embed="rId2" cstate="print"/>
          <a:srcRect/>
          <a:stretch>
            <a:fillRect/>
          </a:stretch>
        </p:blipFill>
        <p:spPr bwMode="auto">
          <a:xfrm>
            <a:off x="706574" y="1107583"/>
            <a:ext cx="3293642" cy="5252684"/>
          </a:xfrm>
          <a:prstGeom prst="rect">
            <a:avLst/>
          </a:prstGeom>
          <a:noFill/>
        </p:spPr>
      </p:pic>
      <p:sp>
        <p:nvSpPr>
          <p:cNvPr id="2" name="Title 1"/>
          <p:cNvSpPr>
            <a:spLocks noGrp="1"/>
          </p:cNvSpPr>
          <p:nvPr>
            <p:ph type="title"/>
          </p:nvPr>
        </p:nvSpPr>
        <p:spPr>
          <a:xfrm>
            <a:off x="374071" y="202920"/>
            <a:ext cx="8183880" cy="1051560"/>
          </a:xfrm>
        </p:spPr>
        <p:txBody>
          <a:bodyPr/>
          <a:lstStyle/>
          <a:p>
            <a:r>
              <a:rPr lang="tr-TR" dirty="0" smtClean="0"/>
              <a:t>May 1954 </a:t>
            </a:r>
            <a:r>
              <a:rPr lang="tr-TR" dirty="0" err="1" smtClean="0"/>
              <a:t>ElectIons</a:t>
            </a:r>
            <a:endParaRPr lang="tr-TR" dirty="0"/>
          </a:p>
        </p:txBody>
      </p:sp>
      <p:sp>
        <p:nvSpPr>
          <p:cNvPr id="3" name="Content Placeholder 2"/>
          <p:cNvSpPr>
            <a:spLocks noGrp="1"/>
          </p:cNvSpPr>
          <p:nvPr>
            <p:ph idx="1"/>
          </p:nvPr>
        </p:nvSpPr>
        <p:spPr>
          <a:xfrm>
            <a:off x="4332719" y="1254480"/>
            <a:ext cx="5436096" cy="4526280"/>
          </a:xfrm>
        </p:spPr>
        <p:txBody>
          <a:bodyPr>
            <a:normAutofit/>
          </a:bodyPr>
          <a:lstStyle/>
          <a:p>
            <a:r>
              <a:rPr lang="tr-TR" dirty="0" smtClean="0"/>
              <a:t>DP – 503 </a:t>
            </a:r>
            <a:r>
              <a:rPr lang="tr-TR" dirty="0" err="1" smtClean="0"/>
              <a:t>seats</a:t>
            </a:r>
            <a:r>
              <a:rPr lang="tr-TR" dirty="0" smtClean="0"/>
              <a:t> vs RPP – 31 </a:t>
            </a:r>
            <a:r>
              <a:rPr lang="tr-TR" dirty="0" err="1" smtClean="0"/>
              <a:t>seats</a:t>
            </a:r>
            <a:r>
              <a:rPr lang="tr-TR" dirty="0" smtClean="0"/>
              <a:t/>
            </a:r>
            <a:br>
              <a:rPr lang="tr-TR" dirty="0" smtClean="0"/>
            </a:br>
            <a:r>
              <a:rPr lang="tr-TR" sz="2000" dirty="0" smtClean="0"/>
              <a:t>	</a:t>
            </a:r>
            <a:r>
              <a:rPr lang="tr-TR" sz="2000" dirty="0"/>
              <a:t>“The </a:t>
            </a:r>
            <a:r>
              <a:rPr lang="tr-TR" sz="2000" dirty="0" err="1"/>
              <a:t>elections</a:t>
            </a:r>
            <a:r>
              <a:rPr lang="tr-TR" sz="2000" dirty="0"/>
              <a:t> </a:t>
            </a:r>
            <a:r>
              <a:rPr lang="tr-TR" sz="2000" dirty="0" err="1"/>
              <a:t>have</a:t>
            </a:r>
            <a:r>
              <a:rPr lang="tr-TR" sz="2000" dirty="0"/>
              <a:t> </a:t>
            </a:r>
            <a:r>
              <a:rPr lang="tr-TR" sz="2000" dirty="0" err="1"/>
              <a:t>clearly</a:t>
            </a:r>
            <a:r>
              <a:rPr lang="tr-TR" sz="2000" dirty="0"/>
              <a:t> </a:t>
            </a:r>
            <a:r>
              <a:rPr lang="tr-TR" sz="2000" dirty="0" err="1"/>
              <a:t>revealed</a:t>
            </a:r>
            <a:r>
              <a:rPr lang="tr-TR" sz="2000" dirty="0"/>
              <a:t> how </a:t>
            </a:r>
            <a:r>
              <a:rPr lang="tr-TR" sz="2000" dirty="0" err="1"/>
              <a:t>much</a:t>
            </a:r>
            <a:r>
              <a:rPr lang="tr-TR" sz="2000" dirty="0"/>
              <a:t> </a:t>
            </a:r>
            <a:r>
              <a:rPr lang="tr-TR" sz="2000" dirty="0" err="1"/>
              <a:t>the</a:t>
            </a:r>
            <a:r>
              <a:rPr lang="tr-TR" sz="2000" dirty="0"/>
              <a:t> </a:t>
            </a:r>
            <a:r>
              <a:rPr lang="tr-TR" sz="2000" dirty="0" err="1"/>
              <a:t>citizen</a:t>
            </a:r>
            <a:r>
              <a:rPr lang="tr-TR" sz="2000" dirty="0"/>
              <a:t> </a:t>
            </a:r>
            <a:r>
              <a:rPr lang="tr-TR" sz="2000" dirty="0" err="1"/>
              <a:t>like</a:t>
            </a:r>
            <a:r>
              <a:rPr lang="tr-TR" sz="2000" dirty="0"/>
              <a:t> </a:t>
            </a:r>
            <a:r>
              <a:rPr lang="tr-TR" sz="2000" dirty="0" err="1"/>
              <a:t>the</a:t>
            </a:r>
            <a:r>
              <a:rPr lang="tr-TR" sz="2000" dirty="0"/>
              <a:t> </a:t>
            </a:r>
            <a:r>
              <a:rPr lang="tr-TR" sz="2000" dirty="0" err="1"/>
              <a:t>road</a:t>
            </a:r>
            <a:r>
              <a:rPr lang="tr-TR" sz="2000" dirty="0"/>
              <a:t> I </a:t>
            </a:r>
            <a:r>
              <a:rPr lang="tr-TR" sz="2000" dirty="0" err="1"/>
              <a:t>have</a:t>
            </a:r>
            <a:r>
              <a:rPr lang="tr-TR" sz="2000" dirty="0"/>
              <a:t> </a:t>
            </a:r>
            <a:r>
              <a:rPr lang="tr-TR" sz="2000" dirty="0" err="1"/>
              <a:t>taken</a:t>
            </a:r>
            <a:r>
              <a:rPr lang="tr-TR" sz="2000" dirty="0"/>
              <a:t>. </a:t>
            </a:r>
            <a:r>
              <a:rPr lang="en-US" sz="2000" dirty="0"/>
              <a:t>I used to see your advice on whether aspirin or </a:t>
            </a:r>
            <a:r>
              <a:rPr lang="en-US" sz="2000" dirty="0" err="1"/>
              <a:t>optalidon</a:t>
            </a:r>
            <a:r>
              <a:rPr lang="en-US" sz="2000" dirty="0"/>
              <a:t> as a cure for nerves. Now the people’s lively confidence makes it obvious that there is no further need for such consultations. I am going to have the final word and use </a:t>
            </a:r>
            <a:r>
              <a:rPr lang="en-US" sz="2000" dirty="0" smtClean="0"/>
              <a:t>aspirin </a:t>
            </a:r>
            <a:r>
              <a:rPr lang="en-US" sz="2000" dirty="0"/>
              <a:t>or </a:t>
            </a:r>
            <a:r>
              <a:rPr lang="en-US" sz="2000" dirty="0" err="1"/>
              <a:t>optalidon</a:t>
            </a:r>
            <a:r>
              <a:rPr lang="en-US" sz="2000" dirty="0"/>
              <a:t> as I please.”</a:t>
            </a:r>
            <a:r>
              <a:rPr lang="tr-TR" sz="2000" dirty="0"/>
              <a:t> – </a:t>
            </a:r>
            <a:r>
              <a:rPr lang="tr-TR" sz="2000" i="1" dirty="0"/>
              <a:t>Adnan Menderes</a:t>
            </a:r>
            <a:endParaRPr lang="en-US" sz="2000" i="1" dirty="0"/>
          </a:p>
          <a:p>
            <a:endParaRPr lang="tr-TR" dirty="0" smtClean="0"/>
          </a:p>
        </p:txBody>
      </p:sp>
    </p:spTree>
    <p:extLst>
      <p:ext uri="{BB962C8B-B14F-4D97-AF65-F5344CB8AC3E}">
        <p14:creationId xmlns:p14="http://schemas.microsoft.com/office/powerpoint/2010/main" val="1736542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287628"/>
            <a:ext cx="8596668" cy="1320800"/>
          </a:xfrm>
        </p:spPr>
        <p:txBody>
          <a:bodyPr>
            <a:noAutofit/>
          </a:bodyPr>
          <a:lstStyle/>
          <a:p>
            <a:r>
              <a:rPr lang="en-US" sz="2800" b="1" dirty="0" err="1" smtClean="0"/>
              <a:t>Econom</a:t>
            </a:r>
            <a:r>
              <a:rPr lang="tr-TR" sz="2800" b="1" dirty="0" smtClean="0"/>
              <a:t>I</a:t>
            </a:r>
            <a:r>
              <a:rPr lang="en-US" sz="2800" b="1" dirty="0" smtClean="0"/>
              <a:t>c </a:t>
            </a:r>
            <a:r>
              <a:rPr lang="en-US" sz="2800" b="1" dirty="0"/>
              <a:t>Developments, </a:t>
            </a:r>
            <a:r>
              <a:rPr lang="tr-TR" sz="2800" b="1" dirty="0"/>
              <a:t>1950-1954: </a:t>
            </a:r>
            <a:r>
              <a:rPr lang="tr-TR" sz="2800" b="1" dirty="0" err="1"/>
              <a:t>Unprecedented</a:t>
            </a:r>
            <a:r>
              <a:rPr lang="tr-TR" sz="2800" b="1" dirty="0"/>
              <a:t> </a:t>
            </a:r>
            <a:r>
              <a:rPr lang="tr-TR" sz="2800" b="1" dirty="0" err="1" smtClean="0"/>
              <a:t>economIc</a:t>
            </a:r>
            <a:r>
              <a:rPr lang="tr-TR" sz="2800" b="1" dirty="0" smtClean="0"/>
              <a:t> </a:t>
            </a:r>
            <a:r>
              <a:rPr lang="tr-TR" sz="2800" b="1" dirty="0" err="1"/>
              <a:t>boom</a:t>
            </a:r>
            <a:r>
              <a:rPr lang="tr-TR" sz="2800" b="1" dirty="0"/>
              <a:t> </a:t>
            </a:r>
            <a:r>
              <a:rPr lang="tr-TR" sz="2800" dirty="0"/>
              <a:t> </a:t>
            </a:r>
            <a:br>
              <a:rPr lang="tr-TR" sz="2800" dirty="0"/>
            </a:br>
            <a:endParaRPr lang="tr-TR" sz="2800" dirty="0"/>
          </a:p>
        </p:txBody>
      </p:sp>
      <p:sp>
        <p:nvSpPr>
          <p:cNvPr id="3" name="İçerik Yer Tutucusu 2"/>
          <p:cNvSpPr>
            <a:spLocks noGrp="1"/>
          </p:cNvSpPr>
          <p:nvPr>
            <p:ph idx="1"/>
          </p:nvPr>
        </p:nvSpPr>
        <p:spPr>
          <a:xfrm>
            <a:off x="677334" y="1774223"/>
            <a:ext cx="8596668" cy="4626577"/>
          </a:xfrm>
        </p:spPr>
        <p:txBody>
          <a:bodyPr>
            <a:noAutofit/>
          </a:bodyPr>
          <a:lstStyle/>
          <a:p>
            <a:pPr algn="just">
              <a:lnSpc>
                <a:spcPct val="160000"/>
              </a:lnSpc>
            </a:pPr>
            <a:r>
              <a:rPr lang="en-US" sz="1600" dirty="0"/>
              <a:t>The Democrats had been the most vocal supporters of free-market economics since 1946 and that they implemented liberalization policies with </a:t>
            </a:r>
            <a:r>
              <a:rPr lang="en-US" sz="1600" dirty="0" smtClean="0"/>
              <a:t>vigor </a:t>
            </a:r>
            <a:r>
              <a:rPr lang="en-US" sz="1600" dirty="0"/>
              <a:t>once they were in office</a:t>
            </a:r>
            <a:r>
              <a:rPr lang="en-US" sz="1600" dirty="0" smtClean="0"/>
              <a:t>.</a:t>
            </a:r>
            <a:endParaRPr lang="tr-TR" sz="1600" dirty="0"/>
          </a:p>
          <a:p>
            <a:pPr algn="just">
              <a:lnSpc>
                <a:spcPct val="160000"/>
              </a:lnSpc>
            </a:pPr>
            <a:r>
              <a:rPr lang="en-US" sz="1600" dirty="0"/>
              <a:t>Under the direction of Menderes, they, for the first time in Turkish history, put the interests of the farmer first, and they continued to do so until the very end. </a:t>
            </a:r>
            <a:endParaRPr lang="tr-TR" sz="1600" dirty="0"/>
          </a:p>
          <a:p>
            <a:pPr algn="just">
              <a:lnSpc>
                <a:spcPct val="160000"/>
              </a:lnSpc>
            </a:pPr>
            <a:r>
              <a:rPr lang="en-US" sz="1600" dirty="0"/>
              <a:t>Supported by large-scale American aid, the progress in these first years was impressive. The credits were used to buy imported machinery. The total number of tractors for example grew from 1750 to more than 30,000 in the years 1948–52. </a:t>
            </a:r>
            <a:endParaRPr lang="tr-TR" sz="1600" dirty="0"/>
          </a:p>
          <a:p>
            <a:pPr algn="just"/>
            <a:endParaRPr lang="tr-TR" sz="1400" dirty="0"/>
          </a:p>
        </p:txBody>
      </p:sp>
    </p:spTree>
    <p:extLst>
      <p:ext uri="{BB962C8B-B14F-4D97-AF65-F5344CB8AC3E}">
        <p14:creationId xmlns:p14="http://schemas.microsoft.com/office/powerpoint/2010/main" val="1181497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Reversal of Fortune: DP after 1954</a:t>
            </a:r>
            <a:r>
              <a:rPr lang="tr-TR" dirty="0"/>
              <a:t/>
            </a:r>
            <a:br>
              <a:rPr lang="tr-TR" dirty="0"/>
            </a:br>
            <a:endParaRPr lang="tr-TR" dirty="0"/>
          </a:p>
        </p:txBody>
      </p:sp>
      <p:sp>
        <p:nvSpPr>
          <p:cNvPr id="3" name="İçerik Yer Tutucusu 2"/>
          <p:cNvSpPr>
            <a:spLocks noGrp="1"/>
          </p:cNvSpPr>
          <p:nvPr>
            <p:ph idx="1"/>
          </p:nvPr>
        </p:nvSpPr>
        <p:spPr/>
        <p:txBody>
          <a:bodyPr/>
          <a:lstStyle/>
          <a:p>
            <a:pPr marL="0" indent="0">
              <a:buNone/>
            </a:pPr>
            <a:r>
              <a:rPr lang="en-US" b="1" i="1" dirty="0"/>
              <a:t>The economic problems </a:t>
            </a:r>
            <a:r>
              <a:rPr lang="en-US" b="1" i="1" dirty="0" smtClean="0"/>
              <a:t>accumulate</a:t>
            </a:r>
            <a:endParaRPr lang="tr-TR" i="1" dirty="0"/>
          </a:p>
          <a:p>
            <a:endParaRPr lang="tr-TR" dirty="0" smtClean="0"/>
          </a:p>
          <a:p>
            <a:r>
              <a:rPr lang="en-US" dirty="0" smtClean="0"/>
              <a:t>Increasing </a:t>
            </a:r>
            <a:r>
              <a:rPr lang="en-US" dirty="0"/>
              <a:t>trade deficit after the economic boom came to an end in 1954.  </a:t>
            </a:r>
            <a:endParaRPr lang="tr-TR" dirty="0"/>
          </a:p>
          <a:p>
            <a:r>
              <a:rPr lang="en-US" dirty="0"/>
              <a:t>Economic growth fell from around 13 per cent to around 4 per cent. </a:t>
            </a:r>
            <a:endParaRPr lang="tr-TR" dirty="0"/>
          </a:p>
          <a:p>
            <a:r>
              <a:rPr lang="en-US" dirty="0" smtClean="0"/>
              <a:t>In </a:t>
            </a:r>
            <a:r>
              <a:rPr lang="en-US" dirty="0"/>
              <a:t>1958, the lira was devalued, the debts rescheduled and prices were raised. </a:t>
            </a:r>
            <a:endParaRPr lang="tr-TR" dirty="0"/>
          </a:p>
          <a:p>
            <a:r>
              <a:rPr lang="en-US" dirty="0"/>
              <a:t>By 1960, the total external debt of the country stood at $1.5 billion, a quarter of the GNP.</a:t>
            </a:r>
            <a:endParaRPr lang="tr-TR" dirty="0"/>
          </a:p>
          <a:p>
            <a:endParaRPr lang="tr-TR" dirty="0"/>
          </a:p>
        </p:txBody>
      </p:sp>
    </p:spTree>
    <p:extLst>
      <p:ext uri="{BB962C8B-B14F-4D97-AF65-F5344CB8AC3E}">
        <p14:creationId xmlns:p14="http://schemas.microsoft.com/office/powerpoint/2010/main" val="1276210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US" b="1" dirty="0" err="1" smtClean="0"/>
              <a:t>Increas</a:t>
            </a:r>
            <a:r>
              <a:rPr lang="tr-TR" b="1" dirty="0" smtClean="0"/>
              <a:t>I</a:t>
            </a:r>
            <a:r>
              <a:rPr lang="en-US" b="1" dirty="0" smtClean="0"/>
              <a:t>ng </a:t>
            </a:r>
            <a:r>
              <a:rPr lang="en-US" b="1" dirty="0" err="1" smtClean="0"/>
              <a:t>oppos</a:t>
            </a:r>
            <a:r>
              <a:rPr lang="tr-TR" b="1" dirty="0" smtClean="0"/>
              <a:t>I</a:t>
            </a:r>
            <a:r>
              <a:rPr lang="en-US" b="1" dirty="0" smtClean="0"/>
              <a:t>t</a:t>
            </a:r>
            <a:r>
              <a:rPr lang="tr-TR" b="1" dirty="0" smtClean="0"/>
              <a:t>I</a:t>
            </a:r>
            <a:r>
              <a:rPr lang="en-US" b="1" dirty="0" smtClean="0"/>
              <a:t>on </a:t>
            </a:r>
            <a:r>
              <a:rPr lang="en-US" b="1" dirty="0"/>
              <a:t>and Democrat Party’s </a:t>
            </a:r>
            <a:r>
              <a:rPr lang="en-US" b="1" dirty="0" smtClean="0"/>
              <a:t>grow</a:t>
            </a:r>
            <a:r>
              <a:rPr lang="tr-TR" b="1" dirty="0" smtClean="0"/>
              <a:t>I</a:t>
            </a:r>
            <a:r>
              <a:rPr lang="en-US" b="1" dirty="0" smtClean="0"/>
              <a:t>ng author</a:t>
            </a:r>
            <a:r>
              <a:rPr lang="tr-TR" b="1" dirty="0" smtClean="0"/>
              <a:t>I</a:t>
            </a:r>
            <a:r>
              <a:rPr lang="en-US" b="1" dirty="0" smtClean="0"/>
              <a:t>tar</a:t>
            </a:r>
            <a:r>
              <a:rPr lang="tr-TR" b="1" dirty="0" smtClean="0"/>
              <a:t>I</a:t>
            </a:r>
            <a:r>
              <a:rPr lang="en-US" b="1" dirty="0" smtClean="0"/>
              <a:t>an</a:t>
            </a:r>
            <a:r>
              <a:rPr lang="tr-TR" b="1" dirty="0" smtClean="0"/>
              <a:t>I</a:t>
            </a:r>
            <a:r>
              <a:rPr lang="en-US" b="1" dirty="0" err="1" smtClean="0"/>
              <a:t>sm</a:t>
            </a:r>
            <a:r>
              <a:rPr lang="en-US" b="1" dirty="0" smtClean="0"/>
              <a:t> </a:t>
            </a:r>
            <a:r>
              <a:rPr lang="tr-TR" dirty="0"/>
              <a:t/>
            </a:r>
            <a:br>
              <a:rPr lang="tr-TR" dirty="0"/>
            </a:br>
            <a:endParaRPr lang="tr-TR" dirty="0"/>
          </a:p>
        </p:txBody>
      </p:sp>
      <p:sp>
        <p:nvSpPr>
          <p:cNvPr id="3" name="İçerik Yer Tutucusu 2"/>
          <p:cNvSpPr>
            <a:spLocks noGrp="1"/>
          </p:cNvSpPr>
          <p:nvPr>
            <p:ph idx="1"/>
          </p:nvPr>
        </p:nvSpPr>
        <p:spPr/>
        <p:txBody>
          <a:bodyPr>
            <a:normAutofit/>
          </a:bodyPr>
          <a:lstStyle/>
          <a:p>
            <a:pPr marL="0" indent="0">
              <a:buNone/>
            </a:pPr>
            <a:r>
              <a:rPr lang="tr-TR" dirty="0" err="1" smtClean="0"/>
              <a:t>Early</a:t>
            </a:r>
            <a:r>
              <a:rPr lang="tr-TR" dirty="0" smtClean="0"/>
              <a:t> </a:t>
            </a:r>
            <a:r>
              <a:rPr lang="tr-TR" dirty="0" err="1" smtClean="0"/>
              <a:t>retirement</a:t>
            </a:r>
            <a:r>
              <a:rPr lang="tr-TR" dirty="0" smtClean="0"/>
              <a:t> </a:t>
            </a:r>
            <a:r>
              <a:rPr lang="tr-TR" dirty="0" err="1" smtClean="0"/>
              <a:t>for</a:t>
            </a:r>
            <a:r>
              <a:rPr lang="tr-TR" dirty="0" smtClean="0"/>
              <a:t> </a:t>
            </a:r>
            <a:r>
              <a:rPr lang="tr-TR" dirty="0" err="1" smtClean="0"/>
              <a:t>civil</a:t>
            </a:r>
            <a:r>
              <a:rPr lang="tr-TR" dirty="0" smtClean="0"/>
              <a:t> </a:t>
            </a:r>
            <a:r>
              <a:rPr lang="tr-TR" dirty="0" err="1" smtClean="0"/>
              <a:t>servants</a:t>
            </a:r>
            <a:endParaRPr lang="tr-TR" dirty="0" smtClean="0"/>
          </a:p>
          <a:p>
            <a:pPr marL="0" indent="0">
              <a:buNone/>
            </a:pPr>
            <a:r>
              <a:rPr lang="tr-TR" dirty="0" err="1" smtClean="0"/>
              <a:t>The</a:t>
            </a:r>
            <a:r>
              <a:rPr lang="tr-TR" dirty="0" smtClean="0"/>
              <a:t> Right </a:t>
            </a:r>
            <a:r>
              <a:rPr lang="tr-TR" dirty="0" err="1" smtClean="0"/>
              <a:t>to</a:t>
            </a:r>
            <a:r>
              <a:rPr lang="tr-TR" dirty="0" smtClean="0"/>
              <a:t> </a:t>
            </a:r>
            <a:r>
              <a:rPr lang="tr-TR" dirty="0" err="1" smtClean="0"/>
              <a:t>Prove</a:t>
            </a:r>
            <a:r>
              <a:rPr lang="tr-TR" dirty="0" smtClean="0"/>
              <a:t> (İspat Hakkı)</a:t>
            </a:r>
          </a:p>
          <a:p>
            <a:pPr marL="0" indent="0">
              <a:buNone/>
            </a:pPr>
            <a:r>
              <a:rPr lang="tr-TR" dirty="0" smtClean="0"/>
              <a:t>6-7 </a:t>
            </a:r>
            <a:r>
              <a:rPr lang="tr-TR" dirty="0" err="1"/>
              <a:t>September</a:t>
            </a:r>
            <a:r>
              <a:rPr lang="tr-TR" dirty="0"/>
              <a:t> </a:t>
            </a:r>
            <a:r>
              <a:rPr lang="tr-TR" dirty="0" err="1" smtClean="0"/>
              <a:t>Events</a:t>
            </a:r>
            <a:endParaRPr lang="tr-TR" dirty="0"/>
          </a:p>
          <a:p>
            <a:pPr marL="0" indent="0">
              <a:buNone/>
            </a:pPr>
            <a:r>
              <a:rPr lang="en-US" dirty="0"/>
              <a:t>1957 </a:t>
            </a:r>
            <a:r>
              <a:rPr lang="en-US" dirty="0" smtClean="0"/>
              <a:t>Elections</a:t>
            </a:r>
            <a:r>
              <a:rPr lang="en-US" dirty="0"/>
              <a:t> </a:t>
            </a:r>
            <a:endParaRPr lang="tr-TR" dirty="0"/>
          </a:p>
          <a:p>
            <a:pPr marL="0" indent="0">
              <a:buNone/>
            </a:pPr>
            <a:r>
              <a:rPr lang="en-US" dirty="0"/>
              <a:t>The crumbling of support among intellectuals, members of the bureaucracy and the armed forces. </a:t>
            </a:r>
          </a:p>
          <a:p>
            <a:pPr marL="0" indent="0">
              <a:buNone/>
            </a:pPr>
            <a:r>
              <a:rPr lang="tr-TR" dirty="0" err="1" smtClean="0"/>
              <a:t>Tightening</a:t>
            </a:r>
            <a:r>
              <a:rPr lang="tr-TR" dirty="0" smtClean="0"/>
              <a:t> of </a:t>
            </a:r>
            <a:r>
              <a:rPr lang="tr-TR" dirty="0" err="1" smtClean="0"/>
              <a:t>Freedom</a:t>
            </a:r>
            <a:r>
              <a:rPr lang="tr-TR" dirty="0" smtClean="0"/>
              <a:t> of </a:t>
            </a:r>
            <a:r>
              <a:rPr lang="tr-TR" dirty="0" err="1" smtClean="0"/>
              <a:t>the</a:t>
            </a:r>
            <a:r>
              <a:rPr lang="tr-TR" dirty="0" smtClean="0"/>
              <a:t> </a:t>
            </a:r>
            <a:r>
              <a:rPr lang="tr-TR" dirty="0" err="1" smtClean="0"/>
              <a:t>Press</a:t>
            </a:r>
            <a:r>
              <a:rPr lang="tr-TR" dirty="0" smtClean="0"/>
              <a:t> </a:t>
            </a:r>
            <a:r>
              <a:rPr lang="tr-TR" dirty="0" err="1" smtClean="0"/>
              <a:t>and</a:t>
            </a:r>
            <a:r>
              <a:rPr lang="tr-TR" dirty="0" smtClean="0"/>
              <a:t> </a:t>
            </a:r>
            <a:r>
              <a:rPr lang="tr-TR" dirty="0" err="1" smtClean="0"/>
              <a:t>Autonomy</a:t>
            </a:r>
            <a:r>
              <a:rPr lang="tr-TR" dirty="0" smtClean="0"/>
              <a:t> of </a:t>
            </a:r>
            <a:r>
              <a:rPr lang="tr-TR" dirty="0" err="1" smtClean="0"/>
              <a:t>Universities</a:t>
            </a:r>
            <a:endParaRPr lang="tr-TR" dirty="0"/>
          </a:p>
        </p:txBody>
      </p:sp>
    </p:spTree>
    <p:extLst>
      <p:ext uri="{BB962C8B-B14F-4D97-AF65-F5344CB8AC3E}">
        <p14:creationId xmlns:p14="http://schemas.microsoft.com/office/powerpoint/2010/main" val="2641753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The </a:t>
            </a:r>
            <a:r>
              <a:rPr lang="en-US" b="1" dirty="0" smtClean="0"/>
              <a:t>f</a:t>
            </a:r>
            <a:r>
              <a:rPr lang="tr-TR" b="1" dirty="0" smtClean="0"/>
              <a:t>I</a:t>
            </a:r>
            <a:r>
              <a:rPr lang="en-US" b="1" dirty="0" err="1" smtClean="0"/>
              <a:t>nal</a:t>
            </a:r>
            <a:r>
              <a:rPr lang="en-US" b="1" dirty="0" smtClean="0"/>
              <a:t> </a:t>
            </a:r>
            <a:r>
              <a:rPr lang="en-US" b="1" dirty="0"/>
              <a:t>years of Menderes  </a:t>
            </a:r>
            <a:r>
              <a:rPr lang="tr-TR" dirty="0"/>
              <a:t/>
            </a:r>
            <a:br>
              <a:rPr lang="tr-TR" dirty="0"/>
            </a:br>
            <a:endParaRPr lang="tr-TR" dirty="0"/>
          </a:p>
        </p:txBody>
      </p:sp>
      <p:sp>
        <p:nvSpPr>
          <p:cNvPr id="3" name="İçerik Yer Tutucusu 2"/>
          <p:cNvSpPr>
            <a:spLocks noGrp="1"/>
          </p:cNvSpPr>
          <p:nvPr>
            <p:ph idx="1"/>
          </p:nvPr>
        </p:nvSpPr>
        <p:spPr/>
        <p:txBody>
          <a:bodyPr/>
          <a:lstStyle/>
          <a:p>
            <a:r>
              <a:rPr lang="en-US" dirty="0"/>
              <a:t>Growing discontent within the </a:t>
            </a:r>
            <a:r>
              <a:rPr lang="en-US" dirty="0" smtClean="0"/>
              <a:t>military</a:t>
            </a:r>
            <a:endParaRPr lang="tr-TR" dirty="0"/>
          </a:p>
          <a:p>
            <a:r>
              <a:rPr lang="en-US" dirty="0"/>
              <a:t>The issue of </a:t>
            </a:r>
            <a:r>
              <a:rPr lang="en-US" dirty="0" smtClean="0"/>
              <a:t>secularism</a:t>
            </a:r>
            <a:r>
              <a:rPr lang="en-US" b="1" dirty="0"/>
              <a:t> </a:t>
            </a:r>
            <a:endParaRPr lang="tr-TR" dirty="0"/>
          </a:p>
          <a:p>
            <a:r>
              <a:rPr lang="en-US" dirty="0"/>
              <a:t>Menderes launched the </a:t>
            </a:r>
            <a:r>
              <a:rPr lang="en-US" i="1" dirty="0" err="1"/>
              <a:t>Vatan</a:t>
            </a:r>
            <a:r>
              <a:rPr lang="en-US" i="1" dirty="0"/>
              <a:t> </a:t>
            </a:r>
            <a:r>
              <a:rPr lang="en-US" i="1" dirty="0" err="1"/>
              <a:t>Cephesi</a:t>
            </a:r>
            <a:r>
              <a:rPr lang="en-US" i="1" dirty="0"/>
              <a:t> </a:t>
            </a:r>
            <a:r>
              <a:rPr lang="en-US" dirty="0"/>
              <a:t>(Fatherland Front</a:t>
            </a:r>
            <a:r>
              <a:rPr lang="en-US" dirty="0" smtClean="0"/>
              <a:t>)</a:t>
            </a:r>
            <a:endParaRPr lang="tr-TR" dirty="0" smtClean="0"/>
          </a:p>
          <a:p>
            <a:r>
              <a:rPr lang="en-US" dirty="0" smtClean="0"/>
              <a:t>In </a:t>
            </a:r>
            <a:r>
              <a:rPr lang="en-US" dirty="0"/>
              <a:t>April 1960, </a:t>
            </a:r>
            <a:r>
              <a:rPr lang="tr-TR" dirty="0" err="1" smtClean="0"/>
              <a:t>Investigatory</a:t>
            </a:r>
            <a:r>
              <a:rPr lang="tr-TR" dirty="0" smtClean="0"/>
              <a:t> </a:t>
            </a:r>
            <a:r>
              <a:rPr lang="tr-TR" dirty="0" err="1" smtClean="0"/>
              <a:t>Committee</a:t>
            </a:r>
            <a:r>
              <a:rPr lang="tr-TR" dirty="0" smtClean="0"/>
              <a:t> (Tahkikat Komisyonu)</a:t>
            </a:r>
            <a:endParaRPr lang="tr-TR" dirty="0"/>
          </a:p>
        </p:txBody>
      </p:sp>
    </p:spTree>
    <p:extLst>
      <p:ext uri="{BB962C8B-B14F-4D97-AF65-F5344CB8AC3E}">
        <p14:creationId xmlns:p14="http://schemas.microsoft.com/office/powerpoint/2010/main" val="1933776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09104" cy="246832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62" y="2528685"/>
            <a:ext cx="1795060" cy="247594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0953" y="2528685"/>
            <a:ext cx="1683711" cy="243951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2301" y="33136"/>
            <a:ext cx="1743075" cy="249555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3001" y="41599"/>
            <a:ext cx="1743075" cy="264795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8938" y="2689549"/>
            <a:ext cx="1790700" cy="238125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48452" y="2718124"/>
            <a:ext cx="1790700" cy="238125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41215" y="24159"/>
            <a:ext cx="1790700" cy="2381250"/>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78140" y="2718124"/>
            <a:ext cx="1790700" cy="2381250"/>
          </a:xfrm>
          <a:prstGeom prst="rect">
            <a:avLst/>
          </a:prstGeom>
        </p:spPr>
      </p:pic>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23871" y="2718124"/>
            <a:ext cx="1754634" cy="2524125"/>
          </a:xfrm>
          <a:prstGeom prst="rect">
            <a:avLst/>
          </a:prstGeom>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87054" y="17406"/>
            <a:ext cx="2022251" cy="2696335"/>
          </a:xfrm>
          <a:prstGeom prst="rect">
            <a:avLst/>
          </a:prstGeom>
        </p:spPr>
      </p:pic>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64444" y="41599"/>
            <a:ext cx="1905000" cy="2676525"/>
          </a:xfrm>
          <a:prstGeom prst="rect">
            <a:avLst/>
          </a:prstGeom>
        </p:spPr>
      </p:pic>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69206" y="2632399"/>
            <a:ext cx="1790700" cy="2552700"/>
          </a:xfrm>
          <a:prstGeom prst="rect">
            <a:avLst/>
          </a:prstGeom>
        </p:spPr>
      </p:pic>
    </p:spTree>
    <p:extLst>
      <p:ext uri="{BB962C8B-B14F-4D97-AF65-F5344CB8AC3E}">
        <p14:creationId xmlns:p14="http://schemas.microsoft.com/office/powerpoint/2010/main" val="88476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43" y="125033"/>
            <a:ext cx="3810000" cy="47625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343" y="3087174"/>
            <a:ext cx="4762500" cy="33528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4845" y="97621"/>
            <a:ext cx="1733550" cy="26289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7345" y="665946"/>
            <a:ext cx="3832860" cy="5202977"/>
          </a:xfrm>
          <a:prstGeom prst="rect">
            <a:avLst/>
          </a:prstGeom>
        </p:spPr>
      </p:pic>
    </p:spTree>
    <p:extLst>
      <p:ext uri="{BB962C8B-B14F-4D97-AF65-F5344CB8AC3E}">
        <p14:creationId xmlns:p14="http://schemas.microsoft.com/office/powerpoint/2010/main" val="2838481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TurkIsh</a:t>
            </a:r>
            <a:r>
              <a:rPr lang="tr-TR" dirty="0" smtClean="0"/>
              <a:t> </a:t>
            </a:r>
            <a:r>
              <a:rPr lang="tr-TR" dirty="0" err="1" smtClean="0"/>
              <a:t>ForeIgn</a:t>
            </a:r>
            <a:r>
              <a:rPr lang="tr-TR" dirty="0" smtClean="0"/>
              <a:t> </a:t>
            </a:r>
            <a:r>
              <a:rPr lang="tr-TR" dirty="0" err="1" smtClean="0"/>
              <a:t>PolIcy</a:t>
            </a:r>
            <a:r>
              <a:rPr lang="tr-TR" dirty="0" smtClean="0"/>
              <a:t/>
            </a:r>
            <a:br>
              <a:rPr lang="tr-TR" dirty="0" smtClean="0"/>
            </a:br>
            <a:r>
              <a:rPr lang="tr-TR" dirty="0" smtClean="0"/>
              <a:t>1923-1945</a:t>
            </a:r>
            <a:endParaRPr lang="tr-TR" dirty="0"/>
          </a:p>
        </p:txBody>
      </p:sp>
      <p:sp>
        <p:nvSpPr>
          <p:cNvPr id="3" name="Content Placeholder 2"/>
          <p:cNvSpPr>
            <a:spLocks noGrp="1"/>
          </p:cNvSpPr>
          <p:nvPr>
            <p:ph idx="1"/>
          </p:nvPr>
        </p:nvSpPr>
        <p:spPr/>
        <p:txBody>
          <a:bodyPr>
            <a:normAutofit/>
          </a:bodyPr>
          <a:lstStyle/>
          <a:p>
            <a:r>
              <a:rPr lang="tr-TR" dirty="0" smtClean="0"/>
              <a:t>«</a:t>
            </a:r>
            <a:r>
              <a:rPr lang="tr-TR" dirty="0" err="1" smtClean="0"/>
              <a:t>Peace</a:t>
            </a:r>
            <a:r>
              <a:rPr lang="tr-TR" dirty="0" smtClean="0"/>
              <a:t> at </a:t>
            </a:r>
            <a:r>
              <a:rPr lang="tr-TR" dirty="0" err="1" smtClean="0"/>
              <a:t>home</a:t>
            </a:r>
            <a:r>
              <a:rPr lang="tr-TR" dirty="0" smtClean="0"/>
              <a:t>, </a:t>
            </a:r>
            <a:r>
              <a:rPr lang="tr-TR" dirty="0" err="1" smtClean="0"/>
              <a:t>peace</a:t>
            </a:r>
            <a:r>
              <a:rPr lang="tr-TR" dirty="0" smtClean="0"/>
              <a:t> </a:t>
            </a:r>
            <a:r>
              <a:rPr lang="tr-TR" dirty="0" err="1" smtClean="0"/>
              <a:t>abroad</a:t>
            </a:r>
            <a:r>
              <a:rPr lang="tr-TR" dirty="0" smtClean="0"/>
              <a:t>.»</a:t>
            </a:r>
          </a:p>
          <a:p>
            <a:r>
              <a:rPr lang="tr-TR" dirty="0" err="1" smtClean="0"/>
              <a:t>Mosul</a:t>
            </a:r>
            <a:r>
              <a:rPr lang="tr-TR" dirty="0" smtClean="0"/>
              <a:t> </a:t>
            </a:r>
            <a:r>
              <a:rPr lang="tr-TR" dirty="0" err="1" smtClean="0"/>
              <a:t>Issue</a:t>
            </a:r>
            <a:endParaRPr lang="tr-TR" dirty="0" smtClean="0"/>
          </a:p>
          <a:p>
            <a:r>
              <a:rPr lang="tr-TR" dirty="0" smtClean="0"/>
              <a:t>1932-Turkey </a:t>
            </a:r>
            <a:r>
              <a:rPr lang="tr-TR" dirty="0" err="1" smtClean="0"/>
              <a:t>became</a:t>
            </a:r>
            <a:r>
              <a:rPr lang="tr-TR" dirty="0" smtClean="0"/>
              <a:t> a </a:t>
            </a:r>
            <a:r>
              <a:rPr lang="tr-TR" dirty="0" err="1" smtClean="0"/>
              <a:t>member</a:t>
            </a:r>
            <a:r>
              <a:rPr lang="tr-TR" dirty="0" smtClean="0"/>
              <a:t> of </a:t>
            </a:r>
            <a:r>
              <a:rPr lang="tr-TR" dirty="0" err="1" smtClean="0"/>
              <a:t>League</a:t>
            </a:r>
            <a:r>
              <a:rPr lang="tr-TR" dirty="0" smtClean="0"/>
              <a:t> of Nations</a:t>
            </a:r>
          </a:p>
          <a:p>
            <a:r>
              <a:rPr lang="tr-TR" dirty="0"/>
              <a:t>1930’s-Regional </a:t>
            </a:r>
            <a:r>
              <a:rPr lang="tr-TR" dirty="0" err="1" smtClean="0"/>
              <a:t>Alliances</a:t>
            </a:r>
            <a:endParaRPr lang="tr-TR" dirty="0" smtClean="0"/>
          </a:p>
          <a:p>
            <a:pPr lvl="1"/>
            <a:r>
              <a:rPr lang="tr-TR" dirty="0" smtClean="0"/>
              <a:t>Balkan </a:t>
            </a:r>
            <a:r>
              <a:rPr lang="tr-TR" dirty="0" err="1"/>
              <a:t>Pact</a:t>
            </a:r>
            <a:r>
              <a:rPr lang="tr-TR" dirty="0"/>
              <a:t> (1934</a:t>
            </a:r>
            <a:r>
              <a:rPr lang="tr-TR" dirty="0" smtClean="0"/>
              <a:t>)</a:t>
            </a:r>
          </a:p>
          <a:p>
            <a:pPr lvl="1"/>
            <a:r>
              <a:rPr lang="tr-TR" dirty="0" smtClean="0"/>
              <a:t>Montreux </a:t>
            </a:r>
            <a:r>
              <a:rPr lang="tr-TR" dirty="0" err="1" smtClean="0"/>
              <a:t>Convention</a:t>
            </a:r>
            <a:r>
              <a:rPr lang="tr-TR" dirty="0" smtClean="0"/>
              <a:t> (1936)</a:t>
            </a:r>
            <a:endParaRPr lang="tr-TR" dirty="0"/>
          </a:p>
          <a:p>
            <a:pPr lvl="1"/>
            <a:r>
              <a:rPr lang="tr-TR" dirty="0" err="1"/>
              <a:t>Sadabad</a:t>
            </a:r>
            <a:r>
              <a:rPr lang="tr-TR" dirty="0"/>
              <a:t> </a:t>
            </a:r>
            <a:r>
              <a:rPr lang="tr-TR" dirty="0" err="1"/>
              <a:t>Pact</a:t>
            </a:r>
            <a:r>
              <a:rPr lang="tr-TR" dirty="0"/>
              <a:t> (1937</a:t>
            </a:r>
            <a:r>
              <a:rPr lang="tr-TR" dirty="0" smtClean="0"/>
              <a:t>)</a:t>
            </a:r>
          </a:p>
          <a:p>
            <a:r>
              <a:rPr lang="tr-TR" dirty="0" err="1" smtClean="0"/>
              <a:t>End</a:t>
            </a:r>
            <a:r>
              <a:rPr lang="tr-TR" dirty="0" smtClean="0"/>
              <a:t> of 1930’s </a:t>
            </a:r>
            <a:r>
              <a:rPr lang="tr-TR" dirty="0" err="1" smtClean="0"/>
              <a:t>closer</a:t>
            </a:r>
            <a:r>
              <a:rPr lang="tr-TR" dirty="0" smtClean="0"/>
              <a:t> </a:t>
            </a:r>
            <a:r>
              <a:rPr lang="tr-TR" dirty="0" err="1" smtClean="0"/>
              <a:t>relationship</a:t>
            </a:r>
            <a:r>
              <a:rPr lang="tr-TR" dirty="0" smtClean="0"/>
              <a:t> </a:t>
            </a:r>
            <a:r>
              <a:rPr lang="tr-TR" dirty="0" err="1" smtClean="0"/>
              <a:t>with</a:t>
            </a:r>
            <a:r>
              <a:rPr lang="tr-TR" dirty="0" smtClean="0"/>
              <a:t> </a:t>
            </a:r>
            <a:r>
              <a:rPr lang="tr-TR" dirty="0" err="1" smtClean="0"/>
              <a:t>the</a:t>
            </a:r>
            <a:r>
              <a:rPr lang="tr-TR" dirty="0" smtClean="0"/>
              <a:t> Great Powers</a:t>
            </a:r>
          </a:p>
          <a:p>
            <a:r>
              <a:rPr lang="tr-TR" dirty="0" smtClean="0"/>
              <a:t>Hatay </a:t>
            </a:r>
            <a:r>
              <a:rPr lang="tr-TR" dirty="0" err="1" smtClean="0"/>
              <a:t>issue</a:t>
            </a:r>
            <a:endParaRPr lang="tr-TR" dirty="0" smtClean="0"/>
          </a:p>
        </p:txBody>
      </p:sp>
    </p:spTree>
    <p:extLst>
      <p:ext uri="{BB962C8B-B14F-4D97-AF65-F5344CB8AC3E}">
        <p14:creationId xmlns:p14="http://schemas.microsoft.com/office/powerpoint/2010/main" val="1864309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err="1" smtClean="0"/>
              <a:t>The</a:t>
            </a:r>
            <a:r>
              <a:rPr lang="tr-TR" b="1" dirty="0" smtClean="0"/>
              <a:t> MILI</a:t>
            </a:r>
            <a:r>
              <a:rPr lang="en-US" b="1" dirty="0" err="1" smtClean="0"/>
              <a:t>tary</a:t>
            </a:r>
            <a:r>
              <a:rPr lang="en-US" b="1" dirty="0" smtClean="0"/>
              <a:t> </a:t>
            </a:r>
            <a:r>
              <a:rPr lang="tr-TR" b="1" dirty="0" smtClean="0"/>
              <a:t>T</a:t>
            </a:r>
            <a:r>
              <a:rPr lang="en-US" b="1" dirty="0" err="1" smtClean="0"/>
              <a:t>akeover</a:t>
            </a:r>
            <a:r>
              <a:rPr lang="en-US" b="1" dirty="0" smtClean="0"/>
              <a:t> </a:t>
            </a:r>
            <a:r>
              <a:rPr lang="en-US" b="1" dirty="0"/>
              <a:t>of 27 May 1960 </a:t>
            </a:r>
            <a:r>
              <a:rPr lang="tr-TR" dirty="0"/>
              <a:t/>
            </a:r>
            <a:br>
              <a:rPr lang="tr-TR" dirty="0"/>
            </a:br>
            <a:endParaRPr lang="tr-TR" dirty="0"/>
          </a:p>
        </p:txBody>
      </p:sp>
      <p:sp>
        <p:nvSpPr>
          <p:cNvPr id="3" name="İçerik Yer Tutucusu 2"/>
          <p:cNvSpPr>
            <a:spLocks noGrp="1"/>
          </p:cNvSpPr>
          <p:nvPr>
            <p:ph idx="1"/>
          </p:nvPr>
        </p:nvSpPr>
        <p:spPr/>
        <p:txBody>
          <a:bodyPr/>
          <a:lstStyle/>
          <a:p>
            <a:pPr algn="just"/>
            <a:r>
              <a:rPr lang="en-US" dirty="0" smtClean="0"/>
              <a:t>27 </a:t>
            </a:r>
            <a:r>
              <a:rPr lang="en-US" dirty="0"/>
              <a:t>May 1960 </a:t>
            </a:r>
            <a:r>
              <a:rPr lang="tr-TR" dirty="0" smtClean="0"/>
              <a:t>–</a:t>
            </a:r>
            <a:r>
              <a:rPr lang="tr-TR" dirty="0" err="1" smtClean="0"/>
              <a:t>Military</a:t>
            </a:r>
            <a:r>
              <a:rPr lang="tr-TR" dirty="0" smtClean="0"/>
              <a:t> </a:t>
            </a:r>
            <a:r>
              <a:rPr lang="tr-TR" dirty="0" err="1" smtClean="0"/>
              <a:t>Coup</a:t>
            </a:r>
            <a:endParaRPr lang="tr-TR" dirty="0" smtClean="0"/>
          </a:p>
          <a:p>
            <a:pPr algn="just"/>
            <a:r>
              <a:rPr lang="en-US" dirty="0" smtClean="0"/>
              <a:t>The </a:t>
            </a:r>
            <a:r>
              <a:rPr lang="en-US" dirty="0"/>
              <a:t>declaration read on the radio by Colonel Alpaslan </a:t>
            </a:r>
            <a:r>
              <a:rPr lang="en-US" dirty="0" err="1"/>
              <a:t>Türkeş</a:t>
            </a:r>
            <a:r>
              <a:rPr lang="en-US" dirty="0"/>
              <a:t> announced that the Turkish</a:t>
            </a:r>
            <a:r>
              <a:rPr lang="en-US" b="1" dirty="0"/>
              <a:t> </a:t>
            </a:r>
            <a:r>
              <a:rPr lang="en-US" dirty="0"/>
              <a:t>armed forces had taken over the administration of the country ‘to</a:t>
            </a:r>
            <a:r>
              <a:rPr lang="en-US" b="1" dirty="0"/>
              <a:t> </a:t>
            </a:r>
            <a:r>
              <a:rPr lang="en-US" dirty="0"/>
              <a:t>prevent fratricide’ and to ‘extricate the parties from the irreconcilable</a:t>
            </a:r>
            <a:r>
              <a:rPr lang="en-US" b="1" dirty="0"/>
              <a:t> </a:t>
            </a:r>
            <a:r>
              <a:rPr lang="en-US" dirty="0"/>
              <a:t>situation into which they had fallen</a:t>
            </a:r>
            <a:r>
              <a:rPr lang="en-US" dirty="0" smtClean="0"/>
              <a:t>’.</a:t>
            </a:r>
            <a:r>
              <a:rPr lang="en-US" dirty="0"/>
              <a:t> </a:t>
            </a:r>
            <a:endParaRPr lang="tr-TR" dirty="0"/>
          </a:p>
          <a:p>
            <a:pPr algn="just"/>
            <a:r>
              <a:rPr lang="en-US" dirty="0"/>
              <a:t>Formation of a ‘National Unity Committee’ (</a:t>
            </a:r>
            <a:r>
              <a:rPr lang="en-US" i="1" dirty="0" err="1"/>
              <a:t>Millî</a:t>
            </a:r>
            <a:r>
              <a:rPr lang="en-US" i="1" dirty="0"/>
              <a:t> </a:t>
            </a:r>
            <a:r>
              <a:rPr lang="en-US" i="1" dirty="0" err="1"/>
              <a:t>Birlik</a:t>
            </a:r>
            <a:r>
              <a:rPr lang="en-US" i="1" dirty="0"/>
              <a:t> </a:t>
            </a:r>
            <a:r>
              <a:rPr lang="en-US" i="1" dirty="0" err="1"/>
              <a:t>Komitesi</a:t>
            </a:r>
            <a:r>
              <a:rPr lang="en-US" dirty="0"/>
              <a:t>) headed by General </a:t>
            </a:r>
            <a:r>
              <a:rPr lang="en-US" dirty="0" err="1"/>
              <a:t>Gürsel</a:t>
            </a:r>
            <a:r>
              <a:rPr lang="en-US" dirty="0"/>
              <a:t>. </a:t>
            </a:r>
            <a:endParaRPr lang="tr-TR" dirty="0"/>
          </a:p>
          <a:p>
            <a:endParaRPr lang="tr-TR" dirty="0"/>
          </a:p>
        </p:txBody>
      </p:sp>
      <p:pic>
        <p:nvPicPr>
          <p:cNvPr id="4" name="Picture 3" descr="cumhuriyet gazetesi 27 mayıs darbesi.jpg"/>
          <p:cNvPicPr>
            <a:picLocks noChangeAspect="1"/>
          </p:cNvPicPr>
          <p:nvPr/>
        </p:nvPicPr>
        <p:blipFill>
          <a:blip r:embed="rId2" cstate="print"/>
          <a:stretch>
            <a:fillRect/>
          </a:stretch>
        </p:blipFill>
        <p:spPr>
          <a:xfrm>
            <a:off x="3940936" y="4610637"/>
            <a:ext cx="4654408" cy="2247363"/>
          </a:xfrm>
          <a:prstGeom prst="rect">
            <a:avLst/>
          </a:prstGeom>
        </p:spPr>
      </p:pic>
    </p:spTree>
    <p:extLst>
      <p:ext uri="{BB962C8B-B14F-4D97-AF65-F5344CB8AC3E}">
        <p14:creationId xmlns:p14="http://schemas.microsoft.com/office/powerpoint/2010/main" val="2792165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en-US" b="1" dirty="0"/>
              <a:t>From coup to revolution: the role of the </a:t>
            </a:r>
            <a:r>
              <a:rPr lang="en-US" b="1" dirty="0" smtClean="0"/>
              <a:t>professors</a:t>
            </a:r>
            <a:r>
              <a:rPr lang="en-US" b="1" dirty="0"/>
              <a:t> </a:t>
            </a:r>
            <a:endParaRPr lang="tr-TR" dirty="0"/>
          </a:p>
          <a:p>
            <a:r>
              <a:rPr lang="tr-TR" dirty="0" smtClean="0"/>
              <a:t>Sıddık Sami Onar </a:t>
            </a:r>
            <a:r>
              <a:rPr lang="tr-TR" dirty="0" err="1" smtClean="0"/>
              <a:t>and</a:t>
            </a:r>
            <a:r>
              <a:rPr lang="tr-TR" dirty="0" smtClean="0"/>
              <a:t> The New </a:t>
            </a:r>
            <a:r>
              <a:rPr lang="tr-TR" dirty="0" err="1" smtClean="0"/>
              <a:t>Constitution</a:t>
            </a:r>
            <a:endParaRPr lang="tr-TR" b="1" dirty="0" smtClean="0"/>
          </a:p>
          <a:p>
            <a:pPr marL="0" indent="0">
              <a:buNone/>
            </a:pPr>
            <a:r>
              <a:rPr lang="en-US" b="1" dirty="0" smtClean="0"/>
              <a:t>Factions </a:t>
            </a:r>
            <a:r>
              <a:rPr lang="en-US" b="1" dirty="0"/>
              <a:t>within the </a:t>
            </a:r>
            <a:r>
              <a:rPr lang="en-US" b="1" dirty="0" smtClean="0"/>
              <a:t>NUC</a:t>
            </a:r>
            <a:r>
              <a:rPr lang="en-US" b="1" dirty="0"/>
              <a:t> </a:t>
            </a:r>
            <a:endParaRPr lang="tr-TR" dirty="0"/>
          </a:p>
          <a:p>
            <a:r>
              <a:rPr lang="en-US" dirty="0"/>
              <a:t>On 13 November 1960 </a:t>
            </a:r>
            <a:r>
              <a:rPr lang="en-US" dirty="0" err="1"/>
              <a:t>Cemal</a:t>
            </a:r>
            <a:r>
              <a:rPr lang="en-US" dirty="0"/>
              <a:t> </a:t>
            </a:r>
            <a:r>
              <a:rPr lang="en-US" dirty="0" err="1"/>
              <a:t>Gürsel</a:t>
            </a:r>
            <a:r>
              <a:rPr lang="en-US" dirty="0"/>
              <a:t> suddenly announced that the NUC had been disbanded and that a new one had been founded, excluding 14 of the best-known radicals, among them </a:t>
            </a:r>
            <a:r>
              <a:rPr lang="en-US" dirty="0" err="1"/>
              <a:t>Türkeş</a:t>
            </a:r>
            <a:r>
              <a:rPr lang="en-US" dirty="0"/>
              <a:t>.</a:t>
            </a:r>
            <a:endParaRPr lang="tr-TR" dirty="0"/>
          </a:p>
          <a:p>
            <a:endParaRPr lang="tr-TR" dirty="0"/>
          </a:p>
        </p:txBody>
      </p:sp>
      <p:pic>
        <p:nvPicPr>
          <p:cNvPr id="4" name="Content Placeholder 3" descr="2millibirlikkomitesi.jpg"/>
          <p:cNvPicPr>
            <a:picLocks noChangeAspect="1"/>
          </p:cNvPicPr>
          <p:nvPr/>
        </p:nvPicPr>
        <p:blipFill>
          <a:blip r:embed="rId2" cstate="print"/>
          <a:stretch>
            <a:fillRect/>
          </a:stretch>
        </p:blipFill>
        <p:spPr>
          <a:xfrm>
            <a:off x="7458880" y="103031"/>
            <a:ext cx="4462625" cy="2427668"/>
          </a:xfrm>
          <a:prstGeom prst="rect">
            <a:avLst/>
          </a:prstGeom>
        </p:spPr>
      </p:pic>
    </p:spTree>
    <p:extLst>
      <p:ext uri="{BB962C8B-B14F-4D97-AF65-F5344CB8AC3E}">
        <p14:creationId xmlns:p14="http://schemas.microsoft.com/office/powerpoint/2010/main" val="3312251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1961 </a:t>
            </a:r>
            <a:r>
              <a:rPr lang="en-US" b="1" dirty="0" err="1" smtClean="0"/>
              <a:t>Const</a:t>
            </a:r>
            <a:r>
              <a:rPr lang="tr-TR" b="1" dirty="0" smtClean="0"/>
              <a:t>I</a:t>
            </a:r>
            <a:r>
              <a:rPr lang="en-US" b="1" dirty="0" smtClean="0"/>
              <a:t>tut</a:t>
            </a:r>
            <a:r>
              <a:rPr lang="tr-TR" b="1" dirty="0" smtClean="0"/>
              <a:t>I</a:t>
            </a:r>
            <a:r>
              <a:rPr lang="en-US" b="1" dirty="0" smtClean="0"/>
              <a:t>on</a:t>
            </a:r>
            <a:r>
              <a:rPr lang="tr-TR" dirty="0"/>
              <a:t/>
            </a:r>
            <a:br>
              <a:rPr lang="tr-TR" dirty="0"/>
            </a:br>
            <a:endParaRPr lang="tr-TR" dirty="0"/>
          </a:p>
        </p:txBody>
      </p:sp>
      <p:sp>
        <p:nvSpPr>
          <p:cNvPr id="3" name="İçerik Yer Tutucusu 2"/>
          <p:cNvSpPr>
            <a:spLocks noGrp="1"/>
          </p:cNvSpPr>
          <p:nvPr>
            <p:ph idx="1"/>
          </p:nvPr>
        </p:nvSpPr>
        <p:spPr/>
        <p:txBody>
          <a:bodyPr>
            <a:normAutofit/>
          </a:bodyPr>
          <a:lstStyle/>
          <a:p>
            <a:r>
              <a:rPr lang="en-US" dirty="0"/>
              <a:t>The constitution of 1961 was markedly different from the 1924 constitution. </a:t>
            </a:r>
            <a:endParaRPr lang="tr-TR" dirty="0"/>
          </a:p>
          <a:p>
            <a:r>
              <a:rPr lang="en-US" dirty="0"/>
              <a:t>The main aim of the new constitution was to prevent a power monopoly such as the DP (and the RPP before it) had held, by counterbalancing the national assembly with other institutions.  </a:t>
            </a:r>
            <a:endParaRPr lang="tr-TR" dirty="0"/>
          </a:p>
          <a:p>
            <a:r>
              <a:rPr lang="en-US" dirty="0"/>
              <a:t>A second chamber, called the senate (</a:t>
            </a:r>
            <a:r>
              <a:rPr lang="en-US" i="1" dirty="0" err="1"/>
              <a:t>senato</a:t>
            </a:r>
            <a:r>
              <a:rPr lang="en-US" dirty="0"/>
              <a:t>), was created and all legislation would have to pass both chambers (with a mechanism to overrule a senate veto with a two-thirds majority in the assembly). </a:t>
            </a:r>
            <a:endParaRPr lang="tr-TR" dirty="0"/>
          </a:p>
          <a:p>
            <a:r>
              <a:rPr lang="en-US" dirty="0" smtClean="0"/>
              <a:t>An </a:t>
            </a:r>
            <a:r>
              <a:rPr lang="en-US" dirty="0"/>
              <a:t>independent constitutional court was introduced, which could throw out legislation it regarded as unconstitutional and the judiciary. </a:t>
            </a:r>
            <a:endParaRPr lang="tr-TR" dirty="0"/>
          </a:p>
          <a:p>
            <a:endParaRPr lang="tr-TR" dirty="0"/>
          </a:p>
        </p:txBody>
      </p:sp>
    </p:spTree>
    <p:extLst>
      <p:ext uri="{BB962C8B-B14F-4D97-AF65-F5344CB8AC3E}">
        <p14:creationId xmlns:p14="http://schemas.microsoft.com/office/powerpoint/2010/main" val="4238627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1961 </a:t>
            </a:r>
            <a:r>
              <a:rPr lang="tr-TR" dirty="0" err="1" smtClean="0"/>
              <a:t>ConstItutIon</a:t>
            </a:r>
            <a:r>
              <a:rPr lang="tr-TR" dirty="0" smtClean="0"/>
              <a:t> AND NEW ELECTION LAW</a:t>
            </a:r>
            <a:endParaRPr lang="tr-TR" dirty="0"/>
          </a:p>
        </p:txBody>
      </p:sp>
      <p:sp>
        <p:nvSpPr>
          <p:cNvPr id="3" name="İçerik Yer Tutucusu 2"/>
          <p:cNvSpPr>
            <a:spLocks noGrp="1"/>
          </p:cNvSpPr>
          <p:nvPr>
            <p:ph idx="1"/>
          </p:nvPr>
        </p:nvSpPr>
        <p:spPr/>
        <p:txBody>
          <a:bodyPr/>
          <a:lstStyle/>
          <a:p>
            <a:r>
              <a:rPr lang="en-US" dirty="0"/>
              <a:t>The universities and the mass media were guaranteed full autonomy. </a:t>
            </a:r>
            <a:endParaRPr lang="tr-TR" dirty="0"/>
          </a:p>
          <a:p>
            <a:r>
              <a:rPr lang="en-US" dirty="0" smtClean="0"/>
              <a:t>A </a:t>
            </a:r>
            <a:r>
              <a:rPr lang="en-US" dirty="0"/>
              <a:t>full bill of civil liberties was included in the constitution. </a:t>
            </a:r>
            <a:endParaRPr lang="tr-TR" dirty="0"/>
          </a:p>
          <a:p>
            <a:r>
              <a:rPr lang="en-US" dirty="0" smtClean="0"/>
              <a:t>The </a:t>
            </a:r>
            <a:r>
              <a:rPr lang="en-US" dirty="0"/>
              <a:t>military were given a constitutional role for the first time through the establishment of a National Security Council (</a:t>
            </a:r>
            <a:r>
              <a:rPr lang="en-US" i="1" dirty="0" err="1"/>
              <a:t>Millî</a:t>
            </a:r>
            <a:r>
              <a:rPr lang="en-US" dirty="0"/>
              <a:t> </a:t>
            </a:r>
            <a:r>
              <a:rPr lang="en-US" i="1" dirty="0" err="1"/>
              <a:t>Güvenlik</a:t>
            </a:r>
            <a:r>
              <a:rPr lang="en-US" i="1" dirty="0"/>
              <a:t> </a:t>
            </a:r>
            <a:r>
              <a:rPr lang="en-US" i="1" dirty="0" err="1"/>
              <a:t>Kurulu</a:t>
            </a:r>
            <a:r>
              <a:rPr lang="en-US" dirty="0"/>
              <a:t>) mentioned in the constitution</a:t>
            </a:r>
            <a:r>
              <a:rPr lang="en-US" dirty="0" smtClean="0"/>
              <a:t>.</a:t>
            </a:r>
            <a:r>
              <a:rPr lang="tr-TR" dirty="0" smtClean="0"/>
              <a:t> </a:t>
            </a:r>
            <a:endParaRPr lang="tr-TR" dirty="0"/>
          </a:p>
          <a:p>
            <a:r>
              <a:rPr lang="tr-TR" dirty="0" smtClean="0"/>
              <a:t>Under </a:t>
            </a:r>
            <a:r>
              <a:rPr lang="tr-TR" dirty="0" err="1" smtClean="0"/>
              <a:t>the</a:t>
            </a:r>
            <a:r>
              <a:rPr lang="tr-TR" dirty="0" smtClean="0"/>
              <a:t> </a:t>
            </a:r>
            <a:r>
              <a:rPr lang="tr-TR" dirty="0" err="1" smtClean="0"/>
              <a:t>new</a:t>
            </a:r>
            <a:r>
              <a:rPr lang="tr-TR" dirty="0" smtClean="0"/>
              <a:t> </a:t>
            </a:r>
            <a:r>
              <a:rPr lang="tr-TR" dirty="0" err="1" smtClean="0"/>
              <a:t>election</a:t>
            </a:r>
            <a:r>
              <a:rPr lang="tr-TR" dirty="0" smtClean="0"/>
              <a:t> </a:t>
            </a:r>
            <a:r>
              <a:rPr lang="tr-TR" dirty="0" err="1" smtClean="0"/>
              <a:t>law</a:t>
            </a:r>
            <a:r>
              <a:rPr lang="tr-TR" dirty="0" smtClean="0"/>
              <a:t> of May 1961, p</a:t>
            </a:r>
            <a:r>
              <a:rPr lang="en-US" dirty="0" err="1" smtClean="0"/>
              <a:t>roportional</a:t>
            </a:r>
            <a:r>
              <a:rPr lang="en-US" dirty="0" smtClean="0"/>
              <a:t> </a:t>
            </a:r>
            <a:r>
              <a:rPr lang="en-US" dirty="0"/>
              <a:t>representation was introduced to lessen the chance of one party holding an overwhelming majority in the assembly. </a:t>
            </a:r>
            <a:endParaRPr lang="tr-TR" dirty="0"/>
          </a:p>
          <a:p>
            <a:endParaRPr lang="tr-TR" dirty="0"/>
          </a:p>
        </p:txBody>
      </p:sp>
    </p:spTree>
    <p:extLst>
      <p:ext uri="{BB962C8B-B14F-4D97-AF65-F5344CB8AC3E}">
        <p14:creationId xmlns:p14="http://schemas.microsoft.com/office/powerpoint/2010/main" val="21681377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The </a:t>
            </a:r>
            <a:r>
              <a:rPr lang="en-US" b="1" dirty="0" err="1" smtClean="0"/>
              <a:t>tr</a:t>
            </a:r>
            <a:r>
              <a:rPr lang="tr-TR" b="1" dirty="0" smtClean="0"/>
              <a:t>I</a:t>
            </a:r>
            <a:r>
              <a:rPr lang="en-US" b="1" dirty="0" smtClean="0"/>
              <a:t>al </a:t>
            </a:r>
            <a:r>
              <a:rPr lang="en-US" b="1" dirty="0"/>
              <a:t>of the old </a:t>
            </a:r>
            <a:r>
              <a:rPr lang="en-US" b="1" dirty="0" err="1" smtClean="0"/>
              <a:t>reg</a:t>
            </a:r>
            <a:r>
              <a:rPr lang="tr-TR" b="1" dirty="0" smtClean="0"/>
              <a:t>I</a:t>
            </a:r>
            <a:r>
              <a:rPr lang="en-US" b="1" dirty="0" smtClean="0"/>
              <a:t>me</a:t>
            </a:r>
            <a:r>
              <a:rPr lang="tr-TR" dirty="0"/>
              <a:t/>
            </a:r>
            <a:br>
              <a:rPr lang="tr-TR" dirty="0"/>
            </a:br>
            <a:endParaRPr lang="tr-TR" dirty="0"/>
          </a:p>
        </p:txBody>
      </p:sp>
      <p:sp>
        <p:nvSpPr>
          <p:cNvPr id="3" name="İçerik Yer Tutucusu 2"/>
          <p:cNvSpPr>
            <a:spLocks noGrp="1"/>
          </p:cNvSpPr>
          <p:nvPr>
            <p:ph idx="1"/>
          </p:nvPr>
        </p:nvSpPr>
        <p:spPr/>
        <p:txBody>
          <a:bodyPr/>
          <a:lstStyle/>
          <a:p>
            <a:r>
              <a:rPr lang="tr-TR" dirty="0" smtClean="0"/>
              <a:t>F</a:t>
            </a:r>
            <a:r>
              <a:rPr lang="en-US" dirty="0" err="1" smtClean="0"/>
              <a:t>ormer</a:t>
            </a:r>
            <a:r>
              <a:rPr lang="en-US" dirty="0" smtClean="0"/>
              <a:t> </a:t>
            </a:r>
            <a:r>
              <a:rPr lang="en-US" dirty="0"/>
              <a:t>leaders of the Democratic </a:t>
            </a:r>
            <a:r>
              <a:rPr lang="en-US" dirty="0" smtClean="0"/>
              <a:t>Party</a:t>
            </a:r>
            <a:r>
              <a:rPr lang="tr-TR" dirty="0" smtClean="0"/>
              <a:t> </a:t>
            </a:r>
            <a:r>
              <a:rPr lang="en-US" dirty="0" smtClean="0"/>
              <a:t>had </a:t>
            </a:r>
            <a:r>
              <a:rPr lang="en-US" dirty="0"/>
              <a:t>all been arrested in the aftermath of the coup</a:t>
            </a:r>
            <a:r>
              <a:rPr lang="en-US" dirty="0" smtClean="0"/>
              <a:t>.</a:t>
            </a:r>
            <a:r>
              <a:rPr lang="tr-TR" dirty="0" smtClean="0"/>
              <a:t> </a:t>
            </a:r>
          </a:p>
          <a:p>
            <a:r>
              <a:rPr lang="tr-TR" dirty="0" smtClean="0"/>
              <a:t>P</a:t>
            </a:r>
            <a:r>
              <a:rPr lang="en-US" dirty="0" err="1" smtClean="0"/>
              <a:t>eople</a:t>
            </a:r>
            <a:r>
              <a:rPr lang="en-US" dirty="0" smtClean="0"/>
              <a:t> </a:t>
            </a:r>
            <a:r>
              <a:rPr lang="en-US" dirty="0"/>
              <a:t>over 65 years old </a:t>
            </a:r>
            <a:r>
              <a:rPr lang="tr-TR" dirty="0" err="1" smtClean="0"/>
              <a:t>were</a:t>
            </a:r>
            <a:r>
              <a:rPr lang="tr-TR" dirty="0" smtClean="0"/>
              <a:t> not</a:t>
            </a:r>
            <a:r>
              <a:rPr lang="en-US" dirty="0" smtClean="0"/>
              <a:t> executed</a:t>
            </a:r>
            <a:r>
              <a:rPr lang="tr-TR" dirty="0" smtClean="0"/>
              <a:t>. </a:t>
            </a:r>
          </a:p>
          <a:p>
            <a:r>
              <a:rPr lang="tr-TR" dirty="0" smtClean="0"/>
              <a:t>The </a:t>
            </a:r>
            <a:r>
              <a:rPr lang="en-US" dirty="0" smtClean="0"/>
              <a:t>members </a:t>
            </a:r>
            <a:r>
              <a:rPr lang="tr-TR" dirty="0" smtClean="0"/>
              <a:t>of </a:t>
            </a:r>
            <a:r>
              <a:rPr lang="tr-TR" dirty="0" err="1" smtClean="0"/>
              <a:t>the</a:t>
            </a:r>
            <a:r>
              <a:rPr lang="tr-TR" dirty="0" smtClean="0"/>
              <a:t> </a:t>
            </a:r>
            <a:r>
              <a:rPr lang="tr-TR" dirty="0" err="1" smtClean="0"/>
              <a:t>tribunal</a:t>
            </a:r>
            <a:r>
              <a:rPr lang="tr-TR" dirty="0" smtClean="0"/>
              <a:t> </a:t>
            </a:r>
            <a:r>
              <a:rPr lang="en-US" dirty="0" smtClean="0"/>
              <a:t>were </a:t>
            </a:r>
            <a:r>
              <a:rPr lang="en-US" dirty="0"/>
              <a:t>clearly biased politically against the DP</a:t>
            </a:r>
            <a:r>
              <a:rPr lang="en-US" dirty="0" smtClean="0"/>
              <a:t>.</a:t>
            </a:r>
            <a:endParaRPr lang="tr-TR" dirty="0" smtClean="0"/>
          </a:p>
          <a:p>
            <a:r>
              <a:rPr lang="tr-TR" dirty="0" smtClean="0"/>
              <a:t>T</a:t>
            </a:r>
            <a:r>
              <a:rPr lang="en-US" dirty="0" smtClean="0"/>
              <a:t>he </a:t>
            </a:r>
            <a:r>
              <a:rPr lang="en-US" dirty="0"/>
              <a:t>judges made no effort to hide their distaste for the accused</a:t>
            </a:r>
            <a:r>
              <a:rPr lang="en-US" dirty="0" smtClean="0"/>
              <a:t>.</a:t>
            </a:r>
            <a:r>
              <a:rPr lang="tr-TR" dirty="0" smtClean="0"/>
              <a:t> </a:t>
            </a:r>
            <a:endParaRPr lang="tr-TR" dirty="0"/>
          </a:p>
          <a:p>
            <a:endParaRPr lang="tr-TR" dirty="0"/>
          </a:p>
        </p:txBody>
      </p:sp>
      <p:pic>
        <p:nvPicPr>
          <p:cNvPr id="4" name="Picture 3" descr="adnan-menderes1.jpg"/>
          <p:cNvPicPr>
            <a:picLocks noChangeAspect="1"/>
          </p:cNvPicPr>
          <p:nvPr/>
        </p:nvPicPr>
        <p:blipFill>
          <a:blip r:embed="rId2" cstate="print"/>
          <a:stretch>
            <a:fillRect/>
          </a:stretch>
        </p:blipFill>
        <p:spPr>
          <a:xfrm>
            <a:off x="9551845" y="116883"/>
            <a:ext cx="2502780" cy="3367762"/>
          </a:xfrm>
          <a:prstGeom prst="rect">
            <a:avLst/>
          </a:prstGeom>
        </p:spPr>
      </p:pic>
      <p:pic>
        <p:nvPicPr>
          <p:cNvPr id="5" name="Picture 4" descr="dizi45545.jpg"/>
          <p:cNvPicPr>
            <a:picLocks noChangeAspect="1"/>
          </p:cNvPicPr>
          <p:nvPr/>
        </p:nvPicPr>
        <p:blipFill>
          <a:blip r:embed="rId3" cstate="print"/>
          <a:stretch>
            <a:fillRect/>
          </a:stretch>
        </p:blipFill>
        <p:spPr>
          <a:xfrm>
            <a:off x="8305093" y="4100975"/>
            <a:ext cx="3749532" cy="2568828"/>
          </a:xfrm>
          <a:prstGeom prst="rect">
            <a:avLst/>
          </a:prstGeom>
        </p:spPr>
      </p:pic>
    </p:spTree>
    <p:extLst>
      <p:ext uri="{BB962C8B-B14F-4D97-AF65-F5344CB8AC3E}">
        <p14:creationId xmlns:p14="http://schemas.microsoft.com/office/powerpoint/2010/main" val="37527207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Return </a:t>
            </a:r>
            <a:r>
              <a:rPr lang="tr-TR" dirty="0" err="1" smtClean="0"/>
              <a:t>to</a:t>
            </a:r>
            <a:r>
              <a:rPr lang="tr-TR" dirty="0" smtClean="0"/>
              <a:t> </a:t>
            </a:r>
            <a:r>
              <a:rPr lang="tr-TR" dirty="0" err="1" smtClean="0"/>
              <a:t>Democracy</a:t>
            </a:r>
            <a:r>
              <a:rPr lang="tr-TR" dirty="0" smtClean="0"/>
              <a:t>, 1961</a:t>
            </a:r>
            <a:endParaRPr lang="tr-TR" dirty="0"/>
          </a:p>
        </p:txBody>
      </p:sp>
      <p:sp>
        <p:nvSpPr>
          <p:cNvPr id="3" name="İçerik Yer Tutucusu 2"/>
          <p:cNvSpPr>
            <a:spLocks noGrp="1"/>
          </p:cNvSpPr>
          <p:nvPr>
            <p:ph idx="1"/>
          </p:nvPr>
        </p:nvSpPr>
        <p:spPr/>
        <p:txBody>
          <a:bodyPr/>
          <a:lstStyle/>
          <a:p>
            <a:pPr algn="just"/>
            <a:r>
              <a:rPr lang="en-US" dirty="0"/>
              <a:t>The referendum on the new constitution on 9 July 1961 was a severe setback for the forces of 27 May: The constitution was accepted with 61.7 against 38.3 per cent of the votes cast. </a:t>
            </a:r>
            <a:endParaRPr lang="tr-TR" dirty="0"/>
          </a:p>
          <a:p>
            <a:pPr marL="0" indent="0" algn="just">
              <a:buNone/>
            </a:pPr>
            <a:endParaRPr lang="tr-TR" dirty="0"/>
          </a:p>
          <a:p>
            <a:pPr algn="just"/>
            <a:r>
              <a:rPr lang="en-US" dirty="0"/>
              <a:t>Parliamentary elections were held on 15 October 1961</a:t>
            </a:r>
            <a:r>
              <a:rPr lang="en-US" dirty="0" smtClean="0"/>
              <a:t>.</a:t>
            </a:r>
            <a:endParaRPr lang="tr-TR" dirty="0" smtClean="0"/>
          </a:p>
          <a:p>
            <a:pPr marL="0" indent="0" algn="just">
              <a:buNone/>
            </a:pPr>
            <a:r>
              <a:rPr lang="en-US" dirty="0"/>
              <a:t> </a:t>
            </a:r>
            <a:endParaRPr lang="tr-TR" dirty="0"/>
          </a:p>
          <a:p>
            <a:pPr algn="just"/>
            <a:r>
              <a:rPr lang="en-US" dirty="0"/>
              <a:t>1961-1964: </a:t>
            </a:r>
            <a:r>
              <a:rPr lang="en-US" dirty="0" err="1"/>
              <a:t>İnönü</a:t>
            </a:r>
            <a:r>
              <a:rPr lang="en-US" dirty="0"/>
              <a:t> coalitions. </a:t>
            </a:r>
            <a:endParaRPr lang="tr-TR" dirty="0"/>
          </a:p>
          <a:p>
            <a:endParaRPr lang="tr-TR" dirty="0"/>
          </a:p>
        </p:txBody>
      </p:sp>
    </p:spTree>
    <p:extLst>
      <p:ext uri="{BB962C8B-B14F-4D97-AF65-F5344CB8AC3E}">
        <p14:creationId xmlns:p14="http://schemas.microsoft.com/office/powerpoint/2010/main" val="258395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The </a:t>
            </a:r>
            <a:r>
              <a:rPr lang="en-US" dirty="0" smtClean="0"/>
              <a:t>R</a:t>
            </a:r>
            <a:r>
              <a:rPr lang="tr-TR" dirty="0" smtClean="0"/>
              <a:t>I</a:t>
            </a:r>
            <a:r>
              <a:rPr lang="en-US" dirty="0" smtClean="0"/>
              <a:t>se </a:t>
            </a:r>
            <a:r>
              <a:rPr lang="en-US" dirty="0"/>
              <a:t>of </a:t>
            </a:r>
            <a:r>
              <a:rPr lang="en-US" dirty="0" err="1"/>
              <a:t>Süleyman</a:t>
            </a:r>
            <a:r>
              <a:rPr lang="en-US" dirty="0"/>
              <a:t> </a:t>
            </a:r>
            <a:r>
              <a:rPr lang="en-US" dirty="0" smtClean="0"/>
              <a:t>Dem</a:t>
            </a:r>
            <a:r>
              <a:rPr lang="tr-TR" dirty="0"/>
              <a:t>İ</a:t>
            </a:r>
            <a:r>
              <a:rPr lang="en-US" dirty="0" err="1" smtClean="0"/>
              <a:t>rel</a:t>
            </a:r>
            <a:r>
              <a:rPr lang="en-US" dirty="0" smtClean="0"/>
              <a:t> </a:t>
            </a:r>
            <a:r>
              <a:rPr lang="tr-TR" dirty="0" smtClean="0"/>
              <a:t>I</a:t>
            </a:r>
            <a:r>
              <a:rPr lang="en-US" dirty="0" smtClean="0"/>
              <a:t>n Turk</a:t>
            </a:r>
            <a:r>
              <a:rPr lang="tr-TR" dirty="0" smtClean="0"/>
              <a:t>ISH</a:t>
            </a:r>
            <a:r>
              <a:rPr lang="en-US" dirty="0" smtClean="0"/>
              <a:t> Pol</a:t>
            </a:r>
            <a:r>
              <a:rPr lang="tr-TR" dirty="0" smtClean="0"/>
              <a:t>I</a:t>
            </a:r>
            <a:r>
              <a:rPr lang="en-US" dirty="0" smtClean="0"/>
              <a:t>t</a:t>
            </a:r>
            <a:r>
              <a:rPr lang="tr-TR" dirty="0" smtClean="0"/>
              <a:t>I</a:t>
            </a:r>
            <a:r>
              <a:rPr lang="en-US" dirty="0" err="1" smtClean="0"/>
              <a:t>cs</a:t>
            </a:r>
            <a:r>
              <a:rPr lang="en-US" dirty="0" smtClean="0"/>
              <a:t> </a:t>
            </a:r>
            <a:endParaRPr lang="tr-TR" dirty="0"/>
          </a:p>
        </p:txBody>
      </p:sp>
      <p:sp>
        <p:nvSpPr>
          <p:cNvPr id="3" name="İçerik Yer Tutucusu 2"/>
          <p:cNvSpPr>
            <a:spLocks noGrp="1"/>
          </p:cNvSpPr>
          <p:nvPr>
            <p:ph idx="1"/>
          </p:nvPr>
        </p:nvSpPr>
        <p:spPr/>
        <p:txBody>
          <a:bodyPr>
            <a:normAutofit/>
          </a:bodyPr>
          <a:lstStyle/>
          <a:p>
            <a:r>
              <a:rPr lang="tr-TR" dirty="0" smtClean="0"/>
              <a:t>T</a:t>
            </a:r>
            <a:r>
              <a:rPr lang="en-US" dirty="0" smtClean="0"/>
              <a:t>he </a:t>
            </a:r>
            <a:r>
              <a:rPr lang="en-US" dirty="0"/>
              <a:t>landslide victory of Justice Party in the elections of October </a:t>
            </a:r>
            <a:r>
              <a:rPr lang="en-US" dirty="0" smtClean="0"/>
              <a:t>1965</a:t>
            </a:r>
            <a:endParaRPr lang="tr-TR" dirty="0"/>
          </a:p>
          <a:p>
            <a:r>
              <a:rPr lang="en-US" dirty="0" smtClean="0"/>
              <a:t>High </a:t>
            </a:r>
            <a:r>
              <a:rPr lang="en-US" dirty="0"/>
              <a:t>economic growth  </a:t>
            </a:r>
            <a:endParaRPr lang="tr-TR" dirty="0"/>
          </a:p>
          <a:p>
            <a:r>
              <a:rPr lang="en-US" dirty="0"/>
              <a:t>Real incomes went up almost continually, by an average of %20 between 1963 and 1969.  </a:t>
            </a:r>
            <a:endParaRPr lang="tr-TR" dirty="0"/>
          </a:p>
          <a:p>
            <a:r>
              <a:rPr lang="en-US" dirty="0" err="1"/>
              <a:t>Demirel</a:t>
            </a:r>
            <a:r>
              <a:rPr lang="en-US" dirty="0"/>
              <a:t> achieved to reconcile the army with rule by civilians.  </a:t>
            </a:r>
            <a:endParaRPr lang="tr-TR" dirty="0"/>
          </a:p>
          <a:p>
            <a:r>
              <a:rPr lang="en-US" dirty="0"/>
              <a:t>As a result, however, the armed forces were granted almost complete autonomy, their submission to the authority of the Minister of </a:t>
            </a:r>
            <a:r>
              <a:rPr lang="en-US" dirty="0" err="1"/>
              <a:t>Defence</a:t>
            </a:r>
            <a:r>
              <a:rPr lang="en-US" dirty="0"/>
              <a:t> and the cabinet was no more than a formality.</a:t>
            </a:r>
            <a:endParaRPr lang="tr-TR" dirty="0"/>
          </a:p>
          <a:p>
            <a:endParaRPr lang="tr-TR" dirty="0"/>
          </a:p>
          <a:p>
            <a:endParaRPr lang="tr-TR" dirty="0"/>
          </a:p>
        </p:txBody>
      </p:sp>
      <p:pic>
        <p:nvPicPr>
          <p:cNvPr id="4" name="Picture 3" descr="C:\Users\ebaysal\Desktop\ppt\adalet partis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2157" y="153104"/>
            <a:ext cx="2626077" cy="30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C:\Users\ebaysal\Desktop\ppt\1969_suleyman%20demirel(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7944" y="5109494"/>
            <a:ext cx="2340290" cy="1748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68221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US" b="1" dirty="0"/>
              <a:t>The </a:t>
            </a:r>
            <a:r>
              <a:rPr lang="en-US" b="1" dirty="0" err="1" smtClean="0"/>
              <a:t>Republ</a:t>
            </a:r>
            <a:r>
              <a:rPr lang="tr-TR" b="1" dirty="0" smtClean="0"/>
              <a:t>I</a:t>
            </a:r>
            <a:r>
              <a:rPr lang="en-US" b="1" dirty="0" smtClean="0"/>
              <a:t>can </a:t>
            </a:r>
            <a:r>
              <a:rPr lang="en-US" b="1" dirty="0"/>
              <a:t>People’s Party moves left of </a:t>
            </a:r>
            <a:r>
              <a:rPr lang="tr-TR" b="1" dirty="0" err="1"/>
              <a:t>C</a:t>
            </a:r>
            <a:r>
              <a:rPr lang="en-US" b="1" dirty="0" smtClean="0"/>
              <a:t>entre</a:t>
            </a:r>
            <a:r>
              <a:rPr lang="tr-TR" dirty="0"/>
              <a:t/>
            </a:r>
            <a:br>
              <a:rPr lang="tr-TR" dirty="0"/>
            </a:br>
            <a:endParaRPr lang="tr-TR" dirty="0"/>
          </a:p>
        </p:txBody>
      </p:sp>
      <p:sp>
        <p:nvSpPr>
          <p:cNvPr id="3" name="İçerik Yer Tutucusu 2"/>
          <p:cNvSpPr>
            <a:spLocks noGrp="1"/>
          </p:cNvSpPr>
          <p:nvPr>
            <p:ph idx="1"/>
          </p:nvPr>
        </p:nvSpPr>
        <p:spPr/>
        <p:txBody>
          <a:bodyPr/>
          <a:lstStyle/>
          <a:p>
            <a:r>
              <a:rPr lang="en-US" dirty="0"/>
              <a:t>The RPP had gone into the 1965 elections with a new manifesto. </a:t>
            </a:r>
            <a:endParaRPr lang="tr-TR" dirty="0"/>
          </a:p>
          <a:p>
            <a:r>
              <a:rPr lang="en-US" dirty="0"/>
              <a:t>Ecevit defined the position of the party as ‘left of </a:t>
            </a:r>
            <a:r>
              <a:rPr lang="en-US" dirty="0" err="1"/>
              <a:t>centre</a:t>
            </a:r>
            <a:r>
              <a:rPr lang="en-US" dirty="0"/>
              <a:t>’ (</a:t>
            </a:r>
            <a:r>
              <a:rPr lang="en-US" i="1" dirty="0" err="1"/>
              <a:t>ortanın</a:t>
            </a:r>
            <a:r>
              <a:rPr lang="en-US" i="1" dirty="0"/>
              <a:t> </a:t>
            </a:r>
            <a:r>
              <a:rPr lang="en-US" i="1" dirty="0" err="1"/>
              <a:t>solu</a:t>
            </a:r>
            <a:r>
              <a:rPr lang="en-US" dirty="0" smtClean="0"/>
              <a:t>) </a:t>
            </a:r>
            <a:endParaRPr lang="tr-TR" dirty="0"/>
          </a:p>
          <a:p>
            <a:r>
              <a:rPr lang="tr-TR" dirty="0" err="1" smtClean="0"/>
              <a:t>Aiming</a:t>
            </a:r>
            <a:r>
              <a:rPr lang="tr-TR" dirty="0" smtClean="0"/>
              <a:t> at a </a:t>
            </a:r>
            <a:r>
              <a:rPr lang="tr-TR" dirty="0" err="1" smtClean="0"/>
              <a:t>new</a:t>
            </a:r>
            <a:r>
              <a:rPr lang="tr-TR" dirty="0" smtClean="0"/>
              <a:t> </a:t>
            </a:r>
            <a:r>
              <a:rPr lang="tr-TR" dirty="0" err="1" smtClean="0"/>
              <a:t>electoral</a:t>
            </a:r>
            <a:r>
              <a:rPr lang="tr-TR" dirty="0" smtClean="0"/>
              <a:t> </a:t>
            </a:r>
            <a:r>
              <a:rPr lang="tr-TR" dirty="0" err="1" smtClean="0"/>
              <a:t>base</a:t>
            </a:r>
            <a:r>
              <a:rPr lang="tr-TR" dirty="0" smtClean="0"/>
              <a:t>.</a:t>
            </a:r>
            <a:endParaRPr lang="tr-TR" dirty="0"/>
          </a:p>
          <a:p>
            <a:r>
              <a:rPr lang="en-US" dirty="0" smtClean="0"/>
              <a:t>RPP </a:t>
            </a:r>
            <a:r>
              <a:rPr lang="en-US" dirty="0"/>
              <a:t>also strove to compete with the Workers’ Party, something the new slogan was meant to help achieve. </a:t>
            </a:r>
            <a:r>
              <a:rPr lang="tr-TR" dirty="0" smtClean="0"/>
              <a:t> </a:t>
            </a:r>
            <a:endParaRPr lang="tr-TR" dirty="0"/>
          </a:p>
          <a:p>
            <a:endParaRPr lang="tr-TR" dirty="0"/>
          </a:p>
        </p:txBody>
      </p:sp>
      <p:pic>
        <p:nvPicPr>
          <p:cNvPr id="4" name="Picture 5" descr="C:\Users\ebaysal\Desktop\ppt\bulent-ecevit_458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4002" y="1930400"/>
            <a:ext cx="2849978" cy="3125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41608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The growth of </a:t>
            </a:r>
            <a:r>
              <a:rPr lang="en-US" b="1" dirty="0" smtClean="0"/>
              <a:t>pol</a:t>
            </a:r>
            <a:r>
              <a:rPr lang="tr-TR" b="1" dirty="0" smtClean="0"/>
              <a:t>ITI</a:t>
            </a:r>
            <a:r>
              <a:rPr lang="en-US" b="1" dirty="0" err="1" smtClean="0"/>
              <a:t>cal</a:t>
            </a:r>
            <a:r>
              <a:rPr lang="en-US" b="1" dirty="0" smtClean="0"/>
              <a:t> rad</a:t>
            </a:r>
            <a:r>
              <a:rPr lang="tr-TR" b="1" dirty="0" smtClean="0"/>
              <a:t>I</a:t>
            </a:r>
            <a:r>
              <a:rPr lang="en-US" b="1" dirty="0" err="1" smtClean="0"/>
              <a:t>cal</a:t>
            </a:r>
            <a:r>
              <a:rPr lang="tr-TR" b="1" dirty="0" smtClean="0"/>
              <a:t>I</a:t>
            </a:r>
            <a:r>
              <a:rPr lang="en-US" b="1" dirty="0" err="1" smtClean="0"/>
              <a:t>sm</a:t>
            </a:r>
            <a:r>
              <a:rPr lang="tr-TR" b="1" dirty="0" smtClean="0"/>
              <a:t> on </a:t>
            </a:r>
            <a:r>
              <a:rPr lang="tr-TR" b="1" dirty="0" err="1" smtClean="0"/>
              <a:t>the</a:t>
            </a:r>
            <a:r>
              <a:rPr lang="tr-TR" b="1" dirty="0" smtClean="0"/>
              <a:t> </a:t>
            </a:r>
            <a:r>
              <a:rPr lang="tr-TR" b="1" dirty="0" err="1" smtClean="0"/>
              <a:t>Left</a:t>
            </a:r>
            <a:r>
              <a:rPr lang="en-US" b="1" dirty="0" smtClean="0"/>
              <a:t> </a:t>
            </a:r>
            <a:endParaRPr lang="tr-TR" dirty="0"/>
          </a:p>
        </p:txBody>
      </p:sp>
      <p:sp>
        <p:nvSpPr>
          <p:cNvPr id="3" name="İçerik Yer Tutucusu 2"/>
          <p:cNvSpPr>
            <a:spLocks noGrp="1"/>
          </p:cNvSpPr>
          <p:nvPr>
            <p:ph idx="1"/>
          </p:nvPr>
        </p:nvSpPr>
        <p:spPr/>
        <p:txBody>
          <a:bodyPr>
            <a:normAutofit/>
          </a:bodyPr>
          <a:lstStyle/>
          <a:p>
            <a:r>
              <a:rPr lang="tr-TR" dirty="0" smtClean="0"/>
              <a:t>The Rise of </a:t>
            </a:r>
            <a:r>
              <a:rPr lang="tr-TR" dirty="0" err="1" smtClean="0"/>
              <a:t>Workers</a:t>
            </a:r>
            <a:r>
              <a:rPr lang="tr-TR" dirty="0" smtClean="0"/>
              <a:t> </a:t>
            </a:r>
            <a:r>
              <a:rPr lang="tr-TR" dirty="0" err="1" smtClean="0"/>
              <a:t>Party</a:t>
            </a:r>
            <a:r>
              <a:rPr lang="tr-TR" dirty="0" smtClean="0"/>
              <a:t> of </a:t>
            </a:r>
            <a:r>
              <a:rPr lang="tr-TR" dirty="0" err="1" smtClean="0"/>
              <a:t>Turkey</a:t>
            </a:r>
            <a:r>
              <a:rPr lang="tr-TR" dirty="0" smtClean="0"/>
              <a:t>: </a:t>
            </a:r>
            <a:r>
              <a:rPr lang="tr-TR" dirty="0" err="1" smtClean="0"/>
              <a:t>Li</a:t>
            </a:r>
            <a:r>
              <a:rPr lang="en-US" dirty="0" err="1" smtClean="0"/>
              <a:t>vely</a:t>
            </a:r>
            <a:r>
              <a:rPr lang="en-US" dirty="0" smtClean="0"/>
              <a:t> </a:t>
            </a:r>
            <a:r>
              <a:rPr lang="en-US" dirty="0"/>
              <a:t>intellectual </a:t>
            </a:r>
            <a:r>
              <a:rPr lang="en-US" dirty="0" smtClean="0"/>
              <a:t>debate</a:t>
            </a:r>
            <a:r>
              <a:rPr lang="tr-TR" dirty="0" smtClean="0"/>
              <a:t>s</a:t>
            </a:r>
            <a:r>
              <a:rPr lang="en-US" dirty="0" smtClean="0"/>
              <a:t> </a:t>
            </a:r>
            <a:r>
              <a:rPr lang="en-US" dirty="0"/>
              <a:t>about all kinds of political and social </a:t>
            </a:r>
            <a:r>
              <a:rPr lang="en-US" dirty="0" smtClean="0"/>
              <a:t>issues</a:t>
            </a:r>
            <a:endParaRPr lang="tr-TR" dirty="0" smtClean="0"/>
          </a:p>
          <a:p>
            <a:r>
              <a:rPr lang="tr-TR" dirty="0"/>
              <a:t>D</a:t>
            </a:r>
            <a:r>
              <a:rPr lang="en-US" dirty="0" err="1"/>
              <a:t>ebating</a:t>
            </a:r>
            <a:r>
              <a:rPr lang="en-US" dirty="0"/>
              <a:t> societies were taken over by student activists of the W</a:t>
            </a:r>
            <a:r>
              <a:rPr lang="tr-TR" dirty="0" err="1"/>
              <a:t>orkers</a:t>
            </a:r>
            <a:r>
              <a:rPr lang="tr-TR" dirty="0"/>
              <a:t> </a:t>
            </a:r>
            <a:r>
              <a:rPr lang="en-US" dirty="0"/>
              <a:t>P</a:t>
            </a:r>
            <a:r>
              <a:rPr lang="tr-TR" dirty="0" err="1"/>
              <a:t>arty</a:t>
            </a:r>
            <a:r>
              <a:rPr lang="tr-TR" dirty="0"/>
              <a:t> of </a:t>
            </a:r>
            <a:r>
              <a:rPr lang="en-US" dirty="0"/>
              <a:t>T</a:t>
            </a:r>
            <a:r>
              <a:rPr lang="tr-TR" dirty="0" err="1"/>
              <a:t>urkey</a:t>
            </a:r>
            <a:r>
              <a:rPr lang="tr-TR" dirty="0"/>
              <a:t> </a:t>
            </a:r>
            <a:r>
              <a:rPr lang="tr-TR" dirty="0" err="1"/>
              <a:t>and</a:t>
            </a:r>
            <a:r>
              <a:rPr lang="tr-TR" dirty="0"/>
              <a:t> </a:t>
            </a:r>
            <a:r>
              <a:rPr lang="tr-TR" dirty="0" err="1"/>
              <a:t>became</a:t>
            </a:r>
            <a:r>
              <a:rPr lang="tr-TR" dirty="0"/>
              <a:t> </a:t>
            </a:r>
            <a:r>
              <a:rPr lang="en-US" i="1" dirty="0" err="1"/>
              <a:t>Fikir</a:t>
            </a:r>
            <a:r>
              <a:rPr lang="en-US" i="1" dirty="0"/>
              <a:t> </a:t>
            </a:r>
            <a:r>
              <a:rPr lang="en-US" i="1" dirty="0" err="1"/>
              <a:t>Kulüpleri</a:t>
            </a:r>
            <a:r>
              <a:rPr lang="en-US" i="1" dirty="0"/>
              <a:t> </a:t>
            </a:r>
            <a:r>
              <a:rPr lang="en-US" i="1" dirty="0" err="1"/>
              <a:t>Federasyonu</a:t>
            </a:r>
            <a:r>
              <a:rPr lang="en-US" i="1" dirty="0"/>
              <a:t> </a:t>
            </a:r>
            <a:r>
              <a:rPr lang="en-US" dirty="0"/>
              <a:t> </a:t>
            </a:r>
            <a:endParaRPr lang="tr-TR" dirty="0" smtClean="0"/>
          </a:p>
          <a:p>
            <a:r>
              <a:rPr lang="tr-TR" dirty="0" smtClean="0"/>
              <a:t>Doğan Avcıoğlu-</a:t>
            </a:r>
            <a:r>
              <a:rPr lang="tr-TR" i="1" dirty="0" smtClean="0"/>
              <a:t>Yön</a:t>
            </a:r>
            <a:r>
              <a:rPr lang="tr-TR" dirty="0" smtClean="0"/>
              <a:t> dergisi</a:t>
            </a:r>
            <a:r>
              <a:rPr lang="en-US" dirty="0" smtClean="0"/>
              <a:t> </a:t>
            </a:r>
            <a:endParaRPr lang="tr-TR" dirty="0"/>
          </a:p>
          <a:p>
            <a:r>
              <a:rPr lang="en-US" dirty="0" smtClean="0"/>
              <a:t>Soviet </a:t>
            </a:r>
            <a:r>
              <a:rPr lang="en-US" dirty="0"/>
              <a:t>invasion of Czechoslovakia caused </a:t>
            </a:r>
            <a:r>
              <a:rPr lang="tr-TR" dirty="0" smtClean="0"/>
              <a:t>a </a:t>
            </a:r>
            <a:r>
              <a:rPr lang="tr-TR" dirty="0" err="1" smtClean="0"/>
              <a:t>split</a:t>
            </a:r>
            <a:r>
              <a:rPr lang="tr-TR" dirty="0" smtClean="0"/>
              <a:t> </a:t>
            </a:r>
            <a:r>
              <a:rPr lang="tr-TR" dirty="0" err="1" smtClean="0"/>
              <a:t>within</a:t>
            </a:r>
            <a:r>
              <a:rPr lang="tr-TR" dirty="0" smtClean="0"/>
              <a:t> WPT. </a:t>
            </a:r>
          </a:p>
          <a:p>
            <a:r>
              <a:rPr lang="tr-TR" dirty="0" smtClean="0"/>
              <a:t>V</a:t>
            </a:r>
            <a:r>
              <a:rPr lang="en-US" dirty="0" err="1" smtClean="0"/>
              <a:t>iolent</a:t>
            </a:r>
            <a:r>
              <a:rPr lang="en-US" dirty="0" smtClean="0"/>
              <a:t> </a:t>
            </a:r>
            <a:r>
              <a:rPr lang="en-US" dirty="0"/>
              <a:t>clashes with police and troops during visits by the American Sixth Fleet in July 1968 and February 1969, during which people were killed. </a:t>
            </a:r>
            <a:endParaRPr lang="tr-TR" dirty="0"/>
          </a:p>
          <a:p>
            <a:endParaRPr lang="tr-TR" dirty="0" smtClean="0"/>
          </a:p>
          <a:p>
            <a:endParaRPr lang="tr-TR" dirty="0"/>
          </a:p>
        </p:txBody>
      </p:sp>
      <p:pic>
        <p:nvPicPr>
          <p:cNvPr id="4" name="Picture 4" descr="C:\Users\ebaysal\Desktop\ppt\ti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575" y="4982919"/>
            <a:ext cx="1903288" cy="1875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Users\ebaysal\Desktop\ppt\6_filo DEFO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991" y="2013360"/>
            <a:ext cx="3086417" cy="593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02858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The growth of </a:t>
            </a:r>
            <a:r>
              <a:rPr lang="en-US" b="1" dirty="0" smtClean="0"/>
              <a:t>pol</a:t>
            </a:r>
            <a:r>
              <a:rPr lang="tr-TR" b="1" dirty="0" smtClean="0"/>
              <a:t>I</a:t>
            </a:r>
            <a:r>
              <a:rPr lang="en-US" b="1" dirty="0" smtClean="0"/>
              <a:t>t</a:t>
            </a:r>
            <a:r>
              <a:rPr lang="tr-TR" b="1" dirty="0" smtClean="0"/>
              <a:t>I</a:t>
            </a:r>
            <a:r>
              <a:rPr lang="en-US" b="1" dirty="0" err="1" smtClean="0"/>
              <a:t>cal</a:t>
            </a:r>
            <a:r>
              <a:rPr lang="en-US" b="1" dirty="0" smtClean="0"/>
              <a:t> rad</a:t>
            </a:r>
            <a:r>
              <a:rPr lang="tr-TR" b="1" dirty="0" smtClean="0"/>
              <a:t>I</a:t>
            </a:r>
            <a:r>
              <a:rPr lang="en-US" b="1" dirty="0" err="1" smtClean="0"/>
              <a:t>cal</a:t>
            </a:r>
            <a:r>
              <a:rPr lang="tr-TR" b="1" dirty="0" smtClean="0"/>
              <a:t>I</a:t>
            </a:r>
            <a:r>
              <a:rPr lang="en-US" b="1" dirty="0" err="1" smtClean="0"/>
              <a:t>sm</a:t>
            </a:r>
            <a:r>
              <a:rPr lang="tr-TR" b="1" dirty="0" smtClean="0"/>
              <a:t> </a:t>
            </a:r>
            <a:r>
              <a:rPr lang="tr-TR" b="1" dirty="0"/>
              <a:t>on </a:t>
            </a:r>
            <a:r>
              <a:rPr lang="tr-TR" b="1" dirty="0" err="1"/>
              <a:t>the</a:t>
            </a:r>
            <a:r>
              <a:rPr lang="tr-TR" b="1" dirty="0"/>
              <a:t> </a:t>
            </a:r>
            <a:r>
              <a:rPr lang="tr-TR" b="1" dirty="0" err="1" smtClean="0"/>
              <a:t>RIght</a:t>
            </a:r>
            <a:endParaRPr lang="tr-TR" dirty="0"/>
          </a:p>
        </p:txBody>
      </p:sp>
      <p:sp>
        <p:nvSpPr>
          <p:cNvPr id="3" name="İçerik Yer Tutucusu 2"/>
          <p:cNvSpPr>
            <a:spLocks noGrp="1"/>
          </p:cNvSpPr>
          <p:nvPr>
            <p:ph idx="1"/>
          </p:nvPr>
        </p:nvSpPr>
        <p:spPr/>
        <p:txBody>
          <a:bodyPr/>
          <a:lstStyle/>
          <a:p>
            <a:r>
              <a:rPr lang="tr-TR" dirty="0" smtClean="0"/>
              <a:t>C</a:t>
            </a:r>
            <a:r>
              <a:rPr lang="en-US" dirty="0" err="1" smtClean="0"/>
              <a:t>onservative</a:t>
            </a:r>
            <a:r>
              <a:rPr lang="en-US" dirty="0" smtClean="0"/>
              <a:t> </a:t>
            </a:r>
            <a:r>
              <a:rPr lang="en-US" dirty="0"/>
              <a:t>Republican Peasants’ Nation Party </a:t>
            </a:r>
            <a:r>
              <a:rPr lang="tr-TR" dirty="0" err="1" smtClean="0"/>
              <a:t>and</a:t>
            </a:r>
            <a:r>
              <a:rPr lang="tr-TR" dirty="0" smtClean="0"/>
              <a:t> Alparslan Türkeş. </a:t>
            </a:r>
          </a:p>
          <a:p>
            <a:endParaRPr lang="tr-TR" dirty="0"/>
          </a:p>
          <a:p>
            <a:r>
              <a:rPr lang="en-US" dirty="0"/>
              <a:t>‘Hearths of the Ideal’ (</a:t>
            </a:r>
            <a:r>
              <a:rPr lang="en-US" i="1" dirty="0" err="1"/>
              <a:t>Ülkü</a:t>
            </a:r>
            <a:r>
              <a:rPr lang="en-US" i="1" dirty="0"/>
              <a:t> </a:t>
            </a:r>
            <a:r>
              <a:rPr lang="en-US" i="1" dirty="0" err="1"/>
              <a:t>Ocakları</a:t>
            </a:r>
            <a:r>
              <a:rPr lang="en-US" dirty="0"/>
              <a:t>), whose members called themselves </a:t>
            </a:r>
            <a:r>
              <a:rPr lang="en-US" i="1" dirty="0" err="1"/>
              <a:t>Bozkurtlar</a:t>
            </a:r>
            <a:r>
              <a:rPr lang="en-US" i="1" dirty="0"/>
              <a:t> </a:t>
            </a:r>
            <a:r>
              <a:rPr lang="en-US" dirty="0"/>
              <a:t>(Grey Wolves</a:t>
            </a:r>
            <a:r>
              <a:rPr lang="en-US" dirty="0" smtClean="0"/>
              <a:t>)</a:t>
            </a:r>
            <a:r>
              <a:rPr lang="tr-TR" dirty="0" smtClean="0"/>
              <a:t> </a:t>
            </a:r>
            <a:r>
              <a:rPr lang="en-US" dirty="0"/>
              <a:t>began a campaign to intimidate leftist students, teachers, publicists, booksellers and, finally, </a:t>
            </a:r>
            <a:r>
              <a:rPr lang="en-US" dirty="0" smtClean="0"/>
              <a:t>politicians</a:t>
            </a:r>
            <a:r>
              <a:rPr lang="tr-TR" dirty="0"/>
              <a:t> </a:t>
            </a:r>
            <a:r>
              <a:rPr lang="tr-TR" dirty="0" smtClean="0"/>
              <a:t>in 1968. </a:t>
            </a:r>
            <a:endParaRPr lang="tr-TR" dirty="0"/>
          </a:p>
        </p:txBody>
      </p:sp>
      <p:pic>
        <p:nvPicPr>
          <p:cNvPr id="4" name="Picture 4" descr="C:\Users\ebaysal\Dropbox\Koc - hist301302\hist 302\WEEK 7\mhp af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819" y="4297680"/>
            <a:ext cx="3348038"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C:\Users\ebaysal\Desktop\ppt\türkeş.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4460" y="3811488"/>
            <a:ext cx="4307540" cy="304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1167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Turkey</a:t>
            </a:r>
            <a:r>
              <a:rPr lang="tr-TR" dirty="0" smtClean="0"/>
              <a:t> </a:t>
            </a:r>
            <a:r>
              <a:rPr lang="tr-TR" dirty="0" err="1" smtClean="0"/>
              <a:t>and</a:t>
            </a:r>
            <a:r>
              <a:rPr lang="tr-TR" dirty="0" smtClean="0"/>
              <a:t> </a:t>
            </a:r>
            <a:r>
              <a:rPr lang="tr-TR" dirty="0" err="1" smtClean="0"/>
              <a:t>The</a:t>
            </a:r>
            <a:r>
              <a:rPr lang="tr-TR" dirty="0" smtClean="0"/>
              <a:t> SECOND WORLD WAR</a:t>
            </a:r>
            <a:endParaRPr lang="tr-TR" dirty="0"/>
          </a:p>
        </p:txBody>
      </p:sp>
      <p:sp>
        <p:nvSpPr>
          <p:cNvPr id="3" name="Content Placeholder 2"/>
          <p:cNvSpPr>
            <a:spLocks noGrp="1"/>
          </p:cNvSpPr>
          <p:nvPr>
            <p:ph idx="1"/>
          </p:nvPr>
        </p:nvSpPr>
        <p:spPr/>
        <p:txBody>
          <a:bodyPr/>
          <a:lstStyle/>
          <a:p>
            <a:r>
              <a:rPr lang="tr-TR" dirty="0" err="1" smtClean="0"/>
              <a:t>Foreign</a:t>
            </a:r>
            <a:r>
              <a:rPr lang="tr-TR" dirty="0" smtClean="0"/>
              <a:t> </a:t>
            </a:r>
            <a:r>
              <a:rPr lang="tr-TR" dirty="0" err="1" smtClean="0"/>
              <a:t>Policy</a:t>
            </a:r>
            <a:r>
              <a:rPr lang="tr-TR" dirty="0" smtClean="0"/>
              <a:t> of </a:t>
            </a:r>
            <a:r>
              <a:rPr lang="tr-TR" dirty="0" err="1" smtClean="0"/>
              <a:t>Turkey</a:t>
            </a:r>
            <a:r>
              <a:rPr lang="tr-TR" dirty="0" smtClean="0"/>
              <a:t> </a:t>
            </a:r>
            <a:r>
              <a:rPr lang="tr-TR" dirty="0" err="1" smtClean="0"/>
              <a:t>During</a:t>
            </a:r>
            <a:r>
              <a:rPr lang="tr-TR" dirty="0" smtClean="0"/>
              <a:t> </a:t>
            </a:r>
            <a:r>
              <a:rPr lang="tr-TR" dirty="0" err="1" smtClean="0"/>
              <a:t>the</a:t>
            </a:r>
            <a:r>
              <a:rPr lang="tr-TR" dirty="0" smtClean="0"/>
              <a:t> Second World </a:t>
            </a:r>
            <a:r>
              <a:rPr lang="tr-TR" dirty="0" err="1" smtClean="0"/>
              <a:t>War</a:t>
            </a:r>
            <a:r>
              <a:rPr lang="tr-TR" dirty="0" smtClean="0"/>
              <a:t>:</a:t>
            </a:r>
          </a:p>
          <a:p>
            <a:pPr lvl="1"/>
            <a:r>
              <a:rPr lang="tr-TR" sz="2400" dirty="0" smtClean="0"/>
              <a:t>Active </a:t>
            </a:r>
            <a:r>
              <a:rPr lang="tr-TR" sz="2400" dirty="0" err="1" smtClean="0"/>
              <a:t>Neutrality</a:t>
            </a:r>
            <a:endParaRPr lang="tr-TR" sz="2400" dirty="0" smtClean="0"/>
          </a:p>
          <a:p>
            <a:pPr lvl="1"/>
            <a:endParaRPr lang="tr-TR" dirty="0"/>
          </a:p>
          <a:p>
            <a:pPr marL="128016" lvl="1" indent="0">
              <a:buNone/>
            </a:pPr>
            <a:r>
              <a:rPr lang="tr-TR" sz="2400" dirty="0" err="1" smtClean="0"/>
              <a:t>Domestic</a:t>
            </a:r>
            <a:r>
              <a:rPr lang="tr-TR" sz="2400" dirty="0" smtClean="0"/>
              <a:t> </a:t>
            </a:r>
            <a:r>
              <a:rPr lang="tr-TR" sz="2400" dirty="0" err="1" smtClean="0"/>
              <a:t>Effects</a:t>
            </a:r>
            <a:r>
              <a:rPr lang="tr-TR" sz="2400" dirty="0" smtClean="0"/>
              <a:t> of </a:t>
            </a:r>
            <a:r>
              <a:rPr lang="tr-TR" sz="2400" dirty="0" err="1" smtClean="0"/>
              <a:t>the</a:t>
            </a:r>
            <a:r>
              <a:rPr lang="tr-TR" sz="2400" dirty="0" smtClean="0"/>
              <a:t> Second World </a:t>
            </a:r>
            <a:r>
              <a:rPr lang="tr-TR" sz="2400" dirty="0" err="1" smtClean="0"/>
              <a:t>War</a:t>
            </a:r>
            <a:r>
              <a:rPr lang="tr-TR" sz="2400" dirty="0" smtClean="0"/>
              <a:t>:</a:t>
            </a:r>
          </a:p>
          <a:p>
            <a:pPr marL="128016" lvl="1" indent="0">
              <a:buNone/>
            </a:pPr>
            <a:r>
              <a:rPr lang="tr-TR" sz="2400" dirty="0"/>
              <a:t>	</a:t>
            </a:r>
            <a:r>
              <a:rPr lang="tr-TR" sz="2400" dirty="0" err="1" smtClean="0"/>
              <a:t>National</a:t>
            </a:r>
            <a:r>
              <a:rPr lang="tr-TR" sz="2400" dirty="0" smtClean="0"/>
              <a:t> </a:t>
            </a:r>
            <a:r>
              <a:rPr lang="tr-TR" sz="2400" dirty="0" err="1" smtClean="0"/>
              <a:t>Defence</a:t>
            </a:r>
            <a:r>
              <a:rPr lang="tr-TR" sz="2400" dirty="0" smtClean="0"/>
              <a:t> </a:t>
            </a:r>
            <a:r>
              <a:rPr lang="tr-TR" sz="2400" dirty="0" err="1" smtClean="0"/>
              <a:t>Law</a:t>
            </a:r>
            <a:r>
              <a:rPr lang="tr-TR" sz="2400" dirty="0" smtClean="0"/>
              <a:t> (1940)</a:t>
            </a:r>
          </a:p>
          <a:p>
            <a:pPr marL="128016" lvl="1" indent="0">
              <a:buNone/>
            </a:pPr>
            <a:r>
              <a:rPr lang="tr-TR" sz="2400" dirty="0"/>
              <a:t>	</a:t>
            </a:r>
            <a:r>
              <a:rPr lang="tr-TR" sz="2400" dirty="0" err="1" smtClean="0"/>
              <a:t>Wealth</a:t>
            </a:r>
            <a:r>
              <a:rPr lang="tr-TR" sz="2400" dirty="0" smtClean="0"/>
              <a:t> </a:t>
            </a:r>
            <a:r>
              <a:rPr lang="tr-TR" sz="2400" dirty="0" err="1" smtClean="0"/>
              <a:t>Tax</a:t>
            </a:r>
            <a:r>
              <a:rPr lang="tr-TR" sz="2400" dirty="0" smtClean="0"/>
              <a:t> (1942)</a:t>
            </a:r>
          </a:p>
          <a:p>
            <a:pPr marL="128016" lvl="1" indent="0">
              <a:buNone/>
            </a:pPr>
            <a:r>
              <a:rPr lang="tr-TR" dirty="0"/>
              <a:t>	</a:t>
            </a:r>
            <a:endParaRPr lang="tr-TR" dirty="0" smtClean="0"/>
          </a:p>
        </p:txBody>
      </p:sp>
      <p:pic>
        <p:nvPicPr>
          <p:cNvPr id="4" name="Resim 5"/>
          <p:cNvPicPr>
            <a:picLocks noChangeAspect="1"/>
          </p:cNvPicPr>
          <p:nvPr/>
        </p:nvPicPr>
        <p:blipFill>
          <a:blip r:embed="rId2"/>
          <a:stretch>
            <a:fillRect/>
          </a:stretch>
        </p:blipFill>
        <p:spPr>
          <a:xfrm>
            <a:off x="8362623" y="1676306"/>
            <a:ext cx="3627608" cy="2496925"/>
          </a:xfrm>
          <a:prstGeom prst="rect">
            <a:avLst/>
          </a:prstGeom>
        </p:spPr>
      </p:pic>
      <p:pic>
        <p:nvPicPr>
          <p:cNvPr id="5" name="6 Resim" descr="varlik3.jpg"/>
          <p:cNvPicPr>
            <a:picLocks noChangeAspect="1"/>
          </p:cNvPicPr>
          <p:nvPr/>
        </p:nvPicPr>
        <p:blipFill>
          <a:blip r:embed="rId3" cstate="print"/>
          <a:stretch>
            <a:fillRect/>
          </a:stretch>
        </p:blipFill>
        <p:spPr>
          <a:xfrm>
            <a:off x="257578" y="4715316"/>
            <a:ext cx="2266682" cy="179521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6880" y="4414925"/>
            <a:ext cx="2833351" cy="1995019"/>
          </a:xfrm>
          <a:prstGeom prst="rect">
            <a:avLst/>
          </a:prstGeom>
        </p:spPr>
      </p:pic>
      <p:pic>
        <p:nvPicPr>
          <p:cNvPr id="7" name="Picture 2" descr="http://media.sondevir.com/250x190/2011/11/11/varlik-vergisi_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4164" y="4168399"/>
            <a:ext cx="3202619" cy="233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846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b="1" dirty="0"/>
              <a:t>The </a:t>
            </a:r>
            <a:r>
              <a:rPr lang="tr-TR" b="1" dirty="0" smtClean="0"/>
              <a:t>MILI</a:t>
            </a:r>
            <a:r>
              <a:rPr lang="en-US" b="1" dirty="0" err="1" smtClean="0"/>
              <a:t>tary</a:t>
            </a:r>
            <a:r>
              <a:rPr lang="en-US" b="1" dirty="0" smtClean="0"/>
              <a:t> </a:t>
            </a:r>
            <a:r>
              <a:rPr lang="tr-TR" b="1" dirty="0"/>
              <a:t>U</a:t>
            </a:r>
            <a:r>
              <a:rPr lang="en-US" b="1" dirty="0" err="1" smtClean="0"/>
              <a:t>lt</a:t>
            </a:r>
            <a:r>
              <a:rPr lang="tr-TR" b="1" dirty="0" smtClean="0"/>
              <a:t>I</a:t>
            </a:r>
            <a:r>
              <a:rPr lang="en-US" b="1" dirty="0" err="1" smtClean="0"/>
              <a:t>matum</a:t>
            </a:r>
            <a:r>
              <a:rPr lang="en-US" b="1" dirty="0" smtClean="0"/>
              <a:t> </a:t>
            </a:r>
            <a:r>
              <a:rPr lang="en-US" b="1" dirty="0"/>
              <a:t>of 12 March </a:t>
            </a:r>
            <a:r>
              <a:rPr lang="en-US" b="1" dirty="0" smtClean="0"/>
              <a:t>1971</a:t>
            </a:r>
            <a:endParaRPr lang="tr-TR" dirty="0"/>
          </a:p>
        </p:txBody>
      </p:sp>
      <p:sp>
        <p:nvSpPr>
          <p:cNvPr id="3" name="İçerik Yer Tutucusu 2"/>
          <p:cNvSpPr>
            <a:spLocks noGrp="1"/>
          </p:cNvSpPr>
          <p:nvPr>
            <p:ph idx="1"/>
          </p:nvPr>
        </p:nvSpPr>
        <p:spPr/>
        <p:txBody>
          <a:bodyPr/>
          <a:lstStyle/>
          <a:p>
            <a:r>
              <a:rPr lang="tr-TR" dirty="0" smtClean="0"/>
              <a:t>O</a:t>
            </a:r>
            <a:r>
              <a:rPr lang="en-US" dirty="0" smtClean="0"/>
              <a:t>n </a:t>
            </a:r>
            <a:r>
              <a:rPr lang="en-US" dirty="0"/>
              <a:t>12 March 1971 the Chief of General Staff handed the prime minister a memorandum, which really amounted to an ultimatum by the armed forces. It demanded that a strong and credible government be formed that would be able to end the ‘anarchy’ and carry out reforms ‘in a </a:t>
            </a:r>
            <a:r>
              <a:rPr lang="en-US" dirty="0" err="1"/>
              <a:t>Kemalist</a:t>
            </a:r>
            <a:r>
              <a:rPr lang="en-US" dirty="0"/>
              <a:t> spirit’. </a:t>
            </a:r>
            <a:endParaRPr lang="tr-TR" dirty="0" smtClean="0"/>
          </a:p>
          <a:p>
            <a:r>
              <a:rPr lang="en-US" dirty="0"/>
              <a:t>The politicians’ immediate reaction to the ultimatum was negative. </a:t>
            </a:r>
            <a:endParaRPr lang="tr-TR" dirty="0" smtClean="0"/>
          </a:p>
          <a:p>
            <a:r>
              <a:rPr lang="tr-TR" dirty="0" err="1" smtClean="0"/>
              <a:t>Unlike</a:t>
            </a:r>
            <a:r>
              <a:rPr lang="tr-TR" dirty="0" smtClean="0"/>
              <a:t> 1960, it</a:t>
            </a:r>
            <a:r>
              <a:rPr lang="en-US" dirty="0" smtClean="0"/>
              <a:t> </a:t>
            </a:r>
            <a:r>
              <a:rPr lang="en-US" dirty="0"/>
              <a:t>was a ‘coup’ by the high </a:t>
            </a:r>
            <a:r>
              <a:rPr lang="en-US" dirty="0" smtClean="0"/>
              <a:t>command</a:t>
            </a:r>
            <a:r>
              <a:rPr lang="tr-TR" dirty="0" smtClean="0"/>
              <a:t>. </a:t>
            </a:r>
          </a:p>
          <a:p>
            <a:r>
              <a:rPr lang="tr-TR" dirty="0" smtClean="0"/>
              <a:t>Nihat </a:t>
            </a:r>
            <a:r>
              <a:rPr lang="en-US" dirty="0" smtClean="0"/>
              <a:t>Erim </a:t>
            </a:r>
            <a:r>
              <a:rPr lang="en-US" dirty="0"/>
              <a:t>formed a cabinet, which consisted largely of technocrats from outside the political establishments. </a:t>
            </a:r>
            <a:r>
              <a:rPr lang="tr-TR" dirty="0" smtClean="0"/>
              <a:t> </a:t>
            </a:r>
          </a:p>
          <a:p>
            <a:r>
              <a:rPr lang="tr-TR" dirty="0" err="1" smtClean="0"/>
              <a:t>Economic</a:t>
            </a:r>
            <a:r>
              <a:rPr lang="tr-TR" dirty="0" smtClean="0"/>
              <a:t> </a:t>
            </a:r>
            <a:r>
              <a:rPr lang="tr-TR" dirty="0" err="1" smtClean="0"/>
              <a:t>and</a:t>
            </a:r>
            <a:r>
              <a:rPr lang="tr-TR" dirty="0" smtClean="0"/>
              <a:t> </a:t>
            </a:r>
            <a:r>
              <a:rPr lang="tr-TR" dirty="0" err="1" smtClean="0"/>
              <a:t>political</a:t>
            </a:r>
            <a:r>
              <a:rPr lang="tr-TR" dirty="0" smtClean="0"/>
              <a:t> </a:t>
            </a:r>
            <a:r>
              <a:rPr lang="tr-TR" dirty="0" err="1" smtClean="0"/>
              <a:t>demands</a:t>
            </a:r>
            <a:r>
              <a:rPr lang="tr-TR" dirty="0" smtClean="0"/>
              <a:t> of </a:t>
            </a:r>
            <a:r>
              <a:rPr lang="tr-TR" dirty="0" err="1" smtClean="0"/>
              <a:t>the</a:t>
            </a:r>
            <a:r>
              <a:rPr lang="tr-TR" dirty="0" smtClean="0"/>
              <a:t> Memorandum.</a:t>
            </a:r>
          </a:p>
          <a:p>
            <a:r>
              <a:rPr lang="tr-TR" dirty="0" smtClean="0"/>
              <a:t>Deniz Gezmiş, Hüseyin İnan </a:t>
            </a:r>
            <a:r>
              <a:rPr lang="tr-TR" dirty="0" err="1" smtClean="0"/>
              <a:t>and</a:t>
            </a:r>
            <a:r>
              <a:rPr lang="tr-TR" dirty="0" smtClean="0"/>
              <a:t> Yusuf Aslan </a:t>
            </a:r>
            <a:r>
              <a:rPr lang="tr-TR" dirty="0" err="1" smtClean="0"/>
              <a:t>were</a:t>
            </a:r>
            <a:r>
              <a:rPr lang="tr-TR" dirty="0" smtClean="0"/>
              <a:t> </a:t>
            </a:r>
            <a:r>
              <a:rPr lang="tr-TR" dirty="0" err="1" smtClean="0"/>
              <a:t>executed</a:t>
            </a:r>
            <a:r>
              <a:rPr lang="tr-TR" dirty="0" smtClean="0"/>
              <a:t> in 1972.</a:t>
            </a:r>
          </a:p>
        </p:txBody>
      </p:sp>
      <p:pic>
        <p:nvPicPr>
          <p:cNvPr id="4" name="Picture 2" descr="C:\Users\ebaysal\Desktop\ppt\6-filo3.jpg"/>
          <p:cNvPicPr>
            <a:picLocks noChangeAspect="1" noChangeArrowheads="1"/>
          </p:cNvPicPr>
          <p:nvPr/>
        </p:nvPicPr>
        <p:blipFill>
          <a:blip r:embed="rId2" cstate="print"/>
          <a:srcRect/>
          <a:stretch>
            <a:fillRect/>
          </a:stretch>
        </p:blipFill>
        <p:spPr bwMode="auto">
          <a:xfrm>
            <a:off x="8842305" y="4628931"/>
            <a:ext cx="3349695" cy="2229069"/>
          </a:xfrm>
          <a:prstGeom prst="rect">
            <a:avLst/>
          </a:prstGeom>
          <a:noFill/>
        </p:spPr>
      </p:pic>
    </p:spTree>
    <p:extLst>
      <p:ext uri="{BB962C8B-B14F-4D97-AF65-F5344CB8AC3E}">
        <p14:creationId xmlns:p14="http://schemas.microsoft.com/office/powerpoint/2010/main" val="12885975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
            </a:r>
            <a:br>
              <a:rPr lang="tr-TR" dirty="0"/>
            </a:br>
            <a:r>
              <a:rPr lang="tr-TR" dirty="0" err="1" smtClean="0"/>
              <a:t>Tumultuous</a:t>
            </a:r>
            <a:r>
              <a:rPr lang="tr-TR" dirty="0" smtClean="0"/>
              <a:t> </a:t>
            </a:r>
            <a:r>
              <a:rPr lang="tr-TR" dirty="0" err="1" smtClean="0"/>
              <a:t>Decade</a:t>
            </a:r>
            <a:r>
              <a:rPr lang="tr-TR" dirty="0" smtClean="0"/>
              <a:t>: 1970s</a:t>
            </a:r>
            <a:endParaRPr lang="tr-TR" dirty="0"/>
          </a:p>
        </p:txBody>
      </p:sp>
      <p:sp>
        <p:nvSpPr>
          <p:cNvPr id="3" name="İçerik Yer Tutucusu 2"/>
          <p:cNvSpPr>
            <a:spLocks noGrp="1"/>
          </p:cNvSpPr>
          <p:nvPr>
            <p:ph idx="1"/>
          </p:nvPr>
        </p:nvSpPr>
        <p:spPr/>
        <p:txBody>
          <a:bodyPr>
            <a:normAutofit/>
          </a:bodyPr>
          <a:lstStyle/>
          <a:p>
            <a:r>
              <a:rPr lang="en-US" dirty="0"/>
              <a:t>October 1973: first free elections since the memorandum of 1971 </a:t>
            </a:r>
            <a:endParaRPr lang="tr-TR" dirty="0" smtClean="0"/>
          </a:p>
          <a:p>
            <a:endParaRPr lang="tr-TR" dirty="0"/>
          </a:p>
          <a:p>
            <a:r>
              <a:rPr lang="en-US" dirty="0" smtClean="0"/>
              <a:t>Coalition </a:t>
            </a:r>
            <a:r>
              <a:rPr lang="en-US" dirty="0"/>
              <a:t>or minority governments continued throughout the decade</a:t>
            </a:r>
            <a:r>
              <a:rPr lang="en-US" dirty="0" smtClean="0"/>
              <a:t>.</a:t>
            </a:r>
            <a:r>
              <a:rPr lang="en-US" dirty="0"/>
              <a:t> </a:t>
            </a:r>
            <a:endParaRPr lang="tr-TR" dirty="0"/>
          </a:p>
          <a:p>
            <a:endParaRPr lang="tr-TR" dirty="0" smtClean="0"/>
          </a:p>
          <a:p>
            <a:r>
              <a:rPr lang="en-US" dirty="0" smtClean="0"/>
              <a:t>The </a:t>
            </a:r>
            <a:r>
              <a:rPr lang="en-US" dirty="0"/>
              <a:t>coalition led by </a:t>
            </a:r>
            <a:r>
              <a:rPr lang="en-US" dirty="0" err="1"/>
              <a:t>Bülent</a:t>
            </a:r>
            <a:r>
              <a:rPr lang="en-US" dirty="0"/>
              <a:t> Ecevit had only been in power for a few months when the Cyprus crisis broke </a:t>
            </a:r>
            <a:r>
              <a:rPr lang="en-US" dirty="0" smtClean="0"/>
              <a:t>out</a:t>
            </a:r>
            <a:r>
              <a:rPr lang="tr-TR" dirty="0" smtClean="0"/>
              <a:t>. </a:t>
            </a: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073" y="4186036"/>
            <a:ext cx="5343927" cy="2671964"/>
          </a:xfrm>
          <a:prstGeom prst="rect">
            <a:avLst/>
          </a:prstGeom>
        </p:spPr>
      </p:pic>
    </p:spTree>
    <p:extLst>
      <p:ext uri="{BB962C8B-B14F-4D97-AF65-F5344CB8AC3E}">
        <p14:creationId xmlns:p14="http://schemas.microsoft.com/office/powerpoint/2010/main" val="40296679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Cyprus </a:t>
            </a:r>
            <a:r>
              <a:rPr lang="en-US" b="1" dirty="0" smtClean="0"/>
              <a:t>Cr</a:t>
            </a:r>
            <a:r>
              <a:rPr lang="tr-TR" b="1" dirty="0" smtClean="0"/>
              <a:t>ISIS</a:t>
            </a:r>
            <a:endParaRPr lang="tr-TR" dirty="0"/>
          </a:p>
        </p:txBody>
      </p:sp>
      <p:sp>
        <p:nvSpPr>
          <p:cNvPr id="3" name="İçerik Yer Tutucusu 2"/>
          <p:cNvSpPr>
            <a:spLocks noGrp="1"/>
          </p:cNvSpPr>
          <p:nvPr>
            <p:ph idx="1"/>
          </p:nvPr>
        </p:nvSpPr>
        <p:spPr/>
        <p:txBody>
          <a:bodyPr>
            <a:normAutofit/>
          </a:bodyPr>
          <a:lstStyle/>
          <a:p>
            <a:pPr marL="0" indent="0">
              <a:buNone/>
            </a:pPr>
            <a:endParaRPr lang="tr-TR" dirty="0"/>
          </a:p>
          <a:p>
            <a:pPr algn="just"/>
            <a:r>
              <a:rPr lang="en-US" dirty="0" smtClean="0"/>
              <a:t>On </a:t>
            </a:r>
            <a:r>
              <a:rPr lang="en-US" dirty="0"/>
              <a:t>16 August 1960 Cyprus became an independent republic, with Archbishop </a:t>
            </a:r>
            <a:r>
              <a:rPr lang="en-US" dirty="0" err="1"/>
              <a:t>Makarios</a:t>
            </a:r>
            <a:r>
              <a:rPr lang="en-US" dirty="0"/>
              <a:t> as its first president.  </a:t>
            </a:r>
            <a:endParaRPr lang="tr-TR" dirty="0" smtClean="0"/>
          </a:p>
          <a:p>
            <a:pPr lvl="1" algn="just"/>
            <a:r>
              <a:rPr lang="tr-TR" dirty="0" err="1" smtClean="0"/>
              <a:t>London-Zurich</a:t>
            </a:r>
            <a:r>
              <a:rPr lang="tr-TR" dirty="0" smtClean="0"/>
              <a:t> </a:t>
            </a:r>
            <a:r>
              <a:rPr lang="tr-TR" dirty="0" err="1" smtClean="0"/>
              <a:t>Agreements</a:t>
            </a:r>
            <a:r>
              <a:rPr lang="tr-TR" dirty="0" smtClean="0"/>
              <a:t>-Britain, </a:t>
            </a:r>
            <a:r>
              <a:rPr lang="tr-TR" dirty="0" err="1" smtClean="0"/>
              <a:t>Greece</a:t>
            </a:r>
            <a:r>
              <a:rPr lang="tr-TR" dirty="0" smtClean="0"/>
              <a:t> </a:t>
            </a:r>
            <a:r>
              <a:rPr lang="tr-TR" dirty="0" err="1" smtClean="0"/>
              <a:t>and</a:t>
            </a:r>
            <a:r>
              <a:rPr lang="tr-TR" dirty="0" smtClean="0"/>
              <a:t> </a:t>
            </a:r>
            <a:r>
              <a:rPr lang="tr-TR" dirty="0" err="1" smtClean="0"/>
              <a:t>Turkey</a:t>
            </a:r>
            <a:endParaRPr lang="tr-TR" dirty="0"/>
          </a:p>
          <a:p>
            <a:pPr algn="just"/>
            <a:r>
              <a:rPr lang="en-US" dirty="0" smtClean="0"/>
              <a:t>In </a:t>
            </a:r>
            <a:r>
              <a:rPr lang="en-US" dirty="0"/>
              <a:t>1964 President-Archbishop </a:t>
            </a:r>
            <a:r>
              <a:rPr lang="en-US" dirty="0" err="1"/>
              <a:t>Makarios</a:t>
            </a:r>
            <a:r>
              <a:rPr lang="en-US" dirty="0"/>
              <a:t> of Cyprus and his government made moves to limit the autonomy of the Turkish minority. </a:t>
            </a:r>
            <a:r>
              <a:rPr lang="tr-TR" dirty="0" smtClean="0"/>
              <a:t>İnönü </a:t>
            </a:r>
            <a:r>
              <a:rPr lang="tr-TR" dirty="0" err="1" smtClean="0"/>
              <a:t>responded</a:t>
            </a:r>
            <a:r>
              <a:rPr lang="tr-TR" dirty="0" smtClean="0"/>
              <a:t>.</a:t>
            </a:r>
          </a:p>
          <a:p>
            <a:pPr algn="just"/>
            <a:r>
              <a:rPr lang="tr-TR" dirty="0" smtClean="0"/>
              <a:t>Johnson </a:t>
            </a:r>
            <a:r>
              <a:rPr lang="tr-TR" dirty="0" err="1" smtClean="0"/>
              <a:t>Letter</a:t>
            </a:r>
            <a:r>
              <a:rPr lang="tr-TR" dirty="0" smtClean="0"/>
              <a:t> 1964</a:t>
            </a:r>
            <a:endParaRPr lang="tr-TR" dirty="0"/>
          </a:p>
        </p:txBody>
      </p:sp>
    </p:spTree>
    <p:extLst>
      <p:ext uri="{BB962C8B-B14F-4D97-AF65-F5344CB8AC3E}">
        <p14:creationId xmlns:p14="http://schemas.microsoft.com/office/powerpoint/2010/main" val="4312314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Cyprus</a:t>
            </a:r>
            <a:r>
              <a:rPr lang="tr-TR" dirty="0" smtClean="0"/>
              <a:t> </a:t>
            </a:r>
            <a:r>
              <a:rPr lang="tr-TR" dirty="0" err="1" smtClean="0"/>
              <a:t>CrIsIs</a:t>
            </a:r>
            <a:r>
              <a:rPr lang="tr-TR" dirty="0" smtClean="0"/>
              <a:t> </a:t>
            </a:r>
            <a:endParaRPr lang="tr-TR" dirty="0"/>
          </a:p>
        </p:txBody>
      </p:sp>
      <p:sp>
        <p:nvSpPr>
          <p:cNvPr id="3" name="İçerik Yer Tutucusu 2"/>
          <p:cNvSpPr>
            <a:spLocks noGrp="1"/>
          </p:cNvSpPr>
          <p:nvPr>
            <p:ph idx="1"/>
          </p:nvPr>
        </p:nvSpPr>
        <p:spPr/>
        <p:txBody>
          <a:bodyPr>
            <a:normAutofit/>
          </a:bodyPr>
          <a:lstStyle/>
          <a:p>
            <a:pPr algn="just"/>
            <a:r>
              <a:rPr lang="tr-TR" dirty="0" smtClean="0"/>
              <a:t>A </a:t>
            </a:r>
            <a:r>
              <a:rPr lang="en-US" i="1" dirty="0" smtClean="0"/>
              <a:t>coup </a:t>
            </a:r>
            <a:r>
              <a:rPr lang="en-US" i="1" dirty="0"/>
              <a:t>d’état </a:t>
            </a:r>
            <a:r>
              <a:rPr lang="tr-TR" i="1" dirty="0" smtClean="0"/>
              <a:t> </a:t>
            </a:r>
            <a:r>
              <a:rPr lang="tr-TR" i="1" dirty="0" err="1" smtClean="0"/>
              <a:t>was</a:t>
            </a:r>
            <a:r>
              <a:rPr lang="tr-TR" i="1" dirty="0" smtClean="0"/>
              <a:t>  </a:t>
            </a:r>
            <a:r>
              <a:rPr lang="tr-TR" i="1" dirty="0" err="1" smtClean="0"/>
              <a:t>made</a:t>
            </a:r>
            <a:r>
              <a:rPr lang="tr-TR" i="1" dirty="0" smtClean="0"/>
              <a:t> </a:t>
            </a:r>
            <a:r>
              <a:rPr lang="en-US" dirty="0" smtClean="0"/>
              <a:t>against </a:t>
            </a:r>
            <a:r>
              <a:rPr lang="en-US" dirty="0" err="1"/>
              <a:t>Makarios</a:t>
            </a:r>
            <a:r>
              <a:rPr lang="en-US" dirty="0"/>
              <a:t> in Cyprus. </a:t>
            </a:r>
            <a:endParaRPr lang="tr-TR" dirty="0"/>
          </a:p>
          <a:p>
            <a:pPr algn="just"/>
            <a:r>
              <a:rPr lang="tr-TR" dirty="0" err="1" smtClean="0"/>
              <a:t>Ecvit</a:t>
            </a:r>
            <a:r>
              <a:rPr lang="tr-TR" dirty="0" smtClean="0"/>
              <a:t> </a:t>
            </a:r>
            <a:r>
              <a:rPr lang="tr-TR" dirty="0" err="1" smtClean="0"/>
              <a:t>demanded</a:t>
            </a:r>
            <a:r>
              <a:rPr lang="tr-TR" dirty="0" smtClean="0"/>
              <a:t> an </a:t>
            </a:r>
            <a:r>
              <a:rPr lang="tr-TR" dirty="0" err="1" smtClean="0"/>
              <a:t>intervention</a:t>
            </a:r>
            <a:r>
              <a:rPr lang="tr-TR" dirty="0" smtClean="0"/>
              <a:t>, </a:t>
            </a:r>
            <a:r>
              <a:rPr lang="tr-TR" dirty="0" err="1" smtClean="0"/>
              <a:t>based</a:t>
            </a:r>
            <a:r>
              <a:rPr lang="tr-TR" dirty="0" smtClean="0"/>
              <a:t> on </a:t>
            </a:r>
            <a:r>
              <a:rPr lang="tr-TR" dirty="0" err="1" smtClean="0"/>
              <a:t>Turkey’s</a:t>
            </a:r>
            <a:r>
              <a:rPr lang="tr-TR" dirty="0" smtClean="0"/>
              <a:t> </a:t>
            </a:r>
            <a:r>
              <a:rPr lang="tr-TR" dirty="0" err="1" smtClean="0"/>
              <a:t>guaranteur</a:t>
            </a:r>
            <a:r>
              <a:rPr lang="tr-TR" dirty="0" smtClean="0"/>
              <a:t> </a:t>
            </a:r>
            <a:r>
              <a:rPr lang="tr-TR" dirty="0" err="1" smtClean="0"/>
              <a:t>position</a:t>
            </a:r>
            <a:r>
              <a:rPr lang="tr-TR" dirty="0" smtClean="0"/>
              <a:t>.</a:t>
            </a:r>
          </a:p>
          <a:p>
            <a:pPr algn="just"/>
            <a:r>
              <a:rPr lang="en-US" dirty="0" smtClean="0"/>
              <a:t>Turkish </a:t>
            </a:r>
            <a:r>
              <a:rPr lang="en-US" dirty="0"/>
              <a:t>troops landed in northern Cyprus on 20 July and established a bridgehead around </a:t>
            </a:r>
            <a:r>
              <a:rPr lang="en-US" dirty="0" err="1"/>
              <a:t>Kyrenia</a:t>
            </a:r>
            <a:r>
              <a:rPr lang="en-US" dirty="0"/>
              <a:t> (</a:t>
            </a:r>
            <a:r>
              <a:rPr lang="en-US" dirty="0" err="1"/>
              <a:t>Girne</a:t>
            </a:r>
            <a:r>
              <a:rPr lang="en-US" dirty="0"/>
              <a:t>). </a:t>
            </a:r>
            <a:endParaRPr lang="tr-TR" dirty="0"/>
          </a:p>
          <a:p>
            <a:pPr algn="just"/>
            <a:r>
              <a:rPr lang="en-US" dirty="0"/>
              <a:t>In 1983 a formally independent Turkish Republic of Northern Cyprus (</a:t>
            </a:r>
            <a:r>
              <a:rPr lang="en-US" i="1" dirty="0" err="1"/>
              <a:t>Kuzey</a:t>
            </a:r>
            <a:r>
              <a:rPr lang="en-US" i="1" dirty="0"/>
              <a:t> </a:t>
            </a:r>
            <a:r>
              <a:rPr lang="en-US" i="1" dirty="0" err="1"/>
              <a:t>Kıbrıs</a:t>
            </a:r>
            <a:r>
              <a:rPr lang="en-US" i="1" dirty="0"/>
              <a:t> </a:t>
            </a:r>
            <a:r>
              <a:rPr lang="en-US" i="1" dirty="0" err="1"/>
              <a:t>Türk</a:t>
            </a:r>
            <a:r>
              <a:rPr lang="en-US" i="1" dirty="0"/>
              <a:t> </a:t>
            </a:r>
            <a:r>
              <a:rPr lang="en-US" i="1" dirty="0" err="1"/>
              <a:t>Cumhuriyeti</a:t>
            </a:r>
            <a:r>
              <a:rPr lang="en-US" dirty="0"/>
              <a:t>) was proclaimed, though only Turkey recognized it.</a:t>
            </a:r>
            <a:endParaRPr lang="tr-TR" dirty="0"/>
          </a:p>
          <a:p>
            <a:pPr algn="just"/>
            <a:r>
              <a:rPr lang="tr-TR" dirty="0" smtClean="0"/>
              <a:t>The </a:t>
            </a:r>
            <a:r>
              <a:rPr lang="tr-TR" dirty="0" err="1" smtClean="0"/>
              <a:t>USA’s</a:t>
            </a:r>
            <a:r>
              <a:rPr lang="tr-TR" dirty="0" smtClean="0"/>
              <a:t> </a:t>
            </a:r>
            <a:r>
              <a:rPr lang="tr-TR" dirty="0" err="1" smtClean="0"/>
              <a:t>arm</a:t>
            </a:r>
            <a:r>
              <a:rPr lang="tr-TR" dirty="0" smtClean="0"/>
              <a:t> </a:t>
            </a:r>
            <a:r>
              <a:rPr lang="tr-TR" dirty="0" err="1" smtClean="0"/>
              <a:t>embargo</a:t>
            </a:r>
            <a:r>
              <a:rPr lang="tr-TR" dirty="0" smtClean="0"/>
              <a:t>.</a:t>
            </a:r>
            <a:endParaRPr lang="tr-TR" dirty="0"/>
          </a:p>
          <a:p>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4404" y="0"/>
            <a:ext cx="2797596" cy="3728433"/>
          </a:xfrm>
          <a:prstGeom prst="rect">
            <a:avLst/>
          </a:prstGeom>
        </p:spPr>
      </p:pic>
    </p:spTree>
    <p:extLst>
      <p:ext uri="{BB962C8B-B14F-4D97-AF65-F5344CB8AC3E}">
        <p14:creationId xmlns:p14="http://schemas.microsoft.com/office/powerpoint/2010/main" val="37342438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PolITICal</a:t>
            </a:r>
            <a:r>
              <a:rPr lang="tr-TR" dirty="0" smtClean="0"/>
              <a:t> </a:t>
            </a:r>
            <a:r>
              <a:rPr lang="tr-TR" dirty="0" err="1" smtClean="0"/>
              <a:t>sITuatIon</a:t>
            </a:r>
            <a:r>
              <a:rPr lang="tr-TR" dirty="0" smtClean="0"/>
              <a:t> IN THE 1970s</a:t>
            </a:r>
            <a:endParaRPr lang="tr-TR" dirty="0"/>
          </a:p>
        </p:txBody>
      </p:sp>
      <p:sp>
        <p:nvSpPr>
          <p:cNvPr id="3" name="İçerik Yer Tutucusu 2"/>
          <p:cNvSpPr>
            <a:spLocks noGrp="1"/>
          </p:cNvSpPr>
          <p:nvPr>
            <p:ph idx="1"/>
          </p:nvPr>
        </p:nvSpPr>
        <p:spPr/>
        <p:txBody>
          <a:bodyPr>
            <a:normAutofit/>
          </a:bodyPr>
          <a:lstStyle/>
          <a:p>
            <a:r>
              <a:rPr lang="en-US" dirty="0"/>
              <a:t>The Rise of Ecevit as the National </a:t>
            </a:r>
            <a:r>
              <a:rPr lang="en-US" dirty="0" smtClean="0"/>
              <a:t>Hero</a:t>
            </a:r>
            <a:endParaRPr lang="tr-TR" dirty="0"/>
          </a:p>
          <a:p>
            <a:r>
              <a:rPr lang="en-US" dirty="0"/>
              <a:t>Ecevit wanted to use his new popularity after Cyprus to gain an absolute majority in early elections and resigned on 16 September 1974. </a:t>
            </a:r>
            <a:endParaRPr lang="tr-TR" dirty="0"/>
          </a:p>
          <a:p>
            <a:r>
              <a:rPr lang="en-US" dirty="0"/>
              <a:t>Nationalist Front Governments (</a:t>
            </a:r>
            <a:r>
              <a:rPr lang="en-US" dirty="0" err="1"/>
              <a:t>Milliyetçi</a:t>
            </a:r>
            <a:r>
              <a:rPr lang="en-US" dirty="0"/>
              <a:t> </a:t>
            </a:r>
            <a:r>
              <a:rPr lang="en-US" dirty="0" err="1"/>
              <a:t>Cephe</a:t>
            </a:r>
            <a:r>
              <a:rPr lang="en-US" dirty="0"/>
              <a:t> </a:t>
            </a:r>
            <a:r>
              <a:rPr lang="en-US" dirty="0" err="1"/>
              <a:t>Hükümetleri</a:t>
            </a:r>
            <a:r>
              <a:rPr lang="en-US" dirty="0"/>
              <a:t>): 1975-1979</a:t>
            </a:r>
            <a:r>
              <a:rPr lang="en-US" b="1" dirty="0"/>
              <a:t> </a:t>
            </a:r>
            <a:endParaRPr lang="tr-T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485" y="3867418"/>
            <a:ext cx="5334000" cy="1905000"/>
          </a:xfrm>
          <a:prstGeom prst="rect">
            <a:avLst/>
          </a:prstGeom>
        </p:spPr>
      </p:pic>
    </p:spTree>
    <p:extLst>
      <p:ext uri="{BB962C8B-B14F-4D97-AF65-F5344CB8AC3E}">
        <p14:creationId xmlns:p14="http://schemas.microsoft.com/office/powerpoint/2010/main" val="2795464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US" b="1" dirty="0"/>
              <a:t>The </a:t>
            </a:r>
            <a:r>
              <a:rPr lang="en-US" b="1" dirty="0" smtClean="0"/>
              <a:t>R</a:t>
            </a:r>
            <a:r>
              <a:rPr lang="tr-TR" b="1" dirty="0" smtClean="0"/>
              <a:t>ISI</a:t>
            </a:r>
            <a:r>
              <a:rPr lang="en-US" b="1" dirty="0" smtClean="0"/>
              <a:t>ng T</a:t>
            </a:r>
            <a:r>
              <a:rPr lang="tr-TR" b="1" dirty="0" smtClean="0"/>
              <a:t>I</a:t>
            </a:r>
            <a:r>
              <a:rPr lang="en-US" b="1" dirty="0" smtClean="0"/>
              <a:t>de </a:t>
            </a:r>
            <a:r>
              <a:rPr lang="en-US" b="1" dirty="0"/>
              <a:t>of </a:t>
            </a:r>
            <a:r>
              <a:rPr lang="en-US" b="1" dirty="0" smtClean="0"/>
              <a:t>Pol</a:t>
            </a:r>
            <a:r>
              <a:rPr lang="tr-TR" b="1" dirty="0" smtClean="0"/>
              <a:t>I</a:t>
            </a:r>
            <a:r>
              <a:rPr lang="en-US" b="1" dirty="0" smtClean="0"/>
              <a:t>t</a:t>
            </a:r>
            <a:r>
              <a:rPr lang="tr-TR" b="1" dirty="0" smtClean="0"/>
              <a:t>I</a:t>
            </a:r>
            <a:r>
              <a:rPr lang="en-US" b="1" dirty="0" err="1" smtClean="0"/>
              <a:t>cal</a:t>
            </a:r>
            <a:r>
              <a:rPr lang="en-US" b="1" dirty="0" smtClean="0"/>
              <a:t> V</a:t>
            </a:r>
            <a:r>
              <a:rPr lang="tr-TR" b="1" dirty="0" smtClean="0"/>
              <a:t>I</a:t>
            </a:r>
            <a:r>
              <a:rPr lang="en-US" b="1" dirty="0" err="1" smtClean="0"/>
              <a:t>olence</a:t>
            </a:r>
            <a:r>
              <a:rPr lang="en-US" b="1" dirty="0" smtClean="0"/>
              <a:t> </a:t>
            </a:r>
            <a:r>
              <a:rPr lang="tr-TR" dirty="0"/>
              <a:t/>
            </a:r>
            <a:br>
              <a:rPr lang="tr-TR" dirty="0"/>
            </a:br>
            <a:endParaRPr lang="tr-TR" dirty="0"/>
          </a:p>
        </p:txBody>
      </p:sp>
      <p:sp>
        <p:nvSpPr>
          <p:cNvPr id="3" name="İçerik Yer Tutucusu 2"/>
          <p:cNvSpPr>
            <a:spLocks noGrp="1"/>
          </p:cNvSpPr>
          <p:nvPr>
            <p:ph idx="1"/>
          </p:nvPr>
        </p:nvSpPr>
        <p:spPr>
          <a:xfrm>
            <a:off x="574303" y="1426494"/>
            <a:ext cx="8596668" cy="3880773"/>
          </a:xfrm>
        </p:spPr>
        <p:txBody>
          <a:bodyPr>
            <a:normAutofit fontScale="92500" lnSpcReduction="10000"/>
          </a:bodyPr>
          <a:lstStyle/>
          <a:p>
            <a:pPr marL="0" indent="0">
              <a:buNone/>
            </a:pPr>
            <a:r>
              <a:rPr lang="en-US" b="1" dirty="0"/>
              <a:t> </a:t>
            </a:r>
            <a:endParaRPr lang="tr-TR" dirty="0"/>
          </a:p>
          <a:p>
            <a:r>
              <a:rPr lang="en-US" dirty="0"/>
              <a:t>The struggle between right and left was an unequal one. The police and the security forces had become the exclusive preserve of </a:t>
            </a:r>
            <a:r>
              <a:rPr lang="en-US" dirty="0" err="1"/>
              <a:t>Türkeş’s</a:t>
            </a:r>
            <a:r>
              <a:rPr lang="en-US" dirty="0"/>
              <a:t> NAP. </a:t>
            </a:r>
            <a:endParaRPr lang="tr-TR" dirty="0"/>
          </a:p>
          <a:p>
            <a:pPr marL="0" indent="0">
              <a:buNone/>
            </a:pPr>
            <a:r>
              <a:rPr lang="en-US" dirty="0"/>
              <a:t> </a:t>
            </a:r>
            <a:endParaRPr lang="tr-TR" dirty="0"/>
          </a:p>
          <a:p>
            <a:r>
              <a:rPr lang="en-US" dirty="0"/>
              <a:t>The number of victims of political violence rose quickly: from around 230 in 1977 to between 1200 and 1500 two years later</a:t>
            </a:r>
            <a:r>
              <a:rPr lang="en-US" dirty="0" smtClean="0"/>
              <a:t>.</a:t>
            </a:r>
            <a:endParaRPr lang="tr-TR" dirty="0"/>
          </a:p>
          <a:p>
            <a:r>
              <a:rPr lang="tr-TR" dirty="0" err="1" smtClean="0"/>
              <a:t>Bloody</a:t>
            </a:r>
            <a:r>
              <a:rPr lang="tr-TR" dirty="0" smtClean="0"/>
              <a:t> 1st of May-1977</a:t>
            </a:r>
            <a:r>
              <a:rPr lang="en-US" dirty="0"/>
              <a:t> </a:t>
            </a:r>
            <a:endParaRPr lang="tr-TR" dirty="0"/>
          </a:p>
          <a:p>
            <a:r>
              <a:rPr lang="tr-TR" b="1" dirty="0" smtClean="0"/>
              <a:t>Kahramanmaraş events-1978</a:t>
            </a:r>
            <a:r>
              <a:rPr lang="en-US" b="1" dirty="0"/>
              <a:t> </a:t>
            </a:r>
            <a:endParaRPr lang="tr-TR" dirty="0"/>
          </a:p>
          <a:p>
            <a:r>
              <a:rPr lang="en-US" dirty="0"/>
              <a:t>The paralysis of the political system reached a peak when the assembly became incapable of electing a successor to President </a:t>
            </a:r>
            <a:r>
              <a:rPr lang="en-US" dirty="0" err="1"/>
              <a:t>Korutürk</a:t>
            </a:r>
            <a:r>
              <a:rPr lang="en-US" dirty="0"/>
              <a:t> when his term ended in 1980. </a:t>
            </a:r>
            <a:endParaRPr lang="tr-TR" dirty="0"/>
          </a:p>
          <a:p>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3869" y="4975069"/>
            <a:ext cx="3347433" cy="188293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687" y="5307267"/>
            <a:ext cx="3771900" cy="1266825"/>
          </a:xfrm>
          <a:prstGeom prst="rect">
            <a:avLst/>
          </a:prstGeom>
        </p:spPr>
      </p:pic>
    </p:spTree>
    <p:extLst>
      <p:ext uri="{BB962C8B-B14F-4D97-AF65-F5344CB8AC3E}">
        <p14:creationId xmlns:p14="http://schemas.microsoft.com/office/powerpoint/2010/main" val="772857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US" b="1" dirty="0" smtClean="0"/>
              <a:t>Turk</a:t>
            </a:r>
            <a:r>
              <a:rPr lang="tr-TR" b="1" dirty="0" smtClean="0"/>
              <a:t>I</a:t>
            </a:r>
            <a:r>
              <a:rPr lang="en-US" b="1" dirty="0" err="1" smtClean="0"/>
              <a:t>sh</a:t>
            </a:r>
            <a:r>
              <a:rPr lang="en-US" b="1" dirty="0" smtClean="0"/>
              <a:t> </a:t>
            </a:r>
            <a:r>
              <a:rPr lang="en-US" b="1" dirty="0"/>
              <a:t>Economy </a:t>
            </a:r>
            <a:r>
              <a:rPr lang="tr-TR" b="1" dirty="0" smtClean="0"/>
              <a:t>I</a:t>
            </a:r>
            <a:r>
              <a:rPr lang="en-US" b="1" dirty="0" smtClean="0"/>
              <a:t>n </a:t>
            </a:r>
            <a:r>
              <a:rPr lang="en-US" b="1" dirty="0"/>
              <a:t>the 1960s: </a:t>
            </a:r>
            <a:r>
              <a:rPr lang="en-US" b="1" dirty="0" err="1" smtClean="0"/>
              <a:t>Plann</a:t>
            </a:r>
            <a:r>
              <a:rPr lang="tr-TR" b="1" dirty="0" smtClean="0"/>
              <a:t>I</a:t>
            </a:r>
            <a:r>
              <a:rPr lang="en-US" b="1" dirty="0" smtClean="0"/>
              <a:t>ng </a:t>
            </a:r>
            <a:r>
              <a:rPr lang="en-US" b="1" dirty="0"/>
              <a:t>and Import </a:t>
            </a:r>
            <a:r>
              <a:rPr lang="en-US" b="1" dirty="0" err="1" smtClean="0"/>
              <a:t>subst</a:t>
            </a:r>
            <a:r>
              <a:rPr lang="tr-TR" b="1" dirty="0" smtClean="0"/>
              <a:t>ITUTI</a:t>
            </a:r>
            <a:r>
              <a:rPr lang="en-US" b="1" dirty="0" smtClean="0"/>
              <a:t>on</a:t>
            </a:r>
            <a:r>
              <a:rPr lang="tr-TR" b="1" dirty="0" smtClean="0"/>
              <a:t> </a:t>
            </a:r>
            <a:r>
              <a:rPr lang="tr-TR" dirty="0"/>
              <a:t/>
            </a:r>
            <a:br>
              <a:rPr lang="tr-TR" dirty="0"/>
            </a:br>
            <a:endParaRPr lang="tr-TR" dirty="0"/>
          </a:p>
        </p:txBody>
      </p:sp>
      <p:sp>
        <p:nvSpPr>
          <p:cNvPr id="3" name="İçerik Yer Tutucusu 2"/>
          <p:cNvSpPr>
            <a:spLocks noGrp="1"/>
          </p:cNvSpPr>
          <p:nvPr>
            <p:ph idx="1"/>
          </p:nvPr>
        </p:nvSpPr>
        <p:spPr/>
        <p:txBody>
          <a:bodyPr/>
          <a:lstStyle/>
          <a:p>
            <a:pPr lvl="0"/>
            <a:r>
              <a:rPr lang="tr-TR" dirty="0"/>
              <a:t>The </a:t>
            </a:r>
            <a:r>
              <a:rPr lang="tr-TR" dirty="0" err="1"/>
              <a:t>creation</a:t>
            </a:r>
            <a:r>
              <a:rPr lang="tr-TR" dirty="0"/>
              <a:t> of </a:t>
            </a:r>
            <a:r>
              <a:rPr lang="en-US" dirty="0"/>
              <a:t>State Planning Office (</a:t>
            </a:r>
            <a:r>
              <a:rPr lang="en-US" i="1" dirty="0" err="1"/>
              <a:t>Devlet</a:t>
            </a:r>
            <a:r>
              <a:rPr lang="en-US" i="1" dirty="0"/>
              <a:t> </a:t>
            </a:r>
            <a:r>
              <a:rPr lang="en-US" i="1" dirty="0" err="1"/>
              <a:t>Planlama</a:t>
            </a:r>
            <a:r>
              <a:rPr lang="en-US" dirty="0"/>
              <a:t> </a:t>
            </a:r>
            <a:r>
              <a:rPr lang="en-US" i="1" dirty="0" err="1"/>
              <a:t>Teşkilâtı</a:t>
            </a:r>
            <a:r>
              <a:rPr lang="en-US" dirty="0"/>
              <a:t>) </a:t>
            </a:r>
            <a:endParaRPr lang="tr-TR" dirty="0"/>
          </a:p>
          <a:p>
            <a:pPr lvl="0"/>
            <a:r>
              <a:rPr lang="tr-TR" dirty="0" err="1"/>
              <a:t>Five</a:t>
            </a:r>
            <a:r>
              <a:rPr lang="tr-TR" dirty="0"/>
              <a:t> </a:t>
            </a:r>
            <a:r>
              <a:rPr lang="tr-TR" dirty="0" err="1"/>
              <a:t>Year</a:t>
            </a:r>
            <a:r>
              <a:rPr lang="tr-TR" dirty="0"/>
              <a:t> Development </a:t>
            </a:r>
            <a:r>
              <a:rPr lang="tr-TR" dirty="0" err="1"/>
              <a:t>Plans</a:t>
            </a:r>
            <a:endParaRPr lang="tr-TR" dirty="0"/>
          </a:p>
          <a:p>
            <a:pPr lvl="0"/>
            <a:r>
              <a:rPr lang="tr-TR" dirty="0"/>
              <a:t>Planning </a:t>
            </a:r>
            <a:r>
              <a:rPr lang="tr-TR" dirty="0" err="1"/>
              <a:t>and</a:t>
            </a:r>
            <a:r>
              <a:rPr lang="tr-TR" dirty="0"/>
              <a:t> </a:t>
            </a:r>
            <a:r>
              <a:rPr lang="tr-TR" dirty="0" err="1"/>
              <a:t>two</a:t>
            </a:r>
            <a:r>
              <a:rPr lang="tr-TR" dirty="0"/>
              <a:t> </a:t>
            </a:r>
            <a:r>
              <a:rPr lang="tr-TR" dirty="0" err="1"/>
              <a:t>visions</a:t>
            </a:r>
            <a:r>
              <a:rPr lang="tr-TR" dirty="0"/>
              <a:t> of JP </a:t>
            </a:r>
            <a:r>
              <a:rPr lang="tr-TR" dirty="0" err="1"/>
              <a:t>and</a:t>
            </a:r>
            <a:r>
              <a:rPr lang="tr-TR" dirty="0"/>
              <a:t> RPP</a:t>
            </a:r>
          </a:p>
          <a:p>
            <a:pPr lvl="0"/>
            <a:r>
              <a:rPr lang="tr-TR" dirty="0" err="1"/>
              <a:t>Import</a:t>
            </a:r>
            <a:r>
              <a:rPr lang="tr-TR" dirty="0"/>
              <a:t> </a:t>
            </a:r>
            <a:r>
              <a:rPr lang="tr-TR" dirty="0" err="1"/>
              <a:t>Substituting</a:t>
            </a:r>
            <a:r>
              <a:rPr lang="tr-TR" dirty="0"/>
              <a:t> </a:t>
            </a:r>
            <a:r>
              <a:rPr lang="tr-TR" dirty="0" err="1"/>
              <a:t>Industrialization</a:t>
            </a:r>
            <a:endParaRPr lang="tr-TR" dirty="0"/>
          </a:p>
          <a:p>
            <a:pPr lvl="0"/>
            <a:r>
              <a:rPr lang="tr-TR" dirty="0"/>
              <a:t>G</a:t>
            </a:r>
            <a:r>
              <a:rPr lang="en-US" dirty="0"/>
              <a:t>rowing wealth of the population </a:t>
            </a:r>
            <a:r>
              <a:rPr lang="tr-TR" dirty="0" err="1"/>
              <a:t>and</a:t>
            </a:r>
            <a:r>
              <a:rPr lang="tr-TR" dirty="0"/>
              <a:t> </a:t>
            </a:r>
            <a:r>
              <a:rPr lang="tr-TR" dirty="0" err="1"/>
              <a:t>increasing</a:t>
            </a:r>
            <a:r>
              <a:rPr lang="tr-TR" dirty="0"/>
              <a:t> </a:t>
            </a:r>
            <a:r>
              <a:rPr lang="tr-TR" dirty="0" err="1"/>
              <a:t>demand</a:t>
            </a:r>
            <a:r>
              <a:rPr lang="tr-TR" dirty="0"/>
              <a:t> </a:t>
            </a:r>
            <a:r>
              <a:rPr lang="tr-TR" dirty="0" err="1"/>
              <a:t>for</a:t>
            </a:r>
            <a:r>
              <a:rPr lang="tr-TR" dirty="0"/>
              <a:t> </a:t>
            </a:r>
            <a:r>
              <a:rPr lang="tr-TR" dirty="0" err="1"/>
              <a:t>consumer</a:t>
            </a:r>
            <a:r>
              <a:rPr lang="tr-TR" dirty="0"/>
              <a:t> </a:t>
            </a:r>
            <a:r>
              <a:rPr lang="tr-TR" dirty="0" err="1"/>
              <a:t>goods</a:t>
            </a:r>
            <a:r>
              <a:rPr lang="tr-TR" dirty="0"/>
              <a:t>. </a:t>
            </a:r>
          </a:p>
          <a:p>
            <a:endParaRPr lang="tr-TR" dirty="0"/>
          </a:p>
        </p:txBody>
      </p:sp>
    </p:spTree>
    <p:extLst>
      <p:ext uri="{BB962C8B-B14F-4D97-AF65-F5344CB8AC3E}">
        <p14:creationId xmlns:p14="http://schemas.microsoft.com/office/powerpoint/2010/main" val="22013430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Economy</a:t>
            </a:r>
            <a:r>
              <a:rPr lang="tr-TR" dirty="0" smtClean="0"/>
              <a:t> </a:t>
            </a:r>
            <a:r>
              <a:rPr lang="tr-TR" dirty="0" err="1" smtClean="0"/>
              <a:t>In</a:t>
            </a:r>
            <a:r>
              <a:rPr lang="tr-TR" dirty="0" smtClean="0"/>
              <a:t> </a:t>
            </a:r>
            <a:r>
              <a:rPr lang="tr-TR" dirty="0" err="1" smtClean="0"/>
              <a:t>CrISIs</a:t>
            </a:r>
            <a:r>
              <a:rPr lang="tr-TR" dirty="0" smtClean="0"/>
              <a:t>: 1970s </a:t>
            </a:r>
            <a:endParaRPr lang="tr-TR" dirty="0"/>
          </a:p>
        </p:txBody>
      </p:sp>
      <p:sp>
        <p:nvSpPr>
          <p:cNvPr id="3" name="İçerik Yer Tutucusu 2"/>
          <p:cNvSpPr>
            <a:spLocks noGrp="1"/>
          </p:cNvSpPr>
          <p:nvPr>
            <p:ph idx="1"/>
          </p:nvPr>
        </p:nvSpPr>
        <p:spPr/>
        <p:txBody>
          <a:bodyPr>
            <a:normAutofit fontScale="70000" lnSpcReduction="20000"/>
          </a:bodyPr>
          <a:lstStyle/>
          <a:p>
            <a:r>
              <a:rPr lang="en-US" dirty="0"/>
              <a:t>The</a:t>
            </a:r>
            <a:r>
              <a:rPr lang="en-US" b="1" dirty="0"/>
              <a:t> </a:t>
            </a:r>
            <a:r>
              <a:rPr lang="en-US" dirty="0"/>
              <a:t>oil crisis of 1973–74 led to a quadrupling of the price of oil on the</a:t>
            </a:r>
            <a:r>
              <a:rPr lang="en-US" b="1" dirty="0"/>
              <a:t> </a:t>
            </a:r>
            <a:r>
              <a:rPr lang="en-US" dirty="0"/>
              <a:t>international market. </a:t>
            </a:r>
            <a:endParaRPr lang="tr-TR" dirty="0"/>
          </a:p>
          <a:p>
            <a:pPr marL="0" indent="0">
              <a:buNone/>
            </a:pPr>
            <a:r>
              <a:rPr lang="en-US" dirty="0"/>
              <a:t> </a:t>
            </a:r>
            <a:endParaRPr lang="tr-TR" dirty="0"/>
          </a:p>
          <a:p>
            <a:r>
              <a:rPr lang="en-US" dirty="0"/>
              <a:t>A second oil price shock in 1979–80, two-thirds of</a:t>
            </a:r>
            <a:r>
              <a:rPr lang="en-US" b="1" dirty="0"/>
              <a:t> </a:t>
            </a:r>
            <a:r>
              <a:rPr lang="en-US" dirty="0"/>
              <a:t>Turkey’s foreign currency earnings went to meeting the oil bill.  </a:t>
            </a:r>
            <a:endParaRPr lang="tr-TR" dirty="0"/>
          </a:p>
          <a:p>
            <a:endParaRPr lang="tr-TR" dirty="0" smtClean="0"/>
          </a:p>
          <a:p>
            <a:r>
              <a:rPr lang="en-US" dirty="0" smtClean="0"/>
              <a:t>Desperate </a:t>
            </a:r>
            <a:r>
              <a:rPr lang="en-US" dirty="0"/>
              <a:t>Times, Desperate Measures </a:t>
            </a:r>
            <a:endParaRPr lang="tr-TR" dirty="0"/>
          </a:p>
          <a:p>
            <a:pPr marL="0" indent="0">
              <a:buNone/>
            </a:pPr>
            <a:r>
              <a:rPr lang="en-US" dirty="0"/>
              <a:t> </a:t>
            </a:r>
            <a:endParaRPr lang="tr-TR" dirty="0"/>
          </a:p>
          <a:p>
            <a:r>
              <a:rPr lang="en-US" dirty="0"/>
              <a:t>The National Front coalition governments tried to meet the problem by concluding extremely costly short-term Euro-dollar loans and by printing money. </a:t>
            </a:r>
            <a:endParaRPr lang="tr-TR" dirty="0"/>
          </a:p>
          <a:p>
            <a:pPr marL="0" indent="0">
              <a:buNone/>
            </a:pPr>
            <a:r>
              <a:rPr lang="en-US" dirty="0"/>
              <a:t> </a:t>
            </a:r>
            <a:endParaRPr lang="tr-TR" dirty="0"/>
          </a:p>
          <a:p>
            <a:r>
              <a:rPr lang="en-US" dirty="0"/>
              <a:t>Imposing import restrictions to conserve precious foreign reserves. </a:t>
            </a:r>
            <a:endParaRPr lang="tr-TR" dirty="0"/>
          </a:p>
          <a:p>
            <a:pPr marL="0" indent="0">
              <a:buNone/>
            </a:pPr>
            <a:r>
              <a:rPr lang="en-US" dirty="0"/>
              <a:t> </a:t>
            </a:r>
            <a:endParaRPr lang="tr-TR" dirty="0"/>
          </a:p>
          <a:p>
            <a:r>
              <a:rPr lang="en-US" dirty="0"/>
              <a:t>An artificially high rate of exchange to keep the inflation down. </a:t>
            </a:r>
            <a:r>
              <a:rPr lang="tr-TR" dirty="0" smtClean="0"/>
              <a:t> </a:t>
            </a:r>
            <a:endParaRPr lang="tr-TR" dirty="0"/>
          </a:p>
          <a:p>
            <a:endParaRPr lang="tr-TR" dirty="0"/>
          </a:p>
        </p:txBody>
      </p:sp>
    </p:spTree>
    <p:extLst>
      <p:ext uri="{BB962C8B-B14F-4D97-AF65-F5344CB8AC3E}">
        <p14:creationId xmlns:p14="http://schemas.microsoft.com/office/powerpoint/2010/main" val="1531120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sz="2800" b="1" dirty="0"/>
              <a:t>1945-1950: </a:t>
            </a:r>
            <a:r>
              <a:rPr lang="tr-TR" sz="2800" b="1" dirty="0" err="1" smtClean="0"/>
              <a:t>DemocratIzatIon</a:t>
            </a:r>
            <a:r>
              <a:rPr lang="tr-TR" sz="2800" b="1" dirty="0" smtClean="0"/>
              <a:t> </a:t>
            </a:r>
            <a:r>
              <a:rPr lang="tr-TR" sz="2800" b="1" dirty="0" err="1"/>
              <a:t>and</a:t>
            </a:r>
            <a:r>
              <a:rPr lang="tr-TR" sz="2800" b="1" dirty="0"/>
              <a:t> </a:t>
            </a:r>
            <a:r>
              <a:rPr lang="tr-TR" sz="2800" b="1" dirty="0" err="1" smtClean="0"/>
              <a:t>LIberaIzatIon</a:t>
            </a:r>
            <a:r>
              <a:rPr lang="tr-TR" sz="2800" b="1" dirty="0"/>
              <a:t>.</a:t>
            </a:r>
            <a:r>
              <a:rPr lang="tr-TR" sz="2800" dirty="0"/>
              <a:t/>
            </a:r>
            <a:br>
              <a:rPr lang="tr-TR" sz="2800" dirty="0"/>
            </a:br>
            <a:r>
              <a:rPr lang="tr-TR" sz="2800" b="1" dirty="0" err="1" smtClean="0"/>
              <a:t>InternatIonal</a:t>
            </a:r>
            <a:r>
              <a:rPr lang="tr-TR" sz="2800" b="1" dirty="0" smtClean="0"/>
              <a:t> </a:t>
            </a:r>
            <a:r>
              <a:rPr lang="tr-TR" sz="2800" b="1" dirty="0" err="1"/>
              <a:t>Context</a:t>
            </a:r>
            <a:r>
              <a:rPr lang="tr-TR" sz="2800" b="1" dirty="0"/>
              <a:t> </a:t>
            </a:r>
            <a:r>
              <a:rPr lang="tr-TR" sz="2800" b="1" dirty="0" err="1"/>
              <a:t>After</a:t>
            </a:r>
            <a:r>
              <a:rPr lang="tr-TR" sz="2800" b="1" dirty="0"/>
              <a:t> </a:t>
            </a:r>
            <a:r>
              <a:rPr lang="tr-TR" sz="2800" b="1" dirty="0" err="1"/>
              <a:t>the</a:t>
            </a:r>
            <a:r>
              <a:rPr lang="tr-TR" sz="2800" b="1" dirty="0"/>
              <a:t> World </a:t>
            </a:r>
            <a:r>
              <a:rPr lang="tr-TR" sz="2800" b="1" dirty="0" err="1"/>
              <a:t>War</a:t>
            </a:r>
            <a:r>
              <a:rPr lang="tr-TR" sz="2800" b="1" dirty="0"/>
              <a:t> II </a:t>
            </a:r>
            <a:r>
              <a:rPr lang="tr-TR" sz="2800" dirty="0"/>
              <a:t/>
            </a:r>
            <a:br>
              <a:rPr lang="tr-TR" sz="2800" dirty="0"/>
            </a:br>
            <a:endParaRPr lang="tr-TR" sz="2800" dirty="0"/>
          </a:p>
        </p:txBody>
      </p:sp>
      <p:sp>
        <p:nvSpPr>
          <p:cNvPr id="3" name="Content Placeholder 2"/>
          <p:cNvSpPr>
            <a:spLocks noGrp="1"/>
          </p:cNvSpPr>
          <p:nvPr>
            <p:ph idx="1"/>
          </p:nvPr>
        </p:nvSpPr>
        <p:spPr/>
        <p:txBody>
          <a:bodyPr>
            <a:normAutofit/>
          </a:bodyPr>
          <a:lstStyle/>
          <a:p>
            <a:pPr algn="just">
              <a:lnSpc>
                <a:spcPct val="150000"/>
              </a:lnSpc>
            </a:pPr>
            <a:r>
              <a:rPr lang="en-US" dirty="0"/>
              <a:t>The defeat of the Axis powers in the Second World </a:t>
            </a:r>
            <a:r>
              <a:rPr lang="en-US" dirty="0" smtClean="0"/>
              <a:t>War</a:t>
            </a:r>
            <a:r>
              <a:rPr lang="tr-TR" dirty="0" smtClean="0"/>
              <a:t>:</a:t>
            </a:r>
            <a:r>
              <a:rPr lang="en-US" dirty="0" smtClean="0"/>
              <a:t> </a:t>
            </a:r>
            <a:r>
              <a:rPr lang="tr-TR" dirty="0" smtClean="0"/>
              <a:t>A</a:t>
            </a:r>
            <a:r>
              <a:rPr lang="en-US" dirty="0" smtClean="0"/>
              <a:t> </a:t>
            </a:r>
            <a:r>
              <a:rPr lang="en-US" dirty="0"/>
              <a:t>victory for democratic values. </a:t>
            </a:r>
            <a:endParaRPr lang="tr-TR" dirty="0" smtClean="0"/>
          </a:p>
          <a:p>
            <a:pPr marL="0" indent="0" algn="just">
              <a:lnSpc>
                <a:spcPct val="150000"/>
              </a:lnSpc>
              <a:buNone/>
            </a:pPr>
            <a:r>
              <a:rPr lang="tr-TR" dirty="0" err="1" smtClean="0"/>
              <a:t>Closer</a:t>
            </a:r>
            <a:r>
              <a:rPr lang="tr-TR" dirty="0" smtClean="0"/>
              <a:t> </a:t>
            </a:r>
            <a:r>
              <a:rPr lang="tr-TR" dirty="0" err="1" smtClean="0"/>
              <a:t>relations</a:t>
            </a:r>
            <a:r>
              <a:rPr lang="tr-TR" dirty="0" smtClean="0"/>
              <a:t> </a:t>
            </a:r>
            <a:r>
              <a:rPr lang="tr-TR" dirty="0" err="1" smtClean="0"/>
              <a:t>with</a:t>
            </a:r>
            <a:r>
              <a:rPr lang="tr-TR" dirty="0" smtClean="0"/>
              <a:t> </a:t>
            </a:r>
            <a:r>
              <a:rPr lang="tr-TR" dirty="0" err="1" smtClean="0"/>
              <a:t>the</a:t>
            </a:r>
            <a:r>
              <a:rPr lang="tr-TR" dirty="0" smtClean="0"/>
              <a:t> West </a:t>
            </a:r>
            <a:r>
              <a:rPr lang="tr-TR" dirty="0" err="1" smtClean="0"/>
              <a:t>and</a:t>
            </a:r>
            <a:r>
              <a:rPr lang="tr-TR" dirty="0" smtClean="0"/>
              <a:t> USA</a:t>
            </a:r>
          </a:p>
          <a:p>
            <a:pPr marL="0" indent="0" algn="just">
              <a:lnSpc>
                <a:spcPct val="150000"/>
              </a:lnSpc>
              <a:buNone/>
            </a:pPr>
            <a:r>
              <a:rPr lang="tr-TR" dirty="0" err="1" smtClean="0"/>
              <a:t>Uneasy</a:t>
            </a:r>
            <a:r>
              <a:rPr lang="tr-TR" dirty="0" smtClean="0"/>
              <a:t> </a:t>
            </a:r>
            <a:r>
              <a:rPr lang="tr-TR" dirty="0" err="1" smtClean="0"/>
              <a:t>relationship</a:t>
            </a:r>
            <a:r>
              <a:rPr lang="tr-TR" dirty="0" smtClean="0"/>
              <a:t> </a:t>
            </a:r>
            <a:r>
              <a:rPr lang="tr-TR" dirty="0" err="1" smtClean="0"/>
              <a:t>with</a:t>
            </a:r>
            <a:r>
              <a:rPr lang="tr-TR" dirty="0" smtClean="0"/>
              <a:t> </a:t>
            </a:r>
            <a:r>
              <a:rPr lang="tr-TR" dirty="0" err="1" smtClean="0"/>
              <a:t>Soviet</a:t>
            </a:r>
            <a:r>
              <a:rPr lang="tr-TR" dirty="0" smtClean="0"/>
              <a:t> </a:t>
            </a:r>
            <a:r>
              <a:rPr lang="tr-TR" dirty="0" err="1" smtClean="0"/>
              <a:t>Union</a:t>
            </a:r>
            <a:endParaRPr lang="tr-TR" dirty="0" smtClean="0"/>
          </a:p>
          <a:p>
            <a:pPr marL="0" indent="0" algn="just">
              <a:lnSpc>
                <a:spcPct val="150000"/>
              </a:lnSpc>
              <a:buNone/>
            </a:pPr>
            <a:endParaRPr lang="tr-TR" dirty="0"/>
          </a:p>
        </p:txBody>
      </p:sp>
    </p:spTree>
    <p:extLst>
      <p:ext uri="{BB962C8B-B14F-4D97-AF65-F5344CB8AC3E}">
        <p14:creationId xmlns:p14="http://schemas.microsoft.com/office/powerpoint/2010/main" val="2199858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2800" b="1" dirty="0"/>
              <a:t>Truman </a:t>
            </a:r>
            <a:r>
              <a:rPr lang="en-US" sz="2800" b="1" dirty="0" err="1" smtClean="0"/>
              <a:t>Doctr</a:t>
            </a:r>
            <a:r>
              <a:rPr lang="tr-TR" sz="2800" b="1" dirty="0" smtClean="0"/>
              <a:t>I</a:t>
            </a:r>
            <a:r>
              <a:rPr lang="en-US" sz="2800" b="1" dirty="0" smtClean="0"/>
              <a:t>ne </a:t>
            </a:r>
            <a:r>
              <a:rPr lang="en-US" sz="2800" b="1" dirty="0"/>
              <a:t>and Marshall Plan </a:t>
            </a:r>
            <a:r>
              <a:rPr lang="tr-TR" sz="2800" dirty="0"/>
              <a:t/>
            </a:r>
            <a:br>
              <a:rPr lang="tr-TR" sz="2800" dirty="0"/>
            </a:br>
            <a:endParaRPr lang="tr-TR" sz="2800" dirty="0"/>
          </a:p>
        </p:txBody>
      </p:sp>
      <p:sp>
        <p:nvSpPr>
          <p:cNvPr id="3" name="İçerik Yer Tutucusu 2"/>
          <p:cNvSpPr>
            <a:spLocks noGrp="1"/>
          </p:cNvSpPr>
          <p:nvPr>
            <p:ph idx="1"/>
          </p:nvPr>
        </p:nvSpPr>
        <p:spPr/>
        <p:txBody>
          <a:bodyPr>
            <a:normAutofit/>
          </a:bodyPr>
          <a:lstStyle/>
          <a:p>
            <a:pPr algn="just">
              <a:lnSpc>
                <a:spcPct val="150000"/>
              </a:lnSpc>
            </a:pPr>
            <a:r>
              <a:rPr lang="en-US" sz="1900" dirty="0"/>
              <a:t>On 12 March 1947, President Truman launched his so-called ‘Truman doctrine’. </a:t>
            </a:r>
            <a:endParaRPr lang="tr-TR" sz="1900" dirty="0"/>
          </a:p>
          <a:p>
            <a:pPr algn="just">
              <a:lnSpc>
                <a:spcPct val="150000"/>
              </a:lnSpc>
            </a:pPr>
            <a:r>
              <a:rPr lang="en-US" sz="1900" dirty="0"/>
              <a:t>In June 1947, the Marshall </a:t>
            </a:r>
            <a:r>
              <a:rPr lang="en-US" sz="1900" dirty="0" smtClean="0"/>
              <a:t>Plan</a:t>
            </a:r>
            <a:r>
              <a:rPr lang="tr-TR" sz="1900" dirty="0" smtClean="0"/>
              <a:t> </a:t>
            </a:r>
            <a:r>
              <a:rPr lang="tr-TR" sz="1900" dirty="0" err="1" smtClean="0"/>
              <a:t>was</a:t>
            </a:r>
            <a:r>
              <a:rPr lang="tr-TR" sz="1900" dirty="0" smtClean="0"/>
              <a:t> put </a:t>
            </a:r>
            <a:r>
              <a:rPr lang="tr-TR" sz="1900" dirty="0" err="1" smtClean="0"/>
              <a:t>forward</a:t>
            </a:r>
            <a:r>
              <a:rPr lang="tr-TR" sz="1900" dirty="0" smtClean="0"/>
              <a:t>.</a:t>
            </a:r>
            <a:r>
              <a:rPr lang="en-US" sz="1900" dirty="0" smtClean="0"/>
              <a:t> </a:t>
            </a:r>
            <a:r>
              <a:rPr lang="tr-TR" sz="1900" dirty="0" err="1" smtClean="0"/>
              <a:t>It</a:t>
            </a:r>
            <a:r>
              <a:rPr lang="tr-TR" sz="1900" dirty="0" smtClean="0"/>
              <a:t> </a:t>
            </a:r>
            <a:r>
              <a:rPr lang="en-US" sz="1900" dirty="0" smtClean="0"/>
              <a:t>had </a:t>
            </a:r>
            <a:r>
              <a:rPr lang="en-US" sz="1900" dirty="0"/>
              <a:t>three complementary aims: to help the Europeans help themselves; to sustain lucrative export markets for US industry; and to eliminate poverty as a breeding ground for communism.</a:t>
            </a:r>
            <a:endParaRPr lang="tr-TR" sz="1900" dirty="0"/>
          </a:p>
          <a:p>
            <a:pPr algn="just"/>
            <a:endParaRPr lang="tr-TR"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153" y="198850"/>
            <a:ext cx="2662093" cy="26620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1882" y="3747545"/>
            <a:ext cx="2227104" cy="2886986"/>
          </a:xfrm>
          <a:prstGeom prst="rect">
            <a:avLst/>
          </a:prstGeom>
        </p:spPr>
      </p:pic>
    </p:spTree>
    <p:extLst>
      <p:ext uri="{BB962C8B-B14F-4D97-AF65-F5344CB8AC3E}">
        <p14:creationId xmlns:p14="http://schemas.microsoft.com/office/powerpoint/2010/main" val="2308486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339143"/>
            <a:ext cx="8596668" cy="1320800"/>
          </a:xfrm>
        </p:spPr>
        <p:txBody>
          <a:bodyPr>
            <a:normAutofit/>
          </a:bodyPr>
          <a:lstStyle/>
          <a:p>
            <a:r>
              <a:rPr lang="tr-TR" sz="2800" b="1" dirty="0" err="1" smtClean="0"/>
              <a:t>Domestıc</a:t>
            </a:r>
            <a:r>
              <a:rPr lang="tr-TR" sz="2800" b="1" dirty="0" smtClean="0"/>
              <a:t> </a:t>
            </a:r>
            <a:r>
              <a:rPr lang="tr-TR" sz="2800" b="1" dirty="0" err="1" smtClean="0"/>
              <a:t>Socıo-Economıc</a:t>
            </a:r>
            <a:r>
              <a:rPr lang="tr-TR" sz="2800" b="1" dirty="0" smtClean="0"/>
              <a:t> </a:t>
            </a:r>
            <a:r>
              <a:rPr lang="tr-TR" sz="2800" b="1" dirty="0" err="1"/>
              <a:t>Pressures</a:t>
            </a:r>
            <a:r>
              <a:rPr lang="tr-TR" sz="2800" b="1" dirty="0"/>
              <a:t> </a:t>
            </a:r>
            <a:r>
              <a:rPr lang="tr-TR" sz="2800" dirty="0"/>
              <a:t/>
            </a:r>
            <a:br>
              <a:rPr lang="tr-TR" sz="2800" dirty="0"/>
            </a:br>
            <a:endParaRPr lang="tr-TR" sz="2800" dirty="0"/>
          </a:p>
        </p:txBody>
      </p:sp>
      <p:sp>
        <p:nvSpPr>
          <p:cNvPr id="3" name="İçerik Yer Tutucusu 2"/>
          <p:cNvSpPr>
            <a:spLocks noGrp="1"/>
          </p:cNvSpPr>
          <p:nvPr>
            <p:ph idx="1"/>
          </p:nvPr>
        </p:nvSpPr>
        <p:spPr>
          <a:xfrm>
            <a:off x="401045" y="1270000"/>
            <a:ext cx="9149246" cy="5298225"/>
          </a:xfrm>
        </p:spPr>
        <p:txBody>
          <a:bodyPr>
            <a:noAutofit/>
          </a:bodyPr>
          <a:lstStyle/>
          <a:p>
            <a:pPr algn="just">
              <a:lnSpc>
                <a:spcPct val="150000"/>
              </a:lnSpc>
            </a:pPr>
            <a:r>
              <a:rPr lang="en-US" sz="1800" dirty="0"/>
              <a:t>İnönü’s opening speech in the parliament in November </a:t>
            </a:r>
            <a:r>
              <a:rPr lang="en-US" sz="1800" dirty="0" smtClean="0"/>
              <a:t>1944</a:t>
            </a:r>
            <a:r>
              <a:rPr lang="tr-TR" sz="1800" dirty="0" smtClean="0"/>
              <a:t>.</a:t>
            </a:r>
            <a:r>
              <a:rPr lang="en-US" sz="1800" dirty="0" smtClean="0"/>
              <a:t> </a:t>
            </a:r>
            <a:endParaRPr lang="tr-TR" sz="1800" dirty="0"/>
          </a:p>
          <a:p>
            <a:pPr algn="just">
              <a:lnSpc>
                <a:spcPct val="150000"/>
              </a:lnSpc>
            </a:pPr>
            <a:r>
              <a:rPr lang="en-US" sz="1800" dirty="0"/>
              <a:t>In May 1945, Land Distribution </a:t>
            </a:r>
            <a:r>
              <a:rPr lang="en-US" sz="1800" dirty="0" smtClean="0"/>
              <a:t>Law</a:t>
            </a:r>
            <a:endParaRPr lang="tr-TR" sz="1800" dirty="0"/>
          </a:p>
          <a:p>
            <a:pPr marL="0" indent="0" algn="just">
              <a:lnSpc>
                <a:spcPct val="150000"/>
              </a:lnSpc>
              <a:buNone/>
            </a:pPr>
            <a:endParaRPr lang="tr-TR" sz="1800" dirty="0"/>
          </a:p>
          <a:p>
            <a:pPr algn="just">
              <a:lnSpc>
                <a:spcPct val="150000"/>
              </a:lnSpc>
            </a:pPr>
            <a:r>
              <a:rPr lang="tr-TR" sz="1800" dirty="0" smtClean="0"/>
              <a:t>Dörtlü Takrir (Memorandum of </a:t>
            </a:r>
            <a:r>
              <a:rPr lang="tr-TR" sz="1800" dirty="0" err="1" smtClean="0"/>
              <a:t>the</a:t>
            </a:r>
            <a:r>
              <a:rPr lang="tr-TR" sz="1800" dirty="0" smtClean="0"/>
              <a:t> </a:t>
            </a:r>
            <a:r>
              <a:rPr lang="tr-TR" sz="1800" dirty="0" err="1" smtClean="0"/>
              <a:t>Four</a:t>
            </a:r>
            <a:r>
              <a:rPr lang="tr-TR" sz="1800" dirty="0" smtClean="0"/>
              <a:t>): </a:t>
            </a:r>
            <a:r>
              <a:rPr lang="en-US" sz="1800" dirty="0" smtClean="0"/>
              <a:t>After </a:t>
            </a:r>
            <a:r>
              <a:rPr lang="en-US" sz="1800" dirty="0"/>
              <a:t>the law entered into effect, Adnan Menderes, </a:t>
            </a:r>
            <a:r>
              <a:rPr lang="en-US" sz="1800" dirty="0" err="1"/>
              <a:t>Celâl</a:t>
            </a:r>
            <a:r>
              <a:rPr lang="en-US" sz="1800" dirty="0"/>
              <a:t> Bayar, </a:t>
            </a:r>
            <a:r>
              <a:rPr lang="en-US" sz="1800" dirty="0" err="1"/>
              <a:t>Refik</a:t>
            </a:r>
            <a:r>
              <a:rPr lang="en-US" sz="1800" dirty="0"/>
              <a:t> </a:t>
            </a:r>
            <a:r>
              <a:rPr lang="en-US" sz="1800" dirty="0" err="1"/>
              <a:t>Koraltan</a:t>
            </a:r>
            <a:r>
              <a:rPr lang="en-US" sz="1800" dirty="0"/>
              <a:t> and Fuat </a:t>
            </a:r>
            <a:r>
              <a:rPr lang="en-US" sz="1800" dirty="0" err="1"/>
              <a:t>Köprülü</a:t>
            </a:r>
            <a:r>
              <a:rPr lang="en-US" sz="1800" dirty="0"/>
              <a:t> submitted a memorandum to the parliamentary </a:t>
            </a:r>
            <a:r>
              <a:rPr lang="en-US" sz="1800" dirty="0" smtClean="0"/>
              <a:t>party</a:t>
            </a:r>
            <a:r>
              <a:rPr lang="tr-TR" sz="1800" dirty="0" smtClean="0"/>
              <a:t>.</a:t>
            </a:r>
            <a:r>
              <a:rPr lang="en-US" sz="1800" dirty="0" smtClean="0"/>
              <a:t> </a:t>
            </a:r>
            <a:endParaRPr lang="tr-TR" sz="1800" dirty="0" smtClean="0"/>
          </a:p>
          <a:p>
            <a:pPr algn="just">
              <a:lnSpc>
                <a:spcPct val="150000"/>
              </a:lnSpc>
            </a:pPr>
            <a:r>
              <a:rPr lang="en-US" sz="1800" dirty="0" smtClean="0"/>
              <a:t>The </a:t>
            </a:r>
            <a:r>
              <a:rPr lang="en-US" sz="1800" i="1" dirty="0" err="1"/>
              <a:t>Demokrat</a:t>
            </a:r>
            <a:r>
              <a:rPr lang="en-US" sz="1800" i="1" dirty="0"/>
              <a:t> </a:t>
            </a:r>
            <a:r>
              <a:rPr lang="en-US" sz="1800" i="1" dirty="0" err="1"/>
              <a:t>Parti</a:t>
            </a:r>
            <a:r>
              <a:rPr lang="en-US" sz="1800" i="1" dirty="0"/>
              <a:t> </a:t>
            </a:r>
            <a:r>
              <a:rPr lang="en-US" sz="1800" dirty="0"/>
              <a:t>(Democratic Party) was officially registered on 7 January </a:t>
            </a:r>
            <a:r>
              <a:rPr lang="tr-TR" sz="1800" dirty="0" smtClean="0"/>
              <a:t>1946. </a:t>
            </a:r>
            <a:endParaRPr lang="tr-TR" sz="1800" dirty="0"/>
          </a:p>
          <a:p>
            <a:endParaRPr lang="tr-TR" sz="1800" dirty="0"/>
          </a:p>
        </p:txBody>
      </p:sp>
    </p:spTree>
    <p:extLst>
      <p:ext uri="{BB962C8B-B14F-4D97-AF65-F5344CB8AC3E}">
        <p14:creationId xmlns:p14="http://schemas.microsoft.com/office/powerpoint/2010/main" val="1895130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a:t>1946 </a:t>
            </a:r>
            <a:r>
              <a:rPr lang="tr-TR" sz="2800" b="1" dirty="0" err="1" smtClean="0"/>
              <a:t>ElectIons</a:t>
            </a:r>
            <a:r>
              <a:rPr lang="tr-TR" sz="2800" b="1" dirty="0" smtClean="0"/>
              <a:t> </a:t>
            </a:r>
            <a:r>
              <a:rPr lang="tr-TR" sz="2800" dirty="0"/>
              <a:t/>
            </a:r>
            <a:br>
              <a:rPr lang="tr-TR" sz="2800" dirty="0"/>
            </a:br>
            <a:endParaRPr lang="tr-TR" sz="2800" dirty="0"/>
          </a:p>
        </p:txBody>
      </p:sp>
      <p:sp>
        <p:nvSpPr>
          <p:cNvPr id="3" name="İçerik Yer Tutucusu 2"/>
          <p:cNvSpPr>
            <a:spLocks noGrp="1"/>
          </p:cNvSpPr>
          <p:nvPr>
            <p:ph idx="1"/>
          </p:nvPr>
        </p:nvSpPr>
        <p:spPr>
          <a:xfrm>
            <a:off x="677334" y="1632555"/>
            <a:ext cx="8596668" cy="3880773"/>
          </a:xfrm>
        </p:spPr>
        <p:txBody>
          <a:bodyPr/>
          <a:lstStyle/>
          <a:p>
            <a:pPr algn="just">
              <a:lnSpc>
                <a:spcPct val="150000"/>
              </a:lnSpc>
            </a:pPr>
            <a:r>
              <a:rPr lang="tr-TR" dirty="0" err="1" smtClean="0"/>
              <a:t>Early</a:t>
            </a:r>
            <a:r>
              <a:rPr lang="tr-TR" dirty="0" smtClean="0"/>
              <a:t> </a:t>
            </a:r>
            <a:r>
              <a:rPr lang="tr-TR" dirty="0" err="1" smtClean="0"/>
              <a:t>Elections</a:t>
            </a:r>
            <a:r>
              <a:rPr lang="tr-TR" dirty="0" smtClean="0"/>
              <a:t> of 1946</a:t>
            </a:r>
          </a:p>
          <a:p>
            <a:pPr algn="just">
              <a:lnSpc>
                <a:spcPct val="150000"/>
              </a:lnSpc>
            </a:pPr>
            <a:r>
              <a:rPr lang="tr-TR" dirty="0" smtClean="0"/>
              <a:t>DP</a:t>
            </a:r>
            <a:r>
              <a:rPr lang="en-US" dirty="0" smtClean="0"/>
              <a:t> w</a:t>
            </a:r>
            <a:r>
              <a:rPr lang="tr-TR" dirty="0" smtClean="0"/>
              <a:t>o</a:t>
            </a:r>
            <a:r>
              <a:rPr lang="en-US" dirty="0" smtClean="0"/>
              <a:t>n </a:t>
            </a:r>
            <a:r>
              <a:rPr lang="en-US" dirty="0"/>
              <a:t>62 of the 465 seats in the assembly. </a:t>
            </a:r>
            <a:endParaRPr lang="tr-TR" dirty="0"/>
          </a:p>
          <a:p>
            <a:pPr algn="just">
              <a:lnSpc>
                <a:spcPct val="150000"/>
              </a:lnSpc>
            </a:pPr>
            <a:r>
              <a:rPr lang="en-US" dirty="0"/>
              <a:t>There had been massive vote rigging in the 1946 </a:t>
            </a:r>
            <a:r>
              <a:rPr lang="en-US" dirty="0" smtClean="0"/>
              <a:t>elections</a:t>
            </a:r>
            <a:r>
              <a:rPr lang="tr-TR" dirty="0" smtClean="0"/>
              <a:t>. </a:t>
            </a:r>
            <a:endParaRPr lang="tr-TR" dirty="0"/>
          </a:p>
        </p:txBody>
      </p:sp>
    </p:spTree>
    <p:extLst>
      <p:ext uri="{BB962C8B-B14F-4D97-AF65-F5344CB8AC3E}">
        <p14:creationId xmlns:p14="http://schemas.microsoft.com/office/powerpoint/2010/main" val="3834742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2800" b="1" dirty="0"/>
              <a:t>THE PERIOD BETWEEN 1946-1950: RPP AND DP</a:t>
            </a:r>
            <a:r>
              <a:rPr lang="tr-TR" sz="2800" dirty="0"/>
              <a:t/>
            </a:r>
            <a:br>
              <a:rPr lang="tr-TR" sz="2800" dirty="0"/>
            </a:br>
            <a:endParaRPr lang="tr-TR" sz="2800" dirty="0"/>
          </a:p>
        </p:txBody>
      </p:sp>
      <p:sp>
        <p:nvSpPr>
          <p:cNvPr id="3" name="İçerik Yer Tutucusu 2"/>
          <p:cNvSpPr>
            <a:spLocks noGrp="1"/>
          </p:cNvSpPr>
          <p:nvPr>
            <p:ph idx="1"/>
          </p:nvPr>
        </p:nvSpPr>
        <p:spPr>
          <a:xfrm>
            <a:off x="574303" y="1645434"/>
            <a:ext cx="8596668" cy="3880773"/>
          </a:xfrm>
        </p:spPr>
        <p:txBody>
          <a:bodyPr>
            <a:normAutofit/>
          </a:bodyPr>
          <a:lstStyle/>
          <a:p>
            <a:pPr marL="0" indent="0" algn="just">
              <a:lnSpc>
                <a:spcPct val="150000"/>
              </a:lnSpc>
              <a:buNone/>
            </a:pPr>
            <a:endParaRPr lang="tr-TR" dirty="0"/>
          </a:p>
          <a:p>
            <a:pPr algn="just">
              <a:lnSpc>
                <a:spcPct val="150000"/>
              </a:lnSpc>
            </a:pPr>
            <a:r>
              <a:rPr lang="tr-TR" dirty="0" smtClean="0"/>
              <a:t>1947-12th of </a:t>
            </a:r>
            <a:r>
              <a:rPr lang="tr-TR" dirty="0" err="1" smtClean="0"/>
              <a:t>July</a:t>
            </a:r>
            <a:r>
              <a:rPr lang="tr-TR" dirty="0" smtClean="0"/>
              <a:t> </a:t>
            </a:r>
            <a:r>
              <a:rPr lang="tr-TR" dirty="0" err="1" smtClean="0"/>
              <a:t>Declaration</a:t>
            </a:r>
            <a:endParaRPr lang="tr-TR" dirty="0" smtClean="0"/>
          </a:p>
          <a:p>
            <a:pPr algn="just">
              <a:lnSpc>
                <a:spcPct val="150000"/>
              </a:lnSpc>
            </a:pPr>
            <a:r>
              <a:rPr lang="en-US" dirty="0" smtClean="0"/>
              <a:t>Hardliners </a:t>
            </a:r>
            <a:r>
              <a:rPr lang="en-US" dirty="0"/>
              <a:t>within the RPP like </a:t>
            </a:r>
            <a:r>
              <a:rPr lang="en-US" dirty="0" err="1"/>
              <a:t>Recep</a:t>
            </a:r>
            <a:r>
              <a:rPr lang="en-US" dirty="0"/>
              <a:t> </a:t>
            </a:r>
            <a:r>
              <a:rPr lang="en-US" dirty="0" err="1"/>
              <a:t>Peker</a:t>
            </a:r>
            <a:r>
              <a:rPr lang="en-US" dirty="0"/>
              <a:t> were eliminated. </a:t>
            </a:r>
            <a:endParaRPr lang="tr-TR" dirty="0"/>
          </a:p>
          <a:p>
            <a:pPr algn="just">
              <a:lnSpc>
                <a:spcPct val="150000"/>
              </a:lnSpc>
            </a:pPr>
            <a:r>
              <a:rPr lang="en-US" dirty="0"/>
              <a:t>At its congress in November 1947, the RPP moved even closer to the DP </a:t>
            </a:r>
            <a:r>
              <a:rPr lang="en-US" dirty="0" err="1"/>
              <a:t>programme</a:t>
            </a:r>
            <a:r>
              <a:rPr lang="en-US" dirty="0"/>
              <a:t>. </a:t>
            </a:r>
            <a:endParaRPr lang="tr-TR" dirty="0"/>
          </a:p>
          <a:p>
            <a:endParaRPr lang="tr-TR" dirty="0"/>
          </a:p>
        </p:txBody>
      </p:sp>
    </p:spTree>
    <p:extLst>
      <p:ext uri="{BB962C8B-B14F-4D97-AF65-F5344CB8AC3E}">
        <p14:creationId xmlns:p14="http://schemas.microsoft.com/office/powerpoint/2010/main" val="2898937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609600"/>
            <a:ext cx="8596668" cy="626772"/>
          </a:xfrm>
        </p:spPr>
        <p:txBody>
          <a:bodyPr>
            <a:normAutofit fontScale="90000"/>
          </a:bodyPr>
          <a:lstStyle/>
          <a:p>
            <a:r>
              <a:rPr lang="en-US" sz="2800" b="1" dirty="0"/>
              <a:t>1950 </a:t>
            </a:r>
            <a:r>
              <a:rPr lang="en-US" sz="2800" b="1" dirty="0" smtClean="0"/>
              <a:t>Elect</a:t>
            </a:r>
            <a:r>
              <a:rPr lang="tr-TR" sz="2800" b="1" dirty="0" smtClean="0"/>
              <a:t>I</a:t>
            </a:r>
            <a:r>
              <a:rPr lang="en-US" sz="2800" b="1" dirty="0" err="1" smtClean="0"/>
              <a:t>ons</a:t>
            </a:r>
            <a:r>
              <a:rPr lang="tr-TR" sz="2800" dirty="0"/>
              <a:t/>
            </a:r>
            <a:br>
              <a:rPr lang="tr-TR" sz="2800" dirty="0"/>
            </a:br>
            <a:endParaRPr lang="tr-TR" sz="2800" dirty="0"/>
          </a:p>
        </p:txBody>
      </p:sp>
      <p:sp>
        <p:nvSpPr>
          <p:cNvPr id="3" name="İçerik Yer Tutucusu 2"/>
          <p:cNvSpPr>
            <a:spLocks noGrp="1"/>
          </p:cNvSpPr>
          <p:nvPr>
            <p:ph idx="1"/>
          </p:nvPr>
        </p:nvSpPr>
        <p:spPr>
          <a:xfrm>
            <a:off x="677334" y="1236372"/>
            <a:ext cx="6818170" cy="4971245"/>
          </a:xfrm>
        </p:spPr>
        <p:txBody>
          <a:bodyPr>
            <a:noAutofit/>
          </a:bodyPr>
          <a:lstStyle/>
          <a:p>
            <a:pPr algn="just">
              <a:lnSpc>
                <a:spcPct val="170000"/>
              </a:lnSpc>
            </a:pPr>
            <a:r>
              <a:rPr lang="tr-TR" sz="1600" dirty="0" err="1" smtClean="0"/>
              <a:t>Free</a:t>
            </a:r>
            <a:r>
              <a:rPr lang="tr-TR" sz="1600" dirty="0" smtClean="0"/>
              <a:t> </a:t>
            </a:r>
            <a:r>
              <a:rPr lang="tr-TR" sz="1600" dirty="0" err="1" smtClean="0"/>
              <a:t>and</a:t>
            </a:r>
            <a:r>
              <a:rPr lang="tr-TR" sz="1600" dirty="0" smtClean="0"/>
              <a:t> </a:t>
            </a:r>
            <a:r>
              <a:rPr lang="tr-TR" sz="1600" dirty="0" err="1" smtClean="0"/>
              <a:t>Fair</a:t>
            </a:r>
            <a:r>
              <a:rPr lang="tr-TR" sz="1600" dirty="0" smtClean="0"/>
              <a:t> </a:t>
            </a:r>
            <a:r>
              <a:rPr lang="tr-TR" sz="1600" dirty="0" err="1" smtClean="0"/>
              <a:t>elections</a:t>
            </a:r>
            <a:r>
              <a:rPr lang="tr-TR" sz="1600" dirty="0" smtClean="0"/>
              <a:t>.</a:t>
            </a:r>
          </a:p>
          <a:p>
            <a:pPr algn="just">
              <a:lnSpc>
                <a:spcPct val="170000"/>
              </a:lnSpc>
            </a:pPr>
            <a:r>
              <a:rPr lang="en-US" sz="1600" dirty="0" smtClean="0"/>
              <a:t>The </a:t>
            </a:r>
            <a:r>
              <a:rPr lang="en-US" sz="1600" dirty="0"/>
              <a:t>turnout was very high, with 80 per cent of the electorate casting its vote. </a:t>
            </a:r>
            <a:endParaRPr lang="tr-TR" sz="1600" dirty="0"/>
          </a:p>
          <a:p>
            <a:pPr algn="just">
              <a:lnSpc>
                <a:spcPct val="170000"/>
              </a:lnSpc>
            </a:pPr>
            <a:r>
              <a:rPr lang="en-US" sz="1600" dirty="0" smtClean="0"/>
              <a:t>Democratic </a:t>
            </a:r>
            <a:r>
              <a:rPr lang="en-US" sz="1600" dirty="0"/>
              <a:t>Party had campaigned with the slogan “</a:t>
            </a:r>
            <a:r>
              <a:rPr lang="en-US" sz="1600" dirty="0" err="1"/>
              <a:t>Yeter</a:t>
            </a:r>
            <a:r>
              <a:rPr lang="en-US" sz="1600" dirty="0"/>
              <a:t> </a:t>
            </a:r>
            <a:r>
              <a:rPr lang="en-US" sz="1600" dirty="0" err="1"/>
              <a:t>Söz</a:t>
            </a:r>
            <a:r>
              <a:rPr lang="en-US" sz="1600" dirty="0"/>
              <a:t> </a:t>
            </a:r>
            <a:r>
              <a:rPr lang="en-US" sz="1600" dirty="0" err="1"/>
              <a:t>Milletin</a:t>
            </a:r>
            <a:r>
              <a:rPr lang="en-US" sz="1600" dirty="0"/>
              <a:t>” (Enough! Now the people have their say), and had won 53.4 per cent of the vote against the RPP’s 39.8 per cent. </a:t>
            </a:r>
            <a:endParaRPr lang="tr-TR" sz="1600" dirty="0"/>
          </a:p>
          <a:p>
            <a:pPr algn="just">
              <a:lnSpc>
                <a:spcPct val="170000"/>
              </a:lnSpc>
            </a:pPr>
            <a:r>
              <a:rPr lang="en-US" sz="1600" dirty="0" smtClean="0"/>
              <a:t>DP </a:t>
            </a:r>
            <a:r>
              <a:rPr lang="en-US" sz="1600" dirty="0"/>
              <a:t>received 408 seats in the new parliament against the RPP’s 69. </a:t>
            </a:r>
            <a:endParaRPr lang="tr-TR" sz="1600" dirty="0"/>
          </a:p>
          <a:p>
            <a:pPr algn="just">
              <a:lnSpc>
                <a:spcPct val="170000"/>
              </a:lnSpc>
            </a:pPr>
            <a:r>
              <a:rPr lang="en-US" sz="1600" dirty="0" smtClean="0"/>
              <a:t>The </a:t>
            </a:r>
            <a:r>
              <a:rPr lang="en-US" sz="1600" dirty="0"/>
              <a:t>RPP did not win a single province in the more developed west of the </a:t>
            </a:r>
            <a:r>
              <a:rPr lang="en-US" sz="1600" dirty="0" smtClean="0"/>
              <a:t>country</a:t>
            </a:r>
            <a:r>
              <a:rPr lang="tr-TR" sz="1600" dirty="0" smtClean="0"/>
              <a:t>. </a:t>
            </a:r>
            <a:endParaRPr lang="tr-TR" sz="1600" dirty="0"/>
          </a:p>
          <a:p>
            <a:pPr algn="just"/>
            <a:endParaRPr lang="tr-TR" sz="1600" dirty="0"/>
          </a:p>
        </p:txBody>
      </p:sp>
      <p:pic>
        <p:nvPicPr>
          <p:cNvPr id="4" name="Content Placeholder 3" descr="http://img.vol.io/rotahaber/newpics/arsiv/3/621379908.jpg"/>
          <p:cNvPicPr>
            <a:picLocks noChangeAspect="1" noChangeArrowheads="1"/>
          </p:cNvPicPr>
          <p:nvPr/>
        </p:nvPicPr>
        <p:blipFill>
          <a:blip r:embed="rId2" cstate="print"/>
          <a:srcRect/>
          <a:stretch>
            <a:fillRect/>
          </a:stretch>
        </p:blipFill>
        <p:spPr bwMode="auto">
          <a:xfrm>
            <a:off x="7672099" y="1850428"/>
            <a:ext cx="3978988" cy="2652659"/>
          </a:xfrm>
          <a:prstGeom prst="rect">
            <a:avLst/>
          </a:prstGeom>
          <a:noFill/>
        </p:spPr>
      </p:pic>
    </p:spTree>
    <p:extLst>
      <p:ext uri="{BB962C8B-B14F-4D97-AF65-F5344CB8AC3E}">
        <p14:creationId xmlns:p14="http://schemas.microsoft.com/office/powerpoint/2010/main" val="11018757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6546</TotalTime>
  <Words>1676</Words>
  <Application>Microsoft Office PowerPoint</Application>
  <PresentationFormat>Widescreen</PresentationFormat>
  <Paragraphs>188</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Tw Cen MT</vt:lpstr>
      <vt:lpstr>Tw Cen MT Condensed</vt:lpstr>
      <vt:lpstr>Wingdings 3</vt:lpstr>
      <vt:lpstr>Integral</vt:lpstr>
      <vt:lpstr>MODULE II: TURKISH REPUBLIC AFTER ATATÜRK: MULTI PARTY SYSTEM AND ITS CHALLENGES [1939-1980] </vt:lpstr>
      <vt:lpstr>TurkIsh ForeIgn PolIcy 1923-1945</vt:lpstr>
      <vt:lpstr>Turkey and The SECOND WORLD WAR</vt:lpstr>
      <vt:lpstr>1945-1950: DemocratIzatIon and LIberaIzatIon. InternatIonal Context After the World War II  </vt:lpstr>
      <vt:lpstr>Truman DoctrIne and Marshall Plan  </vt:lpstr>
      <vt:lpstr>Domestıc Socıo-Economıc Pressures  </vt:lpstr>
      <vt:lpstr>1946 ElectIons  </vt:lpstr>
      <vt:lpstr>THE PERIOD BETWEEN 1946-1950: RPP AND DP </vt:lpstr>
      <vt:lpstr>1950 ElectIons </vt:lpstr>
      <vt:lpstr>DemoCrat Party</vt:lpstr>
      <vt:lpstr>1950 ElectIons</vt:lpstr>
      <vt:lpstr>The 1954 electIons: Increased DP majorIty  </vt:lpstr>
      <vt:lpstr>May 1954 ElectIons</vt:lpstr>
      <vt:lpstr>EconomIc Developments, 1950-1954: Unprecedented economIc boom   </vt:lpstr>
      <vt:lpstr>Reversal of Fortune: DP after 1954 </vt:lpstr>
      <vt:lpstr>IncreasIng opposItIon and Democrat Party’s growIng authorItarIanIsm  </vt:lpstr>
      <vt:lpstr>The fInal years of Menderes   </vt:lpstr>
      <vt:lpstr>PowerPoint Presentation</vt:lpstr>
      <vt:lpstr>PowerPoint Presentation</vt:lpstr>
      <vt:lpstr>The MILItary Takeover of 27 May 1960  </vt:lpstr>
      <vt:lpstr>PowerPoint Presentation</vt:lpstr>
      <vt:lpstr>1961 ConstItutIon </vt:lpstr>
      <vt:lpstr>1961 ConstItutIon AND NEW ELECTION LAW</vt:lpstr>
      <vt:lpstr>The trIal of the old regIme </vt:lpstr>
      <vt:lpstr>Return to Democracy, 1961</vt:lpstr>
      <vt:lpstr>The RIse of Süleyman Demİrel In TurkISH PolItIcs </vt:lpstr>
      <vt:lpstr>The RepublIcan People’s Party moves left of Centre </vt:lpstr>
      <vt:lpstr>The growth of polITIcal radIcalIsm on the Left </vt:lpstr>
      <vt:lpstr>The growth of polItIcal radIcalIsm on the RIght</vt:lpstr>
      <vt:lpstr>The MILItary UltImatum of 12 March 1971</vt:lpstr>
      <vt:lpstr> Tumultuous Decade: 1970s</vt:lpstr>
      <vt:lpstr>Cyprus CrISIS</vt:lpstr>
      <vt:lpstr>Cyprus CrIsIs </vt:lpstr>
      <vt:lpstr>PolITICal sITuatIon IN THE 1970s</vt:lpstr>
      <vt:lpstr>The RISIng TIde of PolItIcal VIolence  </vt:lpstr>
      <vt:lpstr>TurkIsh Economy In the 1960s: PlannIng and Import substITUTIon  </vt:lpstr>
      <vt:lpstr>Economy In CrISIs: 1970s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2-The New Turkish Republic: Reform and Challenges 1920’s to 1945</dc:title>
  <dc:creator>edaloglu</dc:creator>
  <cp:lastModifiedBy>cpalaz</cp:lastModifiedBy>
  <cp:revision>92</cp:revision>
  <dcterms:created xsi:type="dcterms:W3CDTF">2015-10-17T16:31:36Z</dcterms:created>
  <dcterms:modified xsi:type="dcterms:W3CDTF">2017-11-07T06:24:50Z</dcterms:modified>
</cp:coreProperties>
</file>