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  <p:sldId id="266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3"/>
  </p:normalViewPr>
  <p:slideViewPr>
    <p:cSldViewPr snapToGrid="0">
      <p:cViewPr>
        <p:scale>
          <a:sx n="104" d="100"/>
          <a:sy n="104" d="100"/>
        </p:scale>
        <p:origin x="113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8F1BE-9BB4-E740-B2FA-296086BE8EE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6322C-A006-5A4D-A6B2-DD2C3FE4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Figure showing infection dynamics (monoclonal vs. polyclonal)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6322C-A006-5A4D-A6B2-DD2C3FE43C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IBD, other summary measures of parasite samples reflecting sequencing properties or potentially relevant biological info. (antimalarial resistance)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6322C-A006-5A4D-A6B2-DD2C3FE43C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63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6322C-A006-5A4D-A6B2-DD2C3FE43C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9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5433-D770-0356-8414-31C26AEE7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C01D3-87F9-B246-200C-6B3C63903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DA6FE-0FC6-3D2F-DBBE-41BCA518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CE8E-3797-6A4F-869F-3697819EB01D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858D-E66E-065F-2A3A-8473D778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737BC-4E47-2B8B-E03B-62A53FC7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B6E9-5923-9A42-B188-0F3A9D5D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6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E7CE-9B66-34F5-7E11-AE56CC19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2814A-3D3E-C587-9922-73FF48999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07749-EB47-B48A-23CE-F42B4E61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CE8E-3797-6A4F-869F-3697819EB01D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8D897-3924-6EBB-64D3-0ACECC43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CD661-BE44-7ED9-D3E8-222BC039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B6E9-5923-9A42-B188-0F3A9D5D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B44D7-87CC-D5FC-7184-71BF37C19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20731-0F4D-98D3-F708-0EA638F28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AD47C-16B1-4014-0145-34AA4F8C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CE8E-3797-6A4F-869F-3697819EB01D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16A98-5DD5-D930-1CB1-C77F1654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7E8E-2CF9-B027-BD32-9636C0E4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B6E9-5923-9A42-B188-0F3A9D5D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5726-44AC-C0D8-5899-3232EF3C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AFA0A-814C-2D22-292F-43EE37C66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7E88-6F16-E416-6FE2-73B67434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CE8E-3797-6A4F-869F-3697819EB01D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A50FA-F560-73F0-B5F0-18EA995C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A5786-4483-DA8D-BFCE-61282D98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B6E9-5923-9A42-B188-0F3A9D5D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1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619A-68A6-B6F1-7100-A2AF9FF6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DB50F-7D7E-DC36-588B-7869F0241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D204-DEDF-669F-F8BF-8DC7A38A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CE8E-3797-6A4F-869F-3697819EB01D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7BC8D-986E-2CE7-BA4C-992EF206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E01ED-3320-86CB-C280-5FB3F15E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B6E9-5923-9A42-B188-0F3A9D5D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8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8200-56F0-92D9-1374-ACF1B0D4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D842-7C5D-1DB7-F891-2F329FC44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3AB24-9D12-DB93-AFD9-70D00656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F9B97-F568-B236-644A-26F7B89D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CE8E-3797-6A4F-869F-3697819EB01D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5398A-AE73-629E-5683-5031A960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41106-B2E6-6100-31DF-03B8DD20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B6E9-5923-9A42-B188-0F3A9D5D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1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F252-6023-6227-BAF3-BDC9BADD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055CA-8B4F-CCA0-8DD2-0277610CF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3B08C-37B6-CDEC-3ED1-0E5255613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FDEE8-2652-3DC7-D68C-F1A1BF374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8C0C6-58B2-355A-8632-E48457207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43772-850A-A3AE-F004-811A7D1D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CE8E-3797-6A4F-869F-3697819EB01D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2B18E-9480-7781-66B0-2D186EF2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1198B-ED0D-A0A8-C795-AC62B696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B6E9-5923-9A42-B188-0F3A9D5D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858A-941A-9344-6B12-DD4959AE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6BD25-E71D-F283-B379-8A4D6523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CE8E-3797-6A4F-869F-3697819EB01D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F377A-1837-ACA3-81F4-9CF924C5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17DF6-E453-F0AE-2023-D7B2B7B6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B6E9-5923-9A42-B188-0F3A9D5D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7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24920-723F-34F4-6C2E-9C6DC45F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CE8E-3797-6A4F-869F-3697819EB01D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13F2F-85F1-C02C-9A16-C8992571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62996-B3B2-9F5A-76E4-FF490C45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B6E9-5923-9A42-B188-0F3A9D5D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2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BD90-CC26-3F21-9BCA-73241891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1AC7-A7BD-25B5-F319-10EC7772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DB154-55DB-A5A2-CB5E-047B8B3D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D8A96-36C7-A7B0-947E-61DDFCD1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CE8E-3797-6A4F-869F-3697819EB01D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2874F-E1B7-F456-FEF2-83D61F2E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F90DC-FE5C-23D8-33D5-06FE7C8F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B6E9-5923-9A42-B188-0F3A9D5D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9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6934-BB3D-DF46-34CA-33E8396F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600C3-0A6C-86FA-9A32-BE64259BD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EDFB6-B752-147A-BEDF-174F3C6D2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EF3AD-24D9-0FE7-F2EF-1D97AEA1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CE8E-3797-6A4F-869F-3697819EB01D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1CCBB-60D5-86A4-6713-76B42612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5F056-7D3B-3E06-8E9F-A6281CAE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B6E9-5923-9A42-B188-0F3A9D5D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0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3DD83-BE95-09AE-E530-6AB18B8F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FCC1B-DB1F-6879-FFD3-8F0914E7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CB2B-77D6-E850-C59A-652A65DCE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BCE8E-3797-6A4F-869F-3697819EB01D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6E65D-3AFB-CD5A-9345-6713960B0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B45C1-72FD-62F7-EB97-F0AB6BC97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BCB6E9-5923-9A42-B188-0F3A9D5D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1153-6B8C-2D34-D5CA-6549FF14E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Modeling Region-Specific Dynamics in Malaria Parasite Samples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B0C99-53AA-7BEB-97B4-9A38F7CD5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1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39B3-5B83-00DD-082F-5AFEFFF2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Stan for Bayesian model fitting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066412F-5BEE-07EF-C9A6-55CBA967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5"/>
          <a:stretch/>
        </p:blipFill>
        <p:spPr>
          <a:xfrm>
            <a:off x="1249389" y="1524095"/>
            <a:ext cx="4517057" cy="50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0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8388-D8D1-D4F9-D7FE-4B13CCE7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35152"/>
            <a:ext cx="10515600" cy="1325563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7BB52-FBD5-F6E5-D5E9-2F9EE4587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86" y="1360715"/>
            <a:ext cx="11843657" cy="5366656"/>
          </a:xfrm>
        </p:spPr>
        <p:txBody>
          <a:bodyPr>
            <a:normAutofit/>
          </a:bodyPr>
          <a:lstStyle/>
          <a:p>
            <a:r>
              <a:rPr lang="en-US" dirty="0"/>
              <a:t>Different modes of infection impact genetic dynamics in malaria parasites</a:t>
            </a:r>
          </a:p>
          <a:p>
            <a:r>
              <a:rPr lang="en-US" dirty="0"/>
              <a:t>We consider two general classes of infection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Host infected by </a:t>
            </a:r>
            <a:r>
              <a:rPr lang="en-US" i="1" dirty="0"/>
              <a:t>single </a:t>
            </a:r>
            <a:r>
              <a:rPr lang="en-US" dirty="0"/>
              <a:t>mosquito </a:t>
            </a:r>
            <a:r>
              <a:rPr lang="en-US" dirty="0">
                <a:sym typeface="Wingdings" pitchFamily="2" charset="2"/>
              </a:rPr>
              <a:t> recombination between </a:t>
            </a:r>
            <a:r>
              <a:rPr lang="en-US" i="1" dirty="0">
                <a:sym typeface="Wingdings" pitchFamily="2" charset="2"/>
              </a:rPr>
              <a:t>single</a:t>
            </a:r>
            <a:r>
              <a:rPr lang="en-US" dirty="0">
                <a:sym typeface="Wingdings" pitchFamily="2" charset="2"/>
              </a:rPr>
              <a:t> parasite + host  infection spreads via another mosquito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Host infected by </a:t>
            </a:r>
            <a:r>
              <a:rPr lang="en-US" i="1" dirty="0">
                <a:sym typeface="Wingdings" pitchFamily="2" charset="2"/>
              </a:rPr>
              <a:t>multiple </a:t>
            </a:r>
            <a:r>
              <a:rPr lang="en-US" dirty="0">
                <a:sym typeface="Wingdings" pitchFamily="2" charset="2"/>
              </a:rPr>
              <a:t>mosquitos  recombination between </a:t>
            </a:r>
            <a:r>
              <a:rPr lang="en-US" i="1" dirty="0">
                <a:sym typeface="Wingdings" pitchFamily="2" charset="2"/>
              </a:rPr>
              <a:t>multiple </a:t>
            </a:r>
            <a:r>
              <a:rPr lang="en-US" dirty="0">
                <a:sym typeface="Wingdings" pitchFamily="2" charset="2"/>
              </a:rPr>
              <a:t>parasites + host  infection spreads via another mosquito</a:t>
            </a:r>
          </a:p>
          <a:p>
            <a:r>
              <a:rPr lang="en-US" dirty="0">
                <a:sym typeface="Wingdings" pitchFamily="2" charset="2"/>
              </a:rPr>
              <a:t>Expectation is that under 2. (aka “superinfections”), parasite genome will evolve more quickly than 1.</a:t>
            </a:r>
          </a:p>
          <a:p>
            <a:pPr lvl="1"/>
            <a:r>
              <a:rPr lang="en-US" dirty="0">
                <a:sym typeface="Wingdings" pitchFamily="2" charset="2"/>
              </a:rPr>
              <a:t>Potentially leads to higher rates of anti-malarial resistance, worse outcomes for infected people</a:t>
            </a:r>
          </a:p>
          <a:p>
            <a:r>
              <a:rPr lang="en-US" dirty="0">
                <a:sym typeface="Wingdings" pitchFamily="2" charset="2"/>
              </a:rPr>
              <a:t>No consensus on prevalence of different infection types across countries/regions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1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AB12-9D28-090A-0B0D-80736F16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MalariaGen</a:t>
            </a:r>
            <a:r>
              <a:rPr lang="en-US" dirty="0"/>
              <a:t>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83D847-B40E-7AD8-89F3-A4CCCC8458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436" b="22706"/>
          <a:stretch/>
        </p:blipFill>
        <p:spPr>
          <a:xfrm>
            <a:off x="318052" y="1690688"/>
            <a:ext cx="11555896" cy="47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4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E593-D51D-37BC-FA2C-87C47A48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Anti-Malarial Drug Resistance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27F1B-B2D3-8427-C71F-C49636CD1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506" y="1677647"/>
            <a:ext cx="6006224" cy="480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1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CE01-C8D7-AE02-E6F0-98E6FB80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Effects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735A-1024-D2B2-9C1B-D4DCA66C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intercept</a:t>
            </a:r>
          </a:p>
          <a:p>
            <a:r>
              <a:rPr lang="en-US" dirty="0"/>
              <a:t>Random slope</a:t>
            </a:r>
          </a:p>
          <a:p>
            <a:r>
              <a:rPr lang="en-US" dirty="0"/>
              <a:t>How is this helpful?</a:t>
            </a:r>
          </a:p>
        </p:txBody>
      </p:sp>
    </p:spTree>
    <p:extLst>
      <p:ext uri="{BB962C8B-B14F-4D97-AF65-F5344CB8AC3E}">
        <p14:creationId xmlns:p14="http://schemas.microsoft.com/office/powerpoint/2010/main" val="240226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331C-EBE8-B342-36DC-6564ED62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(Methods &amp; Results)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A822E-5123-6E73-5297-454C8A531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5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E147-3CB4-C7C4-2EE9-D640E3DC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Effects Estimations: Shrinkage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AB44-738C-FF67-B6E3-544B51A2F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0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7706-A68E-8B4B-E4FA-B9E1EF74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E254-D8A0-15A4-9CE1-5C36245C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  <a:p>
            <a:r>
              <a:rPr lang="en-US" dirty="0"/>
              <a:t>Fully Bayesian approach with stan?</a:t>
            </a:r>
          </a:p>
        </p:txBody>
      </p:sp>
    </p:spTree>
    <p:extLst>
      <p:ext uri="{BB962C8B-B14F-4D97-AF65-F5344CB8AC3E}">
        <p14:creationId xmlns:p14="http://schemas.microsoft.com/office/powerpoint/2010/main" val="275601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41D1-18F6-3045-D837-5189FFD3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Mixture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A721C6-2AC0-4722-74DA-3D167C2FC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495" y="1599946"/>
                <a:ext cx="10769009" cy="50773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assume that IBDs (y) come from a mixture of 2 exponentials</a:t>
                </a:r>
              </a:p>
              <a:p>
                <a:pPr marL="0" indent="0">
                  <a:buNone/>
                </a:pPr>
                <a:r>
                  <a:rPr lang="en-US" dirty="0"/>
                  <a:t>Model (1): Not specific to each region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Model (2): Region-specific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regions)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𝐺𝑎𝑚𝑚𝑎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Model (2), each region has a different proportion of superinfections (</a:t>
                </a:r>
                <a:r>
                  <a:rPr lang="en-US" dirty="0" err="1"/>
                  <a:t>p_i</a:t>
                </a:r>
                <a:r>
                  <a:rPr lang="en-US" dirty="0"/>
                  <a:t>), and different rates for IBD decay</a:t>
                </a:r>
              </a:p>
              <a:p>
                <a:pPr lvl="1"/>
                <a:r>
                  <a:rPr lang="en-US" dirty="0"/>
                  <a:t>We assume that these parameters have common prior distribution across regions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A721C6-2AC0-4722-74DA-3D167C2FC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495" y="1599946"/>
                <a:ext cx="10769009" cy="5077300"/>
              </a:xfrm>
              <a:blipFill>
                <a:blip r:embed="rId3"/>
                <a:stretch>
                  <a:fillRect l="-1061" t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47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4736</TotalTime>
  <Words>317</Words>
  <Application>Microsoft Macintosh PowerPoint</Application>
  <PresentationFormat>Widescreen</PresentationFormat>
  <Paragraphs>38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Wingdings</vt:lpstr>
      <vt:lpstr>Office Theme</vt:lpstr>
      <vt:lpstr>Modeling Region-Specific Dynamics in Malaria Parasite Samples</vt:lpstr>
      <vt:lpstr>Research Question</vt:lpstr>
      <vt:lpstr>MalariaGen Data</vt:lpstr>
      <vt:lpstr>Anti-Malarial Drug Resistance</vt:lpstr>
      <vt:lpstr>Mixed Effects Models</vt:lpstr>
      <vt:lpstr>Prediction (Methods &amp; Results)</vt:lpstr>
      <vt:lpstr>Exploring Effects Estimations: Shrinkage</vt:lpstr>
      <vt:lpstr>Next Steps</vt:lpstr>
      <vt:lpstr>Exponential Mixture Models</vt:lpstr>
      <vt:lpstr>Use Stan for Bayesian model fitting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Reinhardt, Alec</dc:creator>
  <cp:lastModifiedBy>Reinhardt, Alec</cp:lastModifiedBy>
  <cp:revision>32</cp:revision>
  <dcterms:created xsi:type="dcterms:W3CDTF">2024-11-18T16:30:17Z</dcterms:created>
  <dcterms:modified xsi:type="dcterms:W3CDTF">2024-11-21T23:27:10Z</dcterms:modified>
</cp:coreProperties>
</file>