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81" d="100"/>
          <a:sy n="181" d="100"/>
        </p:scale>
        <p:origin x="-36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3148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c21fbd3d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c21fbd3d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dc21fbd3d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dc21fbd3d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dc21fbd3d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dc21fbd3d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dc21fbd3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dc21fbd3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dc21fbd3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dc21fbd3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dc21fbd3d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dc21fbd3d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dc21fbd3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dc21fbd3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dc21fbd3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dc21fbd3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dc21fbd3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dc21fbd3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c21fbd3d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c21fbd3d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c21fbd3d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c21fbd3d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4" Type="http://schemas.openxmlformats.org/officeDocument/2006/relationships/audio" Target="../media/media2.wav"/><Relationship Id="rId5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Fetal Heart Rate Processing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050" y="2571750"/>
            <a:ext cx="5309651" cy="21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7650" y="251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FHR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735600"/>
            <a:ext cx="7641549" cy="44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Maternal Voice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025" y="2017700"/>
            <a:ext cx="7477500" cy="25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Heart Beats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50" y="1984325"/>
            <a:ext cx="4465075" cy="28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950" y="2013725"/>
            <a:ext cx="3753124" cy="28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729450" y="1947350"/>
            <a:ext cx="7688700" cy="27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Making FHR baseline and FHR variability extraction real-time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 for quantitative differences in HRV and startle/orienting responses over entire dataset</a:t>
            </a:r>
            <a:endParaRPr/>
          </a:p>
          <a:p>
            <a:pPr marL="45720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spectral accuracy with multi-taper analysis</a:t>
            </a:r>
            <a:endParaRPr/>
          </a:p>
          <a:p>
            <a:pPr marL="45720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Quantifying error and comparing with other FHR extraction techniques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Ultrasound Project Goals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930400"/>
            <a:ext cx="7688700" cy="2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highlight>
                  <a:srgbClr val="FFFF00"/>
                </a:highlight>
              </a:rPr>
              <a:t>Characterize and quantify fetal behavioral response to maternal voice and other auditory stimuli</a:t>
            </a:r>
            <a:endParaRPr sz="1400" dirty="0">
              <a:highlight>
                <a:srgbClr val="FFFF00"/>
              </a:highlight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600" dirty="0">
              <a:highlight>
                <a:srgbClr val="FFFF00"/>
              </a:highlight>
            </a:endParaRPr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Determine differences in behavioral response between infants who develop ASD, high-risk infants who do not develop ASD, and controls</a:t>
            </a:r>
            <a:endParaRPr sz="1400"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To relate differences in fetal behavior to differences in postnatal behavior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Fetal HR Indicates Behavior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Heart rate patterns help define the 4 </a:t>
            </a:r>
            <a:r>
              <a:rPr lang="en" dirty="0" smtClean="0"/>
              <a:t>behavioral </a:t>
            </a:r>
            <a:r>
              <a:rPr lang="en" dirty="0"/>
              <a:t>states in mid-late term fetuses</a:t>
            </a:r>
            <a:endParaRPr dirty="0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Levels of </a:t>
            </a:r>
            <a:r>
              <a:rPr lang="en" dirty="0" smtClean="0"/>
              <a:t>activity</a:t>
            </a:r>
            <a:r>
              <a:rPr lang="en-US" dirty="0" smtClean="0"/>
              <a:t> and </a:t>
            </a:r>
            <a:r>
              <a:rPr lang="en" dirty="0" smtClean="0"/>
              <a:t>wakefulness</a:t>
            </a:r>
            <a:endParaRPr dirty="0"/>
          </a:p>
          <a:p>
            <a:pPr marL="9144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HR Accelerations -  Startle response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HR Decelerations - Orienting response</a:t>
            </a:r>
            <a:endParaRPr dirty="0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Indicates attention→ fetus can distinguish between and prefer certain stimuli</a:t>
            </a:r>
            <a:endParaRPr dirty="0"/>
          </a:p>
          <a:p>
            <a:pPr marL="9144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FHR variability (beat-to-beat variation) as another measure of behavior and well-being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FHR Measurement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911850"/>
            <a:ext cx="54153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Typically measured by Cardiotograph (CTG) using Doppler ultrasound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Detects movement via Doppler effect</a:t>
            </a:r>
            <a:endParaRPr/>
          </a:p>
          <a:p>
            <a:pPr marL="9144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TOITU Actocardigram measures raw heartbeat signal and somehow converts to a heart rate tracing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reliably convert raw heartbeat signal into the heart rate?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350" y="2113675"/>
            <a:ext cx="2689150" cy="24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968" y="362550"/>
            <a:ext cx="7688700" cy="535200"/>
          </a:xfrm>
        </p:spPr>
        <p:txBody>
          <a:bodyPr/>
          <a:lstStyle/>
          <a:p>
            <a:r>
              <a:rPr lang="en-US" dirty="0" smtClean="0"/>
              <a:t>FHR Signal</a:t>
            </a:r>
            <a:endParaRPr lang="en-US" dirty="0"/>
          </a:p>
        </p:txBody>
      </p:sp>
      <p:pic>
        <p:nvPicPr>
          <p:cNvPr id="4" name="Picture 3" descr="Screen Shot 2018-07-26 at 2.41.0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18" y="2047316"/>
            <a:ext cx="3996067" cy="1934057"/>
          </a:xfrm>
          <a:prstGeom prst="rect">
            <a:avLst/>
          </a:prstGeom>
        </p:spPr>
      </p:pic>
      <p:pic>
        <p:nvPicPr>
          <p:cNvPr id="5" name="clean_FHR_audio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062042" y="4064729"/>
            <a:ext cx="812800" cy="812800"/>
          </a:xfrm>
          <a:prstGeom prst="rect">
            <a:avLst/>
          </a:prstGeom>
        </p:spPr>
      </p:pic>
      <p:pic>
        <p:nvPicPr>
          <p:cNvPr id="6" name="Picture 5" descr="Screen Shot 2018-07-26 at 2.42.23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65" y="1990687"/>
            <a:ext cx="4089634" cy="1973112"/>
          </a:xfrm>
          <a:prstGeom prst="rect">
            <a:avLst/>
          </a:prstGeom>
        </p:spPr>
      </p:pic>
      <p:pic>
        <p:nvPicPr>
          <p:cNvPr id="7" name="messy_FHR_audio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123150" y="4052937"/>
            <a:ext cx="812800" cy="81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52305" y="1747246"/>
            <a:ext cx="1711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Clean region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4093" y="1618963"/>
            <a:ext cx="2182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Region with interference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2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2703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FHR Spectral Analysis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1757300"/>
            <a:ext cx="76887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45720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Fourier transform 	</a:t>
            </a: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" dirty="0" smtClean="0"/>
              <a:t>         </a:t>
            </a:r>
            <a:r>
              <a:rPr lang="en" dirty="0"/>
              <a:t>vs. 	</a:t>
            </a:r>
            <a:r>
              <a:rPr lang="en-US" dirty="0" smtClean="0"/>
              <a:t>         </a:t>
            </a:r>
            <a:r>
              <a:rPr lang="en" dirty="0" smtClean="0"/>
              <a:t>Chirp z</a:t>
            </a:r>
            <a:r>
              <a:rPr lang="en-US" dirty="0" smtClean="0"/>
              <a:t> </a:t>
            </a:r>
            <a:r>
              <a:rPr lang="en" dirty="0" smtClean="0"/>
              <a:t>transform </a:t>
            </a:r>
            <a:r>
              <a:rPr lang="en" dirty="0"/>
              <a:t>(czt)</a:t>
            </a:r>
            <a:endParaRPr dirty="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525" y="2187775"/>
            <a:ext cx="3553724" cy="26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075" y="2233225"/>
            <a:ext cx="3910000" cy="24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CZT Spectrogram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79425" y="1853850"/>
            <a:ext cx="4884600" cy="30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Spectrums of overlapping windows of fixed length (2.5 sec)</a:t>
            </a:r>
            <a:endParaRPr/>
          </a:p>
          <a:p>
            <a:pPr marL="13716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Window parameters affect resolution &amp; accuracy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Missing heart rate fundamental frequency (around 2-3 Hz ~ 120-180 bpm)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Periodic harmonic bands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550" y="1523750"/>
            <a:ext cx="4019730" cy="32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 Spectrogram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1900800"/>
            <a:ext cx="7688700" cy="24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Spectrum of the spectrum gives frequency of harmonic bands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HR = 60*freq</a:t>
            </a:r>
            <a:r>
              <a:rPr lang="en" baseline="-25000"/>
              <a:t>fund</a:t>
            </a:r>
            <a:r>
              <a:rPr lang="en"/>
              <a:t> = 60*λ</a:t>
            </a:r>
            <a:r>
              <a:rPr lang="en" baseline="-25000"/>
              <a:t>harm</a:t>
            </a:r>
            <a:r>
              <a:rPr lang="en"/>
              <a:t> = 60/freq</a:t>
            </a:r>
            <a:r>
              <a:rPr lang="en" baseline="-25000"/>
              <a:t>harm</a:t>
            </a:r>
            <a:endParaRPr baseline="-250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475" y="2602200"/>
            <a:ext cx="3495525" cy="23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9450" y="1252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Peak Picking, Outlier Removal, &amp; Spline Fitting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5" y="1995800"/>
            <a:ext cx="4164074" cy="268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625" y="2162400"/>
            <a:ext cx="4748975" cy="23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270</Words>
  <Application>Microsoft Macintosh PowerPoint</Application>
  <PresentationFormat>On-screen Show (16:9)</PresentationFormat>
  <Paragraphs>50</Paragraphs>
  <Slides>13</Slides>
  <Notes>12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Raleway</vt:lpstr>
      <vt:lpstr>Lato</vt:lpstr>
      <vt:lpstr>Streamline</vt:lpstr>
      <vt:lpstr>Fetal Heart Rate Processing</vt:lpstr>
      <vt:lpstr>Ultrasound Project Goals</vt:lpstr>
      <vt:lpstr>Fetal HR Indicates Behavior</vt:lpstr>
      <vt:lpstr>FHR Measurement</vt:lpstr>
      <vt:lpstr>FHR Signal</vt:lpstr>
      <vt:lpstr>FHR Spectral Analysis</vt:lpstr>
      <vt:lpstr>CZT Spectrogram</vt:lpstr>
      <vt:lpstr>HR Spectrogram</vt:lpstr>
      <vt:lpstr>Peak Picking, Outlier Removal, &amp; Spline Fitting</vt:lpstr>
      <vt:lpstr>Filtering FHR</vt:lpstr>
      <vt:lpstr>Maternal Voice</vt:lpstr>
      <vt:lpstr>Back to Heart Beats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Fetal Heart Rate Processing</dc:title>
  <cp:lastModifiedBy>Alec Reinhardt</cp:lastModifiedBy>
  <cp:revision>5</cp:revision>
  <dcterms:modified xsi:type="dcterms:W3CDTF">2018-07-26T19:20:56Z</dcterms:modified>
</cp:coreProperties>
</file>