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61" r:id="rId5"/>
    <p:sldId id="262" r:id="rId6"/>
    <p:sldId id="263" r:id="rId7"/>
    <p:sldId id="264" r:id="rId8"/>
    <p:sldId id="270" r:id="rId9"/>
    <p:sldId id="269" r:id="rId10"/>
    <p:sldId id="265" r:id="rId11"/>
    <p:sldId id="273" r:id="rId12"/>
    <p:sldId id="275" r:id="rId13"/>
    <p:sldId id="277" r:id="rId14"/>
    <p:sldId id="276" r:id="rId15"/>
    <p:sldId id="266" r:id="rId16"/>
    <p:sldId id="274" r:id="rId17"/>
    <p:sldId id="267" r:id="rId18"/>
    <p:sldId id="268" r:id="rId19"/>
    <p:sldId id="259" r:id="rId20"/>
    <p:sldId id="271" r:id="rId21"/>
    <p:sldId id="272"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69" autoAdjust="0"/>
  </p:normalViewPr>
  <p:slideViewPr>
    <p:cSldViewPr>
      <p:cViewPr varScale="1">
        <p:scale>
          <a:sx n="83" d="100"/>
          <a:sy n="83" d="100"/>
        </p:scale>
        <p:origin x="-18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1E8714-DBD8-40D1-B91D-ED7ADF0B4851}" type="datetimeFigureOut">
              <a:rPr lang="en-US" smtClean="0"/>
              <a:t>31/3/2012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81F5C-E467-4EC2-BEFA-9EBB71111E4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conomist.com/node/1557971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Edo</a:t>
            </a:r>
            <a:r>
              <a:rPr lang="en-US" sz="1200" b="0" i="0" u="none" strike="noStrike" kern="1200" baseline="0" dirty="0" smtClean="0">
                <a:solidFill>
                  <a:schemeClr val="tx1"/>
                </a:solidFill>
                <a:latin typeface="+mn-lt"/>
                <a:ea typeface="+mn-ea"/>
                <a:cs typeface="+mn-cs"/>
              </a:rPr>
              <a:t> period</a:t>
            </a:r>
            <a:r>
              <a:rPr lang="en-US" sz="1200" b="0" i="0" kern="1200" dirty="0" smtClean="0">
                <a:solidFill>
                  <a:schemeClr val="tx1"/>
                </a:solidFill>
                <a:latin typeface="+mn-lt"/>
                <a:ea typeface="+mn-ea"/>
                <a:cs typeface="+mn-cs"/>
              </a:rPr>
              <a:t> advertising flyer from 1806 for a traditional medicine called </a:t>
            </a:r>
            <a:r>
              <a:rPr lang="en-US" sz="1200" b="0" i="1" kern="1200" dirty="0" err="1" smtClean="0">
                <a:solidFill>
                  <a:schemeClr val="tx1"/>
                </a:solidFill>
                <a:latin typeface="+mn-lt"/>
                <a:ea typeface="+mn-ea"/>
                <a:cs typeface="+mn-cs"/>
              </a:rPr>
              <a:t>Kinseitan</a:t>
            </a:r>
            <a:r>
              <a:rPr lang="en-US" sz="1200" b="0" i="1"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Bill</a:t>
            </a:r>
            <a:r>
              <a:rPr lang="en-US" sz="1200" b="0" i="0" kern="1200" baseline="0" dirty="0" smtClean="0">
                <a:solidFill>
                  <a:schemeClr val="tx1"/>
                </a:solidFill>
                <a:latin typeface="+mn-lt"/>
                <a:ea typeface="+mn-ea"/>
                <a:cs typeface="+mn-cs"/>
              </a:rPr>
              <a:t> Cosby in 1982 Texas Instruments TI-99 advertisement.</a:t>
            </a:r>
            <a:endParaRPr lang="en-US" i="0" dirty="0"/>
          </a:p>
        </p:txBody>
      </p:sp>
      <p:sp>
        <p:nvSpPr>
          <p:cNvPr id="4" name="Slide Number Placeholder 3"/>
          <p:cNvSpPr>
            <a:spLocks noGrp="1"/>
          </p:cNvSpPr>
          <p:nvPr>
            <p:ph type="sldNum" sz="quarter" idx="10"/>
          </p:nvPr>
        </p:nvSpPr>
        <p:spPr/>
        <p:txBody>
          <a:bodyPr/>
          <a:lstStyle/>
          <a:p>
            <a:fld id="{F4B81F5C-E467-4EC2-BEFA-9EBB71111E42}"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Nowadays, in an information centric society, we are flooded with data (the so called “</a:t>
            </a:r>
            <a:r>
              <a:rPr lang="en-US" sz="1200" u="sng" kern="1200" dirty="0" smtClean="0">
                <a:solidFill>
                  <a:schemeClr val="tx1"/>
                </a:solidFill>
                <a:latin typeface="+mn-lt"/>
                <a:ea typeface="+mn-ea"/>
                <a:cs typeface="+mn-cs"/>
                <a:hlinkClick r:id="rId3"/>
              </a:rPr>
              <a:t>deluge of data</a:t>
            </a:r>
            <a:r>
              <a:rPr lang="en-US" sz="1200" kern="1200" dirty="0" smtClean="0">
                <a:solidFill>
                  <a:schemeClr val="tx1"/>
                </a:solidFill>
                <a:latin typeface="+mn-lt"/>
                <a:ea typeface="+mn-ea"/>
                <a:cs typeface="+mn-cs"/>
              </a:rPr>
              <a:t>”). In this context, an automatic identification of entities that satisfy the user’s information needs is paramount. The goal is to expose to the user only meaningful information (relevant and of interest), more important, at the right time and in the right context [2].</a:t>
            </a:r>
          </a:p>
          <a:p>
            <a:endParaRPr lang="en-US" dirty="0"/>
          </a:p>
        </p:txBody>
      </p:sp>
      <p:sp>
        <p:nvSpPr>
          <p:cNvPr id="4" name="Slide Number Placeholder 3"/>
          <p:cNvSpPr>
            <a:spLocks noGrp="1"/>
          </p:cNvSpPr>
          <p:nvPr>
            <p:ph type="sldNum" sz="quarter" idx="10"/>
          </p:nvPr>
        </p:nvSpPr>
        <p:spPr/>
        <p:txBody>
          <a:bodyPr/>
          <a:lstStyle/>
          <a:p>
            <a:fld id="{F4B81F5C-E467-4EC2-BEFA-9EBB71111E42}"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a:t>
            </a:r>
            <a:r>
              <a:rPr lang="en-US" sz="1200" b="1" kern="1200" baseline="0" dirty="0" smtClean="0">
                <a:solidFill>
                  <a:schemeClr val="tx1"/>
                </a:solidFill>
                <a:latin typeface="+mn-lt"/>
                <a:ea typeface="+mn-ea"/>
                <a:cs typeface="+mn-cs"/>
              </a:rPr>
              <a:t>topic is a distribution over words</a:t>
            </a:r>
          </a:p>
          <a:p>
            <a:r>
              <a:rPr lang="en-US" sz="1200" kern="1200" baseline="0" dirty="0" smtClean="0">
                <a:solidFill>
                  <a:schemeClr val="tx1"/>
                </a:solidFill>
                <a:latin typeface="+mn-lt"/>
                <a:ea typeface="+mn-ea"/>
                <a:cs typeface="+mn-cs"/>
              </a:rPr>
              <a:t>Each </a:t>
            </a:r>
            <a:r>
              <a:rPr lang="en-US" sz="1200" b="1" kern="1200" baseline="0" dirty="0" smtClean="0">
                <a:solidFill>
                  <a:schemeClr val="tx1"/>
                </a:solidFill>
                <a:latin typeface="+mn-lt"/>
                <a:ea typeface="+mn-ea"/>
                <a:cs typeface="+mn-cs"/>
              </a:rPr>
              <a:t>document is a mixture of corpus-wide topics</a:t>
            </a:r>
          </a:p>
          <a:p>
            <a:r>
              <a:rPr lang="en-US" sz="1200" kern="1200" baseline="0" dirty="0" smtClean="0">
                <a:solidFill>
                  <a:schemeClr val="tx1"/>
                </a:solidFill>
                <a:latin typeface="+mn-lt"/>
                <a:ea typeface="+mn-ea"/>
                <a:cs typeface="+mn-cs"/>
              </a:rPr>
              <a:t>Each </a:t>
            </a:r>
            <a:r>
              <a:rPr lang="en-US" sz="1200" b="1" kern="1200" baseline="0" dirty="0" smtClean="0">
                <a:solidFill>
                  <a:schemeClr val="tx1"/>
                </a:solidFill>
                <a:latin typeface="+mn-lt"/>
                <a:ea typeface="+mn-ea"/>
                <a:cs typeface="+mn-cs"/>
              </a:rPr>
              <a:t>word is drawn from one of those topics</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only see the documents.</a:t>
            </a:r>
          </a:p>
          <a:p>
            <a:r>
              <a:rPr lang="en-US" sz="1200" b="0" kern="1200" baseline="0" dirty="0" smtClean="0">
                <a:solidFill>
                  <a:schemeClr val="tx1"/>
                </a:solidFill>
                <a:latin typeface="+mn-lt"/>
                <a:ea typeface="+mn-ea"/>
                <a:cs typeface="+mn-cs"/>
              </a:rPr>
              <a:t>The others are </a:t>
            </a:r>
            <a:r>
              <a:rPr lang="en-US" sz="1200" b="1" kern="1200" baseline="0" dirty="0" smtClean="0">
                <a:solidFill>
                  <a:schemeClr val="tx1"/>
                </a:solidFill>
                <a:latin typeface="+mn-lt"/>
                <a:ea typeface="+mn-ea"/>
                <a:cs typeface="+mn-cs"/>
              </a:rPr>
              <a:t>hidden variables</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=&gt; We need to infer the hidden variables</a:t>
            </a:r>
          </a:p>
        </p:txBody>
      </p:sp>
      <p:sp>
        <p:nvSpPr>
          <p:cNvPr id="4" name="Slide Number Placeholder 3"/>
          <p:cNvSpPr>
            <a:spLocks noGrp="1"/>
          </p:cNvSpPr>
          <p:nvPr>
            <p:ph type="sldNum" sz="quarter" idx="10"/>
          </p:nvPr>
        </p:nvSpPr>
        <p:spPr/>
        <p:txBody>
          <a:bodyPr/>
          <a:lstStyle/>
          <a:p>
            <a:fld id="{F4B81F5C-E467-4EC2-BEFA-9EBB71111E42}"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separation generates the possibility of recommending advertisements from two different perspectives.  The first, that maximizes the similarity between the “topics” describing the active context and the advertisement is considered to be a </a:t>
            </a:r>
            <a:r>
              <a:rPr lang="en-US" sz="1200" i="1" kern="1200" dirty="0" smtClean="0">
                <a:solidFill>
                  <a:schemeClr val="tx1"/>
                </a:solidFill>
                <a:latin typeface="+mn-lt"/>
                <a:ea typeface="+mn-ea"/>
                <a:cs typeface="+mn-cs"/>
              </a:rPr>
              <a:t>contextual</a:t>
            </a:r>
            <a:r>
              <a:rPr lang="en-US" sz="1200" kern="1200" dirty="0" smtClean="0">
                <a:solidFill>
                  <a:schemeClr val="tx1"/>
                </a:solidFill>
                <a:latin typeface="+mn-lt"/>
                <a:ea typeface="+mn-ea"/>
                <a:cs typeface="+mn-cs"/>
              </a:rPr>
              <a:t> recommendation and will influence the page topic coverage. The latter, that considers the best match between the user’s current interests and an advertisement is said to be a </a:t>
            </a:r>
            <a:r>
              <a:rPr lang="en-US" sz="1200" i="1" kern="1200" dirty="0" smtClean="0">
                <a:solidFill>
                  <a:schemeClr val="tx1"/>
                </a:solidFill>
                <a:latin typeface="+mn-lt"/>
                <a:ea typeface="+mn-ea"/>
                <a:cs typeface="+mn-cs"/>
              </a:rPr>
              <a:t>behavioral </a:t>
            </a:r>
            <a:r>
              <a:rPr lang="en-US" sz="1200" kern="1200" dirty="0" smtClean="0">
                <a:solidFill>
                  <a:schemeClr val="tx1"/>
                </a:solidFill>
                <a:latin typeface="+mn-lt"/>
                <a:ea typeface="+mn-ea"/>
                <a:cs typeface="+mn-cs"/>
              </a:rPr>
              <a:t>recommendation [6] and improves the user interest coverage.</a:t>
            </a:r>
          </a:p>
          <a:p>
            <a:endParaRPr lang="en-US" dirty="0"/>
          </a:p>
        </p:txBody>
      </p:sp>
      <p:sp>
        <p:nvSpPr>
          <p:cNvPr id="4" name="Slide Number Placeholder 3"/>
          <p:cNvSpPr>
            <a:spLocks noGrp="1"/>
          </p:cNvSpPr>
          <p:nvPr>
            <p:ph type="sldNum" sz="quarter" idx="10"/>
          </p:nvPr>
        </p:nvSpPr>
        <p:spPr/>
        <p:txBody>
          <a:bodyPr/>
          <a:lstStyle/>
          <a:p>
            <a:fld id="{F4B81F5C-E467-4EC2-BEFA-9EBB71111E42}"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907E2C-8379-4EC9-ACC9-8CC049C576BA}" type="datetimeFigureOut">
              <a:rPr lang="en-US" smtClean="0"/>
              <a:t>31/3/2012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FB7206-9C25-4299-9150-7CE379DC3CF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07E2C-8379-4EC9-ACC9-8CC049C576BA}" type="datetimeFigureOut">
              <a:rPr lang="en-US" smtClean="0"/>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B7206-9C25-4299-9150-7CE379DC3C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07E2C-8379-4EC9-ACC9-8CC049C576BA}" type="datetimeFigureOut">
              <a:rPr lang="en-US" smtClean="0"/>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B7206-9C25-4299-9150-7CE379DC3C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907E2C-8379-4EC9-ACC9-8CC049C576BA}" type="datetimeFigureOut">
              <a:rPr lang="en-US" smtClean="0"/>
              <a:t>31/3/2012</a:t>
            </a:fld>
            <a:endParaRPr lang="en-US"/>
          </a:p>
        </p:txBody>
      </p:sp>
      <p:sp>
        <p:nvSpPr>
          <p:cNvPr id="9" name="Slide Number Placeholder 8"/>
          <p:cNvSpPr>
            <a:spLocks noGrp="1"/>
          </p:cNvSpPr>
          <p:nvPr>
            <p:ph type="sldNum" sz="quarter" idx="15"/>
          </p:nvPr>
        </p:nvSpPr>
        <p:spPr/>
        <p:txBody>
          <a:bodyPr rtlCol="0"/>
          <a:lstStyle/>
          <a:p>
            <a:fld id="{79FB7206-9C25-4299-9150-7CE379DC3CF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907E2C-8379-4EC9-ACC9-8CC049C576BA}" type="datetimeFigureOut">
              <a:rPr lang="en-US" smtClean="0"/>
              <a:t>31/3/2012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FB7206-9C25-4299-9150-7CE379DC3C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907E2C-8379-4EC9-ACC9-8CC049C576BA}" type="datetimeFigureOut">
              <a:rPr lang="en-US" smtClean="0"/>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B7206-9C25-4299-9150-7CE379DC3CF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907E2C-8379-4EC9-ACC9-8CC049C576BA}" type="datetimeFigureOut">
              <a:rPr lang="en-US" smtClean="0"/>
              <a:t>31/3/2012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B7206-9C25-4299-9150-7CE379DC3CF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907E2C-8379-4EC9-ACC9-8CC049C576BA}" type="datetimeFigureOut">
              <a:rPr lang="en-US" smtClean="0"/>
              <a:t>31/3/2012</a:t>
            </a:fld>
            <a:endParaRPr lang="en-US"/>
          </a:p>
        </p:txBody>
      </p:sp>
      <p:sp>
        <p:nvSpPr>
          <p:cNvPr id="7" name="Slide Number Placeholder 6"/>
          <p:cNvSpPr>
            <a:spLocks noGrp="1"/>
          </p:cNvSpPr>
          <p:nvPr>
            <p:ph type="sldNum" sz="quarter" idx="11"/>
          </p:nvPr>
        </p:nvSpPr>
        <p:spPr/>
        <p:txBody>
          <a:bodyPr rtlCol="0"/>
          <a:lstStyle/>
          <a:p>
            <a:fld id="{79FB7206-9C25-4299-9150-7CE379DC3CF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7E2C-8379-4EC9-ACC9-8CC049C576BA}" type="datetimeFigureOut">
              <a:rPr lang="en-US" smtClean="0"/>
              <a:t>31/3/2012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B7206-9C25-4299-9150-7CE379DC3C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907E2C-8379-4EC9-ACC9-8CC049C576BA}" type="datetimeFigureOut">
              <a:rPr lang="en-US" smtClean="0"/>
              <a:t>31/3/2012</a:t>
            </a:fld>
            <a:endParaRPr lang="en-US"/>
          </a:p>
        </p:txBody>
      </p:sp>
      <p:sp>
        <p:nvSpPr>
          <p:cNvPr id="22" name="Slide Number Placeholder 21"/>
          <p:cNvSpPr>
            <a:spLocks noGrp="1"/>
          </p:cNvSpPr>
          <p:nvPr>
            <p:ph type="sldNum" sz="quarter" idx="15"/>
          </p:nvPr>
        </p:nvSpPr>
        <p:spPr/>
        <p:txBody>
          <a:bodyPr rtlCol="0"/>
          <a:lstStyle/>
          <a:p>
            <a:fld id="{79FB7206-9C25-4299-9150-7CE379DC3CF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907E2C-8379-4EC9-ACC9-8CC049C576BA}" type="datetimeFigureOut">
              <a:rPr lang="en-US" smtClean="0"/>
              <a:t>31/3/2012</a:t>
            </a:fld>
            <a:endParaRPr lang="en-US"/>
          </a:p>
        </p:txBody>
      </p:sp>
      <p:sp>
        <p:nvSpPr>
          <p:cNvPr id="18" name="Slide Number Placeholder 17"/>
          <p:cNvSpPr>
            <a:spLocks noGrp="1"/>
          </p:cNvSpPr>
          <p:nvPr>
            <p:ph type="sldNum" sz="quarter" idx="11"/>
          </p:nvPr>
        </p:nvSpPr>
        <p:spPr/>
        <p:txBody>
          <a:bodyPr rtlCol="0"/>
          <a:lstStyle/>
          <a:p>
            <a:fld id="{79FB7206-9C25-4299-9150-7CE379DC3CF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907E2C-8379-4EC9-ACC9-8CC049C576BA}" type="datetimeFigureOut">
              <a:rPr lang="en-US" smtClean="0"/>
              <a:t>31/3/2012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FB7206-9C25-4299-9150-7CE379DC3C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ooxWord://word/media/image1.jpe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echcrunch.com/" TargetMode="External"/><Relationship Id="rId2" Type="http://schemas.openxmlformats.org/officeDocument/2006/relationships/hyperlink" Target="http://www.techspot.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jgibblda.sourceforge.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lideshare.net/eMarketerInc/emarketer-webinar-digital-ad-trendswhats-behind-the-spending-boom-12121051" TargetMode="External"/><Relationship Id="rId2" Type="http://schemas.openxmlformats.org/officeDocument/2006/relationships/hyperlink" Target="http://www.stanford.edu/class/msande23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www.ebaumsworld.com/pictures/view/23161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en.wikipedia.org/wiki/Advertising"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219200"/>
            <a:ext cx="6172200" cy="1894362"/>
          </a:xfrm>
        </p:spPr>
        <p:txBody>
          <a:bodyPr>
            <a:normAutofit/>
          </a:bodyPr>
          <a:lstStyle/>
          <a:p>
            <a:r>
              <a:rPr lang="en-US" dirty="0" smtClean="0"/>
              <a:t>Unified Context-Behavioral Ad Recommendation System</a:t>
            </a:r>
            <a:endParaRPr lang="en-US" dirty="0"/>
          </a:p>
        </p:txBody>
      </p:sp>
      <p:sp>
        <p:nvSpPr>
          <p:cNvPr id="3" name="Subtitle 2"/>
          <p:cNvSpPr>
            <a:spLocks noGrp="1"/>
          </p:cNvSpPr>
          <p:nvPr>
            <p:ph type="subTitle" idx="1"/>
          </p:nvPr>
        </p:nvSpPr>
        <p:spPr>
          <a:xfrm>
            <a:off x="2209800" y="3352800"/>
            <a:ext cx="6172200" cy="1371600"/>
          </a:xfrm>
        </p:spPr>
        <p:txBody>
          <a:bodyPr/>
          <a:lstStyle/>
          <a:p>
            <a:r>
              <a:rPr lang="en-US" dirty="0" smtClean="0"/>
              <a:t>Student</a:t>
            </a:r>
          </a:p>
          <a:p>
            <a:r>
              <a:rPr lang="en-US" dirty="0" smtClean="0"/>
              <a:t>Florin Cristian MACICASAN</a:t>
            </a:r>
          </a:p>
          <a:p>
            <a:r>
              <a:rPr lang="en-US" dirty="0" smtClean="0"/>
              <a:t>Octavian Lucian HASNA</a:t>
            </a:r>
            <a:endParaRPr lang="en-US" dirty="0"/>
          </a:p>
        </p:txBody>
      </p:sp>
      <p:sp>
        <p:nvSpPr>
          <p:cNvPr id="4" name="Subtitle 2"/>
          <p:cNvSpPr txBox="1">
            <a:spLocks/>
          </p:cNvSpPr>
          <p:nvPr/>
        </p:nvSpPr>
        <p:spPr>
          <a:xfrm>
            <a:off x="2286000" y="5029200"/>
            <a:ext cx="6172200" cy="13716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Supervisor</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Prof.</a:t>
            </a:r>
            <a:r>
              <a:rPr kumimoji="0" lang="en-US" sz="1800" b="1" i="0" u="none" strike="noStrike" kern="1200" cap="none" spc="0" normalizeH="0" noProof="0" dirty="0" smtClean="0">
                <a:ln>
                  <a:noFill/>
                </a:ln>
                <a:solidFill>
                  <a:schemeClr val="tx2"/>
                </a:solidFill>
                <a:effectLst/>
                <a:uLnTx/>
                <a:uFillTx/>
                <a:latin typeface="+mn-lt"/>
                <a:ea typeface="+mn-ea"/>
                <a:cs typeface="+mn-cs"/>
              </a:rPr>
              <a:t> Dr. Eng. </a:t>
            </a:r>
            <a:r>
              <a:rPr kumimoji="0" lang="en-US" sz="1800" b="1" i="0" u="none" strike="noStrike" kern="1200" cap="none" spc="0" normalizeH="0" noProof="0" dirty="0" err="1" smtClean="0">
                <a:ln>
                  <a:noFill/>
                </a:ln>
                <a:solidFill>
                  <a:schemeClr val="tx2"/>
                </a:solidFill>
                <a:effectLst/>
                <a:uLnTx/>
                <a:uFillTx/>
                <a:latin typeface="+mn-lt"/>
                <a:ea typeface="+mn-ea"/>
                <a:cs typeface="+mn-cs"/>
              </a:rPr>
              <a:t>Rodica</a:t>
            </a:r>
            <a:r>
              <a:rPr kumimoji="0" lang="en-US" sz="1800" b="1" i="0" u="none" strike="noStrike" kern="1200" cap="none" spc="0" normalizeH="0" noProof="0" dirty="0" smtClean="0">
                <a:ln>
                  <a:noFill/>
                </a:ln>
                <a:solidFill>
                  <a:schemeClr val="tx2"/>
                </a:solidFill>
                <a:effectLst/>
                <a:uLnTx/>
                <a:uFillTx/>
                <a:latin typeface="+mn-lt"/>
                <a:ea typeface="+mn-ea"/>
                <a:cs typeface="+mn-cs"/>
              </a:rPr>
              <a:t> POTOLEA</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baseline="0" dirty="0" smtClean="0">
                <a:solidFill>
                  <a:schemeClr val="tx2"/>
                </a:solidFill>
              </a:rPr>
              <a:t>Assoc. Prof.</a:t>
            </a:r>
            <a:r>
              <a:rPr lang="en-US" b="1" dirty="0" smtClean="0">
                <a:solidFill>
                  <a:schemeClr val="tx2"/>
                </a:solidFill>
              </a:rPr>
              <a:t> Dr. Eng. </a:t>
            </a:r>
            <a:r>
              <a:rPr lang="en-US" b="1" dirty="0" err="1" smtClean="0">
                <a:solidFill>
                  <a:schemeClr val="tx2"/>
                </a:solidFill>
              </a:rPr>
              <a:t>Mihaela</a:t>
            </a:r>
            <a:r>
              <a:rPr lang="en-US" b="1" dirty="0" smtClean="0">
                <a:solidFill>
                  <a:schemeClr val="tx2"/>
                </a:solidFill>
              </a:rPr>
              <a:t> DINSOREANU</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descr="ooxWord://word/media/image1.jpeg"/>
          <p:cNvPicPr>
            <a:picLocks noChangeAspect="1" noChangeArrowheads="1"/>
          </p:cNvPicPr>
          <p:nvPr/>
        </p:nvPicPr>
        <p:blipFill>
          <a:blip r:embed="rId2" r:link="rId3" cstate="print"/>
          <a:srcRect l="6857" t="18451" r="6482" b="7886"/>
          <a:stretch>
            <a:fillRect/>
          </a:stretch>
        </p:blipFill>
        <p:spPr bwMode="auto">
          <a:xfrm>
            <a:off x="2590800" y="304800"/>
            <a:ext cx="5295900" cy="923925"/>
          </a:xfrm>
          <a:prstGeom prst="rect">
            <a:avLst/>
          </a:prstGeom>
          <a:noFill/>
        </p:spPr>
      </p:pic>
      <p:sp>
        <p:nvSpPr>
          <p:cNvPr id="15363" name="Rectangle 3"/>
          <p:cNvSpPr>
            <a:spLocks noChangeArrowheads="1"/>
          </p:cNvSpPr>
          <p:nvPr/>
        </p:nvSpPr>
        <p:spPr bwMode="auto">
          <a:xfrm>
            <a:off x="3243466" y="1247745"/>
            <a:ext cx="402866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743200" algn="ctr"/>
                <a:tab pos="5486400" algn="r"/>
              </a:tabLst>
            </a:pPr>
            <a:r>
              <a:rPr kumimoji="0" lang="pt-BR" altLang="ko-KR" sz="1000" b="1" i="0" u="none" strike="noStrike" cap="none" normalizeH="0" baseline="0" dirty="0" smtClean="0">
                <a:ln>
                  <a:noFill/>
                </a:ln>
                <a:solidFill>
                  <a:schemeClr val="tx2"/>
                </a:solidFill>
                <a:effectLst/>
                <a:latin typeface="+mj-lt"/>
                <a:ea typeface="Batang" pitchFamily="18" charset="-127"/>
                <a:cs typeface="Times New Roman" pitchFamily="18" charset="0"/>
              </a:rPr>
              <a:t>FACULTY OF AUTOMATION AND COMPUTER SCIENCE</a:t>
            </a:r>
            <a:endParaRPr kumimoji="0" lang="en-US" altLang="ko-KR" sz="600" b="0" i="0" u="none" strike="noStrike" cap="none" normalizeH="0" baseline="0" dirty="0" smtClean="0">
              <a:ln>
                <a:noFill/>
              </a:ln>
              <a:solidFill>
                <a:schemeClr val="tx2"/>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pt-BR" altLang="ko-KR" sz="1000" b="1" i="0" u="none" strike="noStrike" cap="none" normalizeH="0" baseline="0" dirty="0" smtClean="0">
                <a:ln>
                  <a:noFill/>
                </a:ln>
                <a:solidFill>
                  <a:schemeClr val="tx2"/>
                </a:solidFill>
                <a:effectLst/>
                <a:latin typeface="+mj-lt"/>
                <a:ea typeface="Batang" pitchFamily="18" charset="-127"/>
                <a:cs typeface="Times New Roman" pitchFamily="18" charset="0"/>
              </a:rPr>
              <a:t>COMPUTER SCIENCE DEPARTMENT</a:t>
            </a:r>
            <a:endParaRPr kumimoji="0" lang="pt-BR" altLang="ko-KR" sz="1800" b="0" i="0" u="none" strike="noStrike" cap="none" normalizeH="0" baseline="0" dirty="0" smtClean="0">
              <a:ln>
                <a:noFill/>
              </a:ln>
              <a:solidFill>
                <a:schemeClr val="tx2"/>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Perspectives</a:t>
            </a:r>
            <a:endParaRPr lang="en-US" dirty="0"/>
          </a:p>
        </p:txBody>
      </p:sp>
      <p:sp>
        <p:nvSpPr>
          <p:cNvPr id="3" name="Content Placeholder 2"/>
          <p:cNvSpPr>
            <a:spLocks noGrp="1"/>
          </p:cNvSpPr>
          <p:nvPr>
            <p:ph sz="quarter" idx="1"/>
          </p:nvPr>
        </p:nvSpPr>
        <p:spPr>
          <a:xfrm>
            <a:off x="228600" y="1600200"/>
            <a:ext cx="8305800" cy="1524000"/>
          </a:xfrm>
        </p:spPr>
        <p:txBody>
          <a:bodyPr>
            <a:normAutofit fontScale="92500" lnSpcReduction="10000"/>
          </a:bodyPr>
          <a:lstStyle/>
          <a:p>
            <a:r>
              <a:rPr lang="en-US" dirty="0" smtClean="0"/>
              <a:t>Context-driven advertisement</a:t>
            </a:r>
          </a:p>
          <a:p>
            <a:pPr lvl="1"/>
            <a:r>
              <a:rPr lang="en-US" dirty="0" smtClean="0"/>
              <a:t>page topic coverage</a:t>
            </a:r>
          </a:p>
          <a:p>
            <a:r>
              <a:rPr lang="en-US" dirty="0" smtClean="0"/>
              <a:t>Behavior-driven advertisement</a:t>
            </a:r>
          </a:p>
          <a:p>
            <a:pPr lvl="1"/>
            <a:r>
              <a:rPr lang="en-US" dirty="0" smtClean="0"/>
              <a:t>user interest coverage</a:t>
            </a:r>
          </a:p>
          <a:p>
            <a:pPr>
              <a:buNone/>
            </a:pPr>
            <a:endParaRPr lang="en-US" dirty="0"/>
          </a:p>
        </p:txBody>
      </p:sp>
      <p:sp>
        <p:nvSpPr>
          <p:cNvPr id="5"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Analysis And Design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21506" name="Picture 2" descr="E:\SEM8\ProjectElaborationMethodology\Prezentare\pics\typesDriven.PNG"/>
          <p:cNvPicPr>
            <a:picLocks noChangeAspect="1" noChangeArrowheads="1"/>
          </p:cNvPicPr>
          <p:nvPr/>
        </p:nvPicPr>
        <p:blipFill>
          <a:blip r:embed="rId3" cstate="print"/>
          <a:srcRect/>
          <a:stretch>
            <a:fillRect/>
          </a:stretch>
        </p:blipFill>
        <p:spPr bwMode="auto">
          <a:xfrm>
            <a:off x="1924050" y="2962275"/>
            <a:ext cx="4705350" cy="38195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Topic model</a:t>
            </a:r>
            <a:endParaRPr lang="en-US" dirty="0"/>
          </a:p>
        </p:txBody>
      </p:sp>
      <p:sp>
        <p:nvSpPr>
          <p:cNvPr id="3" name="Content Placeholder 2"/>
          <p:cNvSpPr>
            <a:spLocks noGrp="1"/>
          </p:cNvSpPr>
          <p:nvPr>
            <p:ph sz="quarter" idx="1"/>
          </p:nvPr>
        </p:nvSpPr>
        <p:spPr>
          <a:xfrm>
            <a:off x="457200" y="1600200"/>
            <a:ext cx="4419600" cy="4648200"/>
          </a:xfrm>
        </p:spPr>
        <p:txBody>
          <a:bodyPr/>
          <a:lstStyle/>
          <a:p>
            <a:r>
              <a:rPr lang="en-US" dirty="0" smtClean="0"/>
              <a:t>Affects all the actors in our system</a:t>
            </a:r>
          </a:p>
          <a:p>
            <a:r>
              <a:rPr lang="en-US" dirty="0" smtClean="0"/>
              <a:t> Advertisement</a:t>
            </a:r>
          </a:p>
          <a:p>
            <a:pPr lvl="1"/>
            <a:r>
              <a:rPr lang="en-US" i="1" dirty="0" smtClean="0"/>
              <a:t>S</a:t>
            </a:r>
            <a:r>
              <a:rPr lang="en-US" i="1" dirty="0" smtClean="0"/>
              <a:t>ingle</a:t>
            </a:r>
            <a:r>
              <a:rPr lang="en-US" dirty="0" smtClean="0"/>
              <a:t>, targeted topic</a:t>
            </a:r>
          </a:p>
          <a:p>
            <a:r>
              <a:rPr lang="en-US" dirty="0" smtClean="0"/>
              <a:t>Active Context</a:t>
            </a:r>
          </a:p>
          <a:p>
            <a:pPr lvl="1"/>
            <a:r>
              <a:rPr lang="en-US" i="1" dirty="0" smtClean="0"/>
              <a:t>Static</a:t>
            </a:r>
            <a:r>
              <a:rPr lang="en-US" dirty="0" smtClean="0"/>
              <a:t> set of topics</a:t>
            </a:r>
          </a:p>
          <a:p>
            <a:r>
              <a:rPr lang="en-US" dirty="0" smtClean="0"/>
              <a:t>User</a:t>
            </a:r>
          </a:p>
          <a:p>
            <a:pPr lvl="1"/>
            <a:r>
              <a:rPr lang="en-US" i="1" dirty="0" smtClean="0"/>
              <a:t>Dynamic </a:t>
            </a:r>
            <a:r>
              <a:rPr lang="en-US" dirty="0" smtClean="0"/>
              <a:t>set of topics due to evolution over time of interests</a:t>
            </a:r>
            <a:endParaRPr lang="en-US" i="1" dirty="0"/>
          </a:p>
        </p:txBody>
      </p:sp>
      <p:sp>
        <p:nvSpPr>
          <p:cNvPr id="5"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Analysis And Design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22530" name="Picture 2" descr="E:\SEM8\ProjectElaborationMethodology\Prezentare\pics\actors.PNG"/>
          <p:cNvPicPr>
            <a:picLocks noChangeAspect="1" noChangeArrowheads="1"/>
          </p:cNvPicPr>
          <p:nvPr/>
        </p:nvPicPr>
        <p:blipFill>
          <a:blip r:embed="rId2" cstate="print"/>
          <a:srcRect/>
          <a:stretch>
            <a:fillRect/>
          </a:stretch>
        </p:blipFill>
        <p:spPr bwMode="auto">
          <a:xfrm>
            <a:off x="4648200" y="2133600"/>
            <a:ext cx="4191000" cy="3476724"/>
          </a:xfrm>
          <a:prstGeom prst="rect">
            <a:avLst/>
          </a:prstGeom>
          <a:noFill/>
        </p:spPr>
      </p:pic>
      <p:pic>
        <p:nvPicPr>
          <p:cNvPr id="22532" name="Picture 4" descr="E:\SEM8\ProjectElaborationMethodology\Prezentare\pics\topicgen.PNG"/>
          <p:cNvPicPr>
            <a:picLocks noChangeAspect="1" noChangeArrowheads="1"/>
          </p:cNvPicPr>
          <p:nvPr/>
        </p:nvPicPr>
        <p:blipFill>
          <a:blip r:embed="rId3" cstate="print"/>
          <a:srcRect/>
          <a:stretch>
            <a:fillRect/>
          </a:stretch>
        </p:blipFill>
        <p:spPr bwMode="auto">
          <a:xfrm>
            <a:off x="4648200" y="1981200"/>
            <a:ext cx="4022513" cy="3600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2530"/>
                                        </p:tgtEl>
                                      </p:cBhvr>
                                    </p:animEffect>
                                    <p:set>
                                      <p:cBhvr>
                                        <p:cTn id="7" dur="1" fill="hold">
                                          <p:stCondLst>
                                            <p:cond delay="1999"/>
                                          </p:stCondLst>
                                        </p:cTn>
                                        <p:tgtEl>
                                          <p:spTgt spid="22530"/>
                                        </p:tgtEl>
                                        <p:attrNameLst>
                                          <p:attrName>style.visibility</p:attrName>
                                        </p:attrNameLst>
                                      </p:cBhvr>
                                      <p:to>
                                        <p:strVal val="hidden"/>
                                      </p:to>
                                    </p:set>
                                  </p:childTnLst>
                                  <p:subTnLst>
                                    <p:set>
                                      <p:cBhvr override="childStyle">
                                        <p:cTn dur="1" fill="hold" display="0" masterRel="sameClick" afterEffect="1">
                                          <p:stCondLst>
                                            <p:cond evt="end" delay="0">
                                              <p:tn val="5"/>
                                            </p:cond>
                                          </p:stCondLst>
                                        </p:cTn>
                                        <p:tgtEl>
                                          <p:spTgt spid="22530"/>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22532"/>
                                        </p:tgtEl>
                                        <p:attrNameLst>
                                          <p:attrName>style.visibility</p:attrName>
                                        </p:attrNameLst>
                                      </p:cBhvr>
                                      <p:to>
                                        <p:strVal val="visible"/>
                                      </p:to>
                                    </p:set>
                                    <p:animEffect transition="in" filter="fade">
                                      <p:cBhvr>
                                        <p:cTn id="10" dur="2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Flow</a:t>
            </a:r>
            <a:endParaRPr lang="en-US" dirty="0"/>
          </a:p>
        </p:txBody>
      </p:sp>
      <p:sp>
        <p:nvSpPr>
          <p:cNvPr id="3" name="Content Placeholder 2"/>
          <p:cNvSpPr>
            <a:spLocks noGrp="1"/>
          </p:cNvSpPr>
          <p:nvPr>
            <p:ph sz="quarter" idx="1"/>
          </p:nvPr>
        </p:nvSpPr>
        <p:spPr>
          <a:xfrm>
            <a:off x="457200" y="1600200"/>
            <a:ext cx="7467600" cy="609600"/>
          </a:xfrm>
        </p:spPr>
        <p:txBody>
          <a:bodyPr/>
          <a:lstStyle/>
          <a:p>
            <a:r>
              <a:rPr lang="en-US" dirty="0" smtClean="0"/>
              <a:t>Periodic calibration of the keyword classifier</a:t>
            </a:r>
            <a:endParaRPr lang="en-US" dirty="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Analysis And Design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23555" name="Picture 3" descr="G:\Dropbox\Dropbox\Research2011-MachineLearning\Component Diagram - learning.jpg"/>
          <p:cNvPicPr>
            <a:picLocks noChangeAspect="1" noChangeArrowheads="1"/>
          </p:cNvPicPr>
          <p:nvPr/>
        </p:nvPicPr>
        <p:blipFill>
          <a:blip r:embed="rId2" cstate="print"/>
          <a:srcRect/>
          <a:stretch>
            <a:fillRect/>
          </a:stretch>
        </p:blipFill>
        <p:spPr bwMode="auto">
          <a:xfrm>
            <a:off x="914400" y="2209800"/>
            <a:ext cx="5857875" cy="4146870"/>
          </a:xfrm>
          <a:prstGeom prst="rect">
            <a:avLst/>
          </a:prstGeom>
          <a:noFill/>
        </p:spPr>
      </p:pic>
      <p:pic>
        <p:nvPicPr>
          <p:cNvPr id="23556" name="Picture 4" descr="E:\SEM8\ProjectElaborationMethodology\Prezentare\pics\alchemylogo.jpg"/>
          <p:cNvPicPr>
            <a:picLocks noChangeAspect="1" noChangeArrowheads="1"/>
          </p:cNvPicPr>
          <p:nvPr/>
        </p:nvPicPr>
        <p:blipFill>
          <a:blip r:embed="rId3" cstate="print"/>
          <a:srcRect/>
          <a:stretch>
            <a:fillRect/>
          </a:stretch>
        </p:blipFill>
        <p:spPr bwMode="auto">
          <a:xfrm>
            <a:off x="6553200" y="2362200"/>
            <a:ext cx="1971675" cy="428625"/>
          </a:xfrm>
          <a:prstGeom prst="rect">
            <a:avLst/>
          </a:prstGeom>
          <a:noFill/>
        </p:spPr>
      </p:pic>
      <p:sp>
        <p:nvSpPr>
          <p:cNvPr id="14" name="Double Bracket 13"/>
          <p:cNvSpPr/>
          <p:nvPr/>
        </p:nvSpPr>
        <p:spPr>
          <a:xfrm>
            <a:off x="2514600" y="2209800"/>
            <a:ext cx="3200400" cy="121920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a:solidFill>
                  <a:schemeClr val="tx1"/>
                </a:solidFill>
              </a:ln>
              <a:solidFill>
                <a:schemeClr val="tx2">
                  <a:lumMod val="60000"/>
                  <a:lumOff val="40000"/>
                </a:schemeClr>
              </a:solidFill>
              <a:effectLst>
                <a:glow rad="228600">
                  <a:schemeClr val="accent5">
                    <a:satMod val="175000"/>
                    <a:alpha val="40000"/>
                  </a:schemeClr>
                </a:glow>
              </a:effectLst>
            </a:endParaRPr>
          </a:p>
        </p:txBody>
      </p:sp>
      <p:sp>
        <p:nvSpPr>
          <p:cNvPr id="15" name="Double Bracket 14"/>
          <p:cNvSpPr/>
          <p:nvPr/>
        </p:nvSpPr>
        <p:spPr>
          <a:xfrm>
            <a:off x="3962400" y="5029200"/>
            <a:ext cx="1600200" cy="114300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a:solidFill>
                  <a:schemeClr val="tx1"/>
                </a:solidFill>
              </a:ln>
              <a:solidFill>
                <a:schemeClr val="tx2">
                  <a:lumMod val="60000"/>
                  <a:lumOff val="40000"/>
                </a:schemeClr>
              </a:solidFill>
              <a:effectLst>
                <a:glow rad="228600">
                  <a:schemeClr val="accent5">
                    <a:satMod val="175000"/>
                    <a:alpha val="40000"/>
                  </a:schemeClr>
                </a:glow>
              </a:effectLst>
            </a:endParaRPr>
          </a:p>
        </p:txBody>
      </p:sp>
      <p:sp>
        <p:nvSpPr>
          <p:cNvPr id="16" name="TextBox 15"/>
          <p:cNvSpPr txBox="1"/>
          <p:nvPr/>
        </p:nvSpPr>
        <p:spPr>
          <a:xfrm>
            <a:off x="6858000" y="5562600"/>
            <a:ext cx="1295400" cy="830997"/>
          </a:xfrm>
          <a:prstGeom prst="rect">
            <a:avLst/>
          </a:prstGeom>
          <a:noFill/>
        </p:spPr>
        <p:txBody>
          <a:bodyPr wrap="square" rtlCol="0">
            <a:spAutoFit/>
          </a:bodyPr>
          <a:lstStyle/>
          <a:p>
            <a:r>
              <a:rPr lang="en-US" sz="1200" dirty="0" smtClean="0"/>
              <a:t>Note: Between “[“ and “]” are the components I will work on</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Flow</a:t>
            </a:r>
            <a:endParaRPr lang="en-US" dirty="0"/>
          </a:p>
        </p:txBody>
      </p:sp>
      <p:sp>
        <p:nvSpPr>
          <p:cNvPr id="3" name="Content Placeholder 2"/>
          <p:cNvSpPr>
            <a:spLocks noGrp="1"/>
          </p:cNvSpPr>
          <p:nvPr>
            <p:ph sz="quarter" idx="1"/>
          </p:nvPr>
        </p:nvSpPr>
        <p:spPr>
          <a:xfrm>
            <a:off x="457200" y="1600200"/>
            <a:ext cx="8229600" cy="609600"/>
          </a:xfrm>
        </p:spPr>
        <p:txBody>
          <a:bodyPr>
            <a:normAutofit fontScale="85000" lnSpcReduction="10000"/>
          </a:bodyPr>
          <a:lstStyle/>
          <a:p>
            <a:r>
              <a:rPr lang="en-US" dirty="0" smtClean="0"/>
              <a:t>Periodic topic model calibration (using new ads &amp; web pages)</a:t>
            </a:r>
            <a:endParaRPr lang="en-US" dirty="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Analysis And Design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24578" name="Picture 2" descr="G:\Dropbox\Dropbox\Research2011-MachineLearning\Component Diagram - offline.jpg"/>
          <p:cNvPicPr>
            <a:picLocks noChangeAspect="1" noChangeArrowheads="1"/>
          </p:cNvPicPr>
          <p:nvPr/>
        </p:nvPicPr>
        <p:blipFill>
          <a:blip r:embed="rId2" cstate="print"/>
          <a:srcRect/>
          <a:stretch>
            <a:fillRect/>
          </a:stretch>
        </p:blipFill>
        <p:spPr bwMode="auto">
          <a:xfrm>
            <a:off x="685800" y="2286000"/>
            <a:ext cx="6505575" cy="3876675"/>
          </a:xfrm>
          <a:prstGeom prst="rect">
            <a:avLst/>
          </a:prstGeom>
          <a:noFill/>
        </p:spPr>
      </p:pic>
      <p:sp>
        <p:nvSpPr>
          <p:cNvPr id="8" name="Double Bracket 7"/>
          <p:cNvSpPr/>
          <p:nvPr/>
        </p:nvSpPr>
        <p:spPr>
          <a:xfrm>
            <a:off x="4572000" y="3200400"/>
            <a:ext cx="1143000" cy="533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ket 8"/>
          <p:cNvSpPr/>
          <p:nvPr/>
        </p:nvSpPr>
        <p:spPr>
          <a:xfrm>
            <a:off x="4572000" y="4648200"/>
            <a:ext cx="1295400" cy="6096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858000" y="5562600"/>
            <a:ext cx="1295400" cy="830997"/>
          </a:xfrm>
          <a:prstGeom prst="rect">
            <a:avLst/>
          </a:prstGeom>
          <a:noFill/>
        </p:spPr>
        <p:txBody>
          <a:bodyPr wrap="square" rtlCol="0">
            <a:spAutoFit/>
          </a:bodyPr>
          <a:lstStyle/>
          <a:p>
            <a:r>
              <a:rPr lang="en-US" sz="1200" dirty="0" smtClean="0"/>
              <a:t>Note: Between “[“ and “]” are the components I will work on</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Flow</a:t>
            </a:r>
            <a:endParaRPr lang="en-US" dirty="0"/>
          </a:p>
        </p:txBody>
      </p:sp>
      <p:sp>
        <p:nvSpPr>
          <p:cNvPr id="3" name="Content Placeholder 2"/>
          <p:cNvSpPr>
            <a:spLocks noGrp="1"/>
          </p:cNvSpPr>
          <p:nvPr>
            <p:ph sz="quarter" idx="1"/>
          </p:nvPr>
        </p:nvSpPr>
        <p:spPr>
          <a:xfrm>
            <a:off x="5867400" y="2362200"/>
            <a:ext cx="2667000" cy="2362200"/>
          </a:xfrm>
        </p:spPr>
        <p:txBody>
          <a:bodyPr>
            <a:normAutofit fontScale="85000" lnSpcReduction="10000"/>
          </a:bodyPr>
          <a:lstStyle/>
          <a:p>
            <a:r>
              <a:rPr lang="en-US" dirty="0" smtClean="0"/>
              <a:t>Real-time </a:t>
            </a:r>
            <a:r>
              <a:rPr lang="en-US" dirty="0" smtClean="0"/>
              <a:t>use case in which the system maximize the triple similarity relation and offers recommendations</a:t>
            </a:r>
            <a:endParaRPr lang="en-US" dirty="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Analysis And Design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25602" name="Picture 2" descr="G:\Dropbox\Dropbox\Research2011-MachineLearning\Component Diagram - online.jpg"/>
          <p:cNvPicPr>
            <a:picLocks noChangeAspect="1" noChangeArrowheads="1"/>
          </p:cNvPicPr>
          <p:nvPr/>
        </p:nvPicPr>
        <p:blipFill>
          <a:blip r:embed="rId2" cstate="print"/>
          <a:srcRect/>
          <a:stretch>
            <a:fillRect/>
          </a:stretch>
        </p:blipFill>
        <p:spPr bwMode="auto">
          <a:xfrm>
            <a:off x="609600" y="1447800"/>
            <a:ext cx="4953000" cy="5339641"/>
          </a:xfrm>
          <a:prstGeom prst="rect">
            <a:avLst/>
          </a:prstGeom>
          <a:noFill/>
        </p:spPr>
      </p:pic>
      <p:sp>
        <p:nvSpPr>
          <p:cNvPr id="8" name="Double Bracket 7"/>
          <p:cNvSpPr/>
          <p:nvPr/>
        </p:nvSpPr>
        <p:spPr>
          <a:xfrm>
            <a:off x="3581400" y="2057400"/>
            <a:ext cx="762000" cy="4572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ket 8"/>
          <p:cNvSpPr/>
          <p:nvPr/>
        </p:nvSpPr>
        <p:spPr>
          <a:xfrm>
            <a:off x="3429000" y="3276600"/>
            <a:ext cx="990600" cy="3810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Double Bracket 9"/>
          <p:cNvSpPr/>
          <p:nvPr/>
        </p:nvSpPr>
        <p:spPr>
          <a:xfrm>
            <a:off x="2057400" y="4572000"/>
            <a:ext cx="914400" cy="3810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Double Bracket 10"/>
          <p:cNvSpPr/>
          <p:nvPr/>
        </p:nvSpPr>
        <p:spPr>
          <a:xfrm>
            <a:off x="2057400" y="5715000"/>
            <a:ext cx="1066800" cy="3810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858000" y="5638800"/>
            <a:ext cx="1295400" cy="830997"/>
          </a:xfrm>
          <a:prstGeom prst="rect">
            <a:avLst/>
          </a:prstGeom>
          <a:noFill/>
        </p:spPr>
        <p:txBody>
          <a:bodyPr wrap="square" rtlCol="0">
            <a:spAutoFit/>
          </a:bodyPr>
          <a:lstStyle/>
          <a:p>
            <a:r>
              <a:rPr lang="en-US" sz="1200" dirty="0" smtClean="0"/>
              <a:t>Note: Between “[“ and “]” are the components I will work on</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Implementation</a:t>
            </a:r>
            <a:endParaRPr lang="en-US" dirty="0"/>
          </a:p>
        </p:txBody>
      </p:sp>
      <p:sp>
        <p:nvSpPr>
          <p:cNvPr id="3" name="Content Placeholder 2"/>
          <p:cNvSpPr>
            <a:spLocks noGrp="1"/>
          </p:cNvSpPr>
          <p:nvPr>
            <p:ph sz="quarter" idx="1"/>
          </p:nvPr>
        </p:nvSpPr>
        <p:spPr/>
        <p:txBody>
          <a:bodyPr>
            <a:normAutofit/>
          </a:bodyPr>
          <a:lstStyle/>
          <a:p>
            <a:r>
              <a:rPr lang="en-US" dirty="0" smtClean="0"/>
              <a:t>I</a:t>
            </a:r>
            <a:r>
              <a:rPr lang="en-US" dirty="0" smtClean="0"/>
              <a:t> currently implemented</a:t>
            </a:r>
          </a:p>
          <a:p>
            <a:pPr lvl="1"/>
            <a:r>
              <a:rPr lang="en-US" dirty="0" smtClean="0"/>
              <a:t>Alchemy API integration</a:t>
            </a:r>
          </a:p>
          <a:p>
            <a:pPr lvl="1"/>
            <a:r>
              <a:rPr lang="en-US" dirty="0" smtClean="0"/>
              <a:t>Keyword Classifier data preparation &amp; choice</a:t>
            </a:r>
          </a:p>
          <a:p>
            <a:pPr lvl="1"/>
            <a:r>
              <a:rPr lang="en-US" dirty="0" smtClean="0"/>
              <a:t>Topic </a:t>
            </a:r>
            <a:r>
              <a:rPr lang="en-US" dirty="0" err="1" smtClean="0"/>
              <a:t>Mapper</a:t>
            </a:r>
            <a:r>
              <a:rPr lang="en-US" dirty="0" smtClean="0"/>
              <a:t> (component using LDA)</a:t>
            </a:r>
          </a:p>
          <a:p>
            <a:r>
              <a:rPr lang="en-US" dirty="0" smtClean="0"/>
              <a:t>To Do list</a:t>
            </a:r>
          </a:p>
          <a:p>
            <a:pPr lvl="1"/>
            <a:r>
              <a:rPr lang="en-US" dirty="0" smtClean="0"/>
              <a:t>Component Integration</a:t>
            </a:r>
          </a:p>
          <a:p>
            <a:pPr lvl="1"/>
            <a:r>
              <a:rPr lang="en-US" dirty="0" smtClean="0"/>
              <a:t>Topic Match</a:t>
            </a:r>
          </a:p>
          <a:p>
            <a:pPr lvl="2"/>
            <a:r>
              <a:rPr lang="en-US" dirty="0" smtClean="0"/>
              <a:t>Responsible for scoring the similarity of the topic basic representation of context, ads and user interests</a:t>
            </a:r>
          </a:p>
          <a:p>
            <a:pPr lvl="1"/>
            <a:r>
              <a:rPr lang="en-US" dirty="0" smtClean="0"/>
              <a:t>Coverage algorithm implementation </a:t>
            </a:r>
          </a:p>
          <a:p>
            <a:pPr lvl="2"/>
            <a:r>
              <a:rPr lang="en-US" dirty="0" smtClean="0"/>
              <a:t>Topic based Round Robin</a:t>
            </a:r>
          </a:p>
          <a:p>
            <a:pPr lvl="1"/>
            <a:endParaRPr lang="en-US" dirty="0" smtClean="0"/>
          </a:p>
          <a:p>
            <a:pPr lvl="1"/>
            <a:endParaRPr lang="en-US" dirty="0" smtClean="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Implementation Status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Gathering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Web pages collection</a:t>
            </a:r>
          </a:p>
          <a:p>
            <a:pPr lvl="1"/>
            <a:r>
              <a:rPr lang="en-US" dirty="0" smtClean="0"/>
              <a:t>gathered technological articles from </a:t>
            </a:r>
            <a:r>
              <a:rPr lang="en-US" dirty="0" smtClean="0">
                <a:hlinkClick r:id="rId2"/>
              </a:rPr>
              <a:t>www.techspot.com</a:t>
            </a:r>
            <a:r>
              <a:rPr lang="en-US" dirty="0" smtClean="0"/>
              <a:t> and </a:t>
            </a:r>
            <a:r>
              <a:rPr lang="en-US" dirty="0" smtClean="0">
                <a:hlinkClick r:id="rId3"/>
              </a:rPr>
              <a:t>www.techcrunch.com</a:t>
            </a:r>
            <a:r>
              <a:rPr lang="en-US" dirty="0" smtClean="0"/>
              <a:t> </a:t>
            </a:r>
          </a:p>
          <a:p>
            <a:r>
              <a:rPr lang="en-US" dirty="0" smtClean="0"/>
              <a:t>Advertisement collection </a:t>
            </a:r>
          </a:p>
          <a:p>
            <a:pPr lvl="1"/>
            <a:r>
              <a:rPr lang="en-US" dirty="0" smtClean="0"/>
              <a:t>used commercial system to gather test ads for the pages (Octavian will provide more details)</a:t>
            </a:r>
          </a:p>
          <a:p>
            <a:r>
              <a:rPr lang="en-US" dirty="0" smtClean="0"/>
              <a:t>Bag of words model </a:t>
            </a:r>
          </a:p>
          <a:p>
            <a:pPr lvl="1"/>
            <a:r>
              <a:rPr lang="en-US" i="1" dirty="0" smtClean="0"/>
              <a:t>under construction</a:t>
            </a:r>
            <a:r>
              <a:rPr lang="en-US" dirty="0" smtClean="0"/>
              <a:t>, LDA algorithm works on the collection of web pages and ads</a:t>
            </a:r>
          </a:p>
          <a:p>
            <a:r>
              <a:rPr lang="en-US" dirty="0" smtClean="0"/>
              <a:t>Historical information </a:t>
            </a:r>
          </a:p>
          <a:p>
            <a:pPr lvl="1"/>
            <a:r>
              <a:rPr lang="en-US" i="1" dirty="0" smtClean="0"/>
              <a:t>under construction</a:t>
            </a:r>
            <a:r>
              <a:rPr lang="en-US" dirty="0" smtClean="0"/>
              <a:t>, mock users, generated based on the recent trends (Google Trends) in technology to map on our test domain (tech articles)</a:t>
            </a:r>
            <a:endParaRPr lang="en-US" dirty="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Implementation Status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 - Keyword Extraction</a:t>
            </a:r>
            <a:endParaRPr lang="en-US" dirty="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Current</a:t>
            </a:r>
            <a:r>
              <a:rPr kumimoji="0" lang="en-US" sz="3000" b="0" i="0" u="none" strike="noStrike" kern="1200" cap="small" spc="0" normalizeH="0" noProof="0" dirty="0" smtClean="0">
                <a:ln>
                  <a:noFill/>
                </a:ln>
                <a:solidFill>
                  <a:schemeClr val="tx2"/>
                </a:solidFill>
                <a:effectLst/>
                <a:uLnTx/>
                <a:uFillTx/>
                <a:latin typeface="+mj-lt"/>
                <a:ea typeface="+mj-ea"/>
                <a:cs typeface="+mj-cs"/>
              </a:rPr>
              <a:t> Results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5791200" y="5105400"/>
            <a:ext cx="2151551" cy="369332"/>
          </a:xfrm>
          <a:prstGeom prst="rect">
            <a:avLst/>
          </a:prstGeom>
          <a:noFill/>
        </p:spPr>
        <p:txBody>
          <a:bodyPr wrap="none" rtlCol="0">
            <a:spAutoFit/>
          </a:bodyPr>
          <a:lstStyle/>
          <a:p>
            <a:r>
              <a:rPr lang="en-US" dirty="0" smtClean="0"/>
              <a:t>Keyword Features</a:t>
            </a:r>
            <a:endParaRPr lang="en-US" dirty="0"/>
          </a:p>
        </p:txBody>
      </p:sp>
      <p:graphicFrame>
        <p:nvGraphicFramePr>
          <p:cNvPr id="9" name="Content Placeholder 8"/>
          <p:cNvGraphicFramePr>
            <a:graphicFrameLocks noGrp="1"/>
          </p:cNvGraphicFramePr>
          <p:nvPr>
            <p:ph sz="quarter" idx="1"/>
          </p:nvPr>
        </p:nvGraphicFramePr>
        <p:xfrm>
          <a:off x="457200" y="1447800"/>
          <a:ext cx="4572000" cy="4899660"/>
        </p:xfrm>
        <a:graphic>
          <a:graphicData uri="http://schemas.openxmlformats.org/drawingml/2006/table">
            <a:tbl>
              <a:tblPr firstRow="1" bandRow="1">
                <a:tableStyleId>{93296810-A885-4BE3-A3E7-6D5BEEA58F35}</a:tableStyleId>
              </a:tblPr>
              <a:tblGrid>
                <a:gridCol w="762000"/>
                <a:gridCol w="762000"/>
                <a:gridCol w="762000"/>
                <a:gridCol w="762000"/>
                <a:gridCol w="762000"/>
                <a:gridCol w="762000"/>
              </a:tblGrid>
              <a:tr h="441960">
                <a:tc>
                  <a:txBody>
                    <a:bodyPr/>
                    <a:lstStyle/>
                    <a:p>
                      <a:r>
                        <a:rPr lang="en-US" sz="800" dirty="0" smtClean="0"/>
                        <a:t>Name</a:t>
                      </a:r>
                      <a:endParaRPr lang="en-US" sz="800" dirty="0"/>
                    </a:p>
                  </a:txBody>
                  <a:tcPr/>
                </a:tc>
                <a:tc>
                  <a:txBody>
                    <a:bodyPr/>
                    <a:lstStyle/>
                    <a:p>
                      <a:r>
                        <a:rPr lang="en-US" sz="800" dirty="0" smtClean="0"/>
                        <a:t>Correct</a:t>
                      </a:r>
                      <a:r>
                        <a:rPr lang="en-US" sz="800" baseline="0" dirty="0" smtClean="0"/>
                        <a:t> </a:t>
                      </a:r>
                      <a:r>
                        <a:rPr lang="en-US" sz="700" baseline="0" dirty="0" smtClean="0"/>
                        <a:t>Percentage</a:t>
                      </a:r>
                    </a:p>
                    <a:p>
                      <a:r>
                        <a:rPr lang="en-US" sz="1050" baseline="0" dirty="0" smtClean="0"/>
                        <a:t>(%)</a:t>
                      </a:r>
                      <a:endParaRPr lang="en-US" sz="800" dirty="0"/>
                    </a:p>
                  </a:txBody>
                  <a:tcPr/>
                </a:tc>
                <a:tc>
                  <a:txBody>
                    <a:bodyPr/>
                    <a:lstStyle/>
                    <a:p>
                      <a:r>
                        <a:rPr lang="en-US" sz="800" dirty="0" smtClean="0"/>
                        <a:t>Precision</a:t>
                      </a:r>
                      <a:endParaRPr lang="en-US" sz="800" dirty="0"/>
                    </a:p>
                  </a:txBody>
                  <a:tcPr/>
                </a:tc>
                <a:tc>
                  <a:txBody>
                    <a:bodyPr/>
                    <a:lstStyle/>
                    <a:p>
                      <a:r>
                        <a:rPr lang="en-US" sz="800" dirty="0" smtClean="0"/>
                        <a:t>True Positive</a:t>
                      </a:r>
                      <a:endParaRPr lang="en-US" sz="800" dirty="0"/>
                    </a:p>
                  </a:txBody>
                  <a:tcPr/>
                </a:tc>
                <a:tc>
                  <a:txBody>
                    <a:bodyPr/>
                    <a:lstStyle/>
                    <a:p>
                      <a:r>
                        <a:rPr lang="en-US" sz="800" dirty="0" smtClean="0"/>
                        <a:t>False Positive</a:t>
                      </a:r>
                      <a:endParaRPr lang="en-US" sz="800" dirty="0"/>
                    </a:p>
                  </a:txBody>
                  <a:tcPr/>
                </a:tc>
                <a:tc>
                  <a:txBody>
                    <a:bodyPr/>
                    <a:lstStyle/>
                    <a:p>
                      <a:r>
                        <a:rPr lang="en-US" sz="800" dirty="0" smtClean="0"/>
                        <a:t>F</a:t>
                      </a:r>
                      <a:r>
                        <a:rPr lang="en-US" sz="800" baseline="0" dirty="0" smtClean="0"/>
                        <a:t> measure</a:t>
                      </a:r>
                      <a:endParaRPr lang="en-US" sz="800" dirty="0"/>
                    </a:p>
                  </a:txBody>
                  <a:tcPr/>
                </a:tc>
              </a:tr>
              <a:tr h="441960">
                <a:tc>
                  <a:txBody>
                    <a:bodyPr/>
                    <a:lstStyle/>
                    <a:p>
                      <a:r>
                        <a:rPr lang="en-US" sz="1050" dirty="0" err="1" smtClean="0"/>
                        <a:t>Bayes</a:t>
                      </a:r>
                      <a:r>
                        <a:rPr lang="en-US" sz="1050" dirty="0" smtClean="0"/>
                        <a:t> Network</a:t>
                      </a:r>
                      <a:endParaRPr lang="en-US" sz="1050" dirty="0"/>
                    </a:p>
                  </a:txBody>
                  <a:tcPr/>
                </a:tc>
                <a:tc>
                  <a:txBody>
                    <a:bodyPr/>
                    <a:lstStyle/>
                    <a:p>
                      <a:r>
                        <a:rPr lang="en-US" sz="1050" dirty="0" smtClean="0"/>
                        <a:t>89.73</a:t>
                      </a:r>
                      <a:endParaRPr lang="en-US" sz="1050" dirty="0"/>
                    </a:p>
                  </a:txBody>
                  <a:tcPr/>
                </a:tc>
                <a:tc>
                  <a:txBody>
                    <a:bodyPr/>
                    <a:lstStyle/>
                    <a:p>
                      <a:r>
                        <a:rPr lang="en-US" sz="1050" dirty="0" smtClean="0"/>
                        <a:t>0.96</a:t>
                      </a:r>
                      <a:endParaRPr lang="en-US" sz="1050" dirty="0"/>
                    </a:p>
                  </a:txBody>
                  <a:tcPr/>
                </a:tc>
                <a:tc>
                  <a:txBody>
                    <a:bodyPr/>
                    <a:lstStyle/>
                    <a:p>
                      <a:r>
                        <a:rPr lang="en-US" sz="1050" dirty="0" smtClean="0"/>
                        <a:t>0.90</a:t>
                      </a:r>
                      <a:endParaRPr lang="en-US" sz="1050" dirty="0"/>
                    </a:p>
                  </a:txBody>
                  <a:tcPr/>
                </a:tc>
                <a:tc>
                  <a:txBody>
                    <a:bodyPr/>
                    <a:lstStyle/>
                    <a:p>
                      <a:r>
                        <a:rPr lang="en-US" sz="1050" dirty="0" smtClean="0"/>
                        <a:t>0.12</a:t>
                      </a:r>
                      <a:endParaRPr lang="en-US" sz="1050" dirty="0"/>
                    </a:p>
                  </a:txBody>
                  <a:tcPr/>
                </a:tc>
                <a:tc>
                  <a:txBody>
                    <a:bodyPr/>
                    <a:lstStyle/>
                    <a:p>
                      <a:r>
                        <a:rPr lang="en-US" sz="1050" dirty="0" smtClean="0"/>
                        <a:t>0.93</a:t>
                      </a:r>
                      <a:endParaRPr lang="en-US" sz="1050" dirty="0"/>
                    </a:p>
                  </a:txBody>
                  <a:tcPr/>
                </a:tc>
              </a:tr>
              <a:tr h="441960">
                <a:tc>
                  <a:txBody>
                    <a:bodyPr/>
                    <a:lstStyle/>
                    <a:p>
                      <a:r>
                        <a:rPr lang="en-US" sz="1050" dirty="0" smtClean="0"/>
                        <a:t>Naïve </a:t>
                      </a:r>
                      <a:r>
                        <a:rPr lang="en-US" sz="1050" dirty="0" err="1" smtClean="0"/>
                        <a:t>Bayes</a:t>
                      </a:r>
                      <a:endParaRPr lang="en-US" sz="1050" dirty="0"/>
                    </a:p>
                  </a:txBody>
                  <a:tcPr/>
                </a:tc>
                <a:tc>
                  <a:txBody>
                    <a:bodyPr/>
                    <a:lstStyle/>
                    <a:p>
                      <a:r>
                        <a:rPr lang="en-US" sz="1050" dirty="0" smtClean="0"/>
                        <a:t>86.44</a:t>
                      </a:r>
                      <a:endParaRPr lang="en-US" sz="1050" dirty="0"/>
                    </a:p>
                  </a:txBody>
                  <a:tcPr/>
                </a:tc>
                <a:tc>
                  <a:txBody>
                    <a:bodyPr/>
                    <a:lstStyle/>
                    <a:p>
                      <a:r>
                        <a:rPr lang="en-US" sz="1050" dirty="0" smtClean="0"/>
                        <a:t>0.92</a:t>
                      </a:r>
                      <a:endParaRPr lang="en-US" sz="1050" dirty="0"/>
                    </a:p>
                  </a:txBody>
                  <a:tcPr/>
                </a:tc>
                <a:tc>
                  <a:txBody>
                    <a:bodyPr/>
                    <a:lstStyle/>
                    <a:p>
                      <a:r>
                        <a:rPr lang="en-US" sz="1050" dirty="0" smtClean="0"/>
                        <a:t>0.90</a:t>
                      </a:r>
                      <a:endParaRPr lang="en-US" sz="1050" dirty="0"/>
                    </a:p>
                  </a:txBody>
                  <a:tcPr/>
                </a:tc>
                <a:tc>
                  <a:txBody>
                    <a:bodyPr/>
                    <a:lstStyle/>
                    <a:p>
                      <a:r>
                        <a:rPr lang="en-US" sz="1050" dirty="0" smtClean="0"/>
                        <a:t>0.24</a:t>
                      </a:r>
                      <a:endParaRPr lang="en-US" sz="1050" dirty="0"/>
                    </a:p>
                  </a:txBody>
                  <a:tcPr/>
                </a:tc>
                <a:tc>
                  <a:txBody>
                    <a:bodyPr/>
                    <a:lstStyle/>
                    <a:p>
                      <a:r>
                        <a:rPr lang="en-US" sz="1050" dirty="0" smtClean="0"/>
                        <a:t>0.91</a:t>
                      </a:r>
                      <a:endParaRPr lang="en-US" sz="1050" dirty="0"/>
                    </a:p>
                  </a:txBody>
                  <a:tcPr/>
                </a:tc>
              </a:tr>
              <a:tr h="441960">
                <a:tc>
                  <a:txBody>
                    <a:bodyPr/>
                    <a:lstStyle/>
                    <a:p>
                      <a:r>
                        <a:rPr lang="en-US" sz="1050" dirty="0" smtClean="0"/>
                        <a:t>MLP</a:t>
                      </a:r>
                      <a:endParaRPr lang="en-US" sz="1050" dirty="0"/>
                    </a:p>
                  </a:txBody>
                  <a:tcPr/>
                </a:tc>
                <a:tc>
                  <a:txBody>
                    <a:bodyPr/>
                    <a:lstStyle/>
                    <a:p>
                      <a:r>
                        <a:rPr lang="en-US" sz="1050" dirty="0" smtClean="0"/>
                        <a:t>91.17</a:t>
                      </a:r>
                      <a:endParaRPr lang="en-US" sz="1050" dirty="0"/>
                    </a:p>
                  </a:txBody>
                  <a:tcPr/>
                </a:tc>
                <a:tc>
                  <a:txBody>
                    <a:bodyPr/>
                    <a:lstStyle/>
                    <a:p>
                      <a:r>
                        <a:rPr lang="en-US" sz="1050" dirty="0" smtClean="0"/>
                        <a:t>0.95</a:t>
                      </a:r>
                      <a:endParaRPr lang="en-US" sz="1050" dirty="0"/>
                    </a:p>
                  </a:txBody>
                  <a:tcPr/>
                </a:tc>
                <a:tc>
                  <a:txBody>
                    <a:bodyPr/>
                    <a:lstStyle/>
                    <a:p>
                      <a:r>
                        <a:rPr lang="en-US" sz="1050" dirty="0" smtClean="0"/>
                        <a:t>0.93</a:t>
                      </a:r>
                      <a:endParaRPr lang="en-US" sz="1050" dirty="0"/>
                    </a:p>
                  </a:txBody>
                  <a:tcPr/>
                </a:tc>
                <a:tc>
                  <a:txBody>
                    <a:bodyPr/>
                    <a:lstStyle/>
                    <a:p>
                      <a:r>
                        <a:rPr lang="en-US" sz="1050" dirty="0" smtClean="0"/>
                        <a:t>0.14</a:t>
                      </a:r>
                      <a:endParaRPr lang="en-US" sz="1050" dirty="0"/>
                    </a:p>
                  </a:txBody>
                  <a:tcPr/>
                </a:tc>
                <a:tc>
                  <a:txBody>
                    <a:bodyPr/>
                    <a:lstStyle/>
                    <a:p>
                      <a:r>
                        <a:rPr lang="en-US" sz="1050" dirty="0" smtClean="0"/>
                        <a:t>0.94</a:t>
                      </a:r>
                      <a:endParaRPr lang="en-US" sz="1050" dirty="0"/>
                    </a:p>
                  </a:txBody>
                  <a:tcPr/>
                </a:tc>
              </a:tr>
              <a:tr h="441960">
                <a:tc>
                  <a:txBody>
                    <a:bodyPr/>
                    <a:lstStyle/>
                    <a:p>
                      <a:r>
                        <a:rPr lang="en-US" sz="1050" dirty="0" smtClean="0"/>
                        <a:t>SMO</a:t>
                      </a:r>
                      <a:endParaRPr lang="en-US" sz="1050" dirty="0"/>
                    </a:p>
                  </a:txBody>
                  <a:tcPr/>
                </a:tc>
                <a:tc>
                  <a:txBody>
                    <a:bodyPr/>
                    <a:lstStyle/>
                    <a:p>
                      <a:r>
                        <a:rPr lang="en-US" sz="1050" dirty="0" smtClean="0"/>
                        <a:t>86.24</a:t>
                      </a:r>
                      <a:endParaRPr lang="en-US" sz="1050" dirty="0"/>
                    </a:p>
                  </a:txBody>
                  <a:tcPr/>
                </a:tc>
                <a:tc>
                  <a:txBody>
                    <a:bodyPr/>
                    <a:lstStyle/>
                    <a:p>
                      <a:r>
                        <a:rPr lang="en-US" sz="1050" dirty="0" smtClean="0"/>
                        <a:t>0.90</a:t>
                      </a:r>
                      <a:endParaRPr lang="en-US" sz="1050" dirty="0"/>
                    </a:p>
                  </a:txBody>
                  <a:tcPr/>
                </a:tc>
                <a:tc>
                  <a:txBody>
                    <a:bodyPr/>
                    <a:lstStyle/>
                    <a:p>
                      <a:r>
                        <a:rPr lang="en-US" sz="1050" dirty="0" smtClean="0"/>
                        <a:t>0.92</a:t>
                      </a:r>
                      <a:endParaRPr lang="en-US" sz="1050" dirty="0"/>
                    </a:p>
                  </a:txBody>
                  <a:tcPr/>
                </a:tc>
                <a:tc>
                  <a:txBody>
                    <a:bodyPr/>
                    <a:lstStyle/>
                    <a:p>
                      <a:r>
                        <a:rPr lang="en-US" sz="1050" dirty="0" smtClean="0"/>
                        <a:t>0.31</a:t>
                      </a:r>
                      <a:endParaRPr lang="en-US" sz="1050" dirty="0"/>
                    </a:p>
                  </a:txBody>
                  <a:tcPr/>
                </a:tc>
                <a:tc>
                  <a:txBody>
                    <a:bodyPr/>
                    <a:lstStyle/>
                    <a:p>
                      <a:r>
                        <a:rPr lang="en-US" sz="1050" dirty="0" smtClean="0"/>
                        <a:t>0.91</a:t>
                      </a:r>
                      <a:endParaRPr lang="en-US" sz="1050" dirty="0"/>
                    </a:p>
                  </a:txBody>
                  <a:tcPr/>
                </a:tc>
              </a:tr>
              <a:tr h="441960">
                <a:tc>
                  <a:txBody>
                    <a:bodyPr/>
                    <a:lstStyle/>
                    <a:p>
                      <a:r>
                        <a:rPr lang="en-US" sz="1050" b="1" dirty="0" smtClean="0"/>
                        <a:t>Bagging</a:t>
                      </a:r>
                      <a:endParaRPr lang="en-US" sz="1050" b="1" dirty="0"/>
                    </a:p>
                  </a:txBody>
                  <a:tcPr/>
                </a:tc>
                <a:tc>
                  <a:txBody>
                    <a:bodyPr/>
                    <a:lstStyle/>
                    <a:p>
                      <a:r>
                        <a:rPr lang="en-US" sz="1050" b="1" dirty="0" smtClean="0"/>
                        <a:t>91.79</a:t>
                      </a:r>
                      <a:endParaRPr lang="en-US" sz="1050" b="1" dirty="0"/>
                    </a:p>
                  </a:txBody>
                  <a:tcPr/>
                </a:tc>
                <a:tc>
                  <a:txBody>
                    <a:bodyPr/>
                    <a:lstStyle/>
                    <a:p>
                      <a:r>
                        <a:rPr lang="en-US" sz="1050" b="1" dirty="0" smtClean="0"/>
                        <a:t>0.96</a:t>
                      </a:r>
                      <a:endParaRPr lang="en-US" sz="1050" b="1" dirty="0"/>
                    </a:p>
                  </a:txBody>
                  <a:tcPr/>
                </a:tc>
                <a:tc>
                  <a:txBody>
                    <a:bodyPr/>
                    <a:lstStyle/>
                    <a:p>
                      <a:r>
                        <a:rPr lang="en-US" sz="1050" b="1" dirty="0" smtClean="0"/>
                        <a:t>0.93</a:t>
                      </a:r>
                      <a:endParaRPr lang="en-US" sz="1050" b="1" dirty="0"/>
                    </a:p>
                  </a:txBody>
                  <a:tcPr/>
                </a:tc>
                <a:tc>
                  <a:txBody>
                    <a:bodyPr/>
                    <a:lstStyle/>
                    <a:p>
                      <a:r>
                        <a:rPr lang="en-US" sz="1050" b="1" dirty="0" smtClean="0"/>
                        <a:t>0.13</a:t>
                      </a:r>
                      <a:endParaRPr lang="en-US" sz="1050" b="1" dirty="0"/>
                    </a:p>
                  </a:txBody>
                  <a:tcPr/>
                </a:tc>
                <a:tc>
                  <a:txBody>
                    <a:bodyPr/>
                    <a:lstStyle/>
                    <a:p>
                      <a:r>
                        <a:rPr lang="en-US" sz="1050" b="1" dirty="0" smtClean="0"/>
                        <a:t>0.94</a:t>
                      </a:r>
                      <a:endParaRPr lang="en-US" sz="1050" b="1" dirty="0"/>
                    </a:p>
                  </a:txBody>
                  <a:tcPr/>
                </a:tc>
              </a:tr>
              <a:tr h="441960">
                <a:tc>
                  <a:txBody>
                    <a:bodyPr/>
                    <a:lstStyle/>
                    <a:p>
                      <a:r>
                        <a:rPr lang="en-US" sz="1050" dirty="0" smtClean="0"/>
                        <a:t>Decision Table</a:t>
                      </a:r>
                      <a:endParaRPr lang="en-US" sz="1050" dirty="0"/>
                    </a:p>
                  </a:txBody>
                  <a:tcPr/>
                </a:tc>
                <a:tc>
                  <a:txBody>
                    <a:bodyPr/>
                    <a:lstStyle/>
                    <a:p>
                      <a:r>
                        <a:rPr lang="en-US" sz="1050" dirty="0" smtClean="0"/>
                        <a:t>89.40</a:t>
                      </a:r>
                      <a:endParaRPr lang="en-US" sz="1050" dirty="0"/>
                    </a:p>
                  </a:txBody>
                  <a:tcPr/>
                </a:tc>
                <a:tc>
                  <a:txBody>
                    <a:bodyPr/>
                    <a:lstStyle/>
                    <a:p>
                      <a:r>
                        <a:rPr lang="en-US" sz="1050" dirty="0" smtClean="0"/>
                        <a:t>0.93</a:t>
                      </a:r>
                      <a:endParaRPr lang="en-US" sz="1050" dirty="0"/>
                    </a:p>
                  </a:txBody>
                  <a:tcPr/>
                </a:tc>
                <a:tc>
                  <a:txBody>
                    <a:bodyPr/>
                    <a:lstStyle/>
                    <a:p>
                      <a:r>
                        <a:rPr lang="en-US" sz="1050" dirty="0" smtClean="0"/>
                        <a:t>0.93</a:t>
                      </a:r>
                      <a:endParaRPr lang="en-US" sz="1050" dirty="0"/>
                    </a:p>
                  </a:txBody>
                  <a:tcPr/>
                </a:tc>
                <a:tc>
                  <a:txBody>
                    <a:bodyPr/>
                    <a:lstStyle/>
                    <a:p>
                      <a:r>
                        <a:rPr lang="en-US" sz="1050" dirty="0" smtClean="0"/>
                        <a:t>0.22</a:t>
                      </a:r>
                      <a:endParaRPr lang="en-US" sz="1050" dirty="0"/>
                    </a:p>
                  </a:txBody>
                  <a:tcPr/>
                </a:tc>
                <a:tc>
                  <a:txBody>
                    <a:bodyPr/>
                    <a:lstStyle/>
                    <a:p>
                      <a:r>
                        <a:rPr lang="en-US" sz="1050" dirty="0" smtClean="0"/>
                        <a:t>0.93</a:t>
                      </a:r>
                      <a:endParaRPr lang="en-US" sz="1050" dirty="0"/>
                    </a:p>
                  </a:txBody>
                  <a:tcPr/>
                </a:tc>
              </a:tr>
              <a:tr h="441960">
                <a:tc>
                  <a:txBody>
                    <a:bodyPr/>
                    <a:lstStyle/>
                    <a:p>
                      <a:r>
                        <a:rPr lang="en-US" sz="1050" b="1" dirty="0" smtClean="0"/>
                        <a:t>J48</a:t>
                      </a:r>
                      <a:endParaRPr lang="en-US" sz="1050" b="1" dirty="0"/>
                    </a:p>
                  </a:txBody>
                  <a:tcPr/>
                </a:tc>
                <a:tc>
                  <a:txBody>
                    <a:bodyPr/>
                    <a:lstStyle/>
                    <a:p>
                      <a:r>
                        <a:rPr lang="en-US" sz="1050" b="1" dirty="0" smtClean="0"/>
                        <a:t>91.70</a:t>
                      </a:r>
                      <a:endParaRPr lang="en-US" sz="1050" b="1" dirty="0"/>
                    </a:p>
                  </a:txBody>
                  <a:tcPr/>
                </a:tc>
                <a:tc>
                  <a:txBody>
                    <a:bodyPr/>
                    <a:lstStyle/>
                    <a:p>
                      <a:r>
                        <a:rPr lang="en-US" sz="1050" b="1" dirty="0" smtClean="0"/>
                        <a:t>0.95</a:t>
                      </a:r>
                      <a:endParaRPr lang="en-US" sz="1050" b="1" dirty="0"/>
                    </a:p>
                  </a:txBody>
                  <a:tcPr/>
                </a:tc>
                <a:tc>
                  <a:txBody>
                    <a:bodyPr/>
                    <a:lstStyle/>
                    <a:p>
                      <a:r>
                        <a:rPr lang="en-US" sz="1050" b="1" dirty="0" smtClean="0"/>
                        <a:t>0.93</a:t>
                      </a:r>
                      <a:endParaRPr lang="en-US" sz="1050" b="1" dirty="0"/>
                    </a:p>
                  </a:txBody>
                  <a:tcPr/>
                </a:tc>
                <a:tc>
                  <a:txBody>
                    <a:bodyPr/>
                    <a:lstStyle/>
                    <a:p>
                      <a:r>
                        <a:rPr lang="en-US" sz="1050" b="1" dirty="0" smtClean="0"/>
                        <a:t>0.14</a:t>
                      </a:r>
                      <a:endParaRPr lang="en-US" sz="1050" b="1" dirty="0"/>
                    </a:p>
                  </a:txBody>
                  <a:tcPr/>
                </a:tc>
                <a:tc>
                  <a:txBody>
                    <a:bodyPr/>
                    <a:lstStyle/>
                    <a:p>
                      <a:r>
                        <a:rPr lang="en-US" sz="1050" b="1" dirty="0" smtClean="0"/>
                        <a:t>0.94</a:t>
                      </a:r>
                      <a:endParaRPr lang="en-US" sz="1050" b="1" dirty="0"/>
                    </a:p>
                  </a:txBody>
                  <a:tcPr/>
                </a:tc>
              </a:tr>
              <a:tr h="441960">
                <a:tc>
                  <a:txBody>
                    <a:bodyPr/>
                    <a:lstStyle/>
                    <a:p>
                      <a:r>
                        <a:rPr lang="en-US" sz="1050" dirty="0" smtClean="0"/>
                        <a:t>Decision Stump</a:t>
                      </a:r>
                      <a:endParaRPr lang="en-US" sz="1050" dirty="0"/>
                    </a:p>
                  </a:txBody>
                  <a:tcPr/>
                </a:tc>
                <a:tc>
                  <a:txBody>
                    <a:bodyPr/>
                    <a:lstStyle/>
                    <a:p>
                      <a:r>
                        <a:rPr lang="en-US" sz="1050" dirty="0" smtClean="0"/>
                        <a:t>79.20</a:t>
                      </a:r>
                      <a:endParaRPr lang="en-US" sz="1050" dirty="0"/>
                    </a:p>
                  </a:txBody>
                  <a:tcPr/>
                </a:tc>
                <a:tc>
                  <a:txBody>
                    <a:bodyPr/>
                    <a:lstStyle/>
                    <a:p>
                      <a:r>
                        <a:rPr lang="en-US" sz="1050" dirty="0" smtClean="0"/>
                        <a:t>1.0</a:t>
                      </a:r>
                      <a:endParaRPr lang="en-US" sz="1050" dirty="0"/>
                    </a:p>
                  </a:txBody>
                  <a:tcPr/>
                </a:tc>
                <a:tc>
                  <a:txBody>
                    <a:bodyPr/>
                    <a:lstStyle/>
                    <a:p>
                      <a:r>
                        <a:rPr lang="en-US" sz="1050" dirty="0" smtClean="0"/>
                        <a:t>0.72</a:t>
                      </a:r>
                      <a:endParaRPr lang="en-US" sz="1050" dirty="0"/>
                    </a:p>
                  </a:txBody>
                  <a:tcPr/>
                </a:tc>
                <a:tc>
                  <a:txBody>
                    <a:bodyPr/>
                    <a:lstStyle/>
                    <a:p>
                      <a:r>
                        <a:rPr lang="en-US" sz="1050" dirty="0" smtClean="0"/>
                        <a:t>0.0</a:t>
                      </a:r>
                      <a:endParaRPr lang="en-US" sz="1050" dirty="0"/>
                    </a:p>
                  </a:txBody>
                  <a:tcPr/>
                </a:tc>
                <a:tc>
                  <a:txBody>
                    <a:bodyPr/>
                    <a:lstStyle/>
                    <a:p>
                      <a:r>
                        <a:rPr lang="en-US" sz="1050" dirty="0" smtClean="0"/>
                        <a:t>0.84</a:t>
                      </a:r>
                      <a:endParaRPr lang="en-US" sz="1050" dirty="0"/>
                    </a:p>
                  </a:txBody>
                  <a:tcPr/>
                </a:tc>
              </a:tr>
              <a:tr h="441960">
                <a:tc>
                  <a:txBody>
                    <a:bodyPr/>
                    <a:lstStyle/>
                    <a:p>
                      <a:r>
                        <a:rPr lang="en-US" sz="1000" dirty="0" err="1" smtClean="0"/>
                        <a:t>AdaBoost</a:t>
                      </a:r>
                      <a:endParaRPr lang="en-US" sz="1000" dirty="0"/>
                    </a:p>
                  </a:txBody>
                  <a:tcPr/>
                </a:tc>
                <a:tc>
                  <a:txBody>
                    <a:bodyPr/>
                    <a:lstStyle/>
                    <a:p>
                      <a:r>
                        <a:rPr lang="en-US" sz="1050" dirty="0" smtClean="0"/>
                        <a:t>87.81</a:t>
                      </a:r>
                      <a:endParaRPr lang="en-US" sz="1050" dirty="0"/>
                    </a:p>
                  </a:txBody>
                  <a:tcPr/>
                </a:tc>
                <a:tc>
                  <a:txBody>
                    <a:bodyPr/>
                    <a:lstStyle/>
                    <a:p>
                      <a:r>
                        <a:rPr lang="en-US" sz="1050" dirty="0" smtClean="0"/>
                        <a:t>0.93</a:t>
                      </a:r>
                      <a:endParaRPr lang="en-US" sz="1050" dirty="0"/>
                    </a:p>
                  </a:txBody>
                  <a:tcPr/>
                </a:tc>
                <a:tc>
                  <a:txBody>
                    <a:bodyPr/>
                    <a:lstStyle/>
                    <a:p>
                      <a:r>
                        <a:rPr lang="en-US" sz="1050" dirty="0" smtClean="0"/>
                        <a:t>0.91</a:t>
                      </a:r>
                      <a:endParaRPr lang="en-US" sz="1050" dirty="0"/>
                    </a:p>
                  </a:txBody>
                  <a:tcPr/>
                </a:tc>
                <a:tc>
                  <a:txBody>
                    <a:bodyPr/>
                    <a:lstStyle/>
                    <a:p>
                      <a:r>
                        <a:rPr lang="en-US" sz="1050" dirty="0" smtClean="0"/>
                        <a:t>0.22</a:t>
                      </a:r>
                      <a:endParaRPr lang="en-US" sz="1050" dirty="0"/>
                    </a:p>
                  </a:txBody>
                  <a:tcPr/>
                </a:tc>
                <a:tc>
                  <a:txBody>
                    <a:bodyPr/>
                    <a:lstStyle/>
                    <a:p>
                      <a:r>
                        <a:rPr lang="en-US" sz="1050" dirty="0" smtClean="0"/>
                        <a:t>0.92</a:t>
                      </a:r>
                      <a:endParaRPr lang="en-US" sz="1050" dirty="0"/>
                    </a:p>
                  </a:txBody>
                  <a:tcPr/>
                </a:tc>
              </a:tr>
              <a:tr h="441960">
                <a:tc>
                  <a:txBody>
                    <a:bodyPr/>
                    <a:lstStyle/>
                    <a:p>
                      <a:r>
                        <a:rPr lang="en-US" sz="1050" dirty="0" err="1" smtClean="0"/>
                        <a:t>SPegasos</a:t>
                      </a:r>
                      <a:endParaRPr lang="en-US" sz="1050" dirty="0"/>
                    </a:p>
                  </a:txBody>
                  <a:tcPr/>
                </a:tc>
                <a:tc>
                  <a:txBody>
                    <a:bodyPr/>
                    <a:lstStyle/>
                    <a:p>
                      <a:r>
                        <a:rPr lang="en-US" sz="1050" dirty="0" smtClean="0"/>
                        <a:t>87.70</a:t>
                      </a:r>
                      <a:endParaRPr lang="en-US" sz="1050" dirty="0"/>
                    </a:p>
                  </a:txBody>
                  <a:tcPr/>
                </a:tc>
                <a:tc>
                  <a:txBody>
                    <a:bodyPr/>
                    <a:lstStyle/>
                    <a:p>
                      <a:r>
                        <a:rPr lang="en-US" sz="1050" dirty="0" smtClean="0"/>
                        <a:t>0.92</a:t>
                      </a:r>
                      <a:endParaRPr lang="en-US" sz="1050" dirty="0"/>
                    </a:p>
                  </a:txBody>
                  <a:tcPr/>
                </a:tc>
                <a:tc>
                  <a:txBody>
                    <a:bodyPr/>
                    <a:lstStyle/>
                    <a:p>
                      <a:r>
                        <a:rPr lang="en-US" sz="1050" dirty="0" smtClean="0"/>
                        <a:t>0.91</a:t>
                      </a:r>
                      <a:endParaRPr lang="en-US" sz="1050" dirty="0"/>
                    </a:p>
                  </a:txBody>
                  <a:tcPr/>
                </a:tc>
                <a:tc>
                  <a:txBody>
                    <a:bodyPr/>
                    <a:lstStyle/>
                    <a:p>
                      <a:r>
                        <a:rPr lang="en-US" sz="1050" dirty="0" smtClean="0"/>
                        <a:t>0.24</a:t>
                      </a:r>
                      <a:endParaRPr lang="en-US" sz="1050" dirty="0"/>
                    </a:p>
                  </a:txBody>
                  <a:tcPr/>
                </a:tc>
                <a:tc>
                  <a:txBody>
                    <a:bodyPr/>
                    <a:lstStyle/>
                    <a:p>
                      <a:r>
                        <a:rPr lang="en-US" sz="1050" dirty="0" smtClean="0"/>
                        <a:t>0.92</a:t>
                      </a:r>
                      <a:endParaRPr lang="en-US" sz="1050" dirty="0"/>
                    </a:p>
                  </a:txBody>
                  <a:tcPr/>
                </a:tc>
              </a:tr>
            </a:tbl>
          </a:graphicData>
        </a:graphic>
      </p:graphicFrame>
      <p:sp>
        <p:nvSpPr>
          <p:cNvPr id="10" name="TextBox 9"/>
          <p:cNvSpPr txBox="1"/>
          <p:nvPr/>
        </p:nvSpPr>
        <p:spPr>
          <a:xfrm>
            <a:off x="76200" y="6400800"/>
            <a:ext cx="5836854" cy="307777"/>
          </a:xfrm>
          <a:prstGeom prst="rect">
            <a:avLst/>
          </a:prstGeom>
          <a:noFill/>
        </p:spPr>
        <p:txBody>
          <a:bodyPr wrap="none" rtlCol="0">
            <a:spAutoFit/>
          </a:bodyPr>
          <a:lstStyle/>
          <a:p>
            <a:r>
              <a:rPr lang="en-US" sz="1400" dirty="0" err="1" smtClean="0"/>
              <a:t>Weka</a:t>
            </a:r>
            <a:r>
              <a:rPr lang="en-US" sz="1400" dirty="0" smtClean="0"/>
              <a:t> Classifier comparison (Dataset 22k keywords from 500 sites)</a:t>
            </a:r>
            <a:endParaRPr lang="en-US" sz="1400" dirty="0"/>
          </a:p>
        </p:txBody>
      </p:sp>
      <p:pic>
        <p:nvPicPr>
          <p:cNvPr id="26626" name="Picture 2" descr="E:\SEM8\Research\KeywordExtraction\reconsideredFeatures - Copy.PNG"/>
          <p:cNvPicPr>
            <a:picLocks noChangeAspect="1" noChangeArrowheads="1"/>
          </p:cNvPicPr>
          <p:nvPr/>
        </p:nvPicPr>
        <p:blipFill>
          <a:blip r:embed="rId2" cstate="print"/>
          <a:srcRect/>
          <a:stretch>
            <a:fillRect/>
          </a:stretch>
        </p:blipFill>
        <p:spPr bwMode="auto">
          <a:xfrm>
            <a:off x="5286375" y="1524000"/>
            <a:ext cx="3324225" cy="34956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a:t>
            </a:r>
            <a:r>
              <a:rPr lang="en-US" dirty="0" err="1" smtClean="0"/>
              <a:t>Mapper</a:t>
            </a:r>
            <a:r>
              <a:rPr lang="en-US" dirty="0" smtClean="0"/>
              <a:t> - Parallel LDA</a:t>
            </a:r>
            <a:endParaRPr lang="en-US" dirty="0"/>
          </a:p>
        </p:txBody>
      </p:sp>
      <p:graphicFrame>
        <p:nvGraphicFramePr>
          <p:cNvPr id="5" name="Content Placeholder 4"/>
          <p:cNvGraphicFramePr>
            <a:graphicFrameLocks noGrp="1"/>
          </p:cNvGraphicFramePr>
          <p:nvPr>
            <p:ph sz="quarter" idx="1"/>
          </p:nvPr>
        </p:nvGraphicFramePr>
        <p:xfrm>
          <a:off x="457200" y="1600200"/>
          <a:ext cx="7924800" cy="3053080"/>
        </p:xfrm>
        <a:graphic>
          <a:graphicData uri="http://schemas.openxmlformats.org/drawingml/2006/table">
            <a:tbl>
              <a:tblPr firstRow="1" lastCol="1" bandRow="1">
                <a:tableStyleId>{93296810-A885-4BE3-A3E7-6D5BEEA58F35}</a:tableStyleId>
              </a:tblPr>
              <a:tblGrid>
                <a:gridCol w="990600"/>
                <a:gridCol w="838200"/>
                <a:gridCol w="685800"/>
                <a:gridCol w="914400"/>
                <a:gridCol w="1447800"/>
                <a:gridCol w="1066800"/>
                <a:gridCol w="1066800"/>
                <a:gridCol w="914400"/>
              </a:tblGrid>
              <a:tr h="370840">
                <a:tc>
                  <a:txBody>
                    <a:bodyPr/>
                    <a:lstStyle/>
                    <a:p>
                      <a:r>
                        <a:rPr lang="en-US" sz="1200" dirty="0" smtClean="0"/>
                        <a:t>Type</a:t>
                      </a:r>
                      <a:endParaRPr lang="en-US" sz="1200" dirty="0"/>
                    </a:p>
                  </a:txBody>
                  <a:tcPr/>
                </a:tc>
                <a:tc>
                  <a:txBody>
                    <a:bodyPr/>
                    <a:lstStyle/>
                    <a:p>
                      <a:r>
                        <a:rPr lang="en-US" sz="1200" dirty="0" smtClean="0"/>
                        <a:t>Thread Count</a:t>
                      </a:r>
                      <a:endParaRPr lang="en-US" sz="1200" dirty="0"/>
                    </a:p>
                  </a:txBody>
                  <a:tcPr/>
                </a:tc>
                <a:tc>
                  <a:txBody>
                    <a:bodyPr/>
                    <a:lstStyle/>
                    <a:p>
                      <a:r>
                        <a:rPr lang="en-US" sz="1200" dirty="0" smtClean="0"/>
                        <a:t>Topic </a:t>
                      </a:r>
                      <a:r>
                        <a:rPr lang="en-US" sz="1200" dirty="0" smtClean="0"/>
                        <a:t>Count</a:t>
                      </a:r>
                      <a:endParaRPr lang="en-US" sz="1200" dirty="0"/>
                    </a:p>
                  </a:txBody>
                  <a:tcPr/>
                </a:tc>
                <a:tc>
                  <a:txBody>
                    <a:bodyPr/>
                    <a:lstStyle/>
                    <a:p>
                      <a:r>
                        <a:rPr lang="en-US" sz="1200" dirty="0" smtClean="0"/>
                        <a:t>Iteration </a:t>
                      </a:r>
                      <a:r>
                        <a:rPr lang="en-US" sz="1200" dirty="0" smtClean="0"/>
                        <a:t>Count</a:t>
                      </a:r>
                      <a:endParaRPr lang="en-US" sz="1200" dirty="0"/>
                    </a:p>
                  </a:txBody>
                  <a:tcPr/>
                </a:tc>
                <a:tc>
                  <a:txBody>
                    <a:bodyPr/>
                    <a:lstStyle/>
                    <a:p>
                      <a:r>
                        <a:rPr lang="en-US" sz="1200" dirty="0" smtClean="0"/>
                        <a:t>Document</a:t>
                      </a:r>
                      <a:r>
                        <a:rPr lang="en-US" sz="1200" baseline="0" dirty="0" smtClean="0"/>
                        <a:t> </a:t>
                      </a:r>
                      <a:r>
                        <a:rPr lang="en-US" sz="1200" dirty="0" smtClean="0"/>
                        <a:t>Count</a:t>
                      </a:r>
                      <a:endParaRPr lang="en-US" sz="1200" dirty="0"/>
                    </a:p>
                  </a:txBody>
                  <a:tcPr/>
                </a:tc>
                <a:tc>
                  <a:txBody>
                    <a:bodyPr/>
                    <a:lstStyle/>
                    <a:p>
                      <a:r>
                        <a:rPr lang="en-US" sz="1200" dirty="0" smtClean="0"/>
                        <a:t>Sequential</a:t>
                      </a:r>
                      <a:r>
                        <a:rPr lang="en-US" sz="1200" baseline="0" dirty="0" smtClean="0"/>
                        <a:t> [ms]</a:t>
                      </a:r>
                      <a:endParaRPr lang="en-US" sz="1200" dirty="0"/>
                    </a:p>
                  </a:txBody>
                  <a:tcPr/>
                </a:tc>
                <a:tc>
                  <a:txBody>
                    <a:bodyPr/>
                    <a:lstStyle/>
                    <a:p>
                      <a:r>
                        <a:rPr lang="en-US" sz="1200" dirty="0" smtClean="0"/>
                        <a:t>Parallel [ms]</a:t>
                      </a:r>
                      <a:endParaRPr lang="en-US" sz="1200" dirty="0"/>
                    </a:p>
                  </a:txBody>
                  <a:tcPr/>
                </a:tc>
                <a:tc>
                  <a:txBody>
                    <a:bodyPr/>
                    <a:lstStyle/>
                    <a:p>
                      <a:r>
                        <a:rPr lang="en-US" sz="1200" dirty="0" smtClean="0"/>
                        <a:t>Relative Speedup</a:t>
                      </a:r>
                      <a:endParaRPr lang="en-US" sz="1200" dirty="0"/>
                    </a:p>
                  </a:txBody>
                  <a:tcPr/>
                </a:tc>
              </a:tr>
              <a:tr h="370840">
                <a:tc>
                  <a:txBody>
                    <a:bodyPr/>
                    <a:lstStyle/>
                    <a:p>
                      <a:r>
                        <a:rPr lang="en-US" dirty="0" err="1" smtClean="0"/>
                        <a:t>Est</a:t>
                      </a:r>
                      <a:endParaRPr lang="en-US" dirty="0"/>
                    </a:p>
                  </a:txBody>
                  <a:tcPr/>
                </a:tc>
                <a:tc>
                  <a:txBody>
                    <a:bodyPr/>
                    <a:lstStyle/>
                    <a:p>
                      <a:r>
                        <a:rPr lang="en-US" dirty="0" smtClean="0"/>
                        <a:t>2</a:t>
                      </a:r>
                      <a:endParaRPr lang="en-US" dirty="0"/>
                    </a:p>
                  </a:txBody>
                  <a:tcPr/>
                </a:tc>
                <a:tc>
                  <a:txBody>
                    <a:bodyPr/>
                    <a:lstStyle/>
                    <a:p>
                      <a:r>
                        <a:rPr lang="en-US" dirty="0" smtClean="0"/>
                        <a:t>30</a:t>
                      </a:r>
                      <a:endParaRPr lang="en-US" dirty="0"/>
                    </a:p>
                  </a:txBody>
                  <a:tcPr/>
                </a:tc>
                <a:tc>
                  <a:txBody>
                    <a:bodyPr/>
                    <a:lstStyle/>
                    <a:p>
                      <a:r>
                        <a:rPr lang="en-US" dirty="0" smtClean="0"/>
                        <a:t>20</a:t>
                      </a:r>
                      <a:endParaRPr lang="en-US" dirty="0"/>
                    </a:p>
                  </a:txBody>
                  <a:tcPr/>
                </a:tc>
                <a:tc>
                  <a:txBody>
                    <a:bodyPr/>
                    <a:lstStyle/>
                    <a:p>
                      <a:r>
                        <a:rPr lang="en-US" dirty="0" smtClean="0"/>
                        <a:t>2246</a:t>
                      </a:r>
                      <a:endParaRPr lang="en-US" dirty="0"/>
                    </a:p>
                  </a:txBody>
                  <a:tcPr/>
                </a:tc>
                <a:tc>
                  <a:txBody>
                    <a:bodyPr/>
                    <a:lstStyle/>
                    <a:p>
                      <a:r>
                        <a:rPr lang="en-US" dirty="0" smtClean="0"/>
                        <a:t>5528.8</a:t>
                      </a:r>
                      <a:endParaRPr lang="en-US" dirty="0"/>
                    </a:p>
                  </a:txBody>
                  <a:tcPr/>
                </a:tc>
                <a:tc>
                  <a:txBody>
                    <a:bodyPr/>
                    <a:lstStyle/>
                    <a:p>
                      <a:r>
                        <a:rPr lang="en-US" dirty="0" smtClean="0"/>
                        <a:t>2936</a:t>
                      </a:r>
                      <a:endParaRPr lang="en-US" dirty="0"/>
                    </a:p>
                  </a:txBody>
                  <a:tcPr/>
                </a:tc>
                <a:tc>
                  <a:txBody>
                    <a:bodyPr/>
                    <a:lstStyle/>
                    <a:p>
                      <a:r>
                        <a:rPr lang="en-US" dirty="0" smtClean="0"/>
                        <a:t>1.8831</a:t>
                      </a:r>
                      <a:endParaRPr lang="en-US" dirty="0"/>
                    </a:p>
                  </a:txBody>
                  <a:tcPr/>
                </a:tc>
              </a:tr>
              <a:tr h="370840">
                <a:tc>
                  <a:txBody>
                    <a:bodyPr/>
                    <a:lstStyle/>
                    <a:p>
                      <a:r>
                        <a:rPr lang="en-US" dirty="0" err="1" smtClean="0"/>
                        <a:t>Est</a:t>
                      </a:r>
                      <a:endParaRPr lang="en-US" dirty="0"/>
                    </a:p>
                  </a:txBody>
                  <a:tcPr/>
                </a:tc>
                <a:tc>
                  <a:txBody>
                    <a:bodyPr/>
                    <a:lstStyle/>
                    <a:p>
                      <a:r>
                        <a:rPr lang="en-US" dirty="0" smtClean="0"/>
                        <a:t>2</a:t>
                      </a:r>
                      <a:endParaRPr lang="en-US" dirty="0"/>
                    </a:p>
                  </a:txBody>
                  <a:tcPr/>
                </a:tc>
                <a:tc>
                  <a:txBody>
                    <a:bodyPr/>
                    <a:lstStyle/>
                    <a:p>
                      <a:r>
                        <a:rPr lang="en-US" dirty="0" smtClean="0"/>
                        <a:t>50</a:t>
                      </a:r>
                      <a:endParaRPr lang="en-US" dirty="0"/>
                    </a:p>
                  </a:txBody>
                  <a:tcPr/>
                </a:tc>
                <a:tc>
                  <a:txBody>
                    <a:bodyPr/>
                    <a:lstStyle/>
                    <a:p>
                      <a:r>
                        <a:rPr lang="en-US" dirty="0" smtClean="0"/>
                        <a:t>20</a:t>
                      </a:r>
                      <a:endParaRPr lang="en-US" dirty="0"/>
                    </a:p>
                  </a:txBody>
                  <a:tcPr/>
                </a:tc>
                <a:tc>
                  <a:txBody>
                    <a:bodyPr/>
                    <a:lstStyle/>
                    <a:p>
                      <a:r>
                        <a:rPr lang="en-US" dirty="0" smtClean="0"/>
                        <a:t>2246</a:t>
                      </a:r>
                      <a:endParaRPr lang="en-US" dirty="0"/>
                    </a:p>
                  </a:txBody>
                  <a:tcPr/>
                </a:tc>
                <a:tc>
                  <a:txBody>
                    <a:bodyPr/>
                    <a:lstStyle/>
                    <a:p>
                      <a:r>
                        <a:rPr lang="en-US" dirty="0" smtClean="0"/>
                        <a:t>8029.4</a:t>
                      </a:r>
                      <a:endParaRPr lang="en-US" dirty="0"/>
                    </a:p>
                  </a:txBody>
                  <a:tcPr/>
                </a:tc>
                <a:tc>
                  <a:txBody>
                    <a:bodyPr/>
                    <a:lstStyle/>
                    <a:p>
                      <a:r>
                        <a:rPr lang="en-US" dirty="0" smtClean="0"/>
                        <a:t>4148.8</a:t>
                      </a:r>
                      <a:endParaRPr lang="en-US" dirty="0"/>
                    </a:p>
                  </a:txBody>
                  <a:tcPr/>
                </a:tc>
                <a:tc>
                  <a:txBody>
                    <a:bodyPr/>
                    <a:lstStyle/>
                    <a:p>
                      <a:r>
                        <a:rPr lang="en-US" dirty="0" smtClean="0"/>
                        <a:t>1.9187</a:t>
                      </a:r>
                      <a:endParaRPr lang="en-US" dirty="0"/>
                    </a:p>
                  </a:txBody>
                  <a:tcPr/>
                </a:tc>
              </a:tr>
              <a:tr h="370840">
                <a:tc>
                  <a:txBody>
                    <a:bodyPr/>
                    <a:lstStyle/>
                    <a:p>
                      <a:r>
                        <a:rPr lang="en-US" dirty="0" err="1" smtClean="0"/>
                        <a:t>Est</a:t>
                      </a:r>
                      <a:endParaRPr lang="en-US" dirty="0"/>
                    </a:p>
                  </a:txBody>
                  <a:tcPr/>
                </a:tc>
                <a:tc>
                  <a:txBody>
                    <a:bodyPr/>
                    <a:lstStyle/>
                    <a:p>
                      <a:r>
                        <a:rPr lang="en-US" dirty="0" smtClean="0"/>
                        <a:t>2</a:t>
                      </a:r>
                      <a:endParaRPr lang="en-US" dirty="0"/>
                    </a:p>
                  </a:txBody>
                  <a:tcPr/>
                </a:tc>
                <a:tc>
                  <a:txBody>
                    <a:bodyPr/>
                    <a:lstStyle/>
                    <a:p>
                      <a:r>
                        <a:rPr lang="en-US" dirty="0" smtClean="0"/>
                        <a:t>50</a:t>
                      </a:r>
                      <a:endParaRPr lang="en-US" dirty="0"/>
                    </a:p>
                  </a:txBody>
                  <a:tcPr/>
                </a:tc>
                <a:tc>
                  <a:txBody>
                    <a:bodyPr/>
                    <a:lstStyle/>
                    <a:p>
                      <a:r>
                        <a:rPr lang="en-US" dirty="0" smtClean="0"/>
                        <a:t>40</a:t>
                      </a:r>
                      <a:endParaRPr lang="en-US" dirty="0"/>
                    </a:p>
                  </a:txBody>
                  <a:tcPr/>
                </a:tc>
                <a:tc>
                  <a:txBody>
                    <a:bodyPr/>
                    <a:lstStyle/>
                    <a:p>
                      <a:r>
                        <a:rPr lang="en-US" dirty="0" smtClean="0"/>
                        <a:t>2246</a:t>
                      </a:r>
                      <a:endParaRPr lang="en-US" dirty="0"/>
                    </a:p>
                  </a:txBody>
                  <a:tcPr/>
                </a:tc>
                <a:tc>
                  <a:txBody>
                    <a:bodyPr/>
                    <a:lstStyle/>
                    <a:p>
                      <a:r>
                        <a:rPr lang="en-US" dirty="0" smtClean="0"/>
                        <a:t>16261.2</a:t>
                      </a:r>
                      <a:endParaRPr lang="en-US" dirty="0"/>
                    </a:p>
                  </a:txBody>
                  <a:tcPr/>
                </a:tc>
                <a:tc>
                  <a:txBody>
                    <a:bodyPr/>
                    <a:lstStyle/>
                    <a:p>
                      <a:r>
                        <a:rPr lang="en-US" dirty="0" smtClean="0"/>
                        <a:t>8281.2</a:t>
                      </a:r>
                      <a:endParaRPr lang="en-US" dirty="0"/>
                    </a:p>
                  </a:txBody>
                  <a:tcPr/>
                </a:tc>
                <a:tc>
                  <a:txBody>
                    <a:bodyPr/>
                    <a:lstStyle/>
                    <a:p>
                      <a:r>
                        <a:rPr lang="en-US" dirty="0" smtClean="0"/>
                        <a:t>1.9636</a:t>
                      </a:r>
                      <a:endParaRPr lang="en-US" dirty="0"/>
                    </a:p>
                  </a:txBody>
                  <a:tcPr/>
                </a:tc>
              </a:tr>
              <a:tr h="370840">
                <a:tc>
                  <a:txBody>
                    <a:bodyPr/>
                    <a:lstStyle/>
                    <a:p>
                      <a:r>
                        <a:rPr lang="en-US" dirty="0" err="1" smtClean="0"/>
                        <a:t>Est</a:t>
                      </a:r>
                      <a:endParaRPr lang="en-US" dirty="0"/>
                    </a:p>
                  </a:txBody>
                  <a:tcPr/>
                </a:tc>
                <a:tc>
                  <a:txBody>
                    <a:bodyPr/>
                    <a:lstStyle/>
                    <a:p>
                      <a:r>
                        <a:rPr lang="en-US" dirty="0" smtClean="0"/>
                        <a:t>2</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2246</a:t>
                      </a:r>
                      <a:endParaRPr lang="en-US" dirty="0"/>
                    </a:p>
                  </a:txBody>
                  <a:tcPr/>
                </a:tc>
                <a:tc>
                  <a:txBody>
                    <a:bodyPr/>
                    <a:lstStyle/>
                    <a:p>
                      <a:r>
                        <a:rPr lang="en-US" dirty="0" smtClean="0"/>
                        <a:t>77720</a:t>
                      </a:r>
                      <a:endParaRPr lang="en-US" dirty="0"/>
                    </a:p>
                  </a:txBody>
                  <a:tcPr/>
                </a:tc>
                <a:tc>
                  <a:txBody>
                    <a:bodyPr/>
                    <a:lstStyle/>
                    <a:p>
                      <a:r>
                        <a:rPr lang="en-US" dirty="0" smtClean="0"/>
                        <a:t>39036.6</a:t>
                      </a:r>
                      <a:endParaRPr lang="en-US" dirty="0"/>
                    </a:p>
                  </a:txBody>
                  <a:tcPr/>
                </a:tc>
                <a:tc>
                  <a:txBody>
                    <a:bodyPr/>
                    <a:lstStyle/>
                    <a:p>
                      <a:r>
                        <a:rPr lang="en-US" dirty="0" smtClean="0"/>
                        <a:t>1.9909</a:t>
                      </a:r>
                      <a:endParaRPr lang="en-US" dirty="0"/>
                    </a:p>
                  </a:txBody>
                  <a:tcPr/>
                </a:tc>
              </a:tr>
              <a:tr h="370840">
                <a:tc>
                  <a:txBody>
                    <a:bodyPr/>
                    <a:lstStyle/>
                    <a:p>
                      <a:r>
                        <a:rPr lang="en-US" dirty="0" err="1" smtClean="0"/>
                        <a:t>Est</a:t>
                      </a:r>
                      <a:endParaRPr lang="en-US" dirty="0"/>
                    </a:p>
                  </a:txBody>
                  <a:tcPr/>
                </a:tc>
                <a:tc>
                  <a:txBody>
                    <a:bodyPr/>
                    <a:lstStyle/>
                    <a:p>
                      <a:r>
                        <a:rPr lang="en-US" dirty="0" smtClean="0"/>
                        <a:t>2</a:t>
                      </a:r>
                      <a:endParaRPr lang="en-US" dirty="0"/>
                    </a:p>
                  </a:txBody>
                  <a:tcPr/>
                </a:tc>
                <a:tc>
                  <a:txBody>
                    <a:bodyPr/>
                    <a:lstStyle/>
                    <a:p>
                      <a:r>
                        <a:rPr lang="en-US" dirty="0" smtClean="0"/>
                        <a:t>50</a:t>
                      </a:r>
                      <a:endParaRPr lang="en-US" dirty="0"/>
                    </a:p>
                  </a:txBody>
                  <a:tcPr/>
                </a:tc>
                <a:tc>
                  <a:txBody>
                    <a:bodyPr/>
                    <a:lstStyle/>
                    <a:p>
                      <a:r>
                        <a:rPr lang="en-US" dirty="0" smtClean="0"/>
                        <a:t>40</a:t>
                      </a:r>
                      <a:endParaRPr lang="en-US" dirty="0"/>
                    </a:p>
                  </a:txBody>
                  <a:tcPr/>
                </a:tc>
                <a:tc>
                  <a:txBody>
                    <a:bodyPr/>
                    <a:lstStyle/>
                    <a:p>
                      <a:r>
                        <a:rPr lang="en-US" dirty="0" smtClean="0"/>
                        <a:t>1123</a:t>
                      </a:r>
                      <a:endParaRPr lang="en-US" dirty="0"/>
                    </a:p>
                  </a:txBody>
                  <a:tcPr/>
                </a:tc>
                <a:tc>
                  <a:txBody>
                    <a:bodyPr/>
                    <a:lstStyle/>
                    <a:p>
                      <a:r>
                        <a:rPr lang="en-US" dirty="0" smtClean="0"/>
                        <a:t>8234.8</a:t>
                      </a:r>
                      <a:endParaRPr lang="en-US" dirty="0"/>
                    </a:p>
                  </a:txBody>
                  <a:tcPr/>
                </a:tc>
                <a:tc>
                  <a:txBody>
                    <a:bodyPr/>
                    <a:lstStyle/>
                    <a:p>
                      <a:r>
                        <a:rPr lang="en-US" dirty="0" smtClean="0"/>
                        <a:t>4219.4</a:t>
                      </a:r>
                      <a:endParaRPr lang="en-US" dirty="0"/>
                    </a:p>
                  </a:txBody>
                  <a:tcPr/>
                </a:tc>
                <a:tc>
                  <a:txBody>
                    <a:bodyPr/>
                    <a:lstStyle/>
                    <a:p>
                      <a:r>
                        <a:rPr lang="en-US" dirty="0" smtClean="0"/>
                        <a:t>1.9516</a:t>
                      </a:r>
                      <a:endParaRPr lang="en-US" dirty="0"/>
                    </a:p>
                  </a:txBody>
                  <a:tcPr/>
                </a:tc>
              </a:tr>
              <a:tr h="370840">
                <a:tc>
                  <a:txBody>
                    <a:bodyPr/>
                    <a:lstStyle/>
                    <a:p>
                      <a:r>
                        <a:rPr lang="en-US" dirty="0" err="1" smtClean="0"/>
                        <a:t>Est</a:t>
                      </a:r>
                      <a:endParaRPr lang="en-US" dirty="0"/>
                    </a:p>
                  </a:txBody>
                  <a:tcPr/>
                </a:tc>
                <a:tc>
                  <a:txBody>
                    <a:bodyPr/>
                    <a:lstStyle/>
                    <a:p>
                      <a:r>
                        <a:rPr lang="en-US" dirty="0" smtClean="0"/>
                        <a:t>4</a:t>
                      </a:r>
                      <a:endParaRPr lang="en-US" dirty="0"/>
                    </a:p>
                  </a:txBody>
                  <a:tcPr/>
                </a:tc>
                <a:tc>
                  <a:txBody>
                    <a:bodyPr/>
                    <a:lstStyle/>
                    <a:p>
                      <a:r>
                        <a:rPr lang="en-US" dirty="0" smtClean="0"/>
                        <a:t>50</a:t>
                      </a:r>
                      <a:endParaRPr lang="en-US" dirty="0"/>
                    </a:p>
                  </a:txBody>
                  <a:tcPr/>
                </a:tc>
                <a:tc>
                  <a:txBody>
                    <a:bodyPr/>
                    <a:lstStyle/>
                    <a:p>
                      <a:r>
                        <a:rPr lang="en-US" dirty="0" smtClean="0"/>
                        <a:t>40</a:t>
                      </a:r>
                      <a:endParaRPr lang="en-US" dirty="0"/>
                    </a:p>
                  </a:txBody>
                  <a:tcPr/>
                </a:tc>
                <a:tc>
                  <a:txBody>
                    <a:bodyPr/>
                    <a:lstStyle/>
                    <a:p>
                      <a:r>
                        <a:rPr lang="en-US" dirty="0" smtClean="0"/>
                        <a:t>1123</a:t>
                      </a:r>
                      <a:endParaRPr lang="en-US" dirty="0"/>
                    </a:p>
                  </a:txBody>
                  <a:tcPr/>
                </a:tc>
                <a:tc>
                  <a:txBody>
                    <a:bodyPr/>
                    <a:lstStyle/>
                    <a:p>
                      <a:r>
                        <a:rPr lang="en-US" dirty="0" smtClean="0"/>
                        <a:t>8260.8</a:t>
                      </a:r>
                      <a:endParaRPr lang="en-US" dirty="0"/>
                    </a:p>
                  </a:txBody>
                  <a:tcPr/>
                </a:tc>
                <a:tc>
                  <a:txBody>
                    <a:bodyPr/>
                    <a:lstStyle/>
                    <a:p>
                      <a:r>
                        <a:rPr lang="en-US" dirty="0" smtClean="0"/>
                        <a:t>2170</a:t>
                      </a:r>
                      <a:endParaRPr lang="en-US" dirty="0"/>
                    </a:p>
                  </a:txBody>
                  <a:tcPr/>
                </a:tc>
                <a:tc>
                  <a:txBody>
                    <a:bodyPr/>
                    <a:lstStyle/>
                    <a:p>
                      <a:r>
                        <a:rPr lang="en-US" dirty="0" smtClean="0"/>
                        <a:t>3.8054</a:t>
                      </a:r>
                      <a:endParaRPr lang="en-US" dirty="0"/>
                    </a:p>
                  </a:txBody>
                  <a:tcPr/>
                </a:tc>
              </a:tr>
              <a:tr h="370840">
                <a:tc>
                  <a:txBody>
                    <a:bodyPr/>
                    <a:lstStyle/>
                    <a:p>
                      <a:r>
                        <a:rPr lang="en-US" dirty="0" err="1" smtClean="0"/>
                        <a:t>Inf</a:t>
                      </a:r>
                      <a:endParaRPr lang="en-US" dirty="0"/>
                    </a:p>
                  </a:txBody>
                  <a:tcPr/>
                </a:tc>
                <a:tc>
                  <a:txBody>
                    <a:bodyPr/>
                    <a:lstStyle/>
                    <a:p>
                      <a:r>
                        <a:rPr lang="en-US" dirty="0" smtClean="0"/>
                        <a:t>2</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1123 (rest)</a:t>
                      </a:r>
                      <a:endParaRPr lang="en-US" dirty="0"/>
                    </a:p>
                  </a:txBody>
                  <a:tcPr/>
                </a:tc>
                <a:tc>
                  <a:txBody>
                    <a:bodyPr/>
                    <a:lstStyle/>
                    <a:p>
                      <a:r>
                        <a:rPr lang="en-US" dirty="0" smtClean="0"/>
                        <a:t>25385.4</a:t>
                      </a:r>
                      <a:endParaRPr lang="en-US" dirty="0"/>
                    </a:p>
                  </a:txBody>
                  <a:tcPr/>
                </a:tc>
                <a:tc>
                  <a:txBody>
                    <a:bodyPr/>
                    <a:lstStyle/>
                    <a:p>
                      <a:r>
                        <a:rPr lang="en-US" dirty="0" smtClean="0"/>
                        <a:t>13407</a:t>
                      </a:r>
                      <a:endParaRPr lang="en-US" dirty="0"/>
                    </a:p>
                  </a:txBody>
                  <a:tcPr/>
                </a:tc>
                <a:tc>
                  <a:txBody>
                    <a:bodyPr/>
                    <a:lstStyle/>
                    <a:p>
                      <a:r>
                        <a:rPr lang="en-US" dirty="0" smtClean="0"/>
                        <a:t>1.8934</a:t>
                      </a:r>
                      <a:endParaRPr lang="en-US" dirty="0"/>
                    </a:p>
                  </a:txBody>
                  <a:tcPr/>
                </a:tc>
              </a:tr>
            </a:tbl>
          </a:graphicData>
        </a:graphic>
      </p:graphicFrame>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Current Results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8" name="TextBox 7"/>
          <p:cNvSpPr txBox="1"/>
          <p:nvPr/>
        </p:nvSpPr>
        <p:spPr>
          <a:xfrm>
            <a:off x="457200" y="5638800"/>
            <a:ext cx="3886200" cy="923330"/>
          </a:xfrm>
          <a:prstGeom prst="rect">
            <a:avLst/>
          </a:prstGeom>
          <a:noFill/>
        </p:spPr>
        <p:txBody>
          <a:bodyPr wrap="square" rtlCol="0">
            <a:spAutoFit/>
          </a:bodyPr>
          <a:lstStyle/>
          <a:p>
            <a:r>
              <a:rPr lang="en-US" dirty="0" smtClean="0"/>
              <a:t>Legend:</a:t>
            </a:r>
          </a:p>
          <a:p>
            <a:pPr>
              <a:buFontTx/>
              <a:buChar char="-"/>
            </a:pPr>
            <a:r>
              <a:rPr lang="en-US" dirty="0" err="1" smtClean="0"/>
              <a:t>Est</a:t>
            </a:r>
            <a:r>
              <a:rPr lang="en-US" dirty="0" smtClean="0"/>
              <a:t> = Estimation</a:t>
            </a:r>
          </a:p>
          <a:p>
            <a:pPr>
              <a:buFontTx/>
              <a:buChar char="-"/>
            </a:pPr>
            <a:r>
              <a:rPr lang="en-US" dirty="0"/>
              <a:t> </a:t>
            </a:r>
            <a:r>
              <a:rPr lang="en-US" dirty="0" err="1" smtClean="0"/>
              <a:t>Inf</a:t>
            </a:r>
            <a:r>
              <a:rPr lang="en-US" dirty="0" smtClean="0"/>
              <a:t> = Inference (on the other half)</a:t>
            </a:r>
            <a:endParaRPr lang="en-US" dirty="0"/>
          </a:p>
        </p:txBody>
      </p:sp>
      <p:sp>
        <p:nvSpPr>
          <p:cNvPr id="9" name="TextBox 8"/>
          <p:cNvSpPr txBox="1"/>
          <p:nvPr/>
        </p:nvSpPr>
        <p:spPr>
          <a:xfrm>
            <a:off x="457200" y="4800600"/>
            <a:ext cx="7848600" cy="923330"/>
          </a:xfrm>
          <a:prstGeom prst="rect">
            <a:avLst/>
          </a:prstGeom>
          <a:noFill/>
        </p:spPr>
        <p:txBody>
          <a:bodyPr wrap="square" rtlCol="0">
            <a:spAutoFit/>
          </a:bodyPr>
          <a:lstStyle/>
          <a:p>
            <a:r>
              <a:rPr lang="en-US" dirty="0" smtClean="0"/>
              <a:t>LDA Parallel implementation compared with the original sequential version </a:t>
            </a:r>
            <a:r>
              <a:rPr lang="en-US" dirty="0" smtClean="0"/>
              <a:t>available at </a:t>
            </a:r>
            <a:r>
              <a:rPr lang="en-US" dirty="0" smtClean="0">
                <a:hlinkClick r:id="rId2"/>
              </a:rPr>
              <a:t>http://jgibblda.sourceforge.net/</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sz="quarter" idx="1"/>
          </p:nvPr>
        </p:nvSpPr>
        <p:spPr/>
        <p:txBody>
          <a:bodyPr/>
          <a:lstStyle/>
          <a:p>
            <a:r>
              <a:rPr lang="en-US" dirty="0" smtClean="0"/>
              <a:t>[1] </a:t>
            </a:r>
            <a:r>
              <a:rPr lang="en-US" dirty="0" smtClean="0"/>
              <a:t>A. </a:t>
            </a:r>
            <a:r>
              <a:rPr lang="en-US" dirty="0" err="1" smtClean="0"/>
              <a:t>Broder</a:t>
            </a:r>
            <a:r>
              <a:rPr lang="en-US" dirty="0" smtClean="0"/>
              <a:t> and V. </a:t>
            </a:r>
            <a:r>
              <a:rPr lang="en-US" dirty="0" err="1" smtClean="0"/>
              <a:t>Josifovki</a:t>
            </a:r>
            <a:r>
              <a:rPr lang="en-US" dirty="0" smtClean="0"/>
              <a:t>, </a:t>
            </a:r>
            <a:r>
              <a:rPr lang="en-US" i="1" dirty="0" smtClean="0"/>
              <a:t>Introduction </a:t>
            </a:r>
            <a:r>
              <a:rPr lang="en-US" i="1" dirty="0" smtClean="0"/>
              <a:t>to computational </a:t>
            </a:r>
            <a:r>
              <a:rPr lang="en-US" i="1" dirty="0" smtClean="0"/>
              <a:t>advertising</a:t>
            </a:r>
            <a:r>
              <a:rPr lang="en-US" dirty="0" smtClean="0"/>
              <a:t>, </a:t>
            </a:r>
            <a:r>
              <a:rPr lang="en-US" dirty="0" smtClean="0"/>
              <a:t>MSE 239, Stanford University, California, </a:t>
            </a:r>
            <a:r>
              <a:rPr lang="en-US" dirty="0" smtClean="0"/>
              <a:t>Sept-Dec </a:t>
            </a:r>
            <a:r>
              <a:rPr lang="en-US" dirty="0" smtClean="0"/>
              <a:t>2011. [Online]. </a:t>
            </a:r>
            <a:r>
              <a:rPr lang="en-US" dirty="0" smtClean="0"/>
              <a:t>Available: </a:t>
            </a:r>
            <a:r>
              <a:rPr lang="en-US" dirty="0" smtClean="0">
                <a:hlinkClick r:id="rId2"/>
              </a:rPr>
              <a:t>http</a:t>
            </a:r>
            <a:r>
              <a:rPr lang="en-US" dirty="0" smtClean="0">
                <a:hlinkClick r:id="rId2"/>
              </a:rPr>
              <a:t>://</a:t>
            </a:r>
            <a:r>
              <a:rPr lang="en-US" dirty="0" smtClean="0">
                <a:hlinkClick r:id="rId2"/>
              </a:rPr>
              <a:t>www.stanford.edu/class/msande239</a:t>
            </a:r>
            <a:endParaRPr lang="en-US" dirty="0" smtClean="0"/>
          </a:p>
          <a:p>
            <a:r>
              <a:rPr lang="en-US" dirty="0" smtClean="0"/>
              <a:t>[2] David </a:t>
            </a:r>
            <a:r>
              <a:rPr lang="en-US" dirty="0" err="1" smtClean="0"/>
              <a:t>Hellerman</a:t>
            </a:r>
            <a:r>
              <a:rPr lang="en-US" dirty="0" smtClean="0"/>
              <a:t>, </a:t>
            </a:r>
            <a:r>
              <a:rPr lang="en-US" i="1" dirty="0" smtClean="0"/>
              <a:t>Digital Ad Trends – What’s Behind the Spending Boom</a:t>
            </a:r>
            <a:r>
              <a:rPr lang="en-US" dirty="0" smtClean="0"/>
              <a:t>, eMarketer.com Webinar, 22 march 2012, Available: </a:t>
            </a:r>
            <a:r>
              <a:rPr lang="en-US" dirty="0" smtClean="0">
                <a:hlinkClick r:id="rId3"/>
              </a:rPr>
              <a:t>http</a:t>
            </a:r>
            <a:r>
              <a:rPr lang="en-US" dirty="0" smtClean="0">
                <a:hlinkClick r:id="rId3"/>
              </a:rPr>
              <a:t>://www.slideshare.net/eMarketerInc/emarketer-webinar-digital-ad-trendswhats-behind-the-spending-boom-12121051</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Motivation</a:t>
            </a:r>
          </a:p>
          <a:p>
            <a:r>
              <a:rPr lang="en-US" dirty="0" smtClean="0"/>
              <a:t>Related Work</a:t>
            </a:r>
          </a:p>
          <a:p>
            <a:r>
              <a:rPr lang="en-US" dirty="0" smtClean="0"/>
              <a:t>Analysis and Design</a:t>
            </a:r>
          </a:p>
          <a:p>
            <a:r>
              <a:rPr lang="en-US" dirty="0" smtClean="0"/>
              <a:t>Implementation status</a:t>
            </a:r>
          </a:p>
          <a:p>
            <a:r>
              <a:rPr lang="en-US" dirty="0" smtClean="0"/>
              <a:t>Current Results</a:t>
            </a:r>
          </a:p>
          <a:p>
            <a:r>
              <a:rPr lang="en-US" dirty="0" smtClean="0"/>
              <a:t>Bibliography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Details – Graphical Model</a:t>
            </a:r>
            <a:endParaRPr lang="en-US" dirty="0"/>
          </a:p>
        </p:txBody>
      </p:sp>
      <p:pic>
        <p:nvPicPr>
          <p:cNvPr id="19458" name="Picture 2" descr="E:\SEM8\ProjectElaborationMethodology\Prezentare\pics\ldadetails.PNG"/>
          <p:cNvPicPr>
            <a:picLocks noChangeAspect="1" noChangeArrowheads="1"/>
          </p:cNvPicPr>
          <p:nvPr/>
        </p:nvPicPr>
        <p:blipFill>
          <a:blip r:embed="rId2" cstate="print"/>
          <a:srcRect/>
          <a:stretch>
            <a:fillRect/>
          </a:stretch>
        </p:blipFill>
        <p:spPr bwMode="auto">
          <a:xfrm>
            <a:off x="1066800" y="1524000"/>
            <a:ext cx="6657976" cy="3802582"/>
          </a:xfrm>
          <a:prstGeom prst="rect">
            <a:avLst/>
          </a:prstGeom>
          <a:noFill/>
        </p:spPr>
      </p:pic>
      <p:sp>
        <p:nvSpPr>
          <p:cNvPr id="7" name="TextBox 6"/>
          <p:cNvSpPr txBox="1"/>
          <p:nvPr/>
        </p:nvSpPr>
        <p:spPr>
          <a:xfrm>
            <a:off x="2362200" y="6477000"/>
            <a:ext cx="4572000" cy="184666"/>
          </a:xfrm>
          <a:prstGeom prst="rect">
            <a:avLst/>
          </a:prstGeom>
          <a:noFill/>
        </p:spPr>
        <p:txBody>
          <a:bodyPr wrap="square" rtlCol="0">
            <a:spAutoFit/>
          </a:bodyPr>
          <a:lstStyle/>
          <a:p>
            <a:r>
              <a:rPr lang="en-US" sz="600" dirty="0" smtClean="0"/>
              <a:t>[g*] D</a:t>
            </a:r>
            <a:r>
              <a:rPr lang="en-US" sz="600" dirty="0"/>
              <a:t>. M. </a:t>
            </a:r>
            <a:r>
              <a:rPr lang="en-US" sz="600" dirty="0" err="1"/>
              <a:t>Blei</a:t>
            </a:r>
            <a:r>
              <a:rPr lang="en-US" sz="600" dirty="0" smtClean="0"/>
              <a:t>, </a:t>
            </a:r>
            <a:r>
              <a:rPr lang="en-US" sz="600" i="1" dirty="0" smtClean="0"/>
              <a:t>Introduction </a:t>
            </a:r>
            <a:r>
              <a:rPr lang="en-US" sz="600" i="1" dirty="0"/>
              <a:t>to probabilistic topic </a:t>
            </a:r>
            <a:r>
              <a:rPr lang="en-US" sz="600" i="1" dirty="0" smtClean="0"/>
              <a:t>models</a:t>
            </a:r>
            <a:r>
              <a:rPr lang="en-US" sz="600" dirty="0" smtClean="0"/>
              <a:t>, Communications </a:t>
            </a:r>
            <a:r>
              <a:rPr lang="en-US" sz="600" dirty="0"/>
              <a:t>of the </a:t>
            </a:r>
            <a:r>
              <a:rPr lang="en-US" sz="600" dirty="0" smtClean="0"/>
              <a:t>ACM,2011.</a:t>
            </a:r>
          </a:p>
        </p:txBody>
      </p:sp>
      <p:sp>
        <p:nvSpPr>
          <p:cNvPr id="8" name="TextBox 7"/>
          <p:cNvSpPr txBox="1"/>
          <p:nvPr/>
        </p:nvSpPr>
        <p:spPr>
          <a:xfrm>
            <a:off x="4038600" y="5257800"/>
            <a:ext cx="760144" cy="246221"/>
          </a:xfrm>
          <a:prstGeom prst="rect">
            <a:avLst/>
          </a:prstGeom>
          <a:noFill/>
        </p:spPr>
        <p:txBody>
          <a:bodyPr wrap="none" rtlCol="0">
            <a:spAutoFit/>
          </a:bodyPr>
          <a:lstStyle/>
          <a:p>
            <a:r>
              <a:rPr lang="en-US" sz="1000" dirty="0" smtClean="0"/>
              <a:t>From [g*]</a:t>
            </a:r>
            <a:endParaRPr lang="en-US" sz="1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Results</a:t>
            </a:r>
            <a:endParaRPr lang="en-US" dirty="0"/>
          </a:p>
        </p:txBody>
      </p:sp>
      <p:pic>
        <p:nvPicPr>
          <p:cNvPr id="20482" name="Picture 2" descr="E:\SEM8\ProjectElaborationMethodology\Prezentare\pics\ldaresults.PNG"/>
          <p:cNvPicPr>
            <a:picLocks noChangeAspect="1" noChangeArrowheads="1"/>
          </p:cNvPicPr>
          <p:nvPr/>
        </p:nvPicPr>
        <p:blipFill>
          <a:blip r:embed="rId2" cstate="print"/>
          <a:srcRect/>
          <a:stretch>
            <a:fillRect/>
          </a:stretch>
        </p:blipFill>
        <p:spPr bwMode="auto">
          <a:xfrm>
            <a:off x="457200" y="1676400"/>
            <a:ext cx="7964269" cy="3703638"/>
          </a:xfrm>
          <a:prstGeom prst="rect">
            <a:avLst/>
          </a:prstGeom>
          <a:noFill/>
        </p:spPr>
      </p:pic>
      <p:sp>
        <p:nvSpPr>
          <p:cNvPr id="5" name="TextBox 4"/>
          <p:cNvSpPr txBox="1"/>
          <p:nvPr/>
        </p:nvSpPr>
        <p:spPr>
          <a:xfrm>
            <a:off x="2209800" y="6472535"/>
            <a:ext cx="4572000" cy="184666"/>
          </a:xfrm>
          <a:prstGeom prst="rect">
            <a:avLst/>
          </a:prstGeom>
          <a:noFill/>
        </p:spPr>
        <p:txBody>
          <a:bodyPr wrap="square" rtlCol="0">
            <a:spAutoFit/>
          </a:bodyPr>
          <a:lstStyle/>
          <a:p>
            <a:r>
              <a:rPr lang="en-US" sz="600" dirty="0" smtClean="0"/>
              <a:t>[g*] D</a:t>
            </a:r>
            <a:r>
              <a:rPr lang="en-US" sz="600" dirty="0"/>
              <a:t>. M. </a:t>
            </a:r>
            <a:r>
              <a:rPr lang="en-US" sz="600" dirty="0" err="1"/>
              <a:t>Blei</a:t>
            </a:r>
            <a:r>
              <a:rPr lang="en-US" sz="600" dirty="0"/>
              <a:t>, </a:t>
            </a:r>
            <a:r>
              <a:rPr lang="en-US" sz="600" i="1" dirty="0" smtClean="0"/>
              <a:t>Introduction </a:t>
            </a:r>
            <a:r>
              <a:rPr lang="en-US" sz="600" i="1" dirty="0"/>
              <a:t>to probabilistic topic </a:t>
            </a:r>
            <a:r>
              <a:rPr lang="en-US" sz="600" i="1" dirty="0" smtClean="0"/>
              <a:t>models</a:t>
            </a:r>
            <a:r>
              <a:rPr lang="en-US" sz="600" dirty="0" smtClean="0"/>
              <a:t>, Communications </a:t>
            </a:r>
            <a:r>
              <a:rPr lang="en-US" sz="600" dirty="0"/>
              <a:t>of the </a:t>
            </a:r>
            <a:r>
              <a:rPr lang="en-US" sz="600" dirty="0" smtClean="0"/>
              <a:t>ACM,2011.</a:t>
            </a:r>
          </a:p>
        </p:txBody>
      </p:sp>
      <p:sp>
        <p:nvSpPr>
          <p:cNvPr id="6" name="TextBox 5"/>
          <p:cNvSpPr txBox="1"/>
          <p:nvPr/>
        </p:nvSpPr>
        <p:spPr>
          <a:xfrm>
            <a:off x="4038600" y="5257800"/>
            <a:ext cx="760144" cy="246221"/>
          </a:xfrm>
          <a:prstGeom prst="rect">
            <a:avLst/>
          </a:prstGeom>
          <a:noFill/>
        </p:spPr>
        <p:txBody>
          <a:bodyPr wrap="none" rtlCol="0">
            <a:spAutoFit/>
          </a:bodyPr>
          <a:lstStyle/>
          <a:p>
            <a:r>
              <a:rPr lang="en-US" sz="1000" dirty="0" smtClean="0"/>
              <a:t>From [g*]</a:t>
            </a:r>
            <a:endParaRPr lang="en-US" sz="1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Measure</a:t>
            </a:r>
            <a:endParaRPr lang="en-US" dirty="0"/>
          </a:p>
        </p:txBody>
      </p:sp>
      <p:sp>
        <p:nvSpPr>
          <p:cNvPr id="3" name="Content Placeholder 2"/>
          <p:cNvSpPr>
            <a:spLocks noGrp="1"/>
          </p:cNvSpPr>
          <p:nvPr>
            <p:ph sz="quarter" idx="1"/>
          </p:nvPr>
        </p:nvSpPr>
        <p:spPr/>
        <p:txBody>
          <a:bodyPr/>
          <a:lstStyle/>
          <a:p>
            <a:r>
              <a:rPr lang="en-US" dirty="0" smtClean="0"/>
              <a:t>For a given context 	</a:t>
            </a:r>
          </a:p>
          <a:p>
            <a:pPr lvl="1"/>
            <a:r>
              <a:rPr lang="en-US" dirty="0" smtClean="0"/>
              <a:t>We have the recommendations of the commercial system (control set)</a:t>
            </a:r>
          </a:p>
          <a:p>
            <a:r>
              <a:rPr lang="en-US" dirty="0" smtClean="0"/>
              <a:t>If both pass through the online flow we get</a:t>
            </a:r>
          </a:p>
          <a:p>
            <a:pPr lvl="1"/>
            <a:r>
              <a:rPr lang="en-US" dirty="0" smtClean="0"/>
              <a:t>Topic distribution of the context</a:t>
            </a:r>
          </a:p>
          <a:p>
            <a:pPr lvl="1"/>
            <a:r>
              <a:rPr lang="en-US" dirty="0" smtClean="0"/>
              <a:t>Topic distribution of the advertisements</a:t>
            </a:r>
          </a:p>
          <a:p>
            <a:r>
              <a:rPr lang="en-US" dirty="0" smtClean="0"/>
              <a:t>Then we compute the similarity between the topics</a:t>
            </a:r>
          </a:p>
          <a:p>
            <a:r>
              <a:rPr lang="en-US" dirty="0" smtClean="0"/>
              <a:t>Ideally,  the most similar ads will be the control set</a:t>
            </a:r>
          </a:p>
          <a:p>
            <a:r>
              <a:rPr lang="en-US" dirty="0" smtClean="0"/>
              <a:t>=&gt; Success metric = distance between the recommended ads and the control set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579438"/>
          </a:xfrm>
        </p:spPr>
        <p:txBody>
          <a:bodyPr>
            <a:normAutofit/>
          </a:bodyPr>
          <a:lstStyle/>
          <a:p>
            <a:r>
              <a:rPr lang="en-US" dirty="0" smtClean="0"/>
              <a:t>Advertisement Evolution</a:t>
            </a:r>
            <a:endParaRPr lang="en-US" dirty="0"/>
          </a:p>
        </p:txBody>
      </p:sp>
      <p:pic>
        <p:nvPicPr>
          <p:cNvPr id="13313" name="Picture 1" descr="E:\SEM8\ProjectElaborationMethodology\Prezentare\Edo_period_advertising_in_Japan.jpg"/>
          <p:cNvPicPr>
            <a:picLocks noChangeAspect="1" noChangeArrowheads="1"/>
          </p:cNvPicPr>
          <p:nvPr/>
        </p:nvPicPr>
        <p:blipFill>
          <a:blip r:embed="rId3" cstate="print"/>
          <a:srcRect/>
          <a:stretch>
            <a:fillRect/>
          </a:stretch>
        </p:blipFill>
        <p:spPr bwMode="auto">
          <a:xfrm>
            <a:off x="609600" y="1524000"/>
            <a:ext cx="3505200" cy="4455720"/>
          </a:xfrm>
          <a:prstGeom prst="rect">
            <a:avLst/>
          </a:prstGeom>
          <a:noFill/>
        </p:spPr>
      </p:pic>
      <p:pic>
        <p:nvPicPr>
          <p:cNvPr id="13314" name="Picture 2" descr="E:\SEM8\ProjectElaborationMethodology\Prezentare\Cosby-TI994A.jpg"/>
          <p:cNvPicPr>
            <a:picLocks noChangeAspect="1" noChangeArrowheads="1"/>
          </p:cNvPicPr>
          <p:nvPr/>
        </p:nvPicPr>
        <p:blipFill>
          <a:blip r:embed="rId4" cstate="print"/>
          <a:srcRect/>
          <a:stretch>
            <a:fillRect/>
          </a:stretch>
        </p:blipFill>
        <p:spPr bwMode="auto">
          <a:xfrm>
            <a:off x="4572000" y="1524000"/>
            <a:ext cx="3359150" cy="4498758"/>
          </a:xfrm>
          <a:prstGeom prst="rect">
            <a:avLst/>
          </a:prstGeom>
          <a:noFill/>
        </p:spPr>
      </p:pic>
      <p:pic>
        <p:nvPicPr>
          <p:cNvPr id="13315" name="Picture 3" descr="E:\SEM8\ProjectElaborationMethodology\Prezentare\Cosby-TI994A-2.jpg"/>
          <p:cNvPicPr>
            <a:picLocks noChangeAspect="1" noChangeArrowheads="1"/>
          </p:cNvPicPr>
          <p:nvPr/>
        </p:nvPicPr>
        <p:blipFill>
          <a:blip r:embed="rId5" cstate="print"/>
          <a:srcRect/>
          <a:stretch>
            <a:fillRect/>
          </a:stretch>
        </p:blipFill>
        <p:spPr bwMode="auto">
          <a:xfrm>
            <a:off x="4572000" y="1524000"/>
            <a:ext cx="3337356" cy="4545410"/>
          </a:xfrm>
          <a:prstGeom prst="rect">
            <a:avLst/>
          </a:prstGeom>
          <a:noFill/>
        </p:spPr>
      </p:pic>
      <p:sp>
        <p:nvSpPr>
          <p:cNvPr id="7" name="TextBox 6"/>
          <p:cNvSpPr txBox="1"/>
          <p:nvPr/>
        </p:nvSpPr>
        <p:spPr>
          <a:xfrm>
            <a:off x="1524000" y="6096000"/>
            <a:ext cx="1600200" cy="369332"/>
          </a:xfrm>
          <a:prstGeom prst="rect">
            <a:avLst/>
          </a:prstGeom>
          <a:noFill/>
        </p:spPr>
        <p:txBody>
          <a:bodyPr wrap="square" rtlCol="0">
            <a:spAutoFit/>
          </a:bodyPr>
          <a:lstStyle/>
          <a:p>
            <a:r>
              <a:rPr lang="en-US" dirty="0" smtClean="0"/>
              <a:t>Japan, 1806</a:t>
            </a:r>
            <a:endParaRPr lang="en-US" dirty="0"/>
          </a:p>
        </p:txBody>
      </p:sp>
      <p:sp>
        <p:nvSpPr>
          <p:cNvPr id="8" name="TextBox 7"/>
          <p:cNvSpPr txBox="1"/>
          <p:nvPr/>
        </p:nvSpPr>
        <p:spPr>
          <a:xfrm>
            <a:off x="5486400" y="6096000"/>
            <a:ext cx="1447800" cy="369332"/>
          </a:xfrm>
          <a:prstGeom prst="rect">
            <a:avLst/>
          </a:prstGeom>
          <a:noFill/>
        </p:spPr>
        <p:txBody>
          <a:bodyPr wrap="square" rtlCol="0">
            <a:spAutoFit/>
          </a:bodyPr>
          <a:lstStyle/>
          <a:p>
            <a:r>
              <a:rPr lang="en-US" dirty="0" smtClean="0"/>
              <a:t>USA, 1982</a:t>
            </a:r>
            <a:endParaRPr lang="en-US" dirty="0"/>
          </a:p>
        </p:txBody>
      </p:sp>
      <p:sp>
        <p:nvSpPr>
          <p:cNvPr id="9" name="TextBox 8"/>
          <p:cNvSpPr txBox="1"/>
          <p:nvPr/>
        </p:nvSpPr>
        <p:spPr>
          <a:xfrm>
            <a:off x="1143000" y="6477000"/>
            <a:ext cx="2361544" cy="215444"/>
          </a:xfrm>
          <a:prstGeom prst="rect">
            <a:avLst/>
          </a:prstGeom>
          <a:noFill/>
        </p:spPr>
        <p:txBody>
          <a:bodyPr wrap="none" rtlCol="0">
            <a:spAutoFit/>
          </a:bodyPr>
          <a:lstStyle/>
          <a:p>
            <a:r>
              <a:rPr lang="en-US" sz="800" dirty="0"/>
              <a:t>F</a:t>
            </a:r>
            <a:r>
              <a:rPr lang="en-US" sz="800" dirty="0" smtClean="0"/>
              <a:t>rom </a:t>
            </a:r>
            <a:r>
              <a:rPr lang="en-US" sz="800" dirty="0" smtClean="0">
                <a:hlinkClick r:id="rId6"/>
              </a:rPr>
              <a:t>http://en.wikipedia.org/wiki/Advertising</a:t>
            </a:r>
            <a:endParaRPr lang="en-US" sz="800" dirty="0"/>
          </a:p>
        </p:txBody>
      </p:sp>
      <p:sp>
        <p:nvSpPr>
          <p:cNvPr id="10" name="TextBox 9"/>
          <p:cNvSpPr txBox="1"/>
          <p:nvPr/>
        </p:nvSpPr>
        <p:spPr>
          <a:xfrm>
            <a:off x="4800600" y="6477000"/>
            <a:ext cx="2977097" cy="215444"/>
          </a:xfrm>
          <a:prstGeom prst="rect">
            <a:avLst/>
          </a:prstGeom>
          <a:noFill/>
        </p:spPr>
        <p:txBody>
          <a:bodyPr wrap="none" rtlCol="0">
            <a:spAutoFit/>
          </a:bodyPr>
          <a:lstStyle/>
          <a:p>
            <a:r>
              <a:rPr lang="en-US" sz="800" dirty="0" smtClean="0"/>
              <a:t>From </a:t>
            </a:r>
            <a:r>
              <a:rPr lang="en-US" sz="800" dirty="0" smtClean="0">
                <a:hlinkClick r:id="rId7"/>
              </a:rPr>
              <a:t>http://www.ebaumsworld.com/pictures/view/231616/</a:t>
            </a:r>
            <a:endParaRPr lang="en-US" sz="800" dirty="0"/>
          </a:p>
        </p:txBody>
      </p:sp>
      <p:sp>
        <p:nvSpPr>
          <p:cNvPr id="11"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Introduction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Advertising</a:t>
            </a:r>
            <a:endParaRPr lang="en-US"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762000" y="1600200"/>
            <a:ext cx="6438900" cy="4686300"/>
          </a:xfrm>
          <a:prstGeom prst="rect">
            <a:avLst/>
          </a:prstGeom>
          <a:noFill/>
          <a:ln w="9525">
            <a:noFill/>
            <a:miter lim="800000"/>
            <a:headEnd/>
            <a:tailEnd/>
          </a:ln>
        </p:spPr>
      </p:pic>
      <p:pic>
        <p:nvPicPr>
          <p:cNvPr id="16388" name="Picture 4"/>
          <p:cNvPicPr>
            <a:picLocks noChangeAspect="1" noChangeArrowheads="1"/>
          </p:cNvPicPr>
          <p:nvPr/>
        </p:nvPicPr>
        <p:blipFill>
          <a:blip r:embed="rId3" cstate="print"/>
          <a:srcRect/>
          <a:stretch>
            <a:fillRect/>
          </a:stretch>
        </p:blipFill>
        <p:spPr bwMode="auto">
          <a:xfrm>
            <a:off x="5105400" y="3886200"/>
            <a:ext cx="3048000" cy="2505075"/>
          </a:xfrm>
          <a:prstGeom prst="rect">
            <a:avLst/>
          </a:prstGeom>
          <a:noFill/>
          <a:ln w="9525">
            <a:noFill/>
            <a:miter lim="800000"/>
            <a:headEnd/>
            <a:tailEnd/>
          </a:ln>
        </p:spPr>
      </p:pic>
      <p:sp>
        <p:nvSpPr>
          <p:cNvPr id="7"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Introduction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sz="quarter" idx="1"/>
          </p:nvPr>
        </p:nvSpPr>
        <p:spPr>
          <a:xfrm>
            <a:off x="4953000" y="1447800"/>
            <a:ext cx="3657600" cy="4572000"/>
          </a:xfrm>
        </p:spPr>
        <p:txBody>
          <a:bodyPr>
            <a:normAutofit fontScale="70000" lnSpcReduction="20000"/>
          </a:bodyPr>
          <a:lstStyle/>
          <a:p>
            <a:r>
              <a:rPr lang="en-US" dirty="0" smtClean="0"/>
              <a:t>Purpose</a:t>
            </a:r>
          </a:p>
          <a:p>
            <a:pPr lvl="1"/>
            <a:r>
              <a:rPr lang="en-US" dirty="0" smtClean="0"/>
              <a:t>Context-sensitive recommendation </a:t>
            </a:r>
          </a:p>
          <a:p>
            <a:pPr lvl="2"/>
            <a:r>
              <a:rPr lang="en-US" dirty="0" smtClean="0"/>
              <a:t>triple similarity relation between </a:t>
            </a:r>
          </a:p>
          <a:p>
            <a:pPr lvl="3"/>
            <a:r>
              <a:rPr lang="en-US" dirty="0" smtClean="0"/>
              <a:t>the currently active context</a:t>
            </a:r>
          </a:p>
          <a:p>
            <a:pPr lvl="3"/>
            <a:r>
              <a:rPr lang="en-US" dirty="0" smtClean="0"/>
              <a:t>an advertisement </a:t>
            </a:r>
          </a:p>
          <a:p>
            <a:pPr lvl="3"/>
            <a:r>
              <a:rPr lang="en-US" dirty="0" smtClean="0"/>
              <a:t>the user’s historical information</a:t>
            </a:r>
          </a:p>
          <a:p>
            <a:r>
              <a:rPr lang="en-US" dirty="0" smtClean="0"/>
              <a:t>Objectives</a:t>
            </a:r>
          </a:p>
          <a:p>
            <a:pPr lvl="1"/>
            <a:r>
              <a:rPr lang="en-US" dirty="0" smtClean="0"/>
              <a:t>Extract keywords from content</a:t>
            </a:r>
          </a:p>
          <a:p>
            <a:pPr lvl="1"/>
            <a:r>
              <a:rPr lang="en-US" dirty="0" smtClean="0"/>
              <a:t>Model topics around keywords</a:t>
            </a:r>
          </a:p>
          <a:p>
            <a:pPr lvl="1"/>
            <a:r>
              <a:rPr lang="en-US" dirty="0" smtClean="0"/>
              <a:t>Unify context, ad and user at topic level</a:t>
            </a:r>
          </a:p>
          <a:p>
            <a:pPr lvl="1"/>
            <a:r>
              <a:rPr lang="en-US" dirty="0" smtClean="0"/>
              <a:t>Maximize relevancy of recommended ads</a:t>
            </a:r>
          </a:p>
          <a:p>
            <a:r>
              <a:rPr lang="en-US" dirty="0" smtClean="0"/>
              <a:t>Related fields</a:t>
            </a:r>
          </a:p>
          <a:p>
            <a:pPr lvl="1"/>
            <a:r>
              <a:rPr lang="en-US" dirty="0" smtClean="0"/>
              <a:t>Information Retrieval</a:t>
            </a:r>
          </a:p>
          <a:p>
            <a:pPr lvl="1"/>
            <a:r>
              <a:rPr lang="en-US" dirty="0" smtClean="0"/>
              <a:t>Knowledge Discovery and Data Mining</a:t>
            </a:r>
          </a:p>
          <a:p>
            <a:pPr lvl="1"/>
            <a:r>
              <a:rPr lang="en-US" dirty="0" smtClean="0"/>
              <a:t>Machine Learning</a:t>
            </a:r>
          </a:p>
          <a:p>
            <a:pPr lvl="2"/>
            <a:endParaRPr lang="en-US" u="sng" dirty="0" smtClean="0"/>
          </a:p>
          <a:p>
            <a:pPr lvl="1"/>
            <a:endParaRPr lang="en-US" dirty="0" smtClean="0"/>
          </a:p>
        </p:txBody>
      </p:sp>
      <p:pic>
        <p:nvPicPr>
          <p:cNvPr id="17410" name="Picture 2" descr="E:\SEM8\ProjectElaborationMethodology\Prezentare\pics\mainChallange.PNG"/>
          <p:cNvPicPr>
            <a:picLocks noChangeAspect="1" noChangeArrowheads="1"/>
          </p:cNvPicPr>
          <p:nvPr/>
        </p:nvPicPr>
        <p:blipFill>
          <a:blip r:embed="rId3" cstate="print"/>
          <a:srcRect/>
          <a:stretch>
            <a:fillRect/>
          </a:stretch>
        </p:blipFill>
        <p:spPr bwMode="auto">
          <a:xfrm>
            <a:off x="304800" y="1762125"/>
            <a:ext cx="4610100" cy="3800475"/>
          </a:xfrm>
          <a:prstGeom prst="rect">
            <a:avLst/>
          </a:prstGeom>
          <a:noFill/>
        </p:spPr>
      </p:pic>
      <p:sp>
        <p:nvSpPr>
          <p:cNvPr id="5"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Introduction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Advertising – as an Industry</a:t>
            </a:r>
            <a:endParaRPr lang="en-US" dirty="0"/>
          </a:p>
        </p:txBody>
      </p:sp>
      <p:pic>
        <p:nvPicPr>
          <p:cNvPr id="4" name="Content Placeholder 3" descr="online total dollar &amp; growth-135996.jpg"/>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152400" y="1905000"/>
            <a:ext cx="2809753" cy="2663021"/>
          </a:xfrm>
          <a:prstGeom prst="rect">
            <a:avLst/>
          </a:prstGeom>
        </p:spPr>
      </p:pic>
      <p:sp>
        <p:nvSpPr>
          <p:cNvPr id="5" name="TextBox 4"/>
          <p:cNvSpPr txBox="1"/>
          <p:nvPr/>
        </p:nvSpPr>
        <p:spPr>
          <a:xfrm>
            <a:off x="1143000" y="4419600"/>
            <a:ext cx="685800" cy="230832"/>
          </a:xfrm>
          <a:prstGeom prst="rect">
            <a:avLst/>
          </a:prstGeom>
          <a:noFill/>
        </p:spPr>
        <p:txBody>
          <a:bodyPr wrap="square" rtlCol="0">
            <a:spAutoFit/>
          </a:bodyPr>
          <a:lstStyle/>
          <a:p>
            <a:r>
              <a:rPr lang="en-US" sz="900" dirty="0" smtClean="0"/>
              <a:t>From [2]</a:t>
            </a:r>
            <a:endParaRPr lang="en-US" sz="900"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24200" y="1905000"/>
            <a:ext cx="2803049" cy="2663825"/>
          </a:xfrm>
          <a:prstGeom prst="rect">
            <a:avLst/>
          </a:prstGeom>
        </p:spPr>
      </p:pic>
      <p:pic>
        <p:nvPicPr>
          <p:cNvPr id="7" name="Picture 6" descr="share time major media-134677.jp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72200" y="1905000"/>
            <a:ext cx="2348766" cy="2630618"/>
          </a:xfrm>
          <a:prstGeom prst="rect">
            <a:avLst/>
          </a:prstGeom>
        </p:spPr>
      </p:pic>
      <p:sp>
        <p:nvSpPr>
          <p:cNvPr id="8" name="TextBox 7"/>
          <p:cNvSpPr txBox="1"/>
          <p:nvPr/>
        </p:nvSpPr>
        <p:spPr>
          <a:xfrm>
            <a:off x="4191000" y="4419600"/>
            <a:ext cx="685800" cy="230832"/>
          </a:xfrm>
          <a:prstGeom prst="rect">
            <a:avLst/>
          </a:prstGeom>
          <a:noFill/>
        </p:spPr>
        <p:txBody>
          <a:bodyPr wrap="square" rtlCol="0">
            <a:spAutoFit/>
          </a:bodyPr>
          <a:lstStyle/>
          <a:p>
            <a:r>
              <a:rPr lang="en-US" sz="900" dirty="0" smtClean="0"/>
              <a:t>From [2]</a:t>
            </a:r>
            <a:endParaRPr lang="en-US" sz="900" dirty="0"/>
          </a:p>
        </p:txBody>
      </p:sp>
      <p:sp>
        <p:nvSpPr>
          <p:cNvPr id="9" name="TextBox 8"/>
          <p:cNvSpPr txBox="1"/>
          <p:nvPr/>
        </p:nvSpPr>
        <p:spPr>
          <a:xfrm>
            <a:off x="7086600" y="4419600"/>
            <a:ext cx="685800" cy="230832"/>
          </a:xfrm>
          <a:prstGeom prst="rect">
            <a:avLst/>
          </a:prstGeom>
          <a:noFill/>
        </p:spPr>
        <p:txBody>
          <a:bodyPr wrap="square" rtlCol="0">
            <a:spAutoFit/>
          </a:bodyPr>
          <a:lstStyle/>
          <a:p>
            <a:r>
              <a:rPr lang="en-US" sz="900" dirty="0" smtClean="0"/>
              <a:t>From [2]</a:t>
            </a:r>
            <a:endParaRPr lang="en-US" sz="900" dirty="0"/>
          </a:p>
        </p:txBody>
      </p:sp>
      <p:sp>
        <p:nvSpPr>
          <p:cNvPr id="10"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Motivation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12" name="Content Placeholder 2"/>
          <p:cNvSpPr txBox="1">
            <a:spLocks/>
          </p:cNvSpPr>
          <p:nvPr/>
        </p:nvSpPr>
        <p:spPr>
          <a:xfrm>
            <a:off x="685800" y="4953000"/>
            <a:ext cx="6858000" cy="14478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Online </a:t>
            </a:r>
            <a:r>
              <a:rPr kumimoji="0" lang="en-US" sz="2400" b="0" i="0" u="none" strike="noStrike" kern="1200" cap="none" spc="0" normalizeH="0" noProof="0" dirty="0" smtClean="0">
                <a:ln>
                  <a:noFill/>
                </a:ln>
                <a:solidFill>
                  <a:schemeClr val="tx1"/>
                </a:solidFill>
                <a:effectLst/>
                <a:uLnTx/>
                <a:uFillTx/>
                <a:latin typeface="+mn-lt"/>
                <a:ea typeface="+mn-ea"/>
                <a:cs typeface="+mn-cs"/>
              </a:rPr>
              <a:t>advertisement budgets continue to increase</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Online advertisement</a:t>
            </a:r>
            <a:r>
              <a:rPr kumimoji="0" lang="en-US" sz="2400" b="0" i="0" u="none" strike="noStrike" kern="1200" cap="none" spc="0" normalizeH="0" noProof="0" dirty="0" smtClean="0">
                <a:ln>
                  <a:noFill/>
                </a:ln>
                <a:solidFill>
                  <a:schemeClr val="tx1"/>
                </a:solidFill>
                <a:effectLst/>
                <a:uLnTx/>
                <a:uFillTx/>
                <a:latin typeface="+mn-lt"/>
                <a:ea typeface="+mn-ea"/>
                <a:cs typeface="+mn-cs"/>
              </a:rPr>
              <a:t> share from overall advertisement budget continue to increase</a:t>
            </a:r>
          </a:p>
          <a:p>
            <a:pPr marL="731520" lvl="1" indent="-274320">
              <a:spcBef>
                <a:spcPts val="600"/>
              </a:spcBef>
              <a:buClr>
                <a:schemeClr val="accent1"/>
              </a:buClr>
              <a:buSzPct val="70000"/>
              <a:buFont typeface="Wingdings"/>
              <a:buChar char=""/>
            </a:pPr>
            <a:r>
              <a:rPr lang="en-US" sz="2400" dirty="0" smtClean="0"/>
              <a:t>Proportion of budget for online advertisement match with overall </a:t>
            </a:r>
            <a:r>
              <a:rPr lang="en-US" sz="2400" dirty="0"/>
              <a:t>I</a:t>
            </a:r>
            <a:r>
              <a:rPr lang="en-US" sz="2400" dirty="0" smtClean="0"/>
              <a:t>nternet usage time</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Keyword Extraction &amp; Semantic Modeling</a:t>
            </a:r>
            <a:endParaRPr lang="en-US" sz="2400" dirty="0"/>
          </a:p>
        </p:txBody>
      </p:sp>
      <p:sp>
        <p:nvSpPr>
          <p:cNvPr id="3" name="Content Placeholder 2"/>
          <p:cNvSpPr>
            <a:spLocks noGrp="1"/>
          </p:cNvSpPr>
          <p:nvPr>
            <p:ph sz="quarter" idx="1"/>
          </p:nvPr>
        </p:nvSpPr>
        <p:spPr>
          <a:xfrm>
            <a:off x="457200" y="1600200"/>
            <a:ext cx="5410200" cy="2590800"/>
          </a:xfrm>
        </p:spPr>
        <p:txBody>
          <a:bodyPr>
            <a:normAutofit lnSpcReduction="10000"/>
          </a:bodyPr>
          <a:lstStyle/>
          <a:p>
            <a:r>
              <a:rPr lang="en-US" dirty="0" smtClean="0"/>
              <a:t>Lexical Modeling</a:t>
            </a:r>
          </a:p>
          <a:p>
            <a:pPr lvl="1"/>
            <a:r>
              <a:rPr lang="en-US" dirty="0" smtClean="0"/>
              <a:t>Keyword Extraction</a:t>
            </a:r>
          </a:p>
          <a:p>
            <a:pPr lvl="2"/>
            <a:r>
              <a:rPr lang="en-US" dirty="0" smtClean="0"/>
              <a:t>Candidate Selection</a:t>
            </a:r>
          </a:p>
          <a:p>
            <a:pPr lvl="2"/>
            <a:r>
              <a:rPr lang="en-US" dirty="0" smtClean="0"/>
              <a:t>Keyword Classification</a:t>
            </a:r>
          </a:p>
          <a:p>
            <a:r>
              <a:rPr lang="en-US" dirty="0" smtClean="0"/>
              <a:t>Semantic Modeling</a:t>
            </a:r>
          </a:p>
          <a:p>
            <a:pPr lvl="1"/>
            <a:r>
              <a:rPr lang="en-US" dirty="0" smtClean="0"/>
              <a:t>Ontology distance (LCA)</a:t>
            </a:r>
          </a:p>
          <a:p>
            <a:pPr lvl="1"/>
            <a:r>
              <a:rPr lang="en-US" dirty="0" smtClean="0"/>
              <a:t>Vocabulary impedance reduction</a:t>
            </a:r>
          </a:p>
          <a:p>
            <a:endParaRPr lang="en-US" dirty="0" smtClean="0"/>
          </a:p>
          <a:p>
            <a:pPr lvl="1"/>
            <a:endParaRPr lang="en-US" dirty="0"/>
          </a:p>
        </p:txBody>
      </p:sp>
      <p:pic>
        <p:nvPicPr>
          <p:cNvPr id="4" name="Picture 4" descr="pipeline"/>
          <p:cNvPicPr>
            <a:picLocks noChangeAspect="1" noChangeArrowheads="1"/>
          </p:cNvPicPr>
          <p:nvPr/>
        </p:nvPicPr>
        <p:blipFill>
          <a:blip r:embed="rId2" cstate="print"/>
          <a:srcRect/>
          <a:stretch>
            <a:fillRect/>
          </a:stretch>
        </p:blipFill>
        <p:spPr bwMode="auto">
          <a:xfrm>
            <a:off x="6172200" y="1524000"/>
            <a:ext cx="1092846" cy="2466736"/>
          </a:xfrm>
          <a:prstGeom prst="rect">
            <a:avLst/>
          </a:prstGeom>
          <a:noFill/>
        </p:spPr>
      </p:pic>
      <p:pic>
        <p:nvPicPr>
          <p:cNvPr id="5" name="Picture 4" descr="taxonmomy"/>
          <p:cNvPicPr>
            <a:picLocks noChangeAspect="1" noChangeArrowheads="1"/>
          </p:cNvPicPr>
          <p:nvPr/>
        </p:nvPicPr>
        <p:blipFill>
          <a:blip r:embed="rId3" cstate="print"/>
          <a:srcRect/>
          <a:stretch>
            <a:fillRect/>
          </a:stretch>
        </p:blipFill>
        <p:spPr bwMode="auto">
          <a:xfrm>
            <a:off x="457200" y="4038600"/>
            <a:ext cx="4114800" cy="2044485"/>
          </a:xfrm>
          <a:prstGeom prst="rect">
            <a:avLst/>
          </a:prstGeom>
          <a:noFill/>
        </p:spPr>
      </p:pic>
      <p:pic>
        <p:nvPicPr>
          <p:cNvPr id="6" name="Picture 4" descr="impedance"/>
          <p:cNvPicPr>
            <a:picLocks noChangeAspect="1" noChangeArrowheads="1"/>
          </p:cNvPicPr>
          <p:nvPr/>
        </p:nvPicPr>
        <p:blipFill>
          <a:blip r:embed="rId4" cstate="print"/>
          <a:srcRect/>
          <a:stretch>
            <a:fillRect/>
          </a:stretch>
        </p:blipFill>
        <p:spPr bwMode="auto">
          <a:xfrm>
            <a:off x="4876800" y="4494015"/>
            <a:ext cx="3042277" cy="1144785"/>
          </a:xfrm>
          <a:prstGeom prst="rect">
            <a:avLst/>
          </a:prstGeom>
          <a:noFill/>
        </p:spPr>
      </p:pic>
      <p:sp>
        <p:nvSpPr>
          <p:cNvPr id="7"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Related Work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8" name="TextBox 7"/>
          <p:cNvSpPr txBox="1"/>
          <p:nvPr/>
        </p:nvSpPr>
        <p:spPr>
          <a:xfrm>
            <a:off x="2133600" y="6324600"/>
            <a:ext cx="4953000" cy="313932"/>
          </a:xfrm>
          <a:prstGeom prst="rect">
            <a:avLst/>
          </a:prstGeom>
          <a:noFill/>
        </p:spPr>
        <p:txBody>
          <a:bodyPr wrap="square" rtlCol="0">
            <a:spAutoFit/>
          </a:bodyPr>
          <a:lstStyle/>
          <a:p>
            <a:pPr>
              <a:lnSpc>
                <a:spcPct val="80000"/>
              </a:lnSpc>
            </a:pPr>
            <a:r>
              <a:rPr lang="en-US" sz="600" dirty="0" smtClean="0"/>
              <a:t>[a*]</a:t>
            </a:r>
            <a:r>
              <a:rPr lang="en-US" sz="600" dirty="0" err="1" smtClean="0"/>
              <a:t>Wen</a:t>
            </a:r>
            <a:r>
              <a:rPr lang="en-US" sz="600" dirty="0" smtClean="0"/>
              <a:t>-tau </a:t>
            </a:r>
            <a:r>
              <a:rPr lang="en-US" sz="600" dirty="0" err="1" smtClean="0"/>
              <a:t>Yih</a:t>
            </a:r>
            <a:r>
              <a:rPr lang="en-US" sz="600" dirty="0" smtClean="0"/>
              <a:t>, Joshua Goodman and </a:t>
            </a:r>
            <a:r>
              <a:rPr lang="en-US" sz="600" dirty="0" err="1" smtClean="0"/>
              <a:t>Vitor</a:t>
            </a:r>
            <a:r>
              <a:rPr lang="en-US" sz="600" dirty="0" smtClean="0"/>
              <a:t> </a:t>
            </a:r>
            <a:r>
              <a:rPr lang="en-US" sz="600" dirty="0" err="1" smtClean="0"/>
              <a:t>Carvalho</a:t>
            </a:r>
            <a:r>
              <a:rPr lang="en-US" sz="600" dirty="0" smtClean="0"/>
              <a:t>, </a:t>
            </a:r>
            <a:r>
              <a:rPr lang="en-US" sz="600" i="1" dirty="0" smtClean="0"/>
              <a:t>Finding</a:t>
            </a:r>
            <a:r>
              <a:rPr lang="en-US" sz="600" dirty="0" smtClean="0"/>
              <a:t> </a:t>
            </a:r>
            <a:r>
              <a:rPr lang="en-US" sz="600" i="1" dirty="0" smtClean="0"/>
              <a:t>Advertising Keywords on Web Pages,</a:t>
            </a:r>
            <a:r>
              <a:rPr lang="en-US" sz="600" dirty="0" smtClean="0"/>
              <a:t> WWW 2006, Microsoft Research</a:t>
            </a:r>
          </a:p>
          <a:p>
            <a:pPr>
              <a:lnSpc>
                <a:spcPct val="80000"/>
              </a:lnSpc>
            </a:pPr>
            <a:r>
              <a:rPr lang="en-US" sz="600" dirty="0" smtClean="0"/>
              <a:t>[b*]</a:t>
            </a:r>
            <a:r>
              <a:rPr lang="en-US" sz="600" dirty="0" err="1" smtClean="0"/>
              <a:t>Broder</a:t>
            </a:r>
            <a:r>
              <a:rPr lang="en-US" sz="600" dirty="0" smtClean="0"/>
              <a:t>, Marcus </a:t>
            </a:r>
            <a:r>
              <a:rPr lang="en-US" sz="600" dirty="0" err="1" smtClean="0"/>
              <a:t>Fontoura</a:t>
            </a:r>
            <a:r>
              <a:rPr lang="en-US" sz="600" dirty="0" smtClean="0"/>
              <a:t> and </a:t>
            </a:r>
            <a:r>
              <a:rPr lang="en-US" sz="600" dirty="0" err="1" smtClean="0"/>
              <a:t>Vanja</a:t>
            </a:r>
            <a:r>
              <a:rPr lang="en-US" sz="600" dirty="0" smtClean="0"/>
              <a:t> </a:t>
            </a:r>
            <a:r>
              <a:rPr lang="en-US" sz="600" dirty="0" err="1" smtClean="0"/>
              <a:t>Jasifovski</a:t>
            </a:r>
            <a:r>
              <a:rPr lang="en-US" sz="600" dirty="0" smtClean="0"/>
              <a:t>, </a:t>
            </a:r>
            <a:r>
              <a:rPr lang="en-US" sz="600" i="1" dirty="0" smtClean="0"/>
              <a:t>A Semantic Approach to Contextual Advertising</a:t>
            </a:r>
            <a:r>
              <a:rPr lang="en-US" sz="600" dirty="0" smtClean="0"/>
              <a:t>, SIGIR 2007</a:t>
            </a:r>
          </a:p>
          <a:p>
            <a:pPr>
              <a:lnSpc>
                <a:spcPct val="80000"/>
              </a:lnSpc>
            </a:pPr>
            <a:r>
              <a:rPr lang="en-US" sz="600" dirty="0" smtClean="0"/>
              <a:t>[c*]</a:t>
            </a:r>
            <a:r>
              <a:rPr lang="en-US" sz="600" dirty="0" err="1" smtClean="0"/>
              <a:t>Berthier</a:t>
            </a:r>
            <a:r>
              <a:rPr lang="en-US" sz="600" dirty="0" smtClean="0"/>
              <a:t> </a:t>
            </a:r>
            <a:r>
              <a:rPr lang="en-US" sz="600" dirty="0" err="1" smtClean="0"/>
              <a:t>Robeiro-Neto</a:t>
            </a:r>
            <a:r>
              <a:rPr lang="en-US" sz="600" dirty="0" smtClean="0"/>
              <a:t> and Marco Cristo, </a:t>
            </a:r>
            <a:r>
              <a:rPr lang="en-US" sz="600" i="1" dirty="0" smtClean="0"/>
              <a:t>Impedance Coupling in Content-targeted Advertising, </a:t>
            </a:r>
            <a:r>
              <a:rPr lang="en-US" sz="600" dirty="0" smtClean="0"/>
              <a:t>SIGIR ’05, Brazil</a:t>
            </a:r>
          </a:p>
        </p:txBody>
      </p:sp>
      <p:sp>
        <p:nvSpPr>
          <p:cNvPr id="9" name="TextBox 8"/>
          <p:cNvSpPr txBox="1"/>
          <p:nvPr/>
        </p:nvSpPr>
        <p:spPr>
          <a:xfrm>
            <a:off x="6324600" y="3962400"/>
            <a:ext cx="762000" cy="230832"/>
          </a:xfrm>
          <a:prstGeom prst="rect">
            <a:avLst/>
          </a:prstGeom>
          <a:noFill/>
        </p:spPr>
        <p:txBody>
          <a:bodyPr wrap="square" rtlCol="0">
            <a:spAutoFit/>
          </a:bodyPr>
          <a:lstStyle/>
          <a:p>
            <a:r>
              <a:rPr lang="en-US" sz="900" dirty="0" smtClean="0"/>
              <a:t>From [a*]</a:t>
            </a:r>
            <a:endParaRPr lang="en-US" sz="900" dirty="0"/>
          </a:p>
        </p:txBody>
      </p:sp>
      <p:sp>
        <p:nvSpPr>
          <p:cNvPr id="10" name="TextBox 9"/>
          <p:cNvSpPr txBox="1"/>
          <p:nvPr/>
        </p:nvSpPr>
        <p:spPr>
          <a:xfrm>
            <a:off x="2209800" y="6019800"/>
            <a:ext cx="762000" cy="230832"/>
          </a:xfrm>
          <a:prstGeom prst="rect">
            <a:avLst/>
          </a:prstGeom>
          <a:noFill/>
        </p:spPr>
        <p:txBody>
          <a:bodyPr wrap="square" rtlCol="0">
            <a:spAutoFit/>
          </a:bodyPr>
          <a:lstStyle/>
          <a:p>
            <a:r>
              <a:rPr lang="en-US" sz="900" dirty="0" smtClean="0"/>
              <a:t>From [b*]</a:t>
            </a:r>
            <a:endParaRPr lang="en-US" sz="900" dirty="0"/>
          </a:p>
        </p:txBody>
      </p:sp>
      <p:sp>
        <p:nvSpPr>
          <p:cNvPr id="11" name="TextBox 10"/>
          <p:cNvSpPr txBox="1"/>
          <p:nvPr/>
        </p:nvSpPr>
        <p:spPr>
          <a:xfrm>
            <a:off x="6019800" y="5638800"/>
            <a:ext cx="762000" cy="230832"/>
          </a:xfrm>
          <a:prstGeom prst="rect">
            <a:avLst/>
          </a:prstGeom>
          <a:noFill/>
        </p:spPr>
        <p:txBody>
          <a:bodyPr wrap="square" rtlCol="0">
            <a:spAutoFit/>
          </a:bodyPr>
          <a:lstStyle/>
          <a:p>
            <a:r>
              <a:rPr lang="en-US" sz="900" dirty="0" smtClean="0"/>
              <a:t>From [c*]</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History Modeling</a:t>
            </a:r>
            <a:endParaRPr lang="en-US" dirty="0"/>
          </a:p>
        </p:txBody>
      </p:sp>
      <p:sp>
        <p:nvSpPr>
          <p:cNvPr id="3" name="Content Placeholder 2"/>
          <p:cNvSpPr>
            <a:spLocks noGrp="1"/>
          </p:cNvSpPr>
          <p:nvPr>
            <p:ph sz="quarter" idx="1"/>
          </p:nvPr>
        </p:nvSpPr>
        <p:spPr>
          <a:xfrm>
            <a:off x="457200" y="1600200"/>
            <a:ext cx="8001000" cy="1905000"/>
          </a:xfrm>
        </p:spPr>
        <p:txBody>
          <a:bodyPr/>
          <a:lstStyle/>
          <a:p>
            <a:r>
              <a:rPr lang="en-US" dirty="0" smtClean="0"/>
              <a:t>User History Modeling</a:t>
            </a:r>
          </a:p>
          <a:p>
            <a:pPr lvl="1"/>
            <a:r>
              <a:rPr lang="en-US" dirty="0" smtClean="0"/>
              <a:t>Click based feedback user history [d*]</a:t>
            </a:r>
          </a:p>
          <a:p>
            <a:pPr lvl="1"/>
            <a:r>
              <a:rPr lang="en-US" dirty="0" smtClean="0"/>
              <a:t>Dynamic user </a:t>
            </a:r>
            <a:r>
              <a:rPr lang="en-US" dirty="0" smtClean="0"/>
              <a:t>interests [e*]</a:t>
            </a:r>
          </a:p>
          <a:p>
            <a:pPr lvl="2"/>
            <a:r>
              <a:rPr lang="en-US" dirty="0" smtClean="0"/>
              <a:t>User = set of interests &amp; Action = choice of an interest</a:t>
            </a:r>
          </a:p>
          <a:p>
            <a:pPr lvl="2">
              <a:buNone/>
            </a:pPr>
            <a:endParaRPr lang="en-US" dirty="0" smtClean="0"/>
          </a:p>
          <a:p>
            <a:pPr lvl="2"/>
            <a:endParaRPr lang="en-US" dirty="0" smtClean="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Related Work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5" name="Picture 2" descr="E:\SEM7\Research\Research-Meeting2\Art1.PNG"/>
          <p:cNvPicPr>
            <a:picLocks noChangeAspect="1" noChangeArrowheads="1"/>
          </p:cNvPicPr>
          <p:nvPr/>
        </p:nvPicPr>
        <p:blipFill>
          <a:blip r:embed="rId2" cstate="print"/>
          <a:srcRect b="11602"/>
          <a:stretch>
            <a:fillRect/>
          </a:stretch>
        </p:blipFill>
        <p:spPr bwMode="auto">
          <a:xfrm>
            <a:off x="2667000" y="3124200"/>
            <a:ext cx="3946563" cy="3048000"/>
          </a:xfrm>
          <a:prstGeom prst="rect">
            <a:avLst/>
          </a:prstGeom>
          <a:noFill/>
        </p:spPr>
      </p:pic>
      <p:sp>
        <p:nvSpPr>
          <p:cNvPr id="6" name="TextBox 5"/>
          <p:cNvSpPr txBox="1"/>
          <p:nvPr/>
        </p:nvSpPr>
        <p:spPr>
          <a:xfrm>
            <a:off x="1371600" y="6577179"/>
            <a:ext cx="7010400" cy="357021"/>
          </a:xfrm>
          <a:prstGeom prst="rect">
            <a:avLst/>
          </a:prstGeom>
          <a:noFill/>
        </p:spPr>
        <p:txBody>
          <a:bodyPr wrap="square" rtlCol="0">
            <a:spAutoFit/>
          </a:bodyPr>
          <a:lstStyle/>
          <a:p>
            <a:pPr>
              <a:lnSpc>
                <a:spcPct val="80000"/>
              </a:lnSpc>
            </a:pPr>
            <a:r>
              <a:rPr lang="en-US" sz="600" dirty="0" smtClean="0"/>
              <a:t>[d*]</a:t>
            </a:r>
            <a:r>
              <a:rPr lang="en-US" sz="600" dirty="0" err="1" smtClean="0"/>
              <a:t>Deepayan</a:t>
            </a:r>
            <a:r>
              <a:rPr lang="en-US" sz="600" dirty="0" smtClean="0"/>
              <a:t> </a:t>
            </a:r>
            <a:r>
              <a:rPr lang="en-US" sz="600" dirty="0" err="1" smtClean="0"/>
              <a:t>Chakrabarti</a:t>
            </a:r>
            <a:r>
              <a:rPr lang="en-US" sz="600" dirty="0" smtClean="0"/>
              <a:t>, Deepak </a:t>
            </a:r>
            <a:r>
              <a:rPr lang="en-US" sz="600" dirty="0" err="1" smtClean="0"/>
              <a:t>Agarwal</a:t>
            </a:r>
            <a:r>
              <a:rPr lang="en-US" sz="600" dirty="0" smtClean="0"/>
              <a:t> and </a:t>
            </a:r>
            <a:r>
              <a:rPr lang="en-US" sz="600" dirty="0" err="1" smtClean="0"/>
              <a:t>Vanja</a:t>
            </a:r>
            <a:r>
              <a:rPr lang="en-US" sz="600" dirty="0" smtClean="0"/>
              <a:t> </a:t>
            </a:r>
            <a:r>
              <a:rPr lang="en-US" sz="600" dirty="0" err="1" smtClean="0"/>
              <a:t>Josifovski</a:t>
            </a:r>
            <a:r>
              <a:rPr lang="en-US" sz="600" dirty="0" smtClean="0"/>
              <a:t>, </a:t>
            </a:r>
            <a:r>
              <a:rPr lang="en-US" sz="600" i="1" dirty="0" smtClean="0"/>
              <a:t>Contextual Advertising by Combining Relevance with Click Feedback, </a:t>
            </a:r>
            <a:r>
              <a:rPr lang="en-US" sz="600" dirty="0" smtClean="0"/>
              <a:t>WWW 2008, Yahoo Labs</a:t>
            </a:r>
          </a:p>
          <a:p>
            <a:pPr>
              <a:lnSpc>
                <a:spcPct val="80000"/>
              </a:lnSpc>
            </a:pPr>
            <a:r>
              <a:rPr lang="en-US" sz="600" dirty="0" smtClean="0"/>
              <a:t>[e*]A. </a:t>
            </a:r>
            <a:r>
              <a:rPr lang="en-US" sz="600" dirty="0" err="1" smtClean="0"/>
              <a:t>Ahmde</a:t>
            </a:r>
            <a:r>
              <a:rPr lang="en-US" sz="600" dirty="0" smtClean="0"/>
              <a:t>, Y. Low,</a:t>
            </a:r>
            <a:r>
              <a:rPr lang="en-US" sz="800" dirty="0" smtClean="0"/>
              <a:t> </a:t>
            </a:r>
            <a:r>
              <a:rPr lang="en-US" sz="600" dirty="0" smtClean="0"/>
              <a:t>M. </a:t>
            </a:r>
            <a:r>
              <a:rPr lang="en-US" sz="600" dirty="0" err="1" smtClean="0"/>
              <a:t>Aly</a:t>
            </a:r>
            <a:r>
              <a:rPr lang="en-US" sz="600" dirty="0" smtClean="0"/>
              <a:t>, V. </a:t>
            </a:r>
            <a:r>
              <a:rPr lang="en-US" sz="600" dirty="0" err="1" smtClean="0"/>
              <a:t>Josifovski</a:t>
            </a:r>
            <a:r>
              <a:rPr lang="en-US" sz="600" dirty="0" smtClean="0"/>
              <a:t>, A. </a:t>
            </a:r>
            <a:r>
              <a:rPr lang="en-US" sz="600" dirty="0" err="1" smtClean="0"/>
              <a:t>Smola</a:t>
            </a:r>
            <a:r>
              <a:rPr lang="en-US" sz="600" dirty="0" smtClean="0"/>
              <a:t>,</a:t>
            </a:r>
            <a:r>
              <a:rPr lang="en-US" sz="600" dirty="0" smtClean="0"/>
              <a:t> </a:t>
            </a:r>
            <a:r>
              <a:rPr lang="en-US" sz="600" i="1" dirty="0" smtClean="0"/>
              <a:t>Scalable Distributed Inference of Dynamic User Interests for Behavioral Targeting</a:t>
            </a:r>
            <a:r>
              <a:rPr lang="en-US" sz="600" dirty="0" smtClean="0"/>
              <a:t>,  KDD 2011, Yahoo! Research, Carnegie Mellon Univ.</a:t>
            </a:r>
            <a:endParaRPr lang="en-US" sz="600" dirty="0" smtClean="0"/>
          </a:p>
          <a:p>
            <a:endParaRPr lang="en-US" sz="600" dirty="0"/>
          </a:p>
        </p:txBody>
      </p:sp>
      <p:sp>
        <p:nvSpPr>
          <p:cNvPr id="7" name="TextBox 6"/>
          <p:cNvSpPr txBox="1"/>
          <p:nvPr/>
        </p:nvSpPr>
        <p:spPr>
          <a:xfrm>
            <a:off x="2895600" y="6096000"/>
            <a:ext cx="3286477" cy="246221"/>
          </a:xfrm>
          <a:prstGeom prst="rect">
            <a:avLst/>
          </a:prstGeom>
          <a:noFill/>
        </p:spPr>
        <p:txBody>
          <a:bodyPr wrap="none" rtlCol="0">
            <a:spAutoFit/>
          </a:bodyPr>
          <a:lstStyle/>
          <a:p>
            <a:r>
              <a:rPr lang="en-US" sz="1000" dirty="0" smtClean="0"/>
              <a:t>From [e*], capturing user long &amp; short term interest</a:t>
            </a:r>
            <a:endParaRPr lang="en-US"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sz="quarter" idx="1"/>
          </p:nvPr>
        </p:nvSpPr>
        <p:spPr>
          <a:xfrm>
            <a:off x="457200" y="1600200"/>
            <a:ext cx="7467600" cy="1524000"/>
          </a:xfrm>
        </p:spPr>
        <p:txBody>
          <a:bodyPr>
            <a:normAutofit lnSpcReduction="10000"/>
          </a:bodyPr>
          <a:lstStyle/>
          <a:p>
            <a:r>
              <a:rPr lang="en-US" dirty="0" smtClean="0"/>
              <a:t>Topic Modeling</a:t>
            </a:r>
          </a:p>
          <a:p>
            <a:pPr lvl="1"/>
            <a:r>
              <a:rPr lang="en-US" dirty="0" smtClean="0"/>
              <a:t>Topic Models</a:t>
            </a:r>
          </a:p>
          <a:p>
            <a:pPr lvl="1"/>
            <a:r>
              <a:rPr lang="en-US" dirty="0" smtClean="0"/>
              <a:t>Latent topic structure of </a:t>
            </a:r>
            <a:r>
              <a:rPr lang="en-US" dirty="0" smtClean="0"/>
              <a:t>documents </a:t>
            </a:r>
          </a:p>
          <a:p>
            <a:pPr lvl="2"/>
            <a:r>
              <a:rPr lang="en-US" dirty="0" smtClean="0"/>
              <a:t>Latent </a:t>
            </a:r>
            <a:r>
              <a:rPr lang="en-US" dirty="0" err="1" smtClean="0"/>
              <a:t>Dirichlet</a:t>
            </a:r>
            <a:r>
              <a:rPr lang="en-US" dirty="0" smtClean="0"/>
              <a:t> Allocation (LDA)</a:t>
            </a:r>
            <a:endParaRPr lang="en-US" dirty="0" smtClean="0"/>
          </a:p>
        </p:txBody>
      </p:sp>
      <p:sp>
        <p:nvSpPr>
          <p:cNvPr id="4" name="Title 1"/>
          <p:cNvSpPr txBox="1">
            <a:spLocks/>
          </p:cNvSpPr>
          <p:nvPr/>
        </p:nvSpPr>
        <p:spPr>
          <a:xfrm>
            <a:off x="1219200" y="152400"/>
            <a:ext cx="7467600" cy="579438"/>
          </a:xfrm>
          <a:prstGeom prst="rect">
            <a:avLst/>
          </a:prstGeom>
        </p:spPr>
        <p:txBody>
          <a:bodyPr vert="horz"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Related Work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2209800" y="6472535"/>
            <a:ext cx="4572000" cy="461665"/>
          </a:xfrm>
          <a:prstGeom prst="rect">
            <a:avLst/>
          </a:prstGeom>
          <a:noFill/>
        </p:spPr>
        <p:txBody>
          <a:bodyPr wrap="square" rtlCol="0">
            <a:spAutoFit/>
          </a:bodyPr>
          <a:lstStyle/>
          <a:p>
            <a:r>
              <a:rPr lang="en-US" sz="600" dirty="0" smtClean="0"/>
              <a:t>[f*] D</a:t>
            </a:r>
            <a:r>
              <a:rPr lang="en-US" sz="600" dirty="0"/>
              <a:t>. M. </a:t>
            </a:r>
            <a:r>
              <a:rPr lang="en-US" sz="600" dirty="0" err="1"/>
              <a:t>Blei</a:t>
            </a:r>
            <a:r>
              <a:rPr lang="en-US" sz="600" dirty="0"/>
              <a:t>, A. Y. Ng, and M. I. Jordan, </a:t>
            </a:r>
            <a:r>
              <a:rPr lang="en-US" sz="600" i="1" dirty="0" smtClean="0"/>
              <a:t>Latent </a:t>
            </a:r>
            <a:r>
              <a:rPr lang="en-US" sz="600" i="1" dirty="0" err="1"/>
              <a:t>dirichlet</a:t>
            </a:r>
            <a:r>
              <a:rPr lang="en-US" sz="600" i="1" dirty="0"/>
              <a:t> </a:t>
            </a:r>
            <a:r>
              <a:rPr lang="en-US" sz="600" i="1" dirty="0" smtClean="0"/>
              <a:t>allocation</a:t>
            </a:r>
            <a:r>
              <a:rPr lang="en-US" sz="600" dirty="0" smtClean="0"/>
              <a:t>, J</a:t>
            </a:r>
            <a:r>
              <a:rPr lang="en-US" sz="600" dirty="0"/>
              <a:t>. Mach. Learn. Res., vol. 3, pp. 993{1022, Mar. 2003</a:t>
            </a:r>
            <a:r>
              <a:rPr lang="en-US" sz="600" dirty="0" smtClean="0"/>
              <a:t>.</a:t>
            </a:r>
          </a:p>
          <a:p>
            <a:r>
              <a:rPr lang="en-US" sz="600" dirty="0" smtClean="0"/>
              <a:t>[g*] D</a:t>
            </a:r>
            <a:r>
              <a:rPr lang="en-US" sz="600" dirty="0"/>
              <a:t>. M. </a:t>
            </a:r>
            <a:r>
              <a:rPr lang="en-US" sz="600" dirty="0" err="1"/>
              <a:t>Blei</a:t>
            </a:r>
            <a:r>
              <a:rPr lang="en-US" sz="600" dirty="0"/>
              <a:t>, </a:t>
            </a:r>
            <a:r>
              <a:rPr lang="en-US" sz="600" i="1" dirty="0" smtClean="0"/>
              <a:t>Introduction </a:t>
            </a:r>
            <a:r>
              <a:rPr lang="en-US" sz="600" i="1" dirty="0"/>
              <a:t>to probabilistic topic </a:t>
            </a:r>
            <a:r>
              <a:rPr lang="en-US" sz="600" i="1" dirty="0" smtClean="0"/>
              <a:t>models</a:t>
            </a:r>
            <a:r>
              <a:rPr lang="en-US" sz="600" dirty="0" smtClean="0"/>
              <a:t>, Communications </a:t>
            </a:r>
            <a:r>
              <a:rPr lang="en-US" sz="600" dirty="0"/>
              <a:t>of the </a:t>
            </a:r>
            <a:r>
              <a:rPr lang="en-US" sz="600" dirty="0" smtClean="0"/>
              <a:t>ACM,2011.</a:t>
            </a:r>
          </a:p>
          <a:p>
            <a:r>
              <a:rPr lang="en-US" sz="600" dirty="0" smtClean="0"/>
              <a:t>[h*] G</a:t>
            </a:r>
            <a:r>
              <a:rPr lang="en-US" sz="600" dirty="0"/>
              <a:t>. Heinrich, </a:t>
            </a:r>
            <a:r>
              <a:rPr lang="en-US" sz="600" i="1" dirty="0" smtClean="0"/>
              <a:t>Parameter </a:t>
            </a:r>
            <a:r>
              <a:rPr lang="en-US" sz="600" i="1" dirty="0"/>
              <a:t>estimation for text analysis</a:t>
            </a:r>
            <a:r>
              <a:rPr lang="en-US" sz="600" dirty="0" smtClean="0"/>
              <a:t>, </a:t>
            </a:r>
            <a:r>
              <a:rPr lang="en-US" sz="600" dirty="0"/>
              <a:t>Tech. Rep., 2009.</a:t>
            </a:r>
            <a:endParaRPr lang="en-US" sz="600" dirty="0" smtClean="0"/>
          </a:p>
          <a:p>
            <a:endParaRPr lang="en-US" sz="600" dirty="0"/>
          </a:p>
        </p:txBody>
      </p:sp>
      <p:pic>
        <p:nvPicPr>
          <p:cNvPr id="18435" name="Picture 3" descr="E:\SEM8\ProjectElaborationMethodology\Prezentare\pics\LDAProportion.PNG"/>
          <p:cNvPicPr>
            <a:picLocks noChangeAspect="1" noChangeArrowheads="1"/>
          </p:cNvPicPr>
          <p:nvPr/>
        </p:nvPicPr>
        <p:blipFill>
          <a:blip r:embed="rId3" cstate="print"/>
          <a:srcRect/>
          <a:stretch>
            <a:fillRect/>
          </a:stretch>
        </p:blipFill>
        <p:spPr bwMode="auto">
          <a:xfrm>
            <a:off x="1219200" y="2971800"/>
            <a:ext cx="6515723" cy="3429000"/>
          </a:xfrm>
          <a:prstGeom prst="rect">
            <a:avLst/>
          </a:prstGeom>
          <a:noFill/>
        </p:spPr>
      </p:pic>
      <p:sp>
        <p:nvSpPr>
          <p:cNvPr id="10" name="TextBox 9"/>
          <p:cNvSpPr txBox="1"/>
          <p:nvPr/>
        </p:nvSpPr>
        <p:spPr>
          <a:xfrm>
            <a:off x="3810000" y="6230779"/>
            <a:ext cx="938077" cy="246221"/>
          </a:xfrm>
          <a:prstGeom prst="rect">
            <a:avLst/>
          </a:prstGeom>
          <a:noFill/>
        </p:spPr>
        <p:txBody>
          <a:bodyPr wrap="none" rtlCol="0">
            <a:spAutoFit/>
          </a:bodyPr>
          <a:lstStyle/>
          <a:p>
            <a:r>
              <a:rPr lang="en-US" sz="1000" dirty="0" smtClean="0"/>
              <a:t>From [g*, f*]</a:t>
            </a:r>
            <a:endParaRPr lang="en-US" sz="1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681</TotalTime>
  <Words>1312</Words>
  <Application>Microsoft Office PowerPoint</Application>
  <PresentationFormat>On-screen Show (4:3)</PresentationFormat>
  <Paragraphs>307</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Unified Context-Behavioral Ad Recommendation System</vt:lpstr>
      <vt:lpstr>Contents </vt:lpstr>
      <vt:lpstr>Advertisement Evolution</vt:lpstr>
      <vt:lpstr>Contextual Advertising</vt:lpstr>
      <vt:lpstr>Project Overview</vt:lpstr>
      <vt:lpstr>Online Advertising – as an Industry</vt:lpstr>
      <vt:lpstr>Keyword Extraction &amp; Semantic Modeling</vt:lpstr>
      <vt:lpstr>User History Modeling</vt:lpstr>
      <vt:lpstr>Topic Modeling</vt:lpstr>
      <vt:lpstr>Recommendation Perspectives</vt:lpstr>
      <vt:lpstr>Unified Topic model</vt:lpstr>
      <vt:lpstr>Learning Flow</vt:lpstr>
      <vt:lpstr>Offline Flow</vt:lpstr>
      <vt:lpstr>Online Flow</vt:lpstr>
      <vt:lpstr>Component Implementation</vt:lpstr>
      <vt:lpstr>Dataset Gathering</vt:lpstr>
      <vt:lpstr>Classifier - Keyword Extraction</vt:lpstr>
      <vt:lpstr>Topic Mapper - Parallel LDA</vt:lpstr>
      <vt:lpstr>Bibliography</vt:lpstr>
      <vt:lpstr>LDA Details – Graphical Model</vt:lpstr>
      <vt:lpstr>LDA Results</vt:lpstr>
      <vt:lpstr>Comparison Measure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Context-Behavioral Ad Recommendation System</dc:title>
  <dc:subject>Proposal Presentation</dc:subject>
  <dc:creator>Florin Cristian Macicasan</dc:creator>
  <cp:lastModifiedBy>Flopi</cp:lastModifiedBy>
  <cp:revision>89</cp:revision>
  <dcterms:created xsi:type="dcterms:W3CDTF">2012-03-31T09:22:52Z</dcterms:created>
  <dcterms:modified xsi:type="dcterms:W3CDTF">2012-03-31T20:44:42Z</dcterms:modified>
  <cp:category>Documentation</cp:category>
  <cp:contentStatus>Pending Review</cp:contentStatus>
</cp:coreProperties>
</file>