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3" r:id="rId6"/>
    <p:sldId id="259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0" r:id="rId19"/>
    <p:sldId id="276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7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638-45D4-47E7-B7E0-0210AC3F0BE4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95BF-3D02-4753-8AD7-DACBA22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8610600" cy="2381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Aproximari</a:t>
            </a:r>
            <a:r>
              <a:rPr lang="en-US" dirty="0" smtClean="0"/>
              <a:t> de </a:t>
            </a:r>
            <a:r>
              <a:rPr lang="en-US" dirty="0" err="1" smtClean="0"/>
              <a:t>functii</a:t>
            </a:r>
            <a:r>
              <a:rPr lang="en-US" dirty="0" smtClean="0"/>
              <a:t> </a:t>
            </a:r>
            <a:r>
              <a:rPr lang="en-US" dirty="0" err="1" smtClean="0"/>
              <a:t>utilizand</a:t>
            </a:r>
            <a:r>
              <a:rPr lang="en-US" dirty="0" smtClean="0"/>
              <a:t> </a:t>
            </a:r>
            <a:r>
              <a:rPr lang="en-US" dirty="0" err="1" smtClean="0"/>
              <a:t>polinoame</a:t>
            </a:r>
            <a:r>
              <a:rPr lang="en-US" dirty="0" smtClean="0"/>
              <a:t> de grade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0"/>
            <a:ext cx="8305800" cy="2209800"/>
          </a:xfrm>
        </p:spPr>
        <p:txBody>
          <a:bodyPr/>
          <a:lstStyle/>
          <a:p>
            <a:r>
              <a:rPr lang="en-US" dirty="0" err="1" smtClean="0"/>
              <a:t>Supervizor</a:t>
            </a:r>
            <a:r>
              <a:rPr lang="en-US" dirty="0" smtClean="0"/>
              <a:t>: Prof. Dr. </a:t>
            </a:r>
            <a:r>
              <a:rPr lang="en-US" dirty="0" err="1" smtClean="0"/>
              <a:t>Ing</a:t>
            </a:r>
            <a:r>
              <a:rPr lang="en-US" dirty="0" smtClean="0"/>
              <a:t>. Octavian CRET</a:t>
            </a:r>
          </a:p>
          <a:p>
            <a:endParaRPr lang="en-US" dirty="0"/>
          </a:p>
          <a:p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en-US" dirty="0" err="1" smtClean="0"/>
              <a:t>Filip</a:t>
            </a:r>
            <a:r>
              <a:rPr lang="en-US" dirty="0" smtClean="0"/>
              <a:t> </a:t>
            </a:r>
            <a:r>
              <a:rPr lang="en-US" dirty="0" err="1" smtClean="0"/>
              <a:t>Silviu-Ioan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Solutia </a:t>
            </a:r>
            <a:r>
              <a:rPr lang="en-US" dirty="0" err="1" smtClean="0"/>
              <a:t>propusa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Tine </a:t>
            </a:r>
            <a:r>
              <a:rPr lang="en-US" dirty="0" err="1" smtClean="0"/>
              <a:t>cont</a:t>
            </a:r>
            <a:r>
              <a:rPr lang="en-US" dirty="0" smtClean="0"/>
              <a:t> de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b="1" dirty="0" err="1" smtClean="0"/>
              <a:t>constrangerile</a:t>
            </a:r>
            <a:r>
              <a:rPr lang="en-US" b="1" dirty="0" smtClean="0"/>
              <a:t> </a:t>
            </a:r>
            <a:r>
              <a:rPr lang="en-US" dirty="0" smtClean="0"/>
              <a:t>→</a:t>
            </a:r>
            <a:r>
              <a:rPr lang="en-US" b="1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oloseste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din </a:t>
            </a:r>
            <a:r>
              <a:rPr lang="en-US" dirty="0" err="1" smtClean="0"/>
              <a:t>teoria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retelelor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laticiale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euclidiene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b="1" dirty="0" smtClean="0"/>
              <a:t>reduce</a:t>
            </a:r>
            <a:r>
              <a:rPr lang="en-US" dirty="0" smtClean="0"/>
              <a:t> la a </a:t>
            </a:r>
            <a:r>
              <a:rPr lang="en-US" dirty="0" err="1" smtClean="0"/>
              <a:t>rezolva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de tip </a:t>
            </a:r>
            <a:r>
              <a:rPr lang="en-US" b="1" dirty="0" smtClean="0">
                <a:solidFill>
                  <a:srgbClr val="0070C0"/>
                </a:solidFill>
              </a:rPr>
              <a:t>CVP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(Closest Vector Problem)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79073" y="13716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Prezentare</a:t>
            </a:r>
            <a:r>
              <a:rPr lang="en-US" sz="3200" dirty="0" smtClean="0"/>
              <a:t> </a:t>
            </a:r>
            <a:r>
              <a:rPr lang="en-US" sz="3200" dirty="0" err="1" smtClean="0"/>
              <a:t>generala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87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Solutia </a:t>
            </a:r>
            <a:r>
              <a:rPr lang="en-US" dirty="0" err="1" smtClean="0"/>
              <a:t>propusa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9" y="2743200"/>
            <a:ext cx="8097381" cy="3315163"/>
          </a:xfrm>
        </p:spPr>
      </p:pic>
      <p:sp>
        <p:nvSpPr>
          <p:cNvPr id="3" name="TextBox 2"/>
          <p:cNvSpPr txBox="1"/>
          <p:nvPr/>
        </p:nvSpPr>
        <p:spPr>
          <a:xfrm>
            <a:off x="381000" y="13716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Exemplu</a:t>
            </a:r>
            <a:r>
              <a:rPr lang="en-US" sz="2800" dirty="0"/>
              <a:t>: </a:t>
            </a:r>
            <a:r>
              <a:rPr lang="en-US" sz="2800" dirty="0" err="1"/>
              <a:t>Reteaua</a:t>
            </a:r>
            <a:r>
              <a:rPr lang="en-US" sz="2800" dirty="0"/>
              <a:t> </a:t>
            </a:r>
            <a:r>
              <a:rPr lang="en-US" sz="2800" dirty="0" err="1"/>
              <a:t>generata</a:t>
            </a:r>
            <a:r>
              <a:rPr lang="en-US" sz="2800" dirty="0"/>
              <a:t> de </a:t>
            </a:r>
            <a:r>
              <a:rPr lang="en-US" sz="2800" dirty="0" err="1"/>
              <a:t>vectorii</a:t>
            </a:r>
            <a:r>
              <a:rPr lang="en-US" sz="2800" dirty="0"/>
              <a:t> (2, 1) </a:t>
            </a:r>
            <a:r>
              <a:rPr lang="en-US" sz="2800" dirty="0" err="1"/>
              <a:t>si</a:t>
            </a:r>
            <a:r>
              <a:rPr lang="en-US" sz="2800" dirty="0"/>
              <a:t> (0, 2)</a:t>
            </a:r>
          </a:p>
        </p:txBody>
      </p:sp>
    </p:spTree>
    <p:extLst>
      <p:ext uri="{BB962C8B-B14F-4D97-AF65-F5344CB8AC3E}">
        <p14:creationId xmlns:p14="http://schemas.microsoft.com/office/powerpoint/2010/main" val="24634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Solutia </a:t>
            </a:r>
            <a:r>
              <a:rPr lang="en-US" dirty="0" err="1" smtClean="0"/>
              <a:t>propusa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" y="2743200"/>
            <a:ext cx="8068802" cy="3410426"/>
          </a:xfrm>
        </p:spPr>
      </p:pic>
      <p:sp>
        <p:nvSpPr>
          <p:cNvPr id="3" name="TextBox 2"/>
          <p:cNvSpPr txBox="1"/>
          <p:nvPr/>
        </p:nvSpPr>
        <p:spPr>
          <a:xfrm>
            <a:off x="2209800" y="13716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Exemplu</a:t>
            </a:r>
            <a:r>
              <a:rPr lang="en-US" sz="2800" dirty="0"/>
              <a:t>: CVP</a:t>
            </a:r>
          </a:p>
        </p:txBody>
      </p:sp>
    </p:spTree>
    <p:extLst>
      <p:ext uri="{BB962C8B-B14F-4D97-AF65-F5344CB8AC3E}">
        <p14:creationId xmlns:p14="http://schemas.microsoft.com/office/powerpoint/2010/main" val="40402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Solutia </a:t>
            </a:r>
            <a:r>
              <a:rPr lang="en-US" dirty="0" err="1" smtClean="0"/>
              <a:t>propusa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733205"/>
            <a:ext cx="8087854" cy="3362795"/>
          </a:xfrm>
        </p:spPr>
      </p:pic>
      <p:sp>
        <p:nvSpPr>
          <p:cNvPr id="3" name="TextBox 2"/>
          <p:cNvSpPr txBox="1"/>
          <p:nvPr/>
        </p:nvSpPr>
        <p:spPr>
          <a:xfrm>
            <a:off x="2895600" y="1371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Exemplu</a:t>
            </a:r>
            <a:r>
              <a:rPr lang="en-US" sz="2800" dirty="0" smtClean="0"/>
              <a:t>: CVP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1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Solutia </a:t>
            </a:r>
            <a:r>
              <a:rPr lang="en-US" sz="4000" dirty="0" err="1" smtClean="0"/>
              <a:t>propusa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Problema</a:t>
            </a:r>
            <a:r>
              <a:rPr lang="en-US" dirty="0" smtClean="0"/>
              <a:t> NP-</a:t>
            </a:r>
            <a:r>
              <a:rPr lang="en-US" dirty="0" err="1" smtClean="0"/>
              <a:t>dura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algoritmi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rezolvare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exponentiali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intractabili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pentru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dimensiuni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mari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→ </a:t>
            </a:r>
            <a:r>
              <a:rPr lang="en-US" dirty="0" err="1" smtClean="0">
                <a:solidFill>
                  <a:srgbClr val="0070C0"/>
                </a:solidFill>
              </a:rPr>
              <a:t>utilizam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algoritmi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rapizi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mai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imprecisi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err="1" smtClean="0"/>
              <a:t>Algoritmul</a:t>
            </a:r>
            <a:r>
              <a:rPr lang="en-US" b="1" dirty="0" smtClean="0"/>
              <a:t> </a:t>
            </a:r>
            <a:r>
              <a:rPr lang="en-US" b="1" dirty="0" err="1" smtClean="0"/>
              <a:t>lui</a:t>
            </a:r>
            <a:r>
              <a:rPr lang="en-US" b="1" dirty="0" smtClean="0"/>
              <a:t> </a:t>
            </a:r>
            <a:r>
              <a:rPr lang="en-US" b="1" dirty="0" err="1" smtClean="0"/>
              <a:t>Babai</a:t>
            </a:r>
            <a:r>
              <a:rPr lang="en-US" dirty="0" smtClean="0"/>
              <a:t>: </a:t>
            </a:r>
            <a:r>
              <a:rPr lang="en-US" dirty="0" err="1" smtClean="0"/>
              <a:t>porneste</a:t>
            </a:r>
            <a:r>
              <a:rPr lang="en-US" dirty="0" smtClean="0"/>
              <a:t> de la o </a:t>
            </a: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generata</a:t>
            </a:r>
            <a:r>
              <a:rPr lang="en-US" dirty="0" smtClean="0"/>
              <a:t> de </a:t>
            </a:r>
            <a:r>
              <a:rPr lang="en-US" dirty="0" err="1" smtClean="0"/>
              <a:t>vectori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scurti</a:t>
            </a:r>
            <a:r>
              <a:rPr lang="en-US" dirty="0" smtClean="0"/>
              <a:t> → </a:t>
            </a:r>
            <a:r>
              <a:rPr lang="en-US" b="1" dirty="0" err="1" smtClean="0"/>
              <a:t>problema</a:t>
            </a:r>
            <a:r>
              <a:rPr lang="en-US" b="1" dirty="0" smtClean="0"/>
              <a:t> SVP (Shortest Vector Problem)</a:t>
            </a:r>
            <a:r>
              <a:rPr lang="en-US" dirty="0"/>
              <a:t> </a:t>
            </a:r>
            <a:r>
              <a:rPr lang="en-US" dirty="0" err="1" smtClean="0"/>
              <a:t>rezolvabila</a:t>
            </a:r>
            <a:r>
              <a:rPr lang="en-US" dirty="0" smtClean="0"/>
              <a:t> cu </a:t>
            </a:r>
            <a:r>
              <a:rPr lang="en-US" dirty="0" err="1" smtClean="0"/>
              <a:t>algoritmul</a:t>
            </a:r>
            <a:r>
              <a:rPr lang="en-US" dirty="0" smtClean="0"/>
              <a:t> LLL.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2954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Rezolvarea</a:t>
            </a:r>
            <a:r>
              <a:rPr lang="en-US" sz="2800" dirty="0" smtClean="0"/>
              <a:t> </a:t>
            </a:r>
            <a:r>
              <a:rPr lang="en-US" sz="2800" dirty="0" err="1" smtClean="0"/>
              <a:t>problemei</a:t>
            </a:r>
            <a:r>
              <a:rPr lang="en-US" sz="2800" dirty="0" smtClean="0"/>
              <a:t> CVP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86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Solutia </a:t>
            </a:r>
            <a:r>
              <a:rPr lang="en-US" sz="4000" dirty="0" err="1" smtClean="0"/>
              <a:t>propusa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30558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Arhitectura</a:t>
            </a:r>
            <a:r>
              <a:rPr lang="en-US" sz="2800" dirty="0"/>
              <a:t> (</a:t>
            </a:r>
            <a:r>
              <a:rPr lang="en-US" sz="2800" dirty="0" err="1"/>
              <a:t>fluxul</a:t>
            </a:r>
            <a:r>
              <a:rPr lang="en-US" sz="2800" dirty="0"/>
              <a:t> de </a:t>
            </a:r>
            <a:r>
              <a:rPr lang="en-US" sz="2800" dirty="0" err="1"/>
              <a:t>executie</a:t>
            </a:r>
            <a:r>
              <a:rPr lang="en-US" sz="2800" dirty="0"/>
              <a:t> al </a:t>
            </a:r>
            <a:r>
              <a:rPr lang="en-US" sz="2800" dirty="0" err="1"/>
              <a:t>aplicatiei</a:t>
            </a:r>
            <a:r>
              <a:rPr lang="en-US" sz="2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5908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Generator </a:t>
            </a:r>
            <a:r>
              <a:rPr lang="en-US" sz="1600" dirty="0" err="1" smtClean="0"/>
              <a:t>puncte</a:t>
            </a:r>
            <a:r>
              <a:rPr lang="en-US" sz="1600" dirty="0" smtClean="0"/>
              <a:t> de </a:t>
            </a:r>
            <a:r>
              <a:rPr lang="en-US" sz="1600" dirty="0" err="1" smtClean="0"/>
              <a:t>interpolare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75609" y="3429000"/>
            <a:ext cx="2209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Modelator</a:t>
            </a:r>
            <a:r>
              <a:rPr lang="en-US" sz="1600" dirty="0" smtClean="0"/>
              <a:t> </a:t>
            </a:r>
            <a:r>
              <a:rPr lang="en-US" sz="1600" dirty="0" err="1" smtClean="0"/>
              <a:t>constrangeri</a:t>
            </a:r>
            <a:r>
              <a:rPr lang="en-US" sz="1600" dirty="0" smtClean="0"/>
              <a:t> </a:t>
            </a:r>
            <a:r>
              <a:rPr lang="en-US" sz="1600" dirty="0" err="1" smtClean="0"/>
              <a:t>coeficienti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276600" y="4267200"/>
            <a:ext cx="2133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Generator </a:t>
            </a:r>
            <a:r>
              <a:rPr lang="en-US" sz="1600" dirty="0" err="1" smtClean="0"/>
              <a:t>baza</a:t>
            </a:r>
            <a:r>
              <a:rPr lang="en-US" sz="1600" dirty="0" smtClean="0"/>
              <a:t> </a:t>
            </a:r>
            <a:r>
              <a:rPr lang="en-US" sz="1600" dirty="0" err="1" smtClean="0"/>
              <a:t>retea</a:t>
            </a:r>
            <a:r>
              <a:rPr lang="en-US" sz="1600" dirty="0" smtClean="0"/>
              <a:t> </a:t>
            </a:r>
            <a:r>
              <a:rPr lang="en-US" sz="1600" dirty="0" err="1" smtClean="0"/>
              <a:t>laticiala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962400" y="5105400"/>
            <a:ext cx="2590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Rezolvitor</a:t>
            </a:r>
            <a:r>
              <a:rPr lang="en-US" sz="1600" dirty="0" smtClean="0"/>
              <a:t> CVP (alg. </a:t>
            </a:r>
            <a:r>
              <a:rPr lang="en-US" sz="1600" dirty="0" err="1" smtClean="0"/>
              <a:t>Babai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572000" y="5791200"/>
            <a:ext cx="2362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Generator </a:t>
            </a:r>
            <a:r>
              <a:rPr lang="en-US" sz="1600" dirty="0" err="1" smtClean="0"/>
              <a:t>coeficienti</a:t>
            </a:r>
            <a:r>
              <a:rPr lang="en-US" sz="1600" dirty="0" smtClean="0"/>
              <a:t> </a:t>
            </a:r>
            <a:r>
              <a:rPr lang="en-US" sz="1600" dirty="0" err="1" smtClean="0"/>
              <a:t>polinom</a:t>
            </a:r>
            <a:r>
              <a:rPr lang="en-US" sz="1600" dirty="0" smtClean="0"/>
              <a:t> de </a:t>
            </a:r>
            <a:r>
              <a:rPr lang="en-US" sz="1600" dirty="0" err="1" smtClean="0"/>
              <a:t>aproximare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7200" y="1905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Functia</a:t>
            </a:r>
            <a:r>
              <a:rPr lang="en-US" sz="1600" dirty="0" smtClean="0"/>
              <a:t> de </a:t>
            </a:r>
            <a:r>
              <a:rPr lang="en-US" sz="1600" dirty="0" err="1" smtClean="0"/>
              <a:t>aproximat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2362200"/>
            <a:ext cx="266700" cy="228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0800" y="3276600"/>
            <a:ext cx="152400" cy="152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2800" y="4114800"/>
            <a:ext cx="152400" cy="152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62400" y="4876800"/>
            <a:ext cx="228600" cy="228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228600" cy="228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076700" y="1828800"/>
            <a:ext cx="2171700" cy="1371600"/>
          </a:xfrm>
          <a:prstGeom prst="wedgeRoundRectCallout">
            <a:avLst>
              <a:gd name="adj1" fmla="val -85604"/>
              <a:gd name="adj2" fmla="val 1780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Mapare</a:t>
            </a:r>
            <a:r>
              <a:rPr lang="en-US" sz="1400" b="1" dirty="0" smtClean="0"/>
              <a:t> interval de </a:t>
            </a:r>
            <a:r>
              <a:rPr lang="en-US" sz="1400" b="1" dirty="0" err="1" smtClean="0"/>
              <a:t>aproximare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cercul</a:t>
            </a:r>
            <a:r>
              <a:rPr lang="en-US" sz="1400" b="1" dirty="0" smtClean="0"/>
              <a:t> trigonometric + </a:t>
            </a:r>
            <a:r>
              <a:rPr lang="en-US" sz="1400" b="1" dirty="0" err="1" smtClean="0"/>
              <a:t>determianare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puncte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egal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distantate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cerc</a:t>
            </a:r>
            <a:endParaRPr 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ular Callout 22"/>
              <p:cNvSpPr/>
              <p:nvPr/>
            </p:nvSpPr>
            <p:spPr>
              <a:xfrm>
                <a:off x="6553200" y="2514600"/>
                <a:ext cx="1905000" cy="1028700"/>
              </a:xfrm>
              <a:prstGeom prst="wedgeRoundRectCallout">
                <a:avLst>
                  <a:gd name="adj1" fmla="val -156833"/>
                  <a:gd name="adj2" fmla="val 61153"/>
                  <a:gd name="adj3" fmla="val 1666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Transformare </a:t>
                </a:r>
                <a:r>
                  <a:rPr lang="en-US" sz="1400" b="1" dirty="0" err="1" smtClean="0"/>
                  <a:t>fiecare</a:t>
                </a:r>
                <a:r>
                  <a:rPr lang="en-US" sz="1400" b="1" dirty="0" smtClean="0"/>
                  <a:t> </a:t>
                </a:r>
                <a:r>
                  <a:rPr lang="en-US" sz="1400" b="1" dirty="0" err="1" smtClean="0"/>
                  <a:t>coeficient</a:t>
                </a:r>
                <a:r>
                  <a:rPr lang="en-US" sz="1400" b="1" dirty="0" smtClean="0"/>
                  <a:t> in forma </a:t>
                </a:r>
                <a:r>
                  <a:rPr lang="en-US" sz="1400" b="1" dirty="0" err="1" smtClean="0"/>
                  <a:t>mantisa</a:t>
                </a:r>
                <a:r>
                  <a:rPr lang="en-US" sz="1400" b="1" dirty="0" smtClean="0"/>
                  <a:t> exponent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𝑴</m:t>
                    </m:r>
                    <m:sSup>
                      <m:sSupPr>
                        <m:ctrlPr>
                          <a:rPr lang="en-US" sz="1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400" b="1" i="1" smtClean="0">
                            <a:latin typeface="Cambria Math"/>
                          </a:rPr>
                          <m:t>𝑬</m:t>
                        </m:r>
                      </m:sup>
                    </m:sSup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23" name="Rounded Rectangular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514600"/>
                <a:ext cx="1905000" cy="1028700"/>
              </a:xfrm>
              <a:prstGeom prst="wedgeRoundRectCallout">
                <a:avLst>
                  <a:gd name="adj1" fmla="val -156833"/>
                  <a:gd name="adj2" fmla="val 61153"/>
                  <a:gd name="adj3" fmla="val 16667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ular Callout 23"/>
          <p:cNvSpPr/>
          <p:nvPr/>
        </p:nvSpPr>
        <p:spPr>
          <a:xfrm>
            <a:off x="6324600" y="3744190"/>
            <a:ext cx="1905000" cy="980209"/>
          </a:xfrm>
          <a:prstGeom prst="wedgeRoundRectCallout">
            <a:avLst>
              <a:gd name="adj1" fmla="val -97197"/>
              <a:gd name="adj2" fmla="val 3231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Reducere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problema</a:t>
            </a:r>
            <a:r>
              <a:rPr lang="en-US" sz="1400" b="1" dirty="0" smtClean="0"/>
              <a:t> la </a:t>
            </a:r>
            <a:r>
              <a:rPr lang="en-US" sz="1400" b="1" dirty="0" err="1" smtClean="0"/>
              <a:t>lucru</a:t>
            </a:r>
            <a:r>
              <a:rPr lang="en-US" sz="1400" b="1" dirty="0" smtClean="0"/>
              <a:t> cu </a:t>
            </a:r>
            <a:r>
              <a:rPr lang="en-US" sz="1400" b="1" dirty="0" err="1" smtClean="0"/>
              <a:t>intregi</a:t>
            </a:r>
            <a:r>
              <a:rPr lang="en-US" sz="1400" b="1" dirty="0" smtClean="0"/>
              <a:t> (se </a:t>
            </a:r>
            <a:r>
              <a:rPr lang="en-US" sz="1400" b="1" dirty="0" err="1" smtClean="0"/>
              <a:t>elimina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erorile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rotunjire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1371600" y="4610099"/>
            <a:ext cx="1447800" cy="762001"/>
          </a:xfrm>
          <a:prstGeom prst="wedgeRoundRectCallout">
            <a:avLst>
              <a:gd name="adj1" fmla="val 125288"/>
              <a:gd name="adj2" fmla="val 425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Aplicare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algoritm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Babai</a:t>
            </a:r>
            <a:r>
              <a:rPr lang="en-US" sz="1400" b="1" dirty="0" smtClean="0"/>
              <a:t> (LLL)</a:t>
            </a:r>
            <a:endParaRPr lang="en-US" sz="1400" b="1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914400" y="5562600"/>
            <a:ext cx="2362200" cy="1143000"/>
          </a:xfrm>
          <a:prstGeom prst="wedgeRoundRectCallout">
            <a:avLst>
              <a:gd name="adj1" fmla="val 103340"/>
              <a:gd name="adj2" fmla="val -88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Rezolvare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sistem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ecuatii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liniare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determina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valorile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coeficentilor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3091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Justificare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obiectivele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  <a:p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en-US" dirty="0" smtClean="0"/>
          </a:p>
          <a:p>
            <a:r>
              <a:rPr lang="en-US" dirty="0" smtClean="0"/>
              <a:t>Solutia </a:t>
            </a:r>
            <a:r>
              <a:rPr lang="en-US" dirty="0" err="1" smtClean="0"/>
              <a:t>propusa</a:t>
            </a:r>
            <a:endParaRPr lang="en-US" dirty="0" smtClean="0"/>
          </a:p>
          <a:p>
            <a:r>
              <a:rPr lang="en-US" b="1" dirty="0" err="1" smtClean="0">
                <a:solidFill>
                  <a:srgbClr val="00B0F0"/>
                </a:solidFill>
              </a:rPr>
              <a:t>Implementare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testare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concluzii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Implementare</a:t>
            </a:r>
            <a:r>
              <a:rPr lang="en-US" sz="4000" dirty="0" smtClean="0"/>
              <a:t> </a:t>
            </a:r>
            <a:r>
              <a:rPr lang="en-US" sz="4000" dirty="0" err="1" smtClean="0"/>
              <a:t>si</a:t>
            </a:r>
            <a:r>
              <a:rPr lang="en-US" sz="4000" dirty="0" smtClean="0"/>
              <a:t> </a:t>
            </a:r>
            <a:r>
              <a:rPr lang="en-US" sz="4000" dirty="0" err="1" smtClean="0"/>
              <a:t>testare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Generator </a:t>
            </a:r>
            <a:r>
              <a:rPr lang="en-US" sz="1600" dirty="0" err="1" smtClean="0"/>
              <a:t>puncte</a:t>
            </a:r>
            <a:r>
              <a:rPr lang="en-US" sz="1600" dirty="0" smtClean="0"/>
              <a:t> de </a:t>
            </a:r>
            <a:r>
              <a:rPr lang="en-US" sz="1600" dirty="0" err="1" smtClean="0"/>
              <a:t>interpolare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2209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Modelator</a:t>
            </a:r>
            <a:r>
              <a:rPr lang="en-US" sz="1600" dirty="0" smtClean="0"/>
              <a:t> </a:t>
            </a:r>
            <a:r>
              <a:rPr lang="en-US" sz="1600" dirty="0" err="1" smtClean="0"/>
              <a:t>constrangeri</a:t>
            </a:r>
            <a:r>
              <a:rPr lang="en-US" sz="1600" dirty="0" smtClean="0"/>
              <a:t> </a:t>
            </a:r>
            <a:r>
              <a:rPr lang="en-US" sz="1600" dirty="0" err="1" smtClean="0"/>
              <a:t>coeficienti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33400" y="3872345"/>
            <a:ext cx="2133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Generator </a:t>
            </a:r>
            <a:r>
              <a:rPr lang="en-US" sz="1600" dirty="0" err="1" smtClean="0"/>
              <a:t>baza</a:t>
            </a:r>
            <a:r>
              <a:rPr lang="en-US" sz="1600" dirty="0" smtClean="0"/>
              <a:t> </a:t>
            </a:r>
            <a:r>
              <a:rPr lang="en-US" sz="1600" dirty="0" err="1" smtClean="0"/>
              <a:t>retea</a:t>
            </a:r>
            <a:r>
              <a:rPr lang="en-US" sz="1600" dirty="0" smtClean="0"/>
              <a:t> </a:t>
            </a:r>
            <a:r>
              <a:rPr lang="en-US" sz="1600" dirty="0" err="1" smtClean="0"/>
              <a:t>laticiala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1143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Tehnologii</a:t>
            </a:r>
            <a:r>
              <a:rPr lang="en-US" sz="2800" dirty="0" smtClean="0"/>
              <a:t> </a:t>
            </a:r>
            <a:r>
              <a:rPr lang="en-US" sz="2800" dirty="0" err="1" smtClean="0"/>
              <a:t>folosite</a:t>
            </a:r>
            <a:r>
              <a:rPr lang="en-US" sz="2800" dirty="0" smtClean="0"/>
              <a:t> (C/C++)</a:t>
            </a:r>
            <a:endParaRPr lang="en-US" sz="2800" dirty="0"/>
          </a:p>
        </p:txBody>
      </p:sp>
      <p:sp>
        <p:nvSpPr>
          <p:cNvPr id="8" name="Right Brace 7"/>
          <p:cNvSpPr/>
          <p:nvPr/>
        </p:nvSpPr>
        <p:spPr>
          <a:xfrm>
            <a:off x="2840182" y="1988127"/>
            <a:ext cx="228600" cy="25007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934691" y="1901537"/>
            <a:ext cx="4322618" cy="1250372"/>
          </a:xfrm>
          <a:prstGeom prst="wedgeRoundRectCallout">
            <a:avLst>
              <a:gd name="adj1" fmla="val -68910"/>
              <a:gd name="adj2" fmla="val 5696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Librariile</a:t>
            </a:r>
            <a:r>
              <a:rPr lang="en-US" dirty="0" smtClean="0"/>
              <a:t> </a:t>
            </a:r>
            <a:r>
              <a:rPr lang="en-US" b="1" dirty="0" smtClean="0"/>
              <a:t>GMP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b="1" dirty="0" smtClean="0"/>
              <a:t>MPFR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cu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intregi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in </a:t>
            </a:r>
            <a:r>
              <a:rPr lang="en-US" dirty="0" err="1" smtClean="0"/>
              <a:t>virgula</a:t>
            </a:r>
            <a:r>
              <a:rPr lang="en-US" dirty="0" smtClean="0"/>
              <a:t> </a:t>
            </a:r>
            <a:r>
              <a:rPr lang="en-US" dirty="0" err="1" smtClean="0"/>
              <a:t>mobila</a:t>
            </a:r>
            <a:r>
              <a:rPr lang="en-US" dirty="0" smtClean="0"/>
              <a:t> de </a:t>
            </a:r>
            <a:r>
              <a:rPr lang="en-US" dirty="0" err="1" smtClean="0"/>
              <a:t>precizie</a:t>
            </a:r>
            <a:r>
              <a:rPr lang="en-US" dirty="0" smtClean="0"/>
              <a:t> </a:t>
            </a:r>
            <a:r>
              <a:rPr lang="en-US" dirty="0" err="1" smtClean="0"/>
              <a:t>arbitrare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4800600"/>
            <a:ext cx="2590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Rezolvitor</a:t>
            </a:r>
            <a:r>
              <a:rPr lang="en-US" sz="1600" dirty="0" smtClean="0"/>
              <a:t> CVP (alg. </a:t>
            </a:r>
            <a:r>
              <a:rPr lang="en-US" sz="1600" dirty="0" err="1" smtClean="0"/>
              <a:t>Babai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267200" y="3505200"/>
            <a:ext cx="3124200" cy="1295400"/>
          </a:xfrm>
          <a:prstGeom prst="wedgeRoundRectCallout">
            <a:avLst>
              <a:gd name="adj1" fmla="val -86021"/>
              <a:gd name="adj2" fmla="val 5929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Libraria</a:t>
            </a:r>
            <a:r>
              <a:rPr lang="en-US" dirty="0" smtClean="0"/>
              <a:t> </a:t>
            </a:r>
            <a:r>
              <a:rPr lang="en-US" b="1" dirty="0" err="1" smtClean="0"/>
              <a:t>fplll</a:t>
            </a:r>
            <a:r>
              <a:rPr lang="en-US" b="1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implementari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 LLL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Babai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5638800"/>
            <a:ext cx="2362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Generator </a:t>
            </a:r>
            <a:r>
              <a:rPr lang="en-US" sz="1600" dirty="0" err="1" smtClean="0"/>
              <a:t>coeficienti</a:t>
            </a:r>
            <a:r>
              <a:rPr lang="en-US" sz="1600" dirty="0" smtClean="0"/>
              <a:t> </a:t>
            </a:r>
            <a:r>
              <a:rPr lang="en-US" sz="1600" dirty="0" err="1" smtClean="0"/>
              <a:t>polinom</a:t>
            </a:r>
            <a:r>
              <a:rPr lang="en-US" sz="1600" dirty="0" smtClean="0"/>
              <a:t> de </a:t>
            </a:r>
            <a:r>
              <a:rPr lang="en-US" sz="1600" dirty="0" err="1" smtClean="0"/>
              <a:t>aproximare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267200" y="5105400"/>
            <a:ext cx="2743200" cy="1219200"/>
          </a:xfrm>
          <a:prstGeom prst="wedgeRoundRectCallout">
            <a:avLst>
              <a:gd name="adj1" fmla="val -102116"/>
              <a:gd name="adj2" fmla="val 274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Librariile</a:t>
            </a:r>
            <a:r>
              <a:rPr lang="en-US" dirty="0" smtClean="0"/>
              <a:t> </a:t>
            </a:r>
            <a:r>
              <a:rPr lang="en-US" b="1" dirty="0" smtClean="0"/>
              <a:t>ATLAS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b="1" dirty="0" smtClean="0"/>
              <a:t>IML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rezolvare</a:t>
            </a:r>
            <a:r>
              <a:rPr lang="en-US" dirty="0" smtClean="0"/>
              <a:t> de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liniare</a:t>
            </a:r>
            <a:r>
              <a:rPr lang="en-US" dirty="0" smtClean="0"/>
              <a:t> </a:t>
            </a:r>
            <a:r>
              <a:rPr lang="en-US" dirty="0" err="1" smtClean="0"/>
              <a:t>intregi</a:t>
            </a:r>
            <a:r>
              <a:rPr lang="en-US" dirty="0" smtClean="0"/>
              <a:t> de grad </a:t>
            </a:r>
            <a:r>
              <a:rPr lang="en-US" dirty="0" err="1" smtClean="0"/>
              <a:t>foarte</a:t>
            </a:r>
            <a:r>
              <a:rPr lang="en-US" dirty="0" smtClean="0"/>
              <a:t> mare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9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Functii de </a:t>
                </a:r>
                <a:r>
                  <a:rPr lang="en-US" dirty="0" err="1" smtClean="0"/>
                  <a:t>aproximat</a:t>
                </a:r>
                <a:r>
                  <a:rPr lang="en-US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pe</a:t>
                </a:r>
                <a:r>
                  <a:rPr lang="en-US" dirty="0"/>
                  <a:t> </a:t>
                </a:r>
                <a:r>
                  <a:rPr lang="en-US" dirty="0" err="1"/>
                  <a:t>intervalul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0, 1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coeficienti</a:t>
                </a:r>
                <a:r>
                  <a:rPr lang="en-US" dirty="0"/>
                  <a:t> </a:t>
                </a:r>
                <a:r>
                  <a:rPr lang="en-US" dirty="0" err="1"/>
                  <a:t>intregi</a:t>
                </a:r>
                <a:r>
                  <a:rPr lang="en-US" dirty="0"/>
                  <a:t>, grade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100, 200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), 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),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pe</a:t>
                </a:r>
                <a:r>
                  <a:rPr lang="en-US" dirty="0"/>
                  <a:t> </a:t>
                </a:r>
                <a:r>
                  <a:rPr lang="en-US" dirty="0" err="1"/>
                  <a:t>intervalul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[0,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coeficienti</a:t>
                </a:r>
                <a:r>
                  <a:rPr lang="en-US" dirty="0"/>
                  <a:t> </a:t>
                </a:r>
                <a:r>
                  <a:rPr lang="en-US" dirty="0" err="1"/>
                  <a:t>intregi</a:t>
                </a:r>
                <a:r>
                  <a:rPr lang="en-US" dirty="0"/>
                  <a:t>, grade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100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200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300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Evaluare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err="1" smtClean="0"/>
                  <a:t>Eroarea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absoluta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229600" cy="4525963"/>
              </a:xfrm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38400" y="13716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Evaluare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testare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55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Justificare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obiectivele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  <a:p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en-US" dirty="0" smtClean="0"/>
          </a:p>
          <a:p>
            <a:r>
              <a:rPr lang="en-US" dirty="0" smtClean="0"/>
              <a:t>Solutia </a:t>
            </a:r>
            <a:r>
              <a:rPr lang="en-US" dirty="0" err="1" smtClean="0"/>
              <a:t>propusa</a:t>
            </a:r>
            <a:endParaRPr lang="en-US" dirty="0" smtClean="0"/>
          </a:p>
          <a:p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endParaRPr lang="en-US" dirty="0" smtClean="0"/>
          </a:p>
          <a:p>
            <a:r>
              <a:rPr lang="en-US" b="1" dirty="0" err="1" smtClean="0">
                <a:solidFill>
                  <a:srgbClr val="00B0F0"/>
                </a:solidFill>
              </a:rPr>
              <a:t>Rezultate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concluzii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B0F0"/>
                </a:solidFill>
              </a:rPr>
              <a:t>Justificare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obiectivele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proiectului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en-US" dirty="0" smtClean="0"/>
          </a:p>
          <a:p>
            <a:r>
              <a:rPr lang="en-US" dirty="0" smtClean="0"/>
              <a:t>Solutia </a:t>
            </a:r>
            <a:r>
              <a:rPr lang="en-US" dirty="0" err="1" smtClean="0"/>
              <a:t>propusa</a:t>
            </a:r>
            <a:endParaRPr lang="en-US" dirty="0" smtClean="0"/>
          </a:p>
          <a:p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endParaRPr lang="en-US" dirty="0" smtClean="0"/>
          </a:p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concluzii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Rezultate</a:t>
            </a:r>
            <a:r>
              <a:rPr lang="en-US" sz="4000" dirty="0" smtClean="0"/>
              <a:t> </a:t>
            </a:r>
            <a:r>
              <a:rPr lang="en-US" sz="4000" dirty="0" err="1" smtClean="0"/>
              <a:t>si</a:t>
            </a:r>
            <a:r>
              <a:rPr lang="en-US" sz="4000" dirty="0" smtClean="0"/>
              <a:t> </a:t>
            </a:r>
            <a:r>
              <a:rPr lang="en-US" sz="4000" dirty="0" err="1" smtClean="0"/>
              <a:t>concluzii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7182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Calcularea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certificata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utilitarul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Sollya</a:t>
            </a:r>
            <a:endParaRPr lang="en-US" sz="2400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6572250" cy="4162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11531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Evolutia</a:t>
            </a:r>
            <a:r>
              <a:rPr lang="en-US" sz="2800" dirty="0" smtClean="0"/>
              <a:t> </a:t>
            </a:r>
            <a:r>
              <a:rPr lang="en-US" sz="2800" dirty="0" err="1" smtClean="0"/>
              <a:t>erorii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315200" y="2590800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Functia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590800"/>
                <a:ext cx="1600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2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4038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Intrebari</a:t>
            </a:r>
            <a:r>
              <a:rPr lang="en-US" sz="3600" b="1" dirty="0" smtClean="0"/>
              <a:t>? </a:t>
            </a:r>
            <a:r>
              <a:rPr lang="en-US" sz="3600" b="1" dirty="0" err="1" smtClean="0"/>
              <a:t>Sugestii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159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Justificare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obictivele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Teoria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aproximarilor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numerice</a:t>
            </a:r>
            <a:r>
              <a:rPr lang="en-US" sz="2400" dirty="0" smtClean="0">
                <a:solidFill>
                  <a:schemeClr val="accent1"/>
                </a:solidFill>
              </a:rPr>
              <a:t> → </a:t>
            </a:r>
            <a:r>
              <a:rPr lang="en-US" sz="2400" dirty="0" err="1" smtClean="0"/>
              <a:t>sta</a:t>
            </a:r>
            <a:r>
              <a:rPr lang="en-US" sz="2400" dirty="0" smtClean="0"/>
              <a:t> la </a:t>
            </a:r>
            <a:r>
              <a:rPr lang="en-US" sz="2400" dirty="0" err="1" smtClean="0"/>
              <a:t>baza</a:t>
            </a:r>
            <a:r>
              <a:rPr lang="en-US" sz="2400" dirty="0" smtClean="0"/>
              <a:t> </a:t>
            </a:r>
            <a:r>
              <a:rPr lang="en-US" sz="2400" dirty="0" err="1" smtClean="0"/>
              <a:t>calculelor</a:t>
            </a:r>
            <a:r>
              <a:rPr lang="en-US" sz="2400" dirty="0" smtClean="0"/>
              <a:t> din </a:t>
            </a:r>
            <a:r>
              <a:rPr lang="en-US" sz="2400" dirty="0" err="1" smtClean="0"/>
              <a:t>multe</a:t>
            </a:r>
            <a:r>
              <a:rPr lang="en-US" sz="2400" dirty="0" smtClean="0"/>
              <a:t> din </a:t>
            </a:r>
            <a:r>
              <a:rPr lang="en-US" sz="2400" dirty="0" err="1" smtClean="0"/>
              <a:t>domeniile</a:t>
            </a:r>
            <a:r>
              <a:rPr lang="en-US" sz="2400" dirty="0" smtClean="0"/>
              <a:t> de </a:t>
            </a:r>
            <a:r>
              <a:rPr lang="en-US" sz="2400" dirty="0" err="1" smtClean="0"/>
              <a:t>activitate</a:t>
            </a:r>
            <a:r>
              <a:rPr lang="en-US" sz="2400" dirty="0" smtClean="0"/>
              <a:t> </a:t>
            </a:r>
            <a:r>
              <a:rPr lang="en-US" sz="2400" dirty="0" err="1" smtClean="0"/>
              <a:t>curente</a:t>
            </a:r>
            <a:r>
              <a:rPr lang="en-US" sz="2400" dirty="0" smtClean="0"/>
              <a:t> (</a:t>
            </a:r>
            <a:r>
              <a:rPr lang="en-US" sz="2400" dirty="0" err="1" smtClean="0"/>
              <a:t>cercetari</a:t>
            </a:r>
            <a:r>
              <a:rPr lang="en-US" sz="2400" dirty="0" smtClean="0"/>
              <a:t> </a:t>
            </a:r>
            <a:r>
              <a:rPr lang="en-US" sz="2400" dirty="0" err="1" smtClean="0"/>
              <a:t>stiintifice</a:t>
            </a:r>
            <a:r>
              <a:rPr lang="en-US" sz="2400" dirty="0" smtClean="0"/>
              <a:t>, </a:t>
            </a:r>
            <a:r>
              <a:rPr lang="en-US" sz="2400" dirty="0" err="1" smtClean="0"/>
              <a:t>inginerie</a:t>
            </a:r>
            <a:r>
              <a:rPr lang="en-US" sz="2400" dirty="0" smtClean="0"/>
              <a:t>, </a:t>
            </a:r>
            <a:r>
              <a:rPr lang="en-US" sz="2400" dirty="0" err="1" smtClean="0"/>
              <a:t>finante</a:t>
            </a:r>
            <a:r>
              <a:rPr lang="en-US" sz="2400" dirty="0" smtClean="0"/>
              <a:t>, etc.)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Numerele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utilizate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reprezentate</a:t>
            </a:r>
            <a:r>
              <a:rPr lang="en-US" sz="2400" dirty="0" smtClean="0"/>
              <a:t> in </a:t>
            </a:r>
            <a:r>
              <a:rPr lang="en-US" sz="2400" dirty="0" err="1" smtClean="0"/>
              <a:t>formate</a:t>
            </a:r>
            <a:r>
              <a:rPr lang="en-US" sz="2400" dirty="0" smtClean="0"/>
              <a:t> cu </a:t>
            </a:r>
            <a:r>
              <a:rPr lang="en-US" sz="2400" dirty="0" err="1" smtClean="0"/>
              <a:t>precizie</a:t>
            </a:r>
            <a:r>
              <a:rPr lang="en-US" sz="2400" dirty="0" smtClean="0"/>
              <a:t> </a:t>
            </a:r>
            <a:r>
              <a:rPr lang="en-US" sz="2400" dirty="0" err="1" smtClean="0"/>
              <a:t>limitata</a:t>
            </a:r>
            <a:r>
              <a:rPr lang="en-US" sz="2400" dirty="0" smtClean="0"/>
              <a:t> (</a:t>
            </a:r>
            <a:r>
              <a:rPr lang="en-US" sz="2400" dirty="0" err="1" smtClean="0"/>
              <a:t>virgula</a:t>
            </a:r>
            <a:r>
              <a:rPr lang="en-US" sz="2400" dirty="0" smtClean="0"/>
              <a:t> </a:t>
            </a:r>
            <a:r>
              <a:rPr lang="en-US" sz="2400" dirty="0" err="1" smtClean="0"/>
              <a:t>fixa</a:t>
            </a:r>
            <a:r>
              <a:rPr lang="en-US" sz="2400" dirty="0" smtClean="0"/>
              <a:t>, </a:t>
            </a:r>
            <a:r>
              <a:rPr lang="en-US" sz="2400" dirty="0" err="1" smtClean="0"/>
              <a:t>virgula</a:t>
            </a:r>
            <a:r>
              <a:rPr lang="en-US" sz="2400" dirty="0" smtClean="0"/>
              <a:t> </a:t>
            </a:r>
            <a:r>
              <a:rPr lang="en-US" sz="2400" dirty="0" err="1" smtClean="0"/>
              <a:t>mobila</a:t>
            </a:r>
            <a:r>
              <a:rPr lang="en-US" sz="2400" dirty="0" smtClean="0"/>
              <a:t>, etc.) → </a:t>
            </a:r>
            <a:r>
              <a:rPr lang="en-US" sz="2400" dirty="0" err="1" smtClean="0"/>
              <a:t>aritmetici</a:t>
            </a:r>
            <a:r>
              <a:rPr lang="en-US" sz="2400" dirty="0" smtClean="0"/>
              <a:t> </a:t>
            </a:r>
            <a:r>
              <a:rPr lang="en-US" sz="2400" dirty="0" err="1" smtClean="0"/>
              <a:t>specializate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aceste</a:t>
            </a:r>
            <a:r>
              <a:rPr lang="en-US" sz="2400" dirty="0" smtClean="0"/>
              <a:t> </a:t>
            </a:r>
            <a:r>
              <a:rPr lang="en-US" sz="2400" dirty="0" err="1" smtClean="0"/>
              <a:t>formate</a:t>
            </a:r>
            <a:endParaRPr lang="en-US" sz="2400" dirty="0" smtClean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473138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Starea</a:t>
            </a:r>
            <a:r>
              <a:rPr lang="en-US" sz="3200" dirty="0" smtClean="0"/>
              <a:t> </a:t>
            </a:r>
            <a:r>
              <a:rPr lang="en-US" sz="3200" dirty="0" err="1" smtClean="0"/>
              <a:t>actuala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80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Justificare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obictivele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429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Dorinta</a:t>
            </a:r>
            <a:r>
              <a:rPr lang="en-US" dirty="0" smtClean="0"/>
              <a:t> de a </a:t>
            </a:r>
            <a:r>
              <a:rPr lang="en-US" dirty="0" err="1" smtClean="0"/>
              <a:t>studia</a:t>
            </a:r>
            <a:r>
              <a:rPr lang="en-US" dirty="0" smtClean="0"/>
              <a:t> </a:t>
            </a:r>
            <a:r>
              <a:rPr lang="en-US" dirty="0" err="1" smtClean="0"/>
              <a:t>comportamentul</a:t>
            </a:r>
            <a:r>
              <a:rPr lang="en-US" dirty="0" smtClean="0"/>
              <a:t> </a:t>
            </a:r>
            <a:r>
              <a:rPr lang="en-US" dirty="0" err="1" smtClean="0"/>
              <a:t>metodelor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 de </a:t>
            </a:r>
            <a:r>
              <a:rPr lang="en-US" dirty="0" err="1" smtClean="0"/>
              <a:t>aproximare</a:t>
            </a:r>
            <a:r>
              <a:rPr lang="en-US" dirty="0" smtClean="0"/>
              <a:t> a </a:t>
            </a:r>
            <a:r>
              <a:rPr lang="en-US" dirty="0" err="1" smtClean="0"/>
              <a:t>functiilor</a:t>
            </a:r>
            <a:r>
              <a:rPr lang="en-US" dirty="0" smtClean="0"/>
              <a:t> </a:t>
            </a:r>
            <a:r>
              <a:rPr lang="en-US" dirty="0" err="1" smtClean="0"/>
              <a:t>numerice</a:t>
            </a:r>
            <a:r>
              <a:rPr lang="en-US" dirty="0" smtClean="0"/>
              <a:t> in </a:t>
            </a:r>
            <a:r>
              <a:rPr lang="en-US" dirty="0" err="1" smtClean="0"/>
              <a:t>vederea</a:t>
            </a:r>
            <a:r>
              <a:rPr lang="en-US" dirty="0" smtClean="0"/>
              <a:t> </a:t>
            </a:r>
            <a:r>
              <a:rPr lang="en-US" dirty="0" err="1" smtClean="0"/>
              <a:t>extinderii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in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domenii</a:t>
            </a:r>
            <a:r>
              <a:rPr lang="en-US" dirty="0" smtClean="0"/>
              <a:t>, cum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procesarea</a:t>
            </a:r>
            <a:r>
              <a:rPr lang="en-US" dirty="0" smtClean="0"/>
              <a:t> </a:t>
            </a:r>
            <a:r>
              <a:rPr lang="en-US" dirty="0" err="1" smtClean="0"/>
              <a:t>semnalelor</a:t>
            </a:r>
            <a:r>
              <a:rPr lang="en-US" dirty="0" smtClean="0"/>
              <a:t> </a:t>
            </a:r>
            <a:r>
              <a:rPr lang="en-US" dirty="0" err="1" smtClean="0"/>
              <a:t>digitale</a:t>
            </a:r>
            <a:endParaRPr lang="en-US" dirty="0" smtClean="0"/>
          </a:p>
          <a:p>
            <a:r>
              <a:rPr lang="en-US" dirty="0" err="1" smtClean="0"/>
              <a:t>Oferirea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numeric cat </a:t>
            </a:r>
            <a:r>
              <a:rPr lang="en-US" dirty="0" err="1" smtClean="0"/>
              <a:t>mai</a:t>
            </a:r>
            <a:r>
              <a:rPr lang="en-US" dirty="0" smtClean="0"/>
              <a:t> precise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5240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Motivatia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62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Justificare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obiectivele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  <a:p>
            <a:r>
              <a:rPr lang="en-US" b="1" dirty="0" err="1" smtClean="0">
                <a:solidFill>
                  <a:srgbClr val="00B0F0"/>
                </a:solidFill>
              </a:rPr>
              <a:t>Solutii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existente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Solutia </a:t>
            </a:r>
            <a:r>
              <a:rPr lang="en-US" dirty="0" err="1" smtClean="0"/>
              <a:t>propusa</a:t>
            </a:r>
            <a:endParaRPr lang="en-US" dirty="0" smtClean="0"/>
          </a:p>
          <a:p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endParaRPr lang="en-US" dirty="0" smtClean="0"/>
          </a:p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concluzii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dirty="0" err="1" smtClean="0"/>
              <a:t>Numeroase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ezultate</a:t>
            </a:r>
            <a:r>
              <a:rPr lang="en-US" dirty="0" smtClean="0"/>
              <a:t> </a:t>
            </a:r>
            <a:r>
              <a:rPr lang="en-US" dirty="0" err="1" smtClean="0"/>
              <a:t>teoretice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smtClean="0"/>
              <a:t>practice (</a:t>
            </a:r>
            <a:r>
              <a:rPr lang="en-US" dirty="0" err="1" smtClean="0"/>
              <a:t>dezvoltare</a:t>
            </a:r>
            <a:r>
              <a:rPr lang="en-US" dirty="0" smtClean="0"/>
              <a:t> Taylor, alg. </a:t>
            </a:r>
            <a:r>
              <a:rPr lang="en-US" dirty="0" err="1" smtClean="0"/>
              <a:t>Remez</a:t>
            </a:r>
            <a:r>
              <a:rPr lang="en-US" dirty="0" smtClean="0"/>
              <a:t>, etc.)</a:t>
            </a:r>
            <a:endParaRPr lang="en-US" dirty="0" smtClean="0"/>
          </a:p>
          <a:p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stocat</a:t>
            </a:r>
            <a:r>
              <a:rPr lang="en-US" dirty="0" smtClean="0"/>
              <a:t> in </a:t>
            </a:r>
            <a:r>
              <a:rPr lang="en-US" dirty="0" err="1" smtClean="0"/>
              <a:t>memorie</a:t>
            </a:r>
            <a:endParaRPr lang="en-US" dirty="0" smtClean="0"/>
          </a:p>
          <a:p>
            <a:r>
              <a:rPr lang="en-US" dirty="0" smtClean="0"/>
              <a:t>Permit o </a:t>
            </a:r>
            <a:r>
              <a:rPr lang="en-US" dirty="0" err="1" smtClean="0"/>
              <a:t>evaluare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utilizarea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Schemei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Horner</a:t>
            </a:r>
          </a:p>
          <a:p>
            <a:pPr lvl="2"/>
            <a:r>
              <a:rPr lang="en-US" dirty="0" err="1" smtClean="0"/>
              <a:t>Operatiei</a:t>
            </a:r>
            <a:r>
              <a:rPr lang="en-US" dirty="0" smtClean="0"/>
              <a:t> de </a:t>
            </a:r>
            <a:r>
              <a:rPr lang="en-US" dirty="0" err="1" smtClean="0"/>
              <a:t>adunare</a:t>
            </a:r>
            <a:r>
              <a:rPr lang="en-US" dirty="0" smtClean="0"/>
              <a:t> </a:t>
            </a:r>
            <a:r>
              <a:rPr lang="en-US" dirty="0" err="1" smtClean="0"/>
              <a:t>inmultire</a:t>
            </a:r>
            <a:r>
              <a:rPr lang="en-US" dirty="0" smtClean="0"/>
              <a:t> </a:t>
            </a:r>
            <a:r>
              <a:rPr lang="en-US" dirty="0" err="1" smtClean="0"/>
              <a:t>fuzionate</a:t>
            </a:r>
            <a:r>
              <a:rPr lang="en-US" dirty="0" smtClean="0"/>
              <a:t> FMA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Q: Este </a:t>
            </a:r>
            <a:r>
              <a:rPr lang="en-US" dirty="0" err="1" smtClean="0">
                <a:solidFill>
                  <a:srgbClr val="FF0000"/>
                </a:solidFill>
              </a:rPr>
              <a:t>chiar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asa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usor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A: De </a:t>
            </a:r>
            <a:r>
              <a:rPr lang="en-US" dirty="0" err="1" smtClean="0">
                <a:solidFill>
                  <a:srgbClr val="0070C0"/>
                </a:solidFill>
              </a:rPr>
              <a:t>fapt</a:t>
            </a:r>
            <a:r>
              <a:rPr lang="en-US" dirty="0" smtClean="0">
                <a:solidFill>
                  <a:srgbClr val="0070C0"/>
                </a:solidFill>
              </a:rPr>
              <a:t>, NU.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4478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 </a:t>
            </a:r>
            <a:r>
              <a:rPr lang="en-US" sz="3200" dirty="0" err="1" smtClean="0"/>
              <a:t>ce</a:t>
            </a:r>
            <a:r>
              <a:rPr lang="en-US" sz="3200" dirty="0" smtClean="0"/>
              <a:t> </a:t>
            </a:r>
            <a:r>
              <a:rPr lang="en-US" sz="3200" dirty="0" err="1" smtClean="0"/>
              <a:t>polinoame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050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 smtClean="0"/>
              <a:t>Amintim</a:t>
            </a:r>
            <a:r>
              <a:rPr lang="en-US" sz="2600" dirty="0" smtClean="0"/>
              <a:t>:</a:t>
            </a:r>
          </a:p>
          <a:p>
            <a:r>
              <a:rPr lang="en-US" sz="2600" dirty="0" err="1" smtClean="0"/>
              <a:t>sistemele</a:t>
            </a:r>
            <a:r>
              <a:rPr lang="en-US" sz="2600" dirty="0" smtClean="0"/>
              <a:t> de </a:t>
            </a:r>
            <a:r>
              <a:rPr lang="en-US" sz="2600" dirty="0" err="1" smtClean="0"/>
              <a:t>calcul</a:t>
            </a:r>
            <a:r>
              <a:rPr lang="en-US" sz="2600" dirty="0" smtClean="0"/>
              <a:t> pot </a:t>
            </a:r>
            <a:r>
              <a:rPr lang="en-US" sz="2600" dirty="0" err="1" smtClean="0"/>
              <a:t>reprezenta</a:t>
            </a:r>
            <a:r>
              <a:rPr lang="en-US" sz="2600" dirty="0" smtClean="0"/>
              <a:t> </a:t>
            </a:r>
            <a:r>
              <a:rPr lang="en-US" sz="2600" dirty="0" err="1" smtClean="0"/>
              <a:t>doar</a:t>
            </a:r>
            <a:r>
              <a:rPr lang="en-US" sz="2600" dirty="0" smtClean="0"/>
              <a:t> un subset </a:t>
            </a:r>
            <a:r>
              <a:rPr lang="en-US" sz="2600" dirty="0" err="1" smtClean="0"/>
              <a:t>finit</a:t>
            </a:r>
            <a:r>
              <a:rPr lang="en-US" sz="2600" dirty="0" smtClean="0"/>
              <a:t> de </a:t>
            </a:r>
            <a:r>
              <a:rPr lang="en-US" sz="2600" dirty="0" err="1" smtClean="0"/>
              <a:t>numere</a:t>
            </a:r>
            <a:r>
              <a:rPr lang="en-US" sz="2600" dirty="0" smtClean="0"/>
              <a:t> </a:t>
            </a:r>
            <a:r>
              <a:rPr lang="en-US" sz="2600" dirty="0" err="1" smtClean="0"/>
              <a:t>reale</a:t>
            </a:r>
            <a:r>
              <a:rPr lang="en-US" sz="2600" dirty="0" smtClean="0"/>
              <a:t>, </a:t>
            </a:r>
            <a:r>
              <a:rPr lang="en-US" sz="2600" dirty="0" err="1" smtClean="0"/>
              <a:t>stocate</a:t>
            </a:r>
            <a:r>
              <a:rPr lang="en-US" sz="2600" dirty="0" smtClean="0"/>
              <a:t> de </a:t>
            </a:r>
            <a:r>
              <a:rPr lang="en-US" sz="2600" dirty="0" err="1" smtClean="0"/>
              <a:t>obicei</a:t>
            </a:r>
            <a:r>
              <a:rPr lang="en-US" sz="2600" dirty="0" smtClean="0"/>
              <a:t> in </a:t>
            </a:r>
            <a:r>
              <a:rPr lang="en-US" sz="2600" dirty="0" err="1" smtClean="0"/>
              <a:t>virgula</a:t>
            </a:r>
            <a:r>
              <a:rPr lang="en-US" sz="2600" dirty="0" smtClean="0"/>
              <a:t> </a:t>
            </a:r>
            <a:r>
              <a:rPr lang="en-US" sz="2600" dirty="0" err="1" smtClean="0"/>
              <a:t>mobila</a:t>
            </a:r>
            <a:r>
              <a:rPr lang="en-US" sz="2600" dirty="0" smtClean="0"/>
              <a:t>;</a:t>
            </a:r>
          </a:p>
          <a:p>
            <a:r>
              <a:rPr lang="en-US" sz="2600" dirty="0" err="1" smtClean="0"/>
              <a:t>Constrangerile</a:t>
            </a:r>
            <a:r>
              <a:rPr lang="en-US" sz="2600" dirty="0" smtClean="0"/>
              <a:t> hardware </a:t>
            </a:r>
            <a:r>
              <a:rPr lang="en-US" sz="2600" dirty="0" err="1" smtClean="0"/>
              <a:t>si</a:t>
            </a:r>
            <a:r>
              <a:rPr lang="en-US" sz="2600" dirty="0" smtClean="0"/>
              <a:t> de </a:t>
            </a:r>
            <a:r>
              <a:rPr lang="en-US" sz="2600" dirty="0" err="1" smtClean="0"/>
              <a:t>eficienta</a:t>
            </a:r>
            <a:r>
              <a:rPr lang="en-US" sz="2600" dirty="0" smtClean="0"/>
              <a:t> pot </a:t>
            </a:r>
            <a:r>
              <a:rPr lang="en-US" sz="2600" dirty="0" err="1" smtClean="0"/>
              <a:t>forta</a:t>
            </a:r>
            <a:r>
              <a:rPr lang="en-US" sz="2600" dirty="0" smtClean="0"/>
              <a:t> </a:t>
            </a:r>
            <a:r>
              <a:rPr lang="en-US" sz="2600" dirty="0" err="1" smtClean="0"/>
              <a:t>coeficientii</a:t>
            </a:r>
            <a:r>
              <a:rPr lang="en-US" sz="2600" dirty="0" smtClean="0"/>
              <a:t> </a:t>
            </a:r>
            <a:r>
              <a:rPr lang="en-US" sz="2600" dirty="0" err="1" smtClean="0"/>
              <a:t>aceluiasi</a:t>
            </a:r>
            <a:r>
              <a:rPr lang="en-US" sz="2600" dirty="0" smtClean="0"/>
              <a:t> </a:t>
            </a:r>
            <a:r>
              <a:rPr lang="en-US" sz="2600" dirty="0" err="1" smtClean="0"/>
              <a:t>polinom</a:t>
            </a:r>
            <a:r>
              <a:rPr lang="en-US" sz="2600" dirty="0" smtClean="0"/>
              <a:t> </a:t>
            </a:r>
            <a:r>
              <a:rPr lang="en-US" sz="2600" dirty="0" err="1" smtClean="0"/>
              <a:t>sa</a:t>
            </a:r>
            <a:r>
              <a:rPr lang="en-US" sz="2600" dirty="0" smtClean="0"/>
              <a:t>:</a:t>
            </a:r>
          </a:p>
          <a:p>
            <a:pPr lvl="2"/>
            <a:r>
              <a:rPr lang="en-US" sz="2000" dirty="0" err="1" smtClean="0"/>
              <a:t>Utilizeze</a:t>
            </a:r>
            <a:r>
              <a:rPr lang="en-US" sz="2000" dirty="0" smtClean="0"/>
              <a:t> </a:t>
            </a:r>
            <a:r>
              <a:rPr lang="en-US" sz="2000" dirty="0" err="1" smtClean="0"/>
              <a:t>formate</a:t>
            </a:r>
            <a:r>
              <a:rPr lang="en-US" sz="2000" dirty="0" smtClean="0"/>
              <a:t> </a:t>
            </a:r>
            <a:r>
              <a:rPr lang="en-US" sz="2000" dirty="0" err="1" smtClean="0"/>
              <a:t>diferite</a:t>
            </a:r>
            <a:endParaRPr lang="en-US" sz="2000" dirty="0" smtClean="0"/>
          </a:p>
          <a:p>
            <a:pPr lvl="2"/>
            <a:r>
              <a:rPr lang="en-US" sz="2000" dirty="0" smtClean="0"/>
              <a:t>Sa </a:t>
            </a:r>
            <a:r>
              <a:rPr lang="en-US" sz="2000" dirty="0" err="1" smtClean="0"/>
              <a:t>aiba</a:t>
            </a:r>
            <a:r>
              <a:rPr lang="en-US" sz="2000" dirty="0" smtClean="0"/>
              <a:t> </a:t>
            </a:r>
            <a:r>
              <a:rPr lang="en-US" sz="2000" dirty="0" err="1" smtClean="0"/>
              <a:t>precizii</a:t>
            </a:r>
            <a:r>
              <a:rPr lang="en-US" sz="2000" dirty="0" smtClean="0"/>
              <a:t> </a:t>
            </a:r>
            <a:r>
              <a:rPr lang="en-US" sz="2000" dirty="0" err="1" smtClean="0"/>
              <a:t>diferite</a:t>
            </a:r>
            <a:endParaRPr lang="en-US" sz="2000" dirty="0" smtClean="0"/>
          </a:p>
          <a:p>
            <a:pPr lvl="2"/>
            <a:r>
              <a:rPr lang="en-US" sz="2000" dirty="0" smtClean="0"/>
              <a:t>Sa </a:t>
            </a:r>
            <a:r>
              <a:rPr lang="en-US" sz="2000" dirty="0" err="1" smtClean="0"/>
              <a:t>aiba</a:t>
            </a:r>
            <a:r>
              <a:rPr lang="en-US" sz="2000" dirty="0" smtClean="0"/>
              <a:t> </a:t>
            </a:r>
            <a:r>
              <a:rPr lang="en-US" sz="2000" dirty="0" err="1" smtClean="0"/>
              <a:t>valori</a:t>
            </a:r>
            <a:r>
              <a:rPr lang="en-US" sz="2000" dirty="0" smtClean="0"/>
              <a:t> fixate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→ </a:t>
            </a:r>
            <a:r>
              <a:rPr lang="en-US" sz="2400" dirty="0" err="1" smtClean="0">
                <a:solidFill>
                  <a:srgbClr val="FF0000"/>
                </a:solidFill>
              </a:rPr>
              <a:t>trebuie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luate</a:t>
            </a:r>
            <a:r>
              <a:rPr lang="en-US" sz="2400" dirty="0" smtClean="0">
                <a:solidFill>
                  <a:srgbClr val="FF0000"/>
                </a:solidFill>
              </a:rPr>
              <a:t> in </a:t>
            </a:r>
            <a:r>
              <a:rPr lang="en-US" sz="2400" dirty="0" err="1" smtClean="0">
                <a:solidFill>
                  <a:srgbClr val="FF0000"/>
                </a:solidFill>
              </a:rPr>
              <a:t>calcul</a:t>
            </a:r>
            <a:r>
              <a:rPr lang="en-US" sz="2400" dirty="0" smtClean="0">
                <a:solidFill>
                  <a:srgbClr val="FF0000"/>
                </a:solidFill>
              </a:rPr>
              <a:t> → </a:t>
            </a:r>
            <a:r>
              <a:rPr lang="en-US" sz="2400" dirty="0" err="1" smtClean="0">
                <a:solidFill>
                  <a:srgbClr val="FF0000"/>
                </a:solidFill>
              </a:rPr>
              <a:t>spatiu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finit</a:t>
            </a:r>
            <a:r>
              <a:rPr lang="en-US" sz="2400" dirty="0" smtClean="0">
                <a:solidFill>
                  <a:srgbClr val="FF0000"/>
                </a:solidFill>
              </a:rPr>
              <a:t> de </a:t>
            </a:r>
            <a:r>
              <a:rPr lang="en-US" sz="2400" dirty="0" err="1" smtClean="0">
                <a:solidFill>
                  <a:srgbClr val="FF0000"/>
                </a:solidFill>
              </a:rPr>
              <a:t>cautare</a:t>
            </a:r>
            <a:r>
              <a:rPr lang="en-US" sz="2400" dirty="0" smtClean="0">
                <a:solidFill>
                  <a:srgbClr val="FF0000"/>
                </a:solidFill>
              </a:rPr>
              <a:t> al </a:t>
            </a:r>
            <a:r>
              <a:rPr lang="en-US" sz="2400" dirty="0" err="1" smtClean="0">
                <a:solidFill>
                  <a:srgbClr val="FF0000"/>
                </a:solidFill>
              </a:rPr>
              <a:t>polinoamelor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13716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Constrangeri</a:t>
            </a:r>
            <a:r>
              <a:rPr lang="en-US" sz="3200" dirty="0" smtClean="0"/>
              <a:t>(1)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75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Exemplu: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Aproximati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eroare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absoluta</a:t>
                </a:r>
                <a:r>
                  <a:rPr lang="en-US" sz="2400" dirty="0" smtClean="0"/>
                  <a:t> cu un </a:t>
                </a:r>
                <a:r>
                  <a:rPr lang="en-US" sz="2400" dirty="0" err="1" smtClean="0"/>
                  <a:t>polinom</a:t>
                </a:r>
                <a:r>
                  <a:rPr lang="en-US" sz="2400" dirty="0" smtClean="0"/>
                  <a:t> cu </a:t>
                </a:r>
                <a:r>
                  <a:rPr lang="en-US" sz="2400" dirty="0" err="1" smtClean="0"/>
                  <a:t>coeficienti</a:t>
                </a:r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virgula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mobila</a:t>
                </a:r>
                <a:r>
                  <a:rPr lang="en-US" sz="2400" dirty="0" smtClean="0"/>
                  <a:t> cu </a:t>
                </a:r>
                <a:r>
                  <a:rPr lang="en-US" sz="2400" dirty="0" err="1" smtClean="0"/>
                  <a:t>simpla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precizie</a:t>
                </a:r>
                <a:r>
                  <a:rPr lang="en-US" sz="2400" dirty="0" smtClean="0"/>
                  <a:t> (24 </a:t>
                </a:r>
                <a:r>
                  <a:rPr lang="en-US" sz="2400" dirty="0" err="1" smtClean="0"/>
                  <a:t>biti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err="1" smtClean="0"/>
                  <a:t>Legenda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err="1" smtClean="0"/>
                  <a:t>cel</a:t>
                </a:r>
                <a:r>
                  <a:rPr lang="en-US" sz="1800" b="1" dirty="0" smtClean="0"/>
                  <a:t> </a:t>
                </a:r>
                <a:r>
                  <a:rPr lang="en-US" sz="1800" b="1" dirty="0" err="1" smtClean="0"/>
                  <a:t>mai</a:t>
                </a:r>
                <a:r>
                  <a:rPr lang="en-US" sz="1800" b="1" dirty="0" smtClean="0"/>
                  <a:t> bun </a:t>
                </a:r>
                <a:r>
                  <a:rPr lang="en-US" sz="1800" b="1" dirty="0" err="1" smtClean="0"/>
                  <a:t>polinom</a:t>
                </a:r>
                <a:r>
                  <a:rPr lang="en-US" sz="1800" b="1" dirty="0" smtClean="0"/>
                  <a:t> de </a:t>
                </a:r>
                <a:r>
                  <a:rPr lang="en-US" sz="1800" b="1" dirty="0" err="1" smtClean="0"/>
                  <a:t>aproximare</a:t>
                </a:r>
                <a:r>
                  <a:rPr lang="en-US" sz="1800" b="1" dirty="0" smtClean="0"/>
                  <a:t> cu </a:t>
                </a:r>
                <a:r>
                  <a:rPr lang="en-US" sz="1800" b="1" dirty="0" err="1" smtClean="0"/>
                  <a:t>coeficienti</a:t>
                </a:r>
                <a:r>
                  <a:rPr lang="en-US" sz="1800" b="1" dirty="0" smtClean="0"/>
                  <a:t> </a:t>
                </a:r>
                <a:r>
                  <a:rPr lang="en-US" sz="1800" b="1" dirty="0" err="1" smtClean="0"/>
                  <a:t>reali</a:t>
                </a:r>
                <a:r>
                  <a:rPr lang="en-US" sz="1800" b="1" dirty="0" smtClean="0"/>
                  <a:t> (alg. </a:t>
                </a:r>
                <a:r>
                  <a:rPr lang="en-US" sz="1800" b="1" dirty="0" err="1" smtClean="0"/>
                  <a:t>Remez</a:t>
                </a:r>
                <a:r>
                  <a:rPr lang="en-US" sz="18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err="1" smtClean="0"/>
                  <a:t>obtinut</a:t>
                </a:r>
                <a:r>
                  <a:rPr lang="en-US" sz="1800" b="1" dirty="0" smtClean="0"/>
                  <a:t> din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err="1" smtClean="0"/>
                  <a:t>prin</a:t>
                </a:r>
                <a:r>
                  <a:rPr lang="en-US" sz="1800" b="1" dirty="0" smtClean="0"/>
                  <a:t> </a:t>
                </a:r>
                <a:r>
                  <a:rPr lang="en-US" sz="1800" b="1" dirty="0" err="1" smtClean="0"/>
                  <a:t>rotunjirea</a:t>
                </a:r>
                <a:r>
                  <a:rPr lang="en-US" sz="1800" b="1" dirty="0" smtClean="0"/>
                  <a:t> </a:t>
                </a:r>
                <a:r>
                  <a:rPr lang="en-US" sz="1800" b="1" dirty="0" err="1" smtClean="0"/>
                  <a:t>coeficientilor</a:t>
                </a:r>
                <a:r>
                  <a:rPr lang="en-US" sz="1800" b="1" dirty="0" smtClean="0"/>
                  <a:t> la </a:t>
                </a:r>
                <a:r>
                  <a:rPr lang="en-US" sz="1800" b="1" dirty="0" err="1" smtClean="0"/>
                  <a:t>simpla</a:t>
                </a:r>
                <a:r>
                  <a:rPr lang="en-US" sz="1800" b="1" dirty="0" smtClean="0"/>
                  <a:t> </a:t>
                </a:r>
                <a:r>
                  <a:rPr lang="en-US" sz="1800" b="1" dirty="0" err="1" smtClean="0"/>
                  <a:t>precizie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err="1" smtClean="0"/>
                  <a:t>obtinut</a:t>
                </a:r>
                <a:r>
                  <a:rPr lang="en-US" sz="1800" b="1" dirty="0" smtClean="0"/>
                  <a:t> </a:t>
                </a:r>
                <a:r>
                  <a:rPr lang="en-US" sz="1800" b="1" dirty="0" err="1" smtClean="0"/>
                  <a:t>printr</a:t>
                </a:r>
                <a:r>
                  <a:rPr lang="en-US" sz="1800" b="1" dirty="0" smtClean="0"/>
                  <a:t>-o </a:t>
                </a:r>
                <a:r>
                  <a:rPr lang="en-US" sz="1800" b="1" dirty="0" err="1" smtClean="0"/>
                  <a:t>metoda</a:t>
                </a:r>
                <a:r>
                  <a:rPr lang="en-US" sz="1800" b="1" dirty="0" smtClean="0"/>
                  <a:t> </a:t>
                </a:r>
                <a:r>
                  <a:rPr lang="en-US" sz="1800" b="1" dirty="0" err="1" smtClean="0"/>
                  <a:t>specializata</a:t>
                </a:r>
                <a:r>
                  <a:rPr lang="en-US" sz="1800" b="1" dirty="0" smtClean="0"/>
                  <a:t> la </a:t>
                </a:r>
                <a:r>
                  <a:rPr lang="en-US" sz="1800" b="1" dirty="0" err="1" smtClean="0"/>
                  <a:t>constrangeri</a:t>
                </a:r>
                <a:r>
                  <a:rPr lang="en-US" sz="1800" b="1" dirty="0" smtClean="0"/>
                  <a:t> (alg. </a:t>
                </a:r>
                <a:r>
                  <a:rPr lang="en-US" sz="1800" b="1" dirty="0" err="1" smtClean="0"/>
                  <a:t>Fpminimax</a:t>
                </a:r>
                <a:r>
                  <a:rPr lang="en-US" sz="18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→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pierdere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calitate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aproximare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(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rotunjire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). </a:t>
                </a:r>
                <a:r>
                  <a:rPr lang="en-US" sz="2400" dirty="0" smtClean="0"/>
                  <a:t>Se </a:t>
                </a:r>
                <a:r>
                  <a:rPr lang="en-US" sz="2400" dirty="0" err="1" smtClean="0"/>
                  <a:t>poate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mult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mai</a:t>
                </a:r>
                <a:r>
                  <a:rPr lang="en-US" sz="2400" dirty="0" smtClean="0"/>
                  <a:t> bine: </a:t>
                </a:r>
                <a:r>
                  <a:rPr lang="en-US" sz="2400" dirty="0" err="1" smtClean="0"/>
                  <a:t>aici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acuratete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crescuta</a:t>
                </a:r>
                <a:r>
                  <a:rPr lang="en-US" sz="2400" dirty="0" smtClean="0"/>
                  <a:t> cu </a:t>
                </a:r>
                <a:r>
                  <a:rPr lang="en-US" sz="2400" b="1" dirty="0" smtClean="0"/>
                  <a:t>3.65 </a:t>
                </a:r>
                <a:r>
                  <a:rPr lang="en-US" sz="2400" b="1" dirty="0" err="1" smtClean="0"/>
                  <a:t>biti</a:t>
                </a:r>
                <a:r>
                  <a:rPr lang="en-US" sz="2400" b="1" dirty="0" smtClean="0"/>
                  <a:t> </a:t>
                </a:r>
                <a:r>
                  <a:rPr lang="en-US" sz="2400" dirty="0" err="1" smtClean="0"/>
                  <a:t>prin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folosirea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lui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953000"/>
              </a:xfrm>
              <a:blipFill rotWithShape="1">
                <a:blip r:embed="rId2"/>
                <a:stretch>
                  <a:fillRect l="-1111" t="-984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69730"/>
                  </p:ext>
                </p:extLst>
              </p:nvPr>
            </p:nvGraphicFramePr>
            <p:xfrm>
              <a:off x="1524000" y="3124200"/>
              <a:ext cx="6096000" cy="15052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135128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polinom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  <a:ea typeface="Cambria Math"/>
                                          </a:rPr>
                                          <m:t>𝜺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[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8.3 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119 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10.33 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69730"/>
                  </p:ext>
                </p:extLst>
              </p:nvPr>
            </p:nvGraphicFramePr>
            <p:xfrm>
              <a:off x="1524000" y="3124200"/>
              <a:ext cx="6096000" cy="15052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92684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polinom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7813" b="-2906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3115" r="-1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13115" b="-2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16667" r="-1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216667" b="-10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11475" r="-10000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311475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90800" y="11430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Constrangeri</a:t>
            </a:r>
            <a:r>
              <a:rPr lang="en-US" sz="3200" dirty="0" smtClean="0"/>
              <a:t>(2)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31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Justificare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obiectivele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  <a:p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Solutia </a:t>
            </a:r>
            <a:r>
              <a:rPr lang="en-US" b="1" dirty="0" err="1" smtClean="0">
                <a:solidFill>
                  <a:srgbClr val="00B0F0"/>
                </a:solidFill>
              </a:rPr>
              <a:t>propusa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endParaRPr lang="en-US" dirty="0" smtClean="0"/>
          </a:p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concluzii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787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Aproximari de functii utilizand polinoame de grade foarte mari si aplicatii</vt:lpstr>
      <vt:lpstr>Cuprins</vt:lpstr>
      <vt:lpstr>Justificare si obictivele proiectului</vt:lpstr>
      <vt:lpstr>Justificare si obictivele proiectului</vt:lpstr>
      <vt:lpstr>Cuprins</vt:lpstr>
      <vt:lpstr>Solutii existente</vt:lpstr>
      <vt:lpstr>Solutii existente</vt:lpstr>
      <vt:lpstr>Solutii existente</vt:lpstr>
      <vt:lpstr>Cuprins</vt:lpstr>
      <vt:lpstr>Solutia propusa</vt:lpstr>
      <vt:lpstr>Solutia propusa</vt:lpstr>
      <vt:lpstr>Solutia propusa</vt:lpstr>
      <vt:lpstr>Solutia propusa</vt:lpstr>
      <vt:lpstr>Solutia propusa</vt:lpstr>
      <vt:lpstr>Solutia propusa</vt:lpstr>
      <vt:lpstr>Cuprins</vt:lpstr>
      <vt:lpstr>Implementare si testare</vt:lpstr>
      <vt:lpstr>Implementare si testare</vt:lpstr>
      <vt:lpstr>Cuprins</vt:lpstr>
      <vt:lpstr>Rezultate si concluzii</vt:lpstr>
      <vt:lpstr>Va multumesc pentru atentie!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Aproximari de functii utilizand polinoame de grade foarte mari si aplicatii</dc:title>
  <dc:creator>Silviu</dc:creator>
  <cp:lastModifiedBy>Silviu</cp:lastModifiedBy>
  <cp:revision>37</cp:revision>
  <dcterms:created xsi:type="dcterms:W3CDTF">2012-03-14T08:05:07Z</dcterms:created>
  <dcterms:modified xsi:type="dcterms:W3CDTF">2012-03-18T12:12:29Z</dcterms:modified>
</cp:coreProperties>
</file>