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Garamond-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aramond-bold.fntdata"/><Relationship Id="rId6" Type="http://schemas.openxmlformats.org/officeDocument/2006/relationships/slide" Target="slides/slide2.xml"/><Relationship Id="rId18" Type="http://schemas.openxmlformats.org/officeDocument/2006/relationships/font" Target="fonts/Garamo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1C4587"/>
        </a:solidFill>
      </p:bgPr>
    </p:bg>
    <p:spTree>
      <p:nvGrpSpPr>
        <p:cNvPr id="16"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descr="HD-PanelTitleR1.png" id="18" name="Google Shape;18;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1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2" name="Shape 92"/>
        <p:cNvGrpSpPr/>
        <p:nvPr/>
      </p:nvGrpSpPr>
      <p:grpSpPr>
        <a:xfrm>
          <a:off x="0" y="0"/>
          <a:ext cx="0" cy="0"/>
          <a:chOff x="0" y="0"/>
          <a:chExt cx="0" cy="0"/>
        </a:xfrm>
      </p:grpSpPr>
      <p:sp>
        <p:nvSpPr>
          <p:cNvPr id="93" name="Google Shape;93;p1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1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1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5" name="Shape 125"/>
        <p:cNvGrpSpPr/>
        <p:nvPr/>
      </p:nvGrpSpPr>
      <p:grpSpPr>
        <a:xfrm>
          <a:off x="0" y="0"/>
          <a:ext cx="0" cy="0"/>
          <a:chOff x="0" y="0"/>
          <a:chExt cx="0" cy="0"/>
        </a:xfrm>
      </p:grpSpPr>
      <p:sp>
        <p:nvSpPr>
          <p:cNvPr id="126" name="Google Shape;126;p1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1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4"/>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 name="Google Shape;38;p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4"/>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6" name="Google Shape;46;p5"/>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7" name="Google Shape;47;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6"/>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6"/>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6"/>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1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5"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descr="HD-PanelContent.png" id="7" name="Google Shape;7;p1"/>
            <p:cNvPicPr preferRelativeResize="0"/>
            <p:nvPr/>
          </p:nvPicPr>
          <p:blipFill rotWithShape="1">
            <a:blip r:embed="rId1">
              <a:alphaModFix/>
            </a:blip>
            <a:srcRect b="0" l="0" r="0" t="0"/>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
            <p:cNvPicPr preferRelativeResize="0"/>
            <p:nvPr/>
          </p:nvPicPr>
          <p:blipFill rotWithShape="1">
            <a:blip r:embed="rId2">
              <a:alphaModFix/>
            </a:blip>
            <a:srcRect b="0" l="0" r="0" t="0"/>
            <a:stretch/>
          </p:blipFill>
          <p:spPr>
            <a:xfrm>
              <a:off x="-15736" y="3153832"/>
              <a:ext cx="777240" cy="606425"/>
            </a:xfrm>
            <a:prstGeom prst="rect">
              <a:avLst/>
            </a:prstGeom>
            <a:noFill/>
            <a:ln>
              <a:noFill/>
            </a:ln>
          </p:spPr>
        </p:pic>
        <p:pic>
          <p:nvPicPr>
            <p:cNvPr descr="HDRibbonContent-UniformTrim.png" id="10" name="Google Shape;10;p1"/>
            <p:cNvPicPr preferRelativeResize="0"/>
            <p:nvPr/>
          </p:nvPicPr>
          <p:blipFill rotWithShape="1">
            <a:blip r:embed="rId2">
              <a:alphaModFix/>
            </a:blip>
            <a:srcRect b="0" l="0" r="0" t="0"/>
            <a:stretch/>
          </p:blipFill>
          <p:spPr>
            <a:xfrm>
              <a:off x="11436986" y="3153832"/>
              <a:ext cx="777240" cy="606425"/>
            </a:xfrm>
            <a:prstGeom prst="rect">
              <a:avLst/>
            </a:prstGeom>
            <a:noFill/>
            <a:ln>
              <a:noFill/>
            </a:ln>
          </p:spPr>
        </p:pic>
      </p:grpSp>
      <p:sp>
        <p:nvSpPr>
          <p:cNvPr id="11" name="Google Shape;11;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List_of_postal_codes_of_Canada:_M"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Garamond"/>
              <a:buNone/>
            </a:pPr>
            <a:r>
              <a:rPr b="1" lang="en-US" sz="3600"/>
              <a:t>A Recommender System for Organic Produce Distribution Center</a:t>
            </a:r>
            <a:endParaRPr sz="3600"/>
          </a:p>
        </p:txBody>
      </p:sp>
      <p:sp>
        <p:nvSpPr>
          <p:cNvPr id="152" name="Google Shape;152;p1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2415"/>
              <a:buNone/>
            </a:pPr>
            <a:r>
              <a:rPr lang="en-US"/>
              <a:t>Applied Data Science Capstone</a:t>
            </a:r>
            <a:endParaRPr/>
          </a:p>
          <a:p>
            <a:pPr indent="0" lvl="0" marL="0" rtl="0" algn="ctr">
              <a:lnSpc>
                <a:spcPct val="90000"/>
              </a:lnSpc>
              <a:spcBef>
                <a:spcPts val="1020"/>
              </a:spcBef>
              <a:spcAft>
                <a:spcPts val="0"/>
              </a:spcAft>
              <a:buSzPts val="2415"/>
              <a:buNone/>
            </a:pPr>
            <a:r>
              <a:t/>
            </a:r>
            <a:endParaRPr/>
          </a:p>
          <a:p>
            <a:pPr indent="0" lvl="0" marL="0" rtl="0" algn="r">
              <a:lnSpc>
                <a:spcPct val="90000"/>
              </a:lnSpc>
              <a:spcBef>
                <a:spcPts val="1080"/>
              </a:spcBef>
              <a:spcAft>
                <a:spcPts val="0"/>
              </a:spcAft>
              <a:buSzPts val="2415"/>
              <a:buNone/>
            </a:pPr>
            <a:r>
              <a:rPr b="1" lang="en-US"/>
              <a:t>Jared Myers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p:nvPr/>
        </p:nvSpPr>
        <p:spPr>
          <a:xfrm>
            <a:off x="1226818" y="120922"/>
            <a:ext cx="976724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210" name="Google Shape;210;p28"/>
          <p:cNvPicPr preferRelativeResize="0"/>
          <p:nvPr/>
        </p:nvPicPr>
        <p:blipFill>
          <a:blip r:embed="rId3">
            <a:alphaModFix/>
          </a:blip>
          <a:stretch>
            <a:fillRect/>
          </a:stretch>
        </p:blipFill>
        <p:spPr>
          <a:xfrm>
            <a:off x="1040450" y="3533854"/>
            <a:ext cx="9953625" cy="2543175"/>
          </a:xfrm>
          <a:prstGeom prst="rect">
            <a:avLst/>
          </a:prstGeom>
          <a:noFill/>
          <a:ln>
            <a:noFill/>
          </a:ln>
        </p:spPr>
      </p:pic>
      <p:sp>
        <p:nvSpPr>
          <p:cNvPr id="211" name="Google Shape;211;p28"/>
          <p:cNvSpPr txBox="1"/>
          <p:nvPr/>
        </p:nvSpPr>
        <p:spPr>
          <a:xfrm>
            <a:off x="1133713" y="2545850"/>
            <a:ext cx="97671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 total </a:t>
            </a:r>
            <a:r>
              <a:rPr lang="en-US" sz="1800"/>
              <a:t>restaurants</a:t>
            </a:r>
            <a:r>
              <a:rPr lang="en-US" sz="1800"/>
              <a:t> column will be created using the result of the one-hot encoded columns to show an aggregate number of </a:t>
            </a:r>
            <a:r>
              <a:rPr lang="en-US" sz="1800"/>
              <a:t>restaurants</a:t>
            </a:r>
            <a:r>
              <a:rPr lang="en-US" sz="1800"/>
              <a:t> in each neighborhood. The data will then be ready for statistical analysis and machine </a:t>
            </a:r>
            <a:r>
              <a:rPr lang="en-US" sz="1800"/>
              <a:t>learning</a:t>
            </a:r>
            <a:r>
              <a:rPr lang="en-US" sz="1800"/>
              <a:t> algorithms.</a:t>
            </a:r>
            <a:endParaRPr>
              <a:latin typeface="Garamond"/>
              <a:ea typeface="Garamond"/>
              <a:cs typeface="Garamond"/>
              <a:sym typeface="Garamond"/>
            </a:endParaRPr>
          </a:p>
        </p:txBody>
      </p:sp>
      <p:sp>
        <p:nvSpPr>
          <p:cNvPr id="212" name="Google Shape;212;p28"/>
          <p:cNvSpPr txBox="1"/>
          <p:nvPr/>
        </p:nvSpPr>
        <p:spPr>
          <a:xfrm>
            <a:off x="1342000" y="1253200"/>
            <a:ext cx="9611100" cy="868200"/>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Clr>
                <a:schemeClr val="accent1"/>
              </a:buClr>
              <a:buSzPts val="2760"/>
              <a:buChar char="•"/>
            </a:pPr>
            <a:r>
              <a:rPr b="1" lang="en-US" sz="2400">
                <a:solidFill>
                  <a:srgbClr val="262626"/>
                </a:solidFill>
                <a:latin typeface="Garamond"/>
                <a:ea typeface="Garamond"/>
                <a:cs typeface="Garamond"/>
                <a:sym typeface="Garamond"/>
              </a:rPr>
              <a:t>Part 3: Processing Venue Data</a:t>
            </a:r>
            <a:endParaRPr>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b="1" lang="en-US" sz="3959"/>
              <a:t>Methodology</a:t>
            </a:r>
            <a:endParaRPr sz="3959"/>
          </a:p>
        </p:txBody>
      </p:sp>
      <p:sp>
        <p:nvSpPr>
          <p:cNvPr id="218" name="Google Shape;218;p29"/>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b="1" lang="en-US"/>
              <a:t>Part 4: Modeling Using K-Means</a:t>
            </a:r>
            <a:endParaRPr b="1"/>
          </a:p>
          <a:p>
            <a:pPr indent="0" lvl="0" marL="0" rtl="0" algn="l">
              <a:spcBef>
                <a:spcPts val="1080"/>
              </a:spcBef>
              <a:spcAft>
                <a:spcPts val="0"/>
              </a:spcAft>
              <a:buSzPts val="2760"/>
              <a:buNone/>
            </a:pPr>
            <a:r>
              <a:t/>
            </a:r>
            <a:endParaRPr b="1"/>
          </a:p>
        </p:txBody>
      </p:sp>
      <p:pic>
        <p:nvPicPr>
          <p:cNvPr id="219" name="Google Shape;219;p29"/>
          <p:cNvPicPr preferRelativeResize="0"/>
          <p:nvPr/>
        </p:nvPicPr>
        <p:blipFill>
          <a:blip r:embed="rId3">
            <a:alphaModFix/>
          </a:blip>
          <a:stretch>
            <a:fillRect/>
          </a:stretch>
        </p:blipFill>
        <p:spPr>
          <a:xfrm>
            <a:off x="1287175" y="2568874"/>
            <a:ext cx="6863475" cy="1234025"/>
          </a:xfrm>
          <a:prstGeom prst="rect">
            <a:avLst/>
          </a:prstGeom>
          <a:noFill/>
          <a:ln>
            <a:noFill/>
          </a:ln>
        </p:spPr>
      </p:pic>
      <p:pic>
        <p:nvPicPr>
          <p:cNvPr id="220" name="Google Shape;220;p29"/>
          <p:cNvPicPr preferRelativeResize="0"/>
          <p:nvPr/>
        </p:nvPicPr>
        <p:blipFill>
          <a:blip r:embed="rId4">
            <a:alphaModFix/>
          </a:blip>
          <a:stretch>
            <a:fillRect/>
          </a:stretch>
        </p:blipFill>
        <p:spPr>
          <a:xfrm>
            <a:off x="1287163" y="3903788"/>
            <a:ext cx="6581775" cy="119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143000" y="672527"/>
            <a:ext cx="9906000" cy="637200"/>
          </a:xfrm>
          <a:prstGeom prst="rect">
            <a:avLst/>
          </a:prstGeom>
          <a:noFill/>
          <a:ln>
            <a:noFill/>
          </a:ln>
        </p:spPr>
        <p:txBody>
          <a:bodyPr anchorCtr="0" anchor="ctr" bIns="45700" lIns="91425" spcFirstLastPara="1" rIns="91425" wrap="square" tIns="45700">
            <a:noAutofit/>
          </a:bodyPr>
          <a:lstStyle/>
          <a:p>
            <a:pPr indent="0" lvl="0" marL="0" rtl="0" algn="ctr">
              <a:spcBef>
                <a:spcPts val="1100"/>
              </a:spcBef>
              <a:spcAft>
                <a:spcPts val="0"/>
              </a:spcAft>
              <a:buClr>
                <a:schemeClr val="dk1"/>
              </a:buClr>
              <a:buSzPts val="1100"/>
              <a:buFont typeface="Arial"/>
              <a:buNone/>
            </a:pPr>
            <a:r>
              <a:t/>
            </a:r>
            <a:endParaRPr b="1" sz="2400"/>
          </a:p>
          <a:p>
            <a:pPr indent="0" lvl="0" marL="0" rtl="0" algn="ctr">
              <a:spcBef>
                <a:spcPts val="1100"/>
              </a:spcBef>
              <a:spcAft>
                <a:spcPts val="0"/>
              </a:spcAft>
              <a:buClr>
                <a:schemeClr val="dk1"/>
              </a:buClr>
              <a:buSzPts val="1100"/>
              <a:buFont typeface="Arial"/>
              <a:buNone/>
            </a:pPr>
            <a:r>
              <a:rPr b="1" lang="en-US" sz="2400"/>
              <a:t>Results Discussion And Conclusion</a:t>
            </a:r>
            <a:endParaRPr b="1" sz="1650">
              <a:solidFill>
                <a:srgbClr val="FFFFFF"/>
              </a:solidFill>
              <a:highlight>
                <a:schemeClr val="dk1"/>
              </a:highlight>
              <a:latin typeface="Arial"/>
              <a:ea typeface="Arial"/>
              <a:cs typeface="Arial"/>
              <a:sym typeface="Arial"/>
            </a:endParaRPr>
          </a:p>
          <a:p>
            <a:pPr indent="0" lvl="0" marL="0" rtl="0" algn="ctr">
              <a:spcBef>
                <a:spcPts val="0"/>
              </a:spcBef>
              <a:spcAft>
                <a:spcPts val="0"/>
              </a:spcAft>
              <a:buClr>
                <a:srgbClr val="262626"/>
              </a:buClr>
              <a:buSzPts val="3959"/>
              <a:buFont typeface="Garamond"/>
              <a:buNone/>
            </a:pPr>
            <a:r>
              <a:t/>
            </a:r>
            <a:endParaRPr b="1" sz="3959"/>
          </a:p>
        </p:txBody>
      </p:sp>
      <p:sp>
        <p:nvSpPr>
          <p:cNvPr id="226" name="Google Shape;226;p30"/>
          <p:cNvSpPr txBox="1"/>
          <p:nvPr>
            <p:ph idx="1" type="body"/>
          </p:nvPr>
        </p:nvSpPr>
        <p:spPr>
          <a:xfrm>
            <a:off x="1142989" y="2448976"/>
            <a:ext cx="10274700" cy="4535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760"/>
              <a:buNone/>
            </a:pPr>
            <a:r>
              <a:rPr lang="en-US" sz="1800">
                <a:solidFill>
                  <a:srgbClr val="000000"/>
                </a:solidFill>
                <a:latin typeface="Arial"/>
                <a:ea typeface="Arial"/>
                <a:cs typeface="Arial"/>
                <a:sym typeface="Arial"/>
              </a:rPr>
              <a:t>In the Foursquare data, some </a:t>
            </a:r>
            <a:r>
              <a:rPr lang="en-US" sz="1800">
                <a:solidFill>
                  <a:srgbClr val="000000"/>
                </a:solidFill>
                <a:latin typeface="Arial"/>
                <a:ea typeface="Arial"/>
                <a:cs typeface="Arial"/>
                <a:sym typeface="Arial"/>
              </a:rPr>
              <a:t>restaurants</a:t>
            </a:r>
            <a:r>
              <a:rPr lang="en-US" sz="1800">
                <a:solidFill>
                  <a:srgbClr val="000000"/>
                </a:solidFill>
                <a:latin typeface="Arial"/>
                <a:ea typeface="Arial"/>
                <a:cs typeface="Arial"/>
                <a:sym typeface="Arial"/>
              </a:rPr>
              <a:t> are consider "joints" and some are labeled "</a:t>
            </a:r>
            <a:r>
              <a:rPr lang="en-US" sz="1800">
                <a:solidFill>
                  <a:srgbClr val="000000"/>
                </a:solidFill>
                <a:latin typeface="Arial"/>
                <a:ea typeface="Arial"/>
                <a:cs typeface="Arial"/>
                <a:sym typeface="Arial"/>
              </a:rPr>
              <a:t>restaurants</a:t>
            </a:r>
            <a:r>
              <a:rPr lang="en-US" sz="1800">
                <a:solidFill>
                  <a:srgbClr val="000000"/>
                </a:solidFill>
                <a:latin typeface="Arial"/>
                <a:ea typeface="Arial"/>
                <a:cs typeface="Arial"/>
                <a:sym typeface="Arial"/>
              </a:rPr>
              <a:t>". For the purpose of analysis any venue labeled a joint or </a:t>
            </a:r>
            <a:r>
              <a:rPr lang="en-US" sz="1800">
                <a:solidFill>
                  <a:srgbClr val="000000"/>
                </a:solidFill>
                <a:latin typeface="Arial"/>
                <a:ea typeface="Arial"/>
                <a:cs typeface="Arial"/>
                <a:sym typeface="Arial"/>
              </a:rPr>
              <a:t>restaurant</a:t>
            </a:r>
            <a:r>
              <a:rPr lang="en-US" sz="1800">
                <a:solidFill>
                  <a:srgbClr val="000000"/>
                </a:solidFill>
                <a:latin typeface="Arial"/>
                <a:ea typeface="Arial"/>
                <a:cs typeface="Arial"/>
                <a:sym typeface="Arial"/>
              </a:rPr>
              <a:t> was considered a </a:t>
            </a:r>
            <a:r>
              <a:rPr lang="en-US" sz="1800">
                <a:solidFill>
                  <a:srgbClr val="000000"/>
                </a:solidFill>
                <a:latin typeface="Arial"/>
                <a:ea typeface="Arial"/>
                <a:cs typeface="Arial"/>
                <a:sym typeface="Arial"/>
              </a:rPr>
              <a:t>restaurant</a:t>
            </a:r>
            <a:r>
              <a:rPr lang="en-US" sz="1800">
                <a:solidFill>
                  <a:srgbClr val="000000"/>
                </a:solidFill>
                <a:latin typeface="Arial"/>
                <a:ea typeface="Arial"/>
                <a:cs typeface="Arial"/>
                <a:sym typeface="Arial"/>
              </a:rPr>
              <a:t>. The neighborhood cluster with the highest number of </a:t>
            </a:r>
            <a:r>
              <a:rPr lang="en-US" sz="1800">
                <a:solidFill>
                  <a:srgbClr val="000000"/>
                </a:solidFill>
                <a:latin typeface="Arial"/>
                <a:ea typeface="Arial"/>
                <a:cs typeface="Arial"/>
                <a:sym typeface="Arial"/>
              </a:rPr>
              <a:t>restaurants</a:t>
            </a:r>
            <a:r>
              <a:rPr lang="en-US" sz="1800">
                <a:solidFill>
                  <a:srgbClr val="000000"/>
                </a:solidFill>
                <a:latin typeface="Arial"/>
                <a:ea typeface="Arial"/>
                <a:cs typeface="Arial"/>
                <a:sym typeface="Arial"/>
              </a:rPr>
              <a:t> will be considered the best recommendation for the organic produce distributor to open a distribution center.</a:t>
            </a:r>
            <a:endParaRPr sz="1800">
              <a:solidFill>
                <a:srgbClr val="000000"/>
              </a:solidFill>
              <a:latin typeface="Arial"/>
              <a:ea typeface="Arial"/>
              <a:cs typeface="Arial"/>
              <a:sym typeface="Arial"/>
            </a:endParaRPr>
          </a:p>
          <a:p>
            <a:pPr indent="0" lvl="0" marL="0" rtl="0" algn="l">
              <a:spcBef>
                <a:spcPts val="1080"/>
              </a:spcBef>
              <a:spcAft>
                <a:spcPts val="0"/>
              </a:spcAft>
              <a:buSzPts val="2760"/>
              <a:buNone/>
            </a:pPr>
            <a:r>
              <a:rPr lang="en-US" sz="1800">
                <a:solidFill>
                  <a:srgbClr val="000000"/>
                </a:solidFill>
                <a:latin typeface="Arial"/>
                <a:ea typeface="Arial"/>
                <a:cs typeface="Arial"/>
                <a:sym typeface="Arial"/>
              </a:rPr>
              <a:t>Cluster 1, consisting of the neighborhoods Maryvale and Wexford, has the highest density of </a:t>
            </a:r>
            <a:r>
              <a:rPr lang="en-US" sz="1800">
                <a:solidFill>
                  <a:srgbClr val="000000"/>
                </a:solidFill>
                <a:latin typeface="Arial"/>
                <a:ea typeface="Arial"/>
                <a:cs typeface="Arial"/>
                <a:sym typeface="Arial"/>
              </a:rPr>
              <a:t>restaurants</a:t>
            </a:r>
            <a:r>
              <a:rPr lang="en-US" sz="1800">
                <a:solidFill>
                  <a:srgbClr val="000000"/>
                </a:solidFill>
                <a:latin typeface="Arial"/>
                <a:ea typeface="Arial"/>
                <a:cs typeface="Arial"/>
                <a:sym typeface="Arial"/>
              </a:rPr>
              <a:t> and would be the best location for a organic produce distribution center in Scarborough.</a:t>
            </a:r>
            <a:endParaRPr sz="1050">
              <a:solidFill>
                <a:srgbClr val="FFFFFF"/>
              </a:solidFill>
              <a:highlight>
                <a:schemeClr val="dk1"/>
              </a:highlight>
              <a:latin typeface="Arial"/>
              <a:ea typeface="Arial"/>
              <a:cs typeface="Arial"/>
              <a:sym typeface="Arial"/>
            </a:endParaRPr>
          </a:p>
          <a:p>
            <a:pPr indent="0" lvl="0" marL="0" rtl="0" algn="l">
              <a:spcBef>
                <a:spcPts val="1080"/>
              </a:spcBef>
              <a:spcAft>
                <a:spcPts val="0"/>
              </a:spcAft>
              <a:buSzPts val="2760"/>
              <a:buNone/>
            </a:pPr>
            <a:r>
              <a:t/>
            </a:r>
            <a:endParaRPr sz="1050">
              <a:solidFill>
                <a:srgbClr val="FFFFFF"/>
              </a:solidFill>
              <a:highlight>
                <a:schemeClr val="dk1"/>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1100"/>
              </a:spcBef>
              <a:spcAft>
                <a:spcPts val="0"/>
              </a:spcAft>
              <a:buClr>
                <a:schemeClr val="dk1"/>
              </a:buClr>
              <a:buSzPts val="1100"/>
              <a:buFont typeface="Arial"/>
              <a:buNone/>
            </a:pPr>
            <a:r>
              <a:rPr b="1" lang="en-US" sz="2400"/>
              <a:t>Results Discussion And Conclusion</a:t>
            </a:r>
            <a:endParaRPr/>
          </a:p>
        </p:txBody>
      </p:sp>
      <p:sp>
        <p:nvSpPr>
          <p:cNvPr id="232" name="Google Shape;232;p31"/>
          <p:cNvSpPr txBox="1"/>
          <p:nvPr/>
        </p:nvSpPr>
        <p:spPr>
          <a:xfrm>
            <a:off x="1391325" y="2565575"/>
            <a:ext cx="4825200" cy="3601800"/>
          </a:xfrm>
          <a:prstGeom prst="rect">
            <a:avLst/>
          </a:prstGeom>
          <a:noFill/>
          <a:ln>
            <a:noFill/>
          </a:ln>
        </p:spPr>
        <p:txBody>
          <a:bodyPr anchorCtr="0" anchor="t" bIns="91425" lIns="91425" spcFirstLastPara="1" rIns="91425" wrap="square" tIns="91425">
            <a:noAutofit/>
          </a:bodyPr>
          <a:lstStyle/>
          <a:p>
            <a:pPr indent="0" lvl="0" marL="0" marR="190500" rtl="0" algn="l">
              <a:spcBef>
                <a:spcPts val="2200"/>
              </a:spcBef>
              <a:spcAft>
                <a:spcPts val="0"/>
              </a:spcAft>
              <a:buClr>
                <a:schemeClr val="dk1"/>
              </a:buClr>
              <a:buSzPts val="1100"/>
              <a:buFont typeface="Arial"/>
              <a:buNone/>
            </a:pPr>
            <a:r>
              <a:rPr b="1" lang="en-US" sz="1800"/>
              <a:t>Final Recommendation</a:t>
            </a:r>
            <a:endParaRPr b="1" sz="1800"/>
          </a:p>
          <a:p>
            <a:pPr indent="0" lvl="0" marL="0" rtl="0" algn="just">
              <a:lnSpc>
                <a:spcPct val="115000"/>
              </a:lnSpc>
              <a:spcBef>
                <a:spcPts val="1100"/>
              </a:spcBef>
              <a:spcAft>
                <a:spcPts val="0"/>
              </a:spcAft>
              <a:buClr>
                <a:schemeClr val="dk1"/>
              </a:buClr>
              <a:buSzPts val="1100"/>
              <a:buFont typeface="Arial"/>
              <a:buNone/>
            </a:pPr>
            <a:r>
              <a:rPr lang="en-US" sz="1800"/>
              <a:t>Postal Code: M1R</a:t>
            </a:r>
            <a:endParaRPr sz="1800"/>
          </a:p>
          <a:p>
            <a:pPr indent="0" lvl="0" marL="0" rtl="0" algn="just">
              <a:lnSpc>
                <a:spcPct val="115000"/>
              </a:lnSpc>
              <a:spcBef>
                <a:spcPts val="1100"/>
              </a:spcBef>
              <a:spcAft>
                <a:spcPts val="0"/>
              </a:spcAft>
              <a:buClr>
                <a:schemeClr val="dk1"/>
              </a:buClr>
              <a:buSzPts val="1100"/>
              <a:buFont typeface="Arial"/>
              <a:buNone/>
            </a:pPr>
            <a:r>
              <a:rPr lang="en-US" sz="1800"/>
              <a:t>Neighborhoods:Maryvale and Wexford</a:t>
            </a:r>
            <a:endParaRPr sz="1050">
              <a:solidFill>
                <a:srgbClr val="FFFFFF"/>
              </a:solidFill>
              <a:highlight>
                <a:schemeClr val="dk1"/>
              </a:highlight>
            </a:endParaRPr>
          </a:p>
          <a:p>
            <a:pPr indent="0" lvl="0" marL="0" rtl="0" algn="l">
              <a:spcBef>
                <a:spcPts val="0"/>
              </a:spcBef>
              <a:spcAft>
                <a:spcPts val="0"/>
              </a:spcAft>
              <a:buNone/>
            </a:pPr>
            <a:r>
              <a:t/>
            </a:r>
            <a:endParaRPr>
              <a:latin typeface="Garamond"/>
              <a:ea typeface="Garamond"/>
              <a:cs typeface="Garamond"/>
              <a:sym typeface="Garamond"/>
            </a:endParaRPr>
          </a:p>
        </p:txBody>
      </p:sp>
      <p:pic>
        <p:nvPicPr>
          <p:cNvPr id="233" name="Google Shape;233;p31"/>
          <p:cNvPicPr preferRelativeResize="0"/>
          <p:nvPr/>
        </p:nvPicPr>
        <p:blipFill>
          <a:blip r:embed="rId3">
            <a:alphaModFix/>
          </a:blip>
          <a:stretch>
            <a:fillRect/>
          </a:stretch>
        </p:blipFill>
        <p:spPr>
          <a:xfrm>
            <a:off x="1997575" y="4309094"/>
            <a:ext cx="2009775" cy="1714500"/>
          </a:xfrm>
          <a:prstGeom prst="rect">
            <a:avLst/>
          </a:prstGeom>
          <a:noFill/>
          <a:ln>
            <a:noFill/>
          </a:ln>
        </p:spPr>
      </p:pic>
      <p:pic>
        <p:nvPicPr>
          <p:cNvPr id="234" name="Google Shape;234;p31"/>
          <p:cNvPicPr preferRelativeResize="0"/>
          <p:nvPr/>
        </p:nvPicPr>
        <p:blipFill>
          <a:blip r:embed="rId4">
            <a:alphaModFix/>
          </a:blip>
          <a:stretch>
            <a:fillRect/>
          </a:stretch>
        </p:blipFill>
        <p:spPr>
          <a:xfrm>
            <a:off x="5885400" y="4644594"/>
            <a:ext cx="3429000" cy="75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141413" y="618518"/>
            <a:ext cx="9905998" cy="75990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lang="en-US" sz="3959"/>
              <a:t>Synopsis</a:t>
            </a:r>
            <a:endParaRPr sz="3959"/>
          </a:p>
        </p:txBody>
      </p:sp>
      <p:sp>
        <p:nvSpPr>
          <p:cNvPr id="158" name="Google Shape;158;p20"/>
          <p:cNvSpPr txBox="1"/>
          <p:nvPr>
            <p:ph idx="1" type="body"/>
          </p:nvPr>
        </p:nvSpPr>
        <p:spPr>
          <a:xfrm>
            <a:off x="1141413" y="2001878"/>
            <a:ext cx="9905999" cy="4412777"/>
          </a:xfrm>
          <a:prstGeom prst="rect">
            <a:avLst/>
          </a:prstGeom>
          <a:noFill/>
          <a:ln>
            <a:noFill/>
          </a:ln>
        </p:spPr>
        <p:txBody>
          <a:bodyPr anchorCtr="0" anchor="t" bIns="45700" lIns="91425" spcFirstLastPara="1" rIns="91425" wrap="square" tIns="45700">
            <a:noAutofit/>
          </a:bodyPr>
          <a:lstStyle/>
          <a:p>
            <a:pPr indent="0" lvl="0" marL="285750" rtl="0" algn="l">
              <a:spcBef>
                <a:spcPts val="0"/>
              </a:spcBef>
              <a:spcAft>
                <a:spcPts val="0"/>
              </a:spcAft>
              <a:buNone/>
            </a:pPr>
            <a:r>
              <a:rPr lang="en-US"/>
              <a:t>Part 1: </a:t>
            </a:r>
            <a:r>
              <a:rPr b="1" lang="en-US"/>
              <a:t>Problem Description</a:t>
            </a:r>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An organic produce distributor would like to find the best location for a distribution center in a specific borough of Toronto. The distributor provides produce to restaurants, cafes, bakeries, etc.</a:t>
            </a:r>
            <a:endParaRPr sz="1800">
              <a:solidFill>
                <a:srgbClr val="00000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n-US" sz="1800">
                <a:solidFill>
                  <a:srgbClr val="000000"/>
                </a:solidFill>
                <a:latin typeface="Arial"/>
                <a:ea typeface="Arial"/>
                <a:cs typeface="Arial"/>
                <a:sym typeface="Arial"/>
              </a:rPr>
              <a:t>For example, if the distribution center is close to many restaurants, then the produce can be delivered to the restaurants in a timely manner and with minimal transportation costs.</a:t>
            </a:r>
            <a:endParaRPr sz="1800">
              <a:solidFill>
                <a:srgbClr val="00000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n-US" sz="1800">
                <a:solidFill>
                  <a:srgbClr val="000000"/>
                </a:solidFill>
                <a:latin typeface="Arial"/>
                <a:ea typeface="Arial"/>
                <a:cs typeface="Arial"/>
                <a:sym typeface="Arial"/>
              </a:rPr>
              <a:t>The distributor has selected Scarborough from all the boroughs in Toronto and would like to find which neighborhood would the best choice. The purpose of this project will be to find the neighborhood with the highest density of </a:t>
            </a:r>
            <a:r>
              <a:rPr lang="en-US" sz="1800">
                <a:solidFill>
                  <a:srgbClr val="000000"/>
                </a:solidFill>
                <a:latin typeface="Arial"/>
                <a:ea typeface="Arial"/>
                <a:cs typeface="Arial"/>
                <a:sym typeface="Arial"/>
              </a:rPr>
              <a:t>restaurants</a:t>
            </a:r>
            <a:r>
              <a:rPr lang="en-US" sz="1800">
                <a:solidFill>
                  <a:srgbClr val="000000"/>
                </a:solidFill>
                <a:latin typeface="Arial"/>
                <a:ea typeface="Arial"/>
                <a:cs typeface="Arial"/>
                <a:sym typeface="Arial"/>
              </a:rPr>
              <a:t> that could be potential customers.</a:t>
            </a:r>
            <a:endParaRPr sz="1800">
              <a:solidFill>
                <a:srgbClr val="000000"/>
              </a:solidFill>
              <a:latin typeface="Arial"/>
              <a:ea typeface="Arial"/>
              <a:cs typeface="Arial"/>
              <a:sym typeface="Arial"/>
            </a:endParaRPr>
          </a:p>
          <a:p>
            <a:pPr indent="0" lvl="0" marL="0" rtl="0" algn="l">
              <a:spcBef>
                <a:spcPts val="1080"/>
              </a:spcBef>
              <a:spcAft>
                <a:spcPts val="0"/>
              </a:spcAft>
              <a:buSzPts val="2760"/>
              <a:buNone/>
            </a:pPr>
            <a:r>
              <a:t/>
            </a:r>
            <a:endParaRPr b="1"/>
          </a:p>
          <a:p>
            <a:pPr indent="-110490" lvl="0" marL="285750" rtl="0" algn="l">
              <a:spcBef>
                <a:spcPts val="1080"/>
              </a:spcBef>
              <a:spcAft>
                <a:spcPts val="0"/>
              </a:spcAft>
              <a:buSzPts val="276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141413" y="618518"/>
            <a:ext cx="9905998" cy="7189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lang="en-US" sz="3959"/>
              <a:t>Synopsis</a:t>
            </a:r>
            <a:endParaRPr sz="3959"/>
          </a:p>
        </p:txBody>
      </p:sp>
      <p:sp>
        <p:nvSpPr>
          <p:cNvPr id="164" name="Google Shape;164;p21"/>
          <p:cNvSpPr txBox="1"/>
          <p:nvPr>
            <p:ph idx="1" type="body"/>
          </p:nvPr>
        </p:nvSpPr>
        <p:spPr>
          <a:xfrm>
            <a:off x="1141412" y="1947081"/>
            <a:ext cx="9905999" cy="5213444"/>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lang="en-US"/>
              <a:t>Part 2: </a:t>
            </a:r>
            <a:r>
              <a:rPr b="1" lang="en-US"/>
              <a:t>Necessary Data</a:t>
            </a:r>
            <a:endParaRPr/>
          </a:p>
          <a:p>
            <a:pPr indent="-457200" lvl="0" marL="457200" rtl="0" algn="l">
              <a:spcBef>
                <a:spcPts val="1080"/>
              </a:spcBef>
              <a:spcAft>
                <a:spcPts val="0"/>
              </a:spcAft>
              <a:buSzPts val="2760"/>
              <a:buFont typeface="Arial"/>
              <a:buAutoNum type="alphaLcParenR"/>
            </a:pPr>
            <a:r>
              <a:rPr lang="en-US" sz="1800">
                <a:solidFill>
                  <a:srgbClr val="000000"/>
                </a:solidFill>
                <a:latin typeface="Arial"/>
                <a:ea typeface="Arial"/>
                <a:cs typeface="Arial"/>
                <a:sym typeface="Arial"/>
              </a:rPr>
              <a:t>The contractor has already decided on the Scarborough part of Toronto. The Postal Codes that are within this borough will also be supplied fo us. We will need a list of the neighborhoods within Scarborough and their corresponding postal codes.</a:t>
            </a:r>
            <a:endParaRPr/>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a:p>
          <a:p>
            <a:pPr indent="-110490" lvl="0" marL="285750" rtl="0" algn="l">
              <a:spcBef>
                <a:spcPts val="1080"/>
              </a:spcBef>
              <a:spcAft>
                <a:spcPts val="0"/>
              </a:spcAft>
              <a:buSzPts val="2760"/>
              <a:buNone/>
            </a:pPr>
            <a:r>
              <a:t/>
            </a:r>
            <a:endParaRPr/>
          </a:p>
        </p:txBody>
      </p:sp>
      <p:pic>
        <p:nvPicPr>
          <p:cNvPr id="165" name="Google Shape;165;p21"/>
          <p:cNvPicPr preferRelativeResize="0"/>
          <p:nvPr/>
        </p:nvPicPr>
        <p:blipFill rotWithShape="1">
          <a:blip r:embed="rId3">
            <a:alphaModFix/>
          </a:blip>
          <a:srcRect b="0" l="0" r="0" t="0"/>
          <a:stretch/>
        </p:blipFill>
        <p:spPr>
          <a:xfrm>
            <a:off x="1612826" y="3713188"/>
            <a:ext cx="4350161" cy="15619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141413" y="618518"/>
            <a:ext cx="9905998" cy="7189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lang="en-US" sz="3959"/>
              <a:t>Synopsis</a:t>
            </a:r>
            <a:endParaRPr sz="3959"/>
          </a:p>
        </p:txBody>
      </p:sp>
      <p:sp>
        <p:nvSpPr>
          <p:cNvPr id="171" name="Google Shape;171;p22"/>
          <p:cNvSpPr txBox="1"/>
          <p:nvPr>
            <p:ph idx="1" type="body"/>
          </p:nvPr>
        </p:nvSpPr>
        <p:spPr>
          <a:xfrm>
            <a:off x="1346198" y="1836245"/>
            <a:ext cx="9905999" cy="5213444"/>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lang="en-US"/>
              <a:t>Part 2: </a:t>
            </a:r>
            <a:r>
              <a:rPr b="1" lang="en-US"/>
              <a:t>Necessary Data</a:t>
            </a:r>
            <a:endParaRPr/>
          </a:p>
          <a:p>
            <a:pPr indent="0" lvl="0" marL="0" rtl="0" algn="l">
              <a:spcBef>
                <a:spcPts val="1160"/>
              </a:spcBef>
              <a:spcAft>
                <a:spcPts val="0"/>
              </a:spcAft>
              <a:buSzPts val="3220"/>
              <a:buNone/>
            </a:pPr>
            <a:r>
              <a:rPr b="1" lang="en-US" sz="2800"/>
              <a:t>b) </a:t>
            </a:r>
            <a:r>
              <a:rPr lang="en-US" sz="1800">
                <a:solidFill>
                  <a:srgbClr val="000000"/>
                </a:solidFill>
                <a:latin typeface="Arial"/>
                <a:ea typeface="Arial"/>
                <a:cs typeface="Arial"/>
                <a:sym typeface="Arial"/>
              </a:rPr>
              <a:t>Data related to venues in each neighborhood within Scarborough will be needed such as what goods or services are provided along with location. The Foursquare API can provide the needed locational and categorical data. Categorical data will include not just type of cuisine but also whether the </a:t>
            </a:r>
            <a:r>
              <a:rPr lang="en-US" sz="1800">
                <a:solidFill>
                  <a:srgbClr val="000000"/>
                </a:solidFill>
                <a:latin typeface="Arial"/>
                <a:ea typeface="Arial"/>
                <a:cs typeface="Arial"/>
                <a:sym typeface="Arial"/>
              </a:rPr>
              <a:t>restaurant</a:t>
            </a:r>
            <a:r>
              <a:rPr lang="en-US" sz="1800">
                <a:solidFill>
                  <a:srgbClr val="000000"/>
                </a:solidFill>
                <a:latin typeface="Arial"/>
                <a:ea typeface="Arial"/>
                <a:cs typeface="Arial"/>
                <a:sym typeface="Arial"/>
              </a:rPr>
              <a:t> is considered popular by Foursquare users along with pricing. The Foursquare API can also provide the distance from each venue to a selected point(latitude/longitude).</a:t>
            </a:r>
            <a:endParaRPr/>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a:p>
          <a:p>
            <a:pPr indent="-110490" lvl="0" marL="285750" rtl="0" algn="l">
              <a:spcBef>
                <a:spcPts val="1080"/>
              </a:spcBef>
              <a:spcAft>
                <a:spcPts val="0"/>
              </a:spcAft>
              <a:buSzPts val="276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b="1" lang="en-US" sz="3959"/>
              <a:t>Methodology</a:t>
            </a:r>
            <a:endParaRPr sz="3959"/>
          </a:p>
        </p:txBody>
      </p:sp>
      <p:sp>
        <p:nvSpPr>
          <p:cNvPr id="177" name="Google Shape;177;p23"/>
          <p:cNvSpPr txBox="1"/>
          <p:nvPr>
            <p:ph idx="1" type="body"/>
          </p:nvPr>
        </p:nvSpPr>
        <p:spPr>
          <a:xfrm>
            <a:off x="1101931" y="1255600"/>
            <a:ext cx="5282400" cy="45357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b="1" lang="en-US"/>
              <a:t>Part 1: </a:t>
            </a:r>
            <a:r>
              <a:rPr b="1" lang="en-US"/>
              <a:t>Identify</a:t>
            </a:r>
            <a:r>
              <a:rPr b="1" lang="en-US"/>
              <a:t> Scarborough Neighborhoods</a:t>
            </a:r>
            <a:endParaRPr/>
          </a:p>
          <a:p>
            <a:pPr indent="0" lvl="0" marL="0" rtl="0" algn="just">
              <a:lnSpc>
                <a:spcPct val="115000"/>
              </a:lnSpc>
              <a:spcBef>
                <a:spcPts val="0"/>
              </a:spcBef>
              <a:spcAft>
                <a:spcPts val="0"/>
              </a:spcAft>
              <a:buSzPts val="1100"/>
              <a:buNone/>
            </a:pPr>
            <a:r>
              <a:t/>
            </a:r>
            <a:endParaRPr sz="1050">
              <a:solidFill>
                <a:srgbClr val="FFFFFF"/>
              </a:solidFill>
              <a:highlight>
                <a:schemeClr val="dk1"/>
              </a:highlight>
              <a:latin typeface="Arial"/>
              <a:ea typeface="Arial"/>
              <a:cs typeface="Arial"/>
              <a:sym typeface="Arial"/>
            </a:endParaRPr>
          </a:p>
          <a:p>
            <a:pPr indent="0" lvl="0" marL="0" rtl="0" algn="just">
              <a:lnSpc>
                <a:spcPct val="115000"/>
              </a:lnSpc>
              <a:spcBef>
                <a:spcPts val="0"/>
              </a:spcBef>
              <a:spcAft>
                <a:spcPts val="0"/>
              </a:spcAft>
              <a:buSzPts val="1100"/>
              <a:buNone/>
            </a:pPr>
            <a:r>
              <a:t/>
            </a:r>
            <a:endParaRPr sz="1050">
              <a:solidFill>
                <a:srgbClr val="FFFFFF"/>
              </a:solidFill>
              <a:highlight>
                <a:schemeClr val="dk1"/>
              </a:highlight>
              <a:latin typeface="Arial"/>
              <a:ea typeface="Arial"/>
              <a:cs typeface="Arial"/>
              <a:sym typeface="Arial"/>
            </a:endParaRPr>
          </a:p>
          <a:p>
            <a:pPr indent="0" lvl="0" marL="0" rtl="0" algn="just">
              <a:lnSpc>
                <a:spcPct val="115000"/>
              </a:lnSpc>
              <a:spcBef>
                <a:spcPts val="0"/>
              </a:spcBef>
              <a:spcAft>
                <a:spcPts val="0"/>
              </a:spcAft>
              <a:buSzPts val="1100"/>
              <a:buNone/>
            </a:pPr>
            <a:r>
              <a:t/>
            </a:r>
            <a:endParaRPr sz="1050">
              <a:solidFill>
                <a:srgbClr val="FFFFFF"/>
              </a:solidFill>
              <a:highlight>
                <a:schemeClr val="dk1"/>
              </a:highlight>
              <a:latin typeface="Arial"/>
              <a:ea typeface="Arial"/>
              <a:cs typeface="Arial"/>
              <a:sym typeface="Arial"/>
            </a:endParaRPr>
          </a:p>
          <a:p>
            <a:pPr indent="0" lvl="0" marL="0" rtl="0" algn="just">
              <a:lnSpc>
                <a:spcPct val="115000"/>
              </a:lnSpc>
              <a:spcBef>
                <a:spcPts val="0"/>
              </a:spcBef>
              <a:spcAft>
                <a:spcPts val="0"/>
              </a:spcAft>
              <a:buSzPts val="1100"/>
              <a:buNone/>
            </a:pPr>
            <a:r>
              <a:t/>
            </a:r>
            <a:endParaRPr sz="1050">
              <a:solidFill>
                <a:srgbClr val="FFFFFF"/>
              </a:solidFill>
              <a:highlight>
                <a:schemeClr val="dk1"/>
              </a:highlight>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1800">
                <a:solidFill>
                  <a:srgbClr val="000000"/>
                </a:solidFill>
                <a:latin typeface="Arial"/>
                <a:ea typeface="Arial"/>
                <a:cs typeface="Arial"/>
                <a:sym typeface="Arial"/>
              </a:rPr>
              <a:t>Postal codes within Scarborough, Toronto will need to be obtained in order to find the best neighborhood. The postal codes by neighborhood can be found at the following link: </a:t>
            </a:r>
            <a:r>
              <a:rPr lang="en-US" sz="1800">
                <a:solidFill>
                  <a:srgbClr val="000000"/>
                </a:solidFill>
                <a:uFill>
                  <a:noFill/>
                </a:uFill>
                <a:latin typeface="Arial"/>
                <a:ea typeface="Arial"/>
                <a:cs typeface="Arial"/>
                <a:sym typeface="Arial"/>
                <a:hlinkClick r:id="rId3"/>
              </a:rPr>
              <a:t>https://en.wikipedia.org/wiki/List_of_postal_codes_of_Canada:_M</a:t>
            </a:r>
            <a:endParaRPr sz="1800">
              <a:solidFill>
                <a:srgbClr val="000000"/>
              </a:solidFill>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n-US" sz="1800">
                <a:solidFill>
                  <a:srgbClr val="000000"/>
                </a:solidFill>
                <a:latin typeface="Arial"/>
                <a:ea typeface="Arial"/>
                <a:cs typeface="Arial"/>
                <a:sym typeface="Arial"/>
              </a:rPr>
              <a:t>The table containing the data will be scraped and placed into a dataframe. The dataframe can be seen here.</a:t>
            </a:r>
            <a:endParaRPr sz="1050">
              <a:solidFill>
                <a:srgbClr val="FFFFFF"/>
              </a:solidFill>
              <a:highlight>
                <a:schemeClr val="dk1"/>
              </a:highlight>
              <a:latin typeface="Arial"/>
              <a:ea typeface="Arial"/>
              <a:cs typeface="Arial"/>
              <a:sym typeface="Arial"/>
            </a:endParaRPr>
          </a:p>
          <a:p>
            <a:pPr indent="0" lvl="0" marL="0" rtl="0" algn="l">
              <a:spcBef>
                <a:spcPts val="1080"/>
              </a:spcBef>
              <a:spcAft>
                <a:spcPts val="0"/>
              </a:spcAft>
              <a:buSzPts val="2760"/>
              <a:buNone/>
            </a:pPr>
            <a:r>
              <a:t/>
            </a:r>
            <a:endParaRPr/>
          </a:p>
        </p:txBody>
      </p:sp>
      <p:pic>
        <p:nvPicPr>
          <p:cNvPr id="178" name="Google Shape;178;p23"/>
          <p:cNvPicPr preferRelativeResize="0"/>
          <p:nvPr/>
        </p:nvPicPr>
        <p:blipFill>
          <a:blip r:embed="rId4">
            <a:alphaModFix/>
          </a:blip>
          <a:stretch>
            <a:fillRect/>
          </a:stretch>
        </p:blipFill>
        <p:spPr>
          <a:xfrm>
            <a:off x="7738251" y="705562"/>
            <a:ext cx="3408325" cy="5545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b="1" lang="en-US" sz="3959"/>
              <a:t>Methodology</a:t>
            </a:r>
            <a:endParaRPr sz="3959"/>
          </a:p>
        </p:txBody>
      </p:sp>
      <p:sp>
        <p:nvSpPr>
          <p:cNvPr id="184" name="Google Shape;184;p24"/>
          <p:cNvSpPr txBox="1"/>
          <p:nvPr>
            <p:ph idx="1" type="body"/>
          </p:nvPr>
        </p:nvSpPr>
        <p:spPr>
          <a:xfrm>
            <a:off x="1141412" y="1255594"/>
            <a:ext cx="10459185" cy="453560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b="1" lang="en-US"/>
              <a:t>Part 1: </a:t>
            </a:r>
            <a:r>
              <a:rPr b="1" lang="en-US"/>
              <a:t>Identify Scarborough Neighborhoods</a:t>
            </a:r>
            <a:endParaRPr/>
          </a:p>
          <a:p>
            <a:pPr indent="0" lvl="0" marL="0" rtl="0" algn="l">
              <a:spcBef>
                <a:spcPts val="1080"/>
              </a:spcBef>
              <a:spcAft>
                <a:spcPts val="0"/>
              </a:spcAft>
              <a:buSzPts val="2760"/>
              <a:buNone/>
            </a:pPr>
            <a:r>
              <a:t/>
            </a:r>
            <a:endParaRPr/>
          </a:p>
        </p:txBody>
      </p:sp>
      <p:pic>
        <p:nvPicPr>
          <p:cNvPr id="185" name="Google Shape;185;p24"/>
          <p:cNvPicPr preferRelativeResize="0"/>
          <p:nvPr/>
        </p:nvPicPr>
        <p:blipFill rotWithShape="1">
          <a:blip r:embed="rId3">
            <a:alphaModFix/>
          </a:blip>
          <a:srcRect b="0" l="0" r="0" t="0"/>
          <a:stretch/>
        </p:blipFill>
        <p:spPr>
          <a:xfrm>
            <a:off x="1302327" y="1906525"/>
            <a:ext cx="9745084" cy="42448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b="1" lang="en-US" sz="3959"/>
              <a:t>Methodology</a:t>
            </a:r>
            <a:endParaRPr sz="3959"/>
          </a:p>
        </p:txBody>
      </p:sp>
      <p:sp>
        <p:nvSpPr>
          <p:cNvPr id="191" name="Google Shape;191;p25"/>
          <p:cNvSpPr txBox="1"/>
          <p:nvPr>
            <p:ph idx="1" type="body"/>
          </p:nvPr>
        </p:nvSpPr>
        <p:spPr>
          <a:xfrm>
            <a:off x="1141413" y="1560394"/>
            <a:ext cx="10459185" cy="453560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b="1" lang="en-US"/>
              <a:t>Part 2: </a:t>
            </a:r>
            <a:r>
              <a:rPr b="1" lang="en-US"/>
              <a:t>Retrieving Location And Venue Data From Foursquare</a:t>
            </a:r>
            <a:endParaRPr b="1" sz="1050">
              <a:solidFill>
                <a:srgbClr val="FFFFFF"/>
              </a:solidFill>
              <a:highlight>
                <a:schemeClr val="dk1"/>
              </a:highlight>
              <a:latin typeface="Arial"/>
              <a:ea typeface="Arial"/>
              <a:cs typeface="Arial"/>
              <a:sym typeface="Arial"/>
            </a:endParaRPr>
          </a:p>
          <a:p>
            <a:pPr indent="0" lvl="0" marL="285750" rtl="0" algn="l">
              <a:spcBef>
                <a:spcPts val="0"/>
              </a:spcBef>
              <a:spcAft>
                <a:spcPts val="0"/>
              </a:spcAft>
              <a:buNone/>
            </a:pPr>
            <a:r>
              <a:t/>
            </a:r>
            <a:endParaRPr b="1"/>
          </a:p>
          <a:p>
            <a:pPr indent="0" lvl="0" marL="0" rtl="0" algn="just">
              <a:lnSpc>
                <a:spcPct val="115000"/>
              </a:lnSpc>
              <a:spcBef>
                <a:spcPts val="0"/>
              </a:spcBef>
              <a:spcAft>
                <a:spcPts val="0"/>
              </a:spcAft>
              <a:buNone/>
            </a:pPr>
            <a:r>
              <a:t/>
            </a:r>
            <a:endParaRPr sz="1050">
              <a:solidFill>
                <a:srgbClr val="FFFFFF"/>
              </a:solidFill>
              <a:highlight>
                <a:schemeClr val="dk1"/>
              </a:highlight>
              <a:latin typeface="Arial"/>
              <a:ea typeface="Arial"/>
              <a:cs typeface="Arial"/>
              <a:sym typeface="Arial"/>
            </a:endParaRPr>
          </a:p>
          <a:p>
            <a:pPr indent="0" lvl="0" marL="0" marR="0" rtl="0" algn="just">
              <a:lnSpc>
                <a:spcPct val="115000"/>
              </a:lnSpc>
              <a:spcBef>
                <a:spcPts val="0"/>
              </a:spcBef>
              <a:spcAft>
                <a:spcPts val="0"/>
              </a:spcAft>
              <a:buNone/>
            </a:pPr>
            <a:r>
              <a:rPr lang="en-US" sz="1800">
                <a:solidFill>
                  <a:srgbClr val="000000"/>
                </a:solidFill>
                <a:latin typeface="Arial"/>
                <a:ea typeface="Arial"/>
                <a:cs typeface="Arial"/>
                <a:sym typeface="Arial"/>
              </a:rPr>
              <a:t>Using the list of neighborhoods, we can make a request to the Foursquare API to gather information about venues in each neighborhood. The center of the neighborhood was used in the request with a radius of 1000m as the search area.</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US" sz="1800">
                <a:solidFill>
                  <a:srgbClr val="000000"/>
                </a:solidFill>
                <a:latin typeface="Arial"/>
                <a:ea typeface="Arial"/>
                <a:cs typeface="Arial"/>
                <a:sym typeface="Arial"/>
              </a:rPr>
              <a:t>The Foursquare API will return a list of all venues(</a:t>
            </a:r>
            <a:r>
              <a:rPr lang="en-US" sz="1800">
                <a:solidFill>
                  <a:srgbClr val="000000"/>
                </a:solidFill>
                <a:latin typeface="Arial"/>
                <a:ea typeface="Arial"/>
                <a:cs typeface="Arial"/>
                <a:sym typeface="Arial"/>
              </a:rPr>
              <a:t>restaurants</a:t>
            </a:r>
            <a:r>
              <a:rPr lang="en-US" sz="1800">
                <a:solidFill>
                  <a:srgbClr val="000000"/>
                </a:solidFill>
                <a:latin typeface="Arial"/>
                <a:ea typeface="Arial"/>
                <a:cs typeface="Arial"/>
                <a:sym typeface="Arial"/>
              </a:rPr>
              <a:t>, parks, retail stores, etc) that are within 1000m of the center of the neighborhood. Note this is not the walking distance, but the distance from the center of the neighborhood to the latitude/longitude point of the venue.</a:t>
            </a:r>
            <a:endParaRPr sz="1050">
              <a:solidFill>
                <a:srgbClr val="FFFFFF"/>
              </a:solidFill>
              <a:highlight>
                <a:schemeClr val="dk1"/>
              </a:highlight>
              <a:latin typeface="Arial"/>
              <a:ea typeface="Arial"/>
              <a:cs typeface="Arial"/>
              <a:sym typeface="Arial"/>
            </a:endParaRPr>
          </a:p>
          <a:p>
            <a:pPr indent="0" lvl="0" marL="0" rtl="0" algn="l">
              <a:spcBef>
                <a:spcPts val="1080"/>
              </a:spcBef>
              <a:spcAft>
                <a:spcPts val="0"/>
              </a:spcAft>
              <a:buSzPts val="2760"/>
              <a:buNone/>
            </a:pPr>
            <a:r>
              <a:t/>
            </a:r>
            <a:endParaRPr b="1"/>
          </a:p>
          <a:p>
            <a:pPr indent="0" lvl="0" marL="0" rtl="0" algn="l">
              <a:spcBef>
                <a:spcPts val="1080"/>
              </a:spcBef>
              <a:spcAft>
                <a:spcPts val="0"/>
              </a:spcAft>
              <a:buSzPts val="2760"/>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b="1" lang="en-US" sz="3959"/>
              <a:t>Methodology</a:t>
            </a:r>
            <a:endParaRPr sz="3959"/>
          </a:p>
        </p:txBody>
      </p:sp>
      <p:sp>
        <p:nvSpPr>
          <p:cNvPr id="197" name="Google Shape;197;p26"/>
          <p:cNvSpPr txBox="1"/>
          <p:nvPr>
            <p:ph idx="1" type="body"/>
          </p:nvPr>
        </p:nvSpPr>
        <p:spPr>
          <a:xfrm>
            <a:off x="1141413" y="1546539"/>
            <a:ext cx="10459185" cy="453560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b="1" lang="en-US"/>
              <a:t>Part 3: </a:t>
            </a:r>
            <a:r>
              <a:rPr b="1" lang="en-US"/>
              <a:t>Processing Venue Data</a:t>
            </a:r>
            <a:endParaRPr b="1" sz="1050">
              <a:solidFill>
                <a:srgbClr val="FFFFFF"/>
              </a:solidFill>
              <a:highlight>
                <a:schemeClr val="dk1"/>
              </a:highlight>
              <a:latin typeface="Arial"/>
              <a:ea typeface="Arial"/>
              <a:cs typeface="Arial"/>
              <a:sym typeface="Arial"/>
            </a:endParaRPr>
          </a:p>
          <a:p>
            <a:pPr indent="0" lvl="0" marL="0" rtl="0" algn="l">
              <a:spcBef>
                <a:spcPts val="0"/>
              </a:spcBef>
              <a:spcAft>
                <a:spcPts val="0"/>
              </a:spcAft>
              <a:buNone/>
            </a:pPr>
            <a:r>
              <a:t/>
            </a:r>
            <a:endParaRPr b="1"/>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US" sz="1800">
                <a:solidFill>
                  <a:srgbClr val="000000"/>
                </a:solidFill>
                <a:latin typeface="Arial"/>
                <a:ea typeface="Arial"/>
                <a:cs typeface="Arial"/>
                <a:sym typeface="Arial"/>
              </a:rPr>
              <a:t>After the data for each neighborhood has been received from the Foursquare API it will be necessary to perform pre-processing to prepare the data for the algorithm. The most important feature is the category of the venue. Since the venue dataset includes establishments that would not be likely customer of the Organic Produce Distributor such as parks, retail stores, etc.</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US" sz="1800">
                <a:solidFill>
                  <a:srgbClr val="000000"/>
                </a:solidFill>
                <a:latin typeface="Arial"/>
                <a:ea typeface="Arial"/>
                <a:cs typeface="Arial"/>
                <a:sym typeface="Arial"/>
              </a:rPr>
              <a:t>The column that contains the venue's category will be one-hot encoded. This will result in each category being turned into a column with a value of 1 in that column representing that the venue is of that category and a 0 meaning it is not. The data was subsetted to remove irrelevant venues.</a:t>
            </a:r>
            <a:endParaRPr sz="1050">
              <a:solidFill>
                <a:srgbClr val="FFFFFF"/>
              </a:solidFill>
              <a:highlight>
                <a:schemeClr val="dk1"/>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141413" y="618518"/>
            <a:ext cx="9905998" cy="63707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3959"/>
              <a:buFont typeface="Garamond"/>
              <a:buNone/>
            </a:pPr>
            <a:r>
              <a:rPr b="1" lang="en-US" sz="3959"/>
              <a:t>Methodology</a:t>
            </a:r>
            <a:endParaRPr sz="3959"/>
          </a:p>
        </p:txBody>
      </p:sp>
      <p:sp>
        <p:nvSpPr>
          <p:cNvPr id="203" name="Google Shape;203;p27"/>
          <p:cNvSpPr txBox="1"/>
          <p:nvPr>
            <p:ph idx="1" type="body"/>
          </p:nvPr>
        </p:nvSpPr>
        <p:spPr>
          <a:xfrm>
            <a:off x="1141413" y="1532685"/>
            <a:ext cx="10459185" cy="453560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760"/>
              <a:buChar char="•"/>
            </a:pPr>
            <a:r>
              <a:rPr b="1" lang="en-US"/>
              <a:t>Part 3: </a:t>
            </a:r>
            <a:r>
              <a:rPr b="1" lang="en-US"/>
              <a:t>Processing Venue Data</a:t>
            </a:r>
            <a:endParaRPr/>
          </a:p>
          <a:p>
            <a:pPr indent="0" lvl="0" marL="0" rtl="0" algn="l">
              <a:spcBef>
                <a:spcPts val="1080"/>
              </a:spcBef>
              <a:spcAft>
                <a:spcPts val="0"/>
              </a:spcAft>
              <a:buSzPts val="2760"/>
              <a:buNone/>
            </a:pPr>
            <a:r>
              <a:t/>
            </a:r>
            <a:endParaRPr b="1"/>
          </a:p>
        </p:txBody>
      </p:sp>
      <p:pic>
        <p:nvPicPr>
          <p:cNvPr id="204" name="Google Shape;204;p27"/>
          <p:cNvPicPr preferRelativeResize="0"/>
          <p:nvPr/>
        </p:nvPicPr>
        <p:blipFill>
          <a:blip r:embed="rId3">
            <a:alphaModFix/>
          </a:blip>
          <a:stretch>
            <a:fillRect/>
          </a:stretch>
        </p:blipFill>
        <p:spPr>
          <a:xfrm>
            <a:off x="1141425" y="2602076"/>
            <a:ext cx="10113874" cy="212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