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8" r:id="rId12"/>
    <p:sldId id="269" r:id="rId13"/>
    <p:sldId id="270" r:id="rId14"/>
    <p:sldId id="264" r:id="rId15"/>
    <p:sldId id="271" r:id="rId16"/>
    <p:sldId id="272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8" autoAdjust="0"/>
    <p:restoredTop sz="93250" autoAdjust="0"/>
  </p:normalViewPr>
  <p:slideViewPr>
    <p:cSldViewPr snapToGrid="0">
      <p:cViewPr>
        <p:scale>
          <a:sx n="75" d="100"/>
          <a:sy n="75" d="100"/>
        </p:scale>
        <p:origin x="1230" y="-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3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CB55E-1258-46C0-8ABE-33BAA3B0DF66}" type="datetimeFigureOut">
              <a:rPr lang="tr-TR" smtClean="0"/>
              <a:t>01.03.2019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6A9F8-262C-414E-A80C-6F33B078EB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40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F4FF-5447-4047-A5A0-FF9F3F9D73D1}" type="datetime1">
              <a:rPr lang="tr-TR" smtClean="0"/>
              <a:t>01.03.2019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848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427-076B-4660-B502-2ED90CFEE80B}" type="datetime1">
              <a:rPr lang="tr-TR" smtClean="0"/>
              <a:t>01.03.2019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35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F10A-94E8-4218-A452-F9DF0A1A0161}" type="datetime1">
              <a:rPr lang="tr-TR" smtClean="0"/>
              <a:t>01.03.2019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789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9F6A-F99F-4A49-A443-C3B4D85663CC}" type="datetime1">
              <a:rPr lang="tr-TR" smtClean="0"/>
              <a:t>01.03.2019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901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DE91-0539-4FA3-9C57-1D0DA9FC2F51}" type="datetime1">
              <a:rPr lang="tr-TR" smtClean="0"/>
              <a:t>01.03.2019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18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3F20-70DB-4683-B97D-3B040FF86632}" type="datetime1">
              <a:rPr lang="tr-TR" smtClean="0"/>
              <a:t>01.03.2019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515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BF2E-040D-435C-B0E9-C5A600D4C649}" type="datetime1">
              <a:rPr lang="tr-TR" smtClean="0"/>
              <a:t>01.03.2019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85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4507-702D-41E6-99D1-42EF696DFAF2}" type="datetime1">
              <a:rPr lang="tr-TR" smtClean="0"/>
              <a:t>01.03.2019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96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53E7-5A4A-4CBE-B1A7-715930A3C542}" type="datetime1">
              <a:rPr lang="tr-TR" smtClean="0"/>
              <a:t>01.03.2019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67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07F0-754B-481E-BDEE-890E4FE1AD19}" type="datetime1">
              <a:rPr lang="tr-TR" smtClean="0"/>
              <a:t>01.03.2019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7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7B7A-2F9D-4E2E-9FB1-F1E9AD3B05E3}" type="datetime1">
              <a:rPr lang="tr-TR" smtClean="0"/>
              <a:t>01.03.2019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77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3BE6-BDB2-4114-A358-1B9EAFC204EE}" type="datetime1">
              <a:rPr lang="tr-TR" smtClean="0"/>
              <a:t>01.03.2019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14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Java ve AWT ile Oyun/Oyun Motoru Geliştirme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Doğa Oruç</a:t>
            </a:r>
          </a:p>
          <a:p>
            <a:r>
              <a:rPr lang="tr-TR" dirty="0" smtClean="0"/>
              <a:t>Bahar 2019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Java ve AWT ile Oyun Motoru Geliştirme, Bahar 2019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Java Sözdizimi - Object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tr-T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tr-T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tr-T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name,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this.name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name;</a:t>
            </a:r>
          </a:p>
          <a:p>
            <a:pPr marL="0" indent="0">
              <a:buNone/>
            </a:pP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this.age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38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Java Sözdizimi - Object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classının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devamı</a:t>
            </a:r>
          </a:p>
          <a:p>
            <a:pPr marL="0" indent="0">
              <a:buNone/>
            </a:pP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endParaRPr lang="tr-T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bark() {</a:t>
            </a:r>
          </a:p>
          <a:p>
            <a:pPr marL="0" indent="0">
              <a:buNone/>
            </a:pP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dirty="0"/>
              <a:t>"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woof</a:t>
            </a:r>
            <a:r>
              <a:rPr lang="tr-TR" dirty="0" smtClean="0"/>
              <a:t>"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Java Sözdizimi - Main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cs typeface="Courier New" panose="02070309020205020404" pitchFamily="49" charset="0"/>
              </a:rPr>
              <a:t>Java’nın özel metodudur</a:t>
            </a:r>
          </a:p>
          <a:p>
            <a:endParaRPr lang="tr-TR" dirty="0" smtClean="0">
              <a:cs typeface="Courier New" panose="02070309020205020404" pitchFamily="49" charset="0"/>
            </a:endParaRPr>
          </a:p>
          <a:p>
            <a:r>
              <a:rPr lang="tr-TR" dirty="0" smtClean="0">
                <a:cs typeface="Courier New" panose="02070309020205020404" pitchFamily="49" charset="0"/>
              </a:rPr>
              <a:t>Programın çalışmaya başladığı yer</a:t>
            </a:r>
          </a:p>
          <a:p>
            <a:endParaRPr lang="tr-TR" dirty="0" smtClean="0">
              <a:cs typeface="Courier New" panose="02070309020205020404" pitchFamily="49" charset="0"/>
            </a:endParaRPr>
          </a:p>
          <a:p>
            <a:r>
              <a:rPr lang="tr-TR" dirty="0" smtClean="0">
                <a:cs typeface="Courier New" panose="02070309020205020404" pitchFamily="49" charset="0"/>
              </a:rPr>
              <a:t>Her Java programında en az bir adet</a:t>
            </a:r>
          </a:p>
          <a:p>
            <a:endParaRPr lang="tr-TR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34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Java Sözdizimi - Main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</a:p>
          <a:p>
            <a:pPr marL="0" indent="0">
              <a:buNone/>
            </a:pPr>
            <a:endParaRPr lang="tr-T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//program çalışmaya bu satırdan başlar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486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Oyun Motorları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Oyun Motoru nedir?</a:t>
            </a:r>
          </a:p>
          <a:p>
            <a:endParaRPr lang="tr-TR" dirty="0" smtClean="0"/>
          </a:p>
          <a:p>
            <a:r>
              <a:rPr lang="tr-TR" dirty="0" smtClean="0"/>
              <a:t>Neye Oyun Motoru denir?</a:t>
            </a:r>
          </a:p>
          <a:p>
            <a:endParaRPr lang="tr-TR" dirty="0" smtClean="0"/>
          </a:p>
          <a:p>
            <a:r>
              <a:rPr lang="tr-TR" dirty="0" smtClean="0"/>
              <a:t>Bir Oyun Motorunda neler olmalıdır?</a:t>
            </a:r>
          </a:p>
          <a:p>
            <a:endParaRPr lang="tr-TR" dirty="0" smtClean="0"/>
          </a:p>
          <a:p>
            <a:r>
              <a:rPr lang="tr-TR" dirty="0" smtClean="0"/>
              <a:t>Bir Oyun Motorunda neler olmamalıdır?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96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Oyun Motorları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Oyunların üzerinde çalıştığı ortam</a:t>
            </a:r>
          </a:p>
          <a:p>
            <a:endParaRPr lang="tr-TR" dirty="0"/>
          </a:p>
          <a:p>
            <a:r>
              <a:rPr lang="tr-TR" dirty="0" smtClean="0"/>
              <a:t>Oyun geliştirmeyi </a:t>
            </a:r>
            <a:r>
              <a:rPr lang="tr-TR" dirty="0" err="1" smtClean="0"/>
              <a:t>kolaşlaştırır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Geliştiricileri </a:t>
            </a:r>
            <a:r>
              <a:rPr lang="tr-TR" dirty="0" err="1" smtClean="0"/>
              <a:t>OpenGL</a:t>
            </a:r>
            <a:r>
              <a:rPr lang="tr-TR" dirty="0" smtClean="0"/>
              <a:t>, DirectX gibi </a:t>
            </a:r>
            <a:r>
              <a:rPr lang="tr-TR" dirty="0" err="1" smtClean="0"/>
              <a:t>API’lardan</a:t>
            </a:r>
            <a:r>
              <a:rPr lang="tr-TR" dirty="0" smtClean="0"/>
              <a:t> kurtarır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84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Oyun Motorları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060210"/>
              </p:ext>
            </p:extLst>
          </p:nvPr>
        </p:nvGraphicFramePr>
        <p:xfrm>
          <a:off x="838200" y="1825621"/>
          <a:ext cx="10515600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35933327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382165221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YAPISAL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İŞLEVSEL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8229072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Game </a:t>
                      </a:r>
                      <a:r>
                        <a:rPr lang="tr-TR" sz="3200" dirty="0" err="1" smtClean="0"/>
                        <a:t>Loop</a:t>
                      </a:r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err="1" smtClean="0"/>
                        <a:t>Pencereleme</a:t>
                      </a:r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58702561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err="1" smtClean="0"/>
                        <a:t>Handler</a:t>
                      </a:r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Klavye/Fare</a:t>
                      </a:r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80254869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err="1" smtClean="0"/>
                        <a:t>Render</a:t>
                      </a:r>
                      <a:r>
                        <a:rPr lang="tr-TR" sz="3200" dirty="0" smtClean="0"/>
                        <a:t> </a:t>
                      </a:r>
                      <a:r>
                        <a:rPr lang="tr-TR" sz="3200" dirty="0" err="1" smtClean="0"/>
                        <a:t>Modu</a:t>
                      </a:r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err="1" smtClean="0"/>
                        <a:t>Thread</a:t>
                      </a:r>
                      <a:r>
                        <a:rPr lang="tr-TR" sz="3200" baseline="0" dirty="0" smtClean="0"/>
                        <a:t> </a:t>
                      </a:r>
                      <a:r>
                        <a:rPr lang="tr-TR" sz="3200" baseline="0" dirty="0" err="1" smtClean="0"/>
                        <a:t>destği</a:t>
                      </a:r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083091811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API Köprüsü</a:t>
                      </a:r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err="1" smtClean="0"/>
                        <a:t>Sprite</a:t>
                      </a:r>
                      <a:r>
                        <a:rPr lang="tr-TR" sz="3200" dirty="0" smtClean="0"/>
                        <a:t>/Animasyon</a:t>
                      </a:r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126132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Game Object</a:t>
                      </a:r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Ses</a:t>
                      </a:r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98238749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2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Java Sözdizimi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Jargon: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2</a:t>
            </a:fld>
            <a:endParaRPr lang="tr-TR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73012"/>
              </p:ext>
            </p:extLst>
          </p:nvPr>
        </p:nvGraphicFramePr>
        <p:xfrm>
          <a:off x="838200" y="2327275"/>
          <a:ext cx="10515600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140502526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1464893368"/>
                    </a:ext>
                  </a:extLst>
                </a:gridCol>
              </a:tblGrid>
              <a:tr h="384968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3200" dirty="0" err="1" smtClean="0"/>
                        <a:t>primitive</a:t>
                      </a:r>
                      <a:endParaRPr lang="tr-TR" sz="3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3200" dirty="0" smtClean="0"/>
                        <a:t>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3200" dirty="0" smtClean="0"/>
                        <a:t>Object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3200" dirty="0" err="1" smtClean="0"/>
                        <a:t>Field</a:t>
                      </a:r>
                      <a:r>
                        <a:rPr lang="tr-TR" sz="3200" dirty="0" smtClean="0"/>
                        <a:t>/</a:t>
                      </a:r>
                      <a:r>
                        <a:rPr lang="tr-TR" sz="3200" dirty="0" err="1" smtClean="0"/>
                        <a:t>Property</a:t>
                      </a:r>
                      <a:endParaRPr lang="tr-TR" sz="3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3200" dirty="0" err="1" smtClean="0"/>
                        <a:t>Method</a:t>
                      </a:r>
                      <a:r>
                        <a:rPr lang="tr-TR" sz="3200" dirty="0" smtClean="0"/>
                        <a:t>/</a:t>
                      </a:r>
                      <a:r>
                        <a:rPr lang="tr-TR" sz="3200" dirty="0" err="1" smtClean="0"/>
                        <a:t>Function</a:t>
                      </a:r>
                      <a:endParaRPr lang="tr-TR" sz="3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3200" dirty="0" err="1" smtClean="0"/>
                        <a:t>Constructor</a:t>
                      </a:r>
                      <a:endParaRPr lang="tr-T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3200" dirty="0" err="1" smtClean="0"/>
                        <a:t>public</a:t>
                      </a:r>
                      <a:endParaRPr lang="tr-TR" sz="3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3200" dirty="0" err="1" smtClean="0"/>
                        <a:t>protected</a:t>
                      </a:r>
                      <a:endParaRPr lang="tr-TR" sz="3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3200" dirty="0" err="1" smtClean="0"/>
                        <a:t>private</a:t>
                      </a:r>
                      <a:endParaRPr lang="tr-TR" sz="3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3200" dirty="0" err="1" smtClean="0"/>
                        <a:t>static</a:t>
                      </a:r>
                      <a:endParaRPr lang="tr-TR" sz="3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3200" dirty="0" err="1" smtClean="0"/>
                        <a:t>transient</a:t>
                      </a:r>
                      <a:endParaRPr lang="tr-TR" sz="3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3200" dirty="0" err="1" smtClean="0"/>
                        <a:t>volative</a:t>
                      </a:r>
                      <a:endParaRPr lang="tr-TR" sz="3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3200" dirty="0" err="1" smtClean="0"/>
                        <a:t>synchronized</a:t>
                      </a:r>
                      <a:endParaRPr lang="tr-TR" sz="3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3200" dirty="0" err="1" smtClean="0"/>
                        <a:t>void</a:t>
                      </a:r>
                      <a:endParaRPr lang="tr-T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9524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58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Java Sözdizimi – Veri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Primitive</a:t>
            </a:r>
            <a:r>
              <a:rPr lang="tr-TR" dirty="0" smtClean="0"/>
              <a:t> Veri Tipleri:</a:t>
            </a:r>
          </a:p>
          <a:p>
            <a:pPr marL="0" indent="0">
              <a:buNone/>
            </a:pPr>
            <a:endParaRPr lang="tr-TR" dirty="0" smtClean="0"/>
          </a:p>
          <a:p>
            <a:pPr lvl="1"/>
            <a:r>
              <a:rPr lang="tr-TR" sz="2800" dirty="0" err="1" smtClean="0"/>
              <a:t>short</a:t>
            </a:r>
            <a:r>
              <a:rPr lang="tr-TR" sz="2800" dirty="0" smtClean="0"/>
              <a:t>/</a:t>
            </a:r>
            <a:r>
              <a:rPr lang="tr-TR" sz="2800" dirty="0" err="1" smtClean="0"/>
              <a:t>int</a:t>
            </a:r>
            <a:r>
              <a:rPr lang="tr-TR" sz="2800" dirty="0" smtClean="0"/>
              <a:t>/</a:t>
            </a:r>
            <a:r>
              <a:rPr lang="tr-TR" sz="2800" dirty="0" err="1" smtClean="0"/>
              <a:t>long</a:t>
            </a:r>
            <a:endParaRPr lang="tr-TR" sz="2800" dirty="0" smtClean="0"/>
          </a:p>
          <a:p>
            <a:pPr lvl="1"/>
            <a:r>
              <a:rPr lang="tr-TR" sz="2800" dirty="0" smtClean="0"/>
              <a:t>float/double</a:t>
            </a:r>
          </a:p>
          <a:p>
            <a:pPr lvl="1"/>
            <a:r>
              <a:rPr lang="tr-TR" sz="2800" dirty="0" smtClean="0"/>
              <a:t>char</a:t>
            </a:r>
          </a:p>
          <a:p>
            <a:pPr lvl="1"/>
            <a:r>
              <a:rPr lang="tr-TR" sz="2800" dirty="0" smtClean="0"/>
              <a:t>byte</a:t>
            </a:r>
          </a:p>
          <a:p>
            <a:pPr lvl="1"/>
            <a:r>
              <a:rPr lang="tr-TR" sz="2800" dirty="0" smtClean="0"/>
              <a:t>boolean</a:t>
            </a:r>
          </a:p>
          <a:p>
            <a:pPr lvl="1"/>
            <a:r>
              <a:rPr lang="tr-TR" sz="2800" dirty="0" smtClean="0"/>
              <a:t>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15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Java Sözdizimi - int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tamsayı değerini temsil eder.</a:t>
            </a:r>
          </a:p>
          <a:p>
            <a:endParaRPr lang="tr-TR" dirty="0" smtClean="0"/>
          </a:p>
          <a:p>
            <a:r>
              <a:rPr lang="tr-TR" dirty="0" err="1" smtClean="0"/>
              <a:t>short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, </a:t>
            </a:r>
            <a:r>
              <a:rPr lang="tr-TR" dirty="0" err="1" smtClean="0"/>
              <a:t>int</a:t>
            </a:r>
            <a:r>
              <a:rPr lang="tr-TR" dirty="0" smtClean="0"/>
              <a:t> ve </a:t>
            </a:r>
            <a:r>
              <a:rPr lang="tr-TR" dirty="0" err="1" smtClean="0"/>
              <a:t>long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olarak üçe ayrılır</a:t>
            </a:r>
          </a:p>
          <a:p>
            <a:endParaRPr lang="tr-TR" dirty="0" smtClean="0"/>
          </a:p>
          <a:p>
            <a:r>
              <a:rPr lang="tr-TR" dirty="0" smtClean="0"/>
              <a:t>short: 2 byte, [-32.768, 32.767] ya da [-2</a:t>
            </a:r>
            <a:r>
              <a:rPr lang="tr-TR" baseline="30000" dirty="0" smtClean="0"/>
              <a:t>15</a:t>
            </a:r>
            <a:r>
              <a:rPr lang="tr-TR" dirty="0" smtClean="0"/>
              <a:t>, 2</a:t>
            </a:r>
            <a:r>
              <a:rPr lang="tr-TR" baseline="30000" dirty="0" smtClean="0"/>
              <a:t>15</a:t>
            </a:r>
            <a:r>
              <a:rPr lang="tr-TR" dirty="0" smtClean="0"/>
              <a:t> - 1]</a:t>
            </a:r>
          </a:p>
          <a:p>
            <a:r>
              <a:rPr lang="tr-TR" dirty="0" smtClean="0"/>
              <a:t>int: 4 byte</a:t>
            </a:r>
            <a:r>
              <a:rPr lang="tr-TR" dirty="0"/>
              <a:t>, </a:t>
            </a:r>
            <a:r>
              <a:rPr lang="tr-TR" dirty="0" smtClean="0"/>
              <a:t>[-2.147.483.648, 2.147.483.647] ya da [-2</a:t>
            </a:r>
            <a:r>
              <a:rPr lang="tr-TR" baseline="30000" dirty="0" smtClean="0"/>
              <a:t>31</a:t>
            </a:r>
            <a:r>
              <a:rPr lang="tr-TR" dirty="0" smtClean="0"/>
              <a:t>, 2</a:t>
            </a:r>
            <a:r>
              <a:rPr lang="tr-TR" baseline="30000" dirty="0" smtClean="0"/>
              <a:t>31</a:t>
            </a:r>
            <a:r>
              <a:rPr lang="tr-TR" dirty="0" smtClean="0"/>
              <a:t> </a:t>
            </a:r>
            <a:r>
              <a:rPr lang="tr-TR" dirty="0"/>
              <a:t>- 1</a:t>
            </a:r>
            <a:r>
              <a:rPr lang="tr-TR" dirty="0" smtClean="0"/>
              <a:t>]</a:t>
            </a:r>
          </a:p>
          <a:p>
            <a:r>
              <a:rPr lang="tr-TR" dirty="0" smtClean="0"/>
              <a:t>long: Yeterince büyük...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02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Java Sözdizimi - float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Reel sayıları temsil </a:t>
            </a:r>
            <a:r>
              <a:rPr lang="tr-TR" dirty="0"/>
              <a:t>eder.</a:t>
            </a:r>
          </a:p>
          <a:p>
            <a:endParaRPr lang="tr-TR" dirty="0"/>
          </a:p>
          <a:p>
            <a:r>
              <a:rPr lang="tr-TR" dirty="0" smtClean="0"/>
              <a:t>float ve double </a:t>
            </a:r>
            <a:r>
              <a:rPr lang="tr-TR" dirty="0"/>
              <a:t>olarak ikiye ayrılır</a:t>
            </a:r>
          </a:p>
          <a:p>
            <a:endParaRPr lang="tr-TR" dirty="0"/>
          </a:p>
          <a:p>
            <a:r>
              <a:rPr lang="tr-TR" dirty="0" smtClean="0"/>
              <a:t>float: IEEE 754 single-precision</a:t>
            </a:r>
          </a:p>
          <a:p>
            <a:r>
              <a:rPr lang="tr-TR" dirty="0" smtClean="0"/>
              <a:t>double: </a:t>
            </a:r>
            <a:r>
              <a:rPr lang="tr-TR" dirty="0"/>
              <a:t>IEEE 754 </a:t>
            </a:r>
            <a:r>
              <a:rPr lang="tr-TR" dirty="0" smtClean="0"/>
              <a:t>double-precision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02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Java Sözdizimi - char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Tek bir karakteri temsil eder.</a:t>
            </a:r>
          </a:p>
          <a:p>
            <a:endParaRPr lang="tr-TR" dirty="0"/>
          </a:p>
          <a:p>
            <a:r>
              <a:rPr lang="tr-TR" dirty="0" smtClean="0"/>
              <a:t>16-bit Unicode.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02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Java Sözdizimi - byte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Tamsayı temsil eder(!)</a:t>
            </a:r>
          </a:p>
          <a:p>
            <a:endParaRPr lang="tr-TR" dirty="0"/>
          </a:p>
          <a:p>
            <a:r>
              <a:rPr lang="tr-TR" dirty="0" smtClean="0"/>
              <a:t>byte: 1 byte(duh), [-128, 127] ya da [2</a:t>
            </a:r>
            <a:r>
              <a:rPr lang="tr-TR" baseline="30000" dirty="0" smtClean="0"/>
              <a:t>7</a:t>
            </a:r>
            <a:r>
              <a:rPr lang="tr-TR" dirty="0" smtClean="0"/>
              <a:t>, 2</a:t>
            </a:r>
            <a:r>
              <a:rPr lang="tr-TR" baseline="30000" dirty="0" smtClean="0"/>
              <a:t>7</a:t>
            </a:r>
            <a:r>
              <a:rPr lang="tr-TR" dirty="0" smtClean="0"/>
              <a:t> - 1]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02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Java Sözdizimi - boolean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Mantıksal işlemler için veri tipi.</a:t>
            </a:r>
          </a:p>
          <a:p>
            <a:endParaRPr lang="tr-TR" dirty="0" smtClean="0"/>
          </a:p>
          <a:p>
            <a:r>
              <a:rPr lang="tr-TR" dirty="0" smtClean="0"/>
              <a:t>Değeri ya TRUE, ya da FALSE.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02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Java Sözdizimi - Object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Az önceki tiplere uymayan her şey.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smtClean="0"/>
              <a:t>Class dosyalarının vücut bulmuş halleridir.</a:t>
            </a:r>
          </a:p>
          <a:p>
            <a:endParaRPr lang="tr-TR" dirty="0" smtClean="0"/>
          </a:p>
          <a:p>
            <a:r>
              <a:rPr lang="tr-TR" dirty="0" smtClean="0"/>
              <a:t>Bir obje, özel olarak yazılır.</a:t>
            </a:r>
          </a:p>
          <a:p>
            <a:endParaRPr lang="tr-TR" dirty="0" smtClean="0"/>
          </a:p>
          <a:p>
            <a:r>
              <a:rPr lang="tr-TR" dirty="0" smtClean="0"/>
              <a:t>Durum ve davranışları vardır.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02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535</Words>
  <Application>Microsoft Office PowerPoint</Application>
  <PresentationFormat>Custom</PresentationFormat>
  <Paragraphs>155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Teması</vt:lpstr>
      <vt:lpstr>Java ve AWT ile Oyun/Oyun Motoru Geliştirme</vt:lpstr>
      <vt:lpstr>Java Sözdizimi</vt:lpstr>
      <vt:lpstr>Java Sözdizimi – Veri Tipleri</vt:lpstr>
      <vt:lpstr>Java Sözdizimi - int</vt:lpstr>
      <vt:lpstr>Java Sözdizimi - float</vt:lpstr>
      <vt:lpstr>Java Sözdizimi - char</vt:lpstr>
      <vt:lpstr>Java Sözdizimi - byte</vt:lpstr>
      <vt:lpstr>Java Sözdizimi - boolean</vt:lpstr>
      <vt:lpstr>Java Sözdizimi - Object</vt:lpstr>
      <vt:lpstr>Java Sözdizimi - Object</vt:lpstr>
      <vt:lpstr>Java Sözdizimi - Object</vt:lpstr>
      <vt:lpstr>Java Sözdizimi - Main</vt:lpstr>
      <vt:lpstr>Java Sözdizimi - Main</vt:lpstr>
      <vt:lpstr>Oyun Motorları</vt:lpstr>
      <vt:lpstr>Oyun Motorları</vt:lpstr>
      <vt:lpstr>Oyun Motorları</vt:lpstr>
    </vt:vector>
  </TitlesOfParts>
  <Company>Lambda Unlimited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Doğa Oruç</dc:creator>
  <cp:lastModifiedBy>teacher</cp:lastModifiedBy>
  <cp:revision>26</cp:revision>
  <dcterms:created xsi:type="dcterms:W3CDTF">2019-02-21T22:08:21Z</dcterms:created>
  <dcterms:modified xsi:type="dcterms:W3CDTF">2019-03-01T14:50:08Z</dcterms:modified>
</cp:coreProperties>
</file>