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7" r:id="rId2"/>
    <p:sldId id="260" r:id="rId3"/>
    <p:sldId id="262" r:id="rId4"/>
    <p:sldId id="264" r:id="rId5"/>
    <p:sldId id="266" r:id="rId6"/>
    <p:sldId id="267" r:id="rId7"/>
    <p:sldId id="265" r:id="rId8"/>
    <p:sldId id="268" r:id="rId9"/>
    <p:sldId id="269" r:id="rId10"/>
    <p:sldId id="271" r:id="rId11"/>
    <p:sldId id="274" r:id="rId12"/>
    <p:sldId id="272" r:id="rId13"/>
    <p:sldId id="285" r:id="rId14"/>
    <p:sldId id="279" r:id="rId15"/>
    <p:sldId id="280" r:id="rId16"/>
    <p:sldId id="276" r:id="rId17"/>
    <p:sldId id="277" r:id="rId18"/>
    <p:sldId id="278" r:id="rId19"/>
    <p:sldId id="275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44" autoAdjust="0"/>
  </p:normalViewPr>
  <p:slideViewPr>
    <p:cSldViewPr snapToGrid="0">
      <p:cViewPr varScale="1">
        <p:scale>
          <a:sx n="102" d="100"/>
          <a:sy n="102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A059-AAD3-428E-A6CD-B3E91B6947F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EFFD-F8E4-45B4-B762-338884924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술을 유통하는 회사의 경우 유럽대륙에 중점적으로 마케팅을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술을 </a:t>
            </a:r>
            <a:r>
              <a:rPr lang="ko-KR" altLang="en-US" dirty="0" err="1"/>
              <a:t>잘안먹는</a:t>
            </a:r>
            <a:r>
              <a:rPr lang="ko-KR" altLang="en-US" dirty="0"/>
              <a:t> 아시아대륙을 기준으로 다른 조사를 진행 후 추가적인 데이터 분석을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아시아는 알코올 섭취량이 낮은데 낮은 도수를 선호하는지에 관해 재탐색을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EFFD-F8E4-45B4-B762-3388849244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8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이걸보고</a:t>
            </a:r>
            <a:r>
              <a:rPr lang="ko-KR" altLang="en-US" dirty="0"/>
              <a:t> 어떤 인사이트가 떠오르냐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저는 </a:t>
            </a:r>
            <a:r>
              <a:rPr lang="ko-KR" altLang="en-US" dirty="0" err="1"/>
              <a:t>이것을보고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클때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도 클까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진동이 </a:t>
            </a:r>
            <a:r>
              <a:rPr lang="ko-KR" altLang="en-US" dirty="0" err="1"/>
              <a:t>발생했을때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와</a:t>
            </a:r>
            <a:r>
              <a:rPr lang="en-US" altLang="ko-KR" dirty="0"/>
              <a:t>y</a:t>
            </a:r>
            <a:r>
              <a:rPr lang="ko-KR" altLang="en-US" dirty="0"/>
              <a:t>가 모두 값이 클까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특정시간에 </a:t>
            </a:r>
            <a:r>
              <a:rPr lang="ko-KR" altLang="en-US" dirty="0" err="1"/>
              <a:t>진동이쎄지고</a:t>
            </a:r>
            <a:r>
              <a:rPr lang="ko-KR" altLang="en-US" dirty="0"/>
              <a:t> 약해지는지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EFFD-F8E4-45B4-B762-3388849244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0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비정상으로 가동되는 횟수를 카운트하기 위한 목적</a:t>
            </a:r>
            <a:endParaRPr lang="en-US" altLang="ko-KR" dirty="0"/>
          </a:p>
          <a:p>
            <a:r>
              <a:rPr lang="ko-KR" altLang="en-US" dirty="0"/>
              <a:t>이유 분석을 하고 만약 배터리가 나가는 </a:t>
            </a:r>
            <a:r>
              <a:rPr lang="ko-KR" altLang="en-US" dirty="0" err="1"/>
              <a:t>주기랑</a:t>
            </a:r>
            <a:r>
              <a:rPr lang="ko-KR" altLang="en-US" dirty="0"/>
              <a:t> 비슷하더라 죽기전에 배터리를 미리 </a:t>
            </a:r>
            <a:r>
              <a:rPr lang="ko-KR" altLang="en-US" dirty="0" err="1"/>
              <a:t>교체를하면</a:t>
            </a:r>
            <a:r>
              <a:rPr lang="ko-KR" altLang="en-US" dirty="0"/>
              <a:t> 데이터 분석을 통해 배터리를 효율적으로 교체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EFFD-F8E4-45B4-B762-3388849244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4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BEFFD-F8E4-45B4-B762-3388849244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3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4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63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9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9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0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8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1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0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8E1B08-A4DA-45AD-9E28-A9A11699B05B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262259-D3C3-424B-88FF-656A0C111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0DC4-AAF6-6CF6-A509-5B9278F9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3082"/>
            <a:ext cx="9144000" cy="95132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AD811-2377-2DAB-1216-DD69DC9F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ES</a:t>
            </a:r>
            <a:r>
              <a:rPr lang="ko-KR" altLang="en-US" dirty="0"/>
              <a:t>사업부 개발팀</a:t>
            </a:r>
            <a:r>
              <a:rPr lang="en-US" altLang="ko-KR" dirty="0"/>
              <a:t> </a:t>
            </a:r>
            <a:r>
              <a:rPr lang="ko-KR" altLang="en-US" dirty="0"/>
              <a:t>송기영</a:t>
            </a:r>
          </a:p>
        </p:txBody>
      </p:sp>
    </p:spTree>
    <p:extLst>
      <p:ext uri="{BB962C8B-B14F-4D97-AF65-F5344CB8AC3E}">
        <p14:creationId xmlns:p14="http://schemas.microsoft.com/office/powerpoint/2010/main" val="327735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6979297" cy="9699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시각화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</a:rPr>
              <a:t>히트맵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D641C-4B6E-C3A4-04F4-CAA48991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20" y="1474898"/>
            <a:ext cx="6283876" cy="5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목적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차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128710" y="1740874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피처들에 대한 선형성을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대륙이라는 피처를 발견 </a:t>
            </a:r>
            <a:r>
              <a:rPr lang="en-US" altLang="ko-KR" dirty="0"/>
              <a:t>2</a:t>
            </a:r>
            <a:r>
              <a:rPr lang="ko-KR" altLang="en-US" dirty="0"/>
              <a:t>차 목적을 위해 </a:t>
            </a:r>
            <a:r>
              <a:rPr lang="ko-KR" altLang="en-US" dirty="0" err="1"/>
              <a:t>재탐색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E8946-94A7-F2BE-5CC4-2E98F41D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2462212"/>
            <a:ext cx="9363075" cy="1933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7D9231-97F6-E92C-0037-22B55B1F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4996231"/>
            <a:ext cx="7781148" cy="1676744"/>
          </a:xfrm>
          <a:prstGeom prst="rect">
            <a:avLst/>
          </a:prstGeom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2AB13391-34EF-0D7A-8DA1-C4D4D7226C7F}"/>
              </a:ext>
            </a:extLst>
          </p:cNvPr>
          <p:cNvSpPr txBox="1">
            <a:spLocks/>
          </p:cNvSpPr>
          <p:nvPr/>
        </p:nvSpPr>
        <p:spPr>
          <a:xfrm>
            <a:off x="1128710" y="4635027"/>
            <a:ext cx="6578081" cy="3612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총 </a:t>
            </a:r>
            <a:r>
              <a:rPr lang="en-US" altLang="ko-KR" sz="1800" b="1" dirty="0">
                <a:solidFill>
                  <a:schemeClr val="tx1"/>
                </a:solidFill>
              </a:rPr>
              <a:t>193</a:t>
            </a:r>
            <a:r>
              <a:rPr lang="ko-KR" altLang="en-US" sz="1800" b="1" dirty="0">
                <a:solidFill>
                  <a:schemeClr val="tx1"/>
                </a:solidFill>
              </a:rPr>
              <a:t>개의 데이터 </a:t>
            </a:r>
            <a:r>
              <a:rPr lang="en-US" altLang="ko-KR" sz="1800" b="1" dirty="0">
                <a:solidFill>
                  <a:schemeClr val="tx1"/>
                </a:solidFill>
              </a:rPr>
              <a:t>continent</a:t>
            </a:r>
            <a:r>
              <a:rPr lang="ko-KR" altLang="en-US" sz="1800" b="1" dirty="0">
                <a:solidFill>
                  <a:schemeClr val="tx1"/>
                </a:solidFill>
              </a:rPr>
              <a:t>이 </a:t>
            </a:r>
            <a:r>
              <a:rPr lang="en-US" altLang="ko-KR" sz="1800" b="1" dirty="0">
                <a:solidFill>
                  <a:schemeClr val="tx1"/>
                </a:solidFill>
              </a:rPr>
              <a:t>23</a:t>
            </a:r>
            <a:r>
              <a:rPr lang="ko-KR" altLang="en-US" sz="1800" b="1" dirty="0">
                <a:solidFill>
                  <a:schemeClr val="tx1"/>
                </a:solidFill>
              </a:rPr>
              <a:t>개의 데이터가 </a:t>
            </a:r>
            <a:r>
              <a:rPr lang="ko-KR" altLang="en-US" sz="1800" b="1" dirty="0" err="1">
                <a:solidFill>
                  <a:schemeClr val="tx1"/>
                </a:solidFill>
              </a:rPr>
              <a:t>비어있음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7B7615-87BC-1954-1D21-13C8180E7EEF}"/>
              </a:ext>
            </a:extLst>
          </p:cNvPr>
          <p:cNvSpPr/>
          <p:nvPr/>
        </p:nvSpPr>
        <p:spPr>
          <a:xfrm>
            <a:off x="3777664" y="2462212"/>
            <a:ext cx="5935501" cy="1933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94B199-41D8-DC4C-9263-1BE269373E52}"/>
              </a:ext>
            </a:extLst>
          </p:cNvPr>
          <p:cNvSpPr/>
          <p:nvPr/>
        </p:nvSpPr>
        <p:spPr>
          <a:xfrm>
            <a:off x="7436498" y="2462211"/>
            <a:ext cx="3178755" cy="19335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 err="1">
                <a:solidFill>
                  <a:schemeClr val="tx1"/>
                </a:solidFill>
              </a:rPr>
              <a:t>재탐색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</a:rPr>
              <a:t>전처리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63396" y="1443394"/>
            <a:ext cx="912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탐색과 시각화를 반복하면서 정확한 데이터와 다양한 인사이트를 도출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대륙별</a:t>
            </a:r>
            <a:r>
              <a:rPr lang="ko-KR" altLang="en-US" dirty="0"/>
              <a:t> 탐색을 위해 음주 데이터에서 </a:t>
            </a:r>
            <a:r>
              <a:rPr lang="en-US" altLang="ko-KR" dirty="0"/>
              <a:t>23</a:t>
            </a:r>
            <a:r>
              <a:rPr lang="ko-KR" altLang="en-US" dirty="0"/>
              <a:t>개의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continent</a:t>
            </a:r>
            <a:r>
              <a:rPr lang="ko-KR" altLang="en-US" dirty="0"/>
              <a:t> 데이터를 전처리해줌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78F95E-0649-898F-2772-2E8AF6D4F34F}"/>
              </a:ext>
            </a:extLst>
          </p:cNvPr>
          <p:cNvGrpSpPr/>
          <p:nvPr/>
        </p:nvGrpSpPr>
        <p:grpSpPr>
          <a:xfrm>
            <a:off x="7043833" y="2223452"/>
            <a:ext cx="3767235" cy="4149049"/>
            <a:chOff x="7043833" y="2223452"/>
            <a:chExt cx="3767235" cy="41490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6C8150-0CDA-1D0B-278B-C9DD7E608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833" y="2223452"/>
              <a:ext cx="3767235" cy="414904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CB823B-C969-14A3-942F-34E1D19A08CB}"/>
                </a:ext>
              </a:extLst>
            </p:cNvPr>
            <p:cNvSpPr/>
            <p:nvPr/>
          </p:nvSpPr>
          <p:spPr>
            <a:xfrm>
              <a:off x="9461242" y="5915610"/>
              <a:ext cx="335902" cy="233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E2A905-6A54-9025-70D4-A76E9368F213}"/>
              </a:ext>
            </a:extLst>
          </p:cNvPr>
          <p:cNvGrpSpPr/>
          <p:nvPr/>
        </p:nvGrpSpPr>
        <p:grpSpPr>
          <a:xfrm>
            <a:off x="1427585" y="2223453"/>
            <a:ext cx="5038530" cy="4149049"/>
            <a:chOff x="1427585" y="2223453"/>
            <a:chExt cx="5038530" cy="414904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28222F-C78E-A493-0C2B-EB6997ED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85" y="2223453"/>
              <a:ext cx="5038530" cy="414904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5AC35C-08CA-64D3-DF61-51A0014435B3}"/>
                </a:ext>
              </a:extLst>
            </p:cNvPr>
            <p:cNvSpPr/>
            <p:nvPr/>
          </p:nvSpPr>
          <p:spPr>
            <a:xfrm>
              <a:off x="4301413" y="4898570"/>
              <a:ext cx="391886" cy="3172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22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시각화</a:t>
            </a:r>
            <a:r>
              <a:rPr lang="en-US" altLang="ko-KR" b="1" dirty="0">
                <a:solidFill>
                  <a:schemeClr val="tx1"/>
                </a:solidFill>
              </a:rPr>
              <a:t> + </a:t>
            </a:r>
            <a:r>
              <a:rPr lang="ko-KR" altLang="en-US" b="1" dirty="0">
                <a:solidFill>
                  <a:schemeClr val="tx1"/>
                </a:solidFill>
              </a:rPr>
              <a:t>목적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73972D-0C22-8C0B-AB2C-9203CA413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80" y="2088333"/>
            <a:ext cx="6774640" cy="4507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E6095-A54F-7BEE-FDA5-68D6F8788217}"/>
              </a:ext>
            </a:extLst>
          </p:cNvPr>
          <p:cNvSpPr txBox="1"/>
          <p:nvPr/>
        </p:nvSpPr>
        <p:spPr>
          <a:xfrm>
            <a:off x="1063396" y="1572922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목적을 </a:t>
            </a:r>
            <a:r>
              <a:rPr lang="ko-KR" altLang="en-US" dirty="0" err="1"/>
              <a:t>여러개</a:t>
            </a:r>
            <a:r>
              <a:rPr lang="ko-KR" altLang="en-US" dirty="0"/>
              <a:t> 뽑아 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55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탐색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진동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63396" y="1572922"/>
            <a:ext cx="330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진동센서의 </a:t>
            </a:r>
            <a:r>
              <a:rPr lang="en-US" altLang="ko-KR" dirty="0"/>
              <a:t>x, y, z </a:t>
            </a:r>
            <a:r>
              <a:rPr lang="ko-KR" altLang="en-US" dirty="0"/>
              <a:t>값을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D59B87-05EA-C729-BF0D-A8B9350F2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89" y="2077599"/>
            <a:ext cx="6322744" cy="2055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C262F-5A4C-CC00-A0F5-8817C7222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08" y="2077599"/>
            <a:ext cx="3581743" cy="36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8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651642" cy="9699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시각화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진동</a:t>
            </a:r>
            <a:r>
              <a:rPr lang="en-US" altLang="ko-KR" b="1" dirty="0">
                <a:solidFill>
                  <a:schemeClr val="tx1"/>
                </a:solidFill>
              </a:rPr>
              <a:t>) + </a:t>
            </a:r>
            <a:r>
              <a:rPr lang="ko-KR" altLang="en-US" b="1" dirty="0">
                <a:solidFill>
                  <a:schemeClr val="tx1"/>
                </a:solidFill>
              </a:rPr>
              <a:t>목적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776013-268D-0F77-4801-3282D1B4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6" y="1566803"/>
            <a:ext cx="7651642" cy="46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통계적 차이 검정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63396" y="1572922"/>
            <a:ext cx="7106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정보들을 뽑아왔는데 어떤 정보를 신뢰할 수 있을까</a:t>
            </a:r>
            <a:r>
              <a:rPr lang="en-US" altLang="ko-KR" dirty="0"/>
              <a:t>?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지금까지는 그림을 보거나 평균값을 통해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분석은 이를 정밀하게 검증할 수 있으면 검증을 진행</a:t>
            </a:r>
            <a:r>
              <a:rPr lang="en-US" altLang="ko-KR" dirty="0"/>
              <a:t>(t-test)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FB7F4B6-43A5-A74F-6613-0A6471C6ECF2}"/>
              </a:ext>
            </a:extLst>
          </p:cNvPr>
          <p:cNvSpPr txBox="1">
            <a:spLocks/>
          </p:cNvSpPr>
          <p:nvPr/>
        </p:nvSpPr>
        <p:spPr>
          <a:xfrm>
            <a:off x="914401" y="2617530"/>
            <a:ext cx="6815133" cy="6761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400" b="1" dirty="0">
                <a:solidFill>
                  <a:schemeClr val="tx1"/>
                </a:solidFill>
              </a:rPr>
              <a:t>T-Test(</a:t>
            </a:r>
            <a:r>
              <a:rPr lang="ko-KR" altLang="en-US" sz="2400" b="1" dirty="0">
                <a:solidFill>
                  <a:schemeClr val="tx1"/>
                </a:solidFill>
              </a:rPr>
              <a:t>두 집단간의 평균의 차이에 대한 검정 방법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9125C-3423-863A-FA77-63BEFB8766BE}"/>
              </a:ext>
            </a:extLst>
          </p:cNvPr>
          <p:cNvSpPr txBox="1"/>
          <p:nvPr/>
        </p:nvSpPr>
        <p:spPr>
          <a:xfrm>
            <a:off x="1063395" y="3293706"/>
            <a:ext cx="9264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실제 정보를 </a:t>
            </a:r>
            <a:r>
              <a:rPr lang="ko-KR" altLang="en-US" dirty="0" err="1"/>
              <a:t>모를때</a:t>
            </a:r>
            <a:r>
              <a:rPr lang="ko-KR" altLang="en-US" dirty="0"/>
              <a:t> 현재의 데이터만으로 두 집단의 차이에 대해서 검증할 수 있는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귀무가설과</a:t>
            </a:r>
            <a:r>
              <a:rPr lang="ko-KR" altLang="en-US" dirty="0"/>
              <a:t> 대립가설 중 하나를 선택하는 검정방법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개수가 비슷하면서 정규분포를 보이고 있어야 신뢰도가 높음</a:t>
            </a:r>
            <a:r>
              <a:rPr lang="en-US" altLang="ko-KR" dirty="0"/>
              <a:t>(</a:t>
            </a:r>
            <a:r>
              <a:rPr lang="ko-KR" altLang="en-US" dirty="0"/>
              <a:t>드물다</a:t>
            </a:r>
            <a:r>
              <a:rPr lang="en-US" altLang="ko-KR" dirty="0"/>
              <a:t>)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3A10443-6FC5-3A58-F7F3-99710D525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07714"/>
              </p:ext>
            </p:extLst>
          </p:nvPr>
        </p:nvGraphicFramePr>
        <p:xfrm>
          <a:off x="1369527" y="4331673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944020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7783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귀무가설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대립가설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6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모집단의 평균 차이는 없다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모집단의 평균 차이가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063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57621-D511-8DE0-61B6-7C7B2A0BB345}"/>
              </a:ext>
            </a:extLst>
          </p:cNvPr>
          <p:cNvSpPr txBox="1"/>
          <p:nvPr/>
        </p:nvSpPr>
        <p:spPr>
          <a:xfrm>
            <a:off x="1273388" y="5285078"/>
            <a:ext cx="91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버려질 것으로 예상되는 가설</a:t>
            </a:r>
            <a:r>
              <a:rPr lang="en-US" altLang="ko-KR" dirty="0"/>
              <a:t>, t –test</a:t>
            </a:r>
            <a:r>
              <a:rPr lang="ko-KR" altLang="en-US" dirty="0"/>
              <a:t> 이후에 가설을 수용할지 기각할지를 결정</a:t>
            </a:r>
          </a:p>
        </p:txBody>
      </p:sp>
    </p:spTree>
    <p:extLst>
      <p:ext uri="{BB962C8B-B14F-4D97-AF65-F5344CB8AC3E}">
        <p14:creationId xmlns:p14="http://schemas.microsoft.com/office/powerpoint/2010/main" val="207135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통계적 차이 검정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예시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63396" y="1572922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아프리카와 </a:t>
            </a:r>
            <a:r>
              <a:rPr lang="ko-KR" altLang="en-US" dirty="0" err="1"/>
              <a:t>유럽간의</a:t>
            </a:r>
            <a:r>
              <a:rPr lang="ko-KR" altLang="en-US" dirty="0"/>
              <a:t> 맥주 소비량 차이 검정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6EF298-C4F0-F835-E9F7-EF7795789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8" b="59170"/>
          <a:stretch/>
        </p:blipFill>
        <p:spPr>
          <a:xfrm>
            <a:off x="1419420" y="1913056"/>
            <a:ext cx="6362312" cy="194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841A6-ACA1-0D6C-C592-FFDA47E113FD}"/>
              </a:ext>
            </a:extLst>
          </p:cNvPr>
          <p:cNvSpPr txBox="1"/>
          <p:nvPr/>
        </p:nvSpPr>
        <p:spPr>
          <a:xfrm>
            <a:off x="1063396" y="3769764"/>
            <a:ext cx="98040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t-statistic</a:t>
            </a:r>
          </a:p>
          <a:p>
            <a:r>
              <a:rPr lang="en-US" altLang="ko-KR" dirty="0"/>
              <a:t>	- t-test</a:t>
            </a:r>
            <a:r>
              <a:rPr lang="ko-KR" altLang="en-US" dirty="0"/>
              <a:t>의 검정 통계량</a:t>
            </a:r>
            <a:endParaRPr lang="en-US" altLang="ko-KR" dirty="0"/>
          </a:p>
          <a:p>
            <a:r>
              <a:rPr lang="en-US" altLang="ko-KR" dirty="0"/>
              <a:t>p-value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가설대로 일어날 확률 </a:t>
            </a:r>
            <a:r>
              <a:rPr lang="en-US" altLang="ko-KR" dirty="0"/>
              <a:t>(p-value</a:t>
            </a:r>
            <a:r>
              <a:rPr lang="ko-KR" altLang="en-US" dirty="0"/>
              <a:t>가 낮으면 이 가설이 일어날 확률이 너무 낮아서 맞지 않다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기준은 데이터마다 다르지만 보통 </a:t>
            </a:r>
            <a:r>
              <a:rPr lang="en-US" altLang="ko-KR" dirty="0"/>
              <a:t>0.05</a:t>
            </a:r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	p-value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가깝기 때문에 평균 차이가 유의미한 것으로 해석되어 </a:t>
            </a:r>
            <a:r>
              <a:rPr lang="ko-KR" altLang="en-US" dirty="0" err="1"/>
              <a:t>귀무가설을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기각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즉 </a:t>
            </a:r>
            <a:r>
              <a:rPr lang="ko-KR" altLang="en-US" b="1" dirty="0">
                <a:solidFill>
                  <a:srgbClr val="FF0000"/>
                </a:solidFill>
              </a:rPr>
              <a:t>대립가설</a:t>
            </a:r>
            <a:r>
              <a:rPr lang="ko-KR" altLang="en-US" dirty="0"/>
              <a:t>에 부합한다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5B0F6-8E3A-0A3C-DD84-68A67D7D60A7}"/>
              </a:ext>
            </a:extLst>
          </p:cNvPr>
          <p:cNvSpPr txBox="1"/>
          <p:nvPr/>
        </p:nvSpPr>
        <p:spPr>
          <a:xfrm>
            <a:off x="1063395" y="2236474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아프리카와 </a:t>
            </a:r>
            <a:r>
              <a:rPr lang="ko-KR" altLang="en-US" dirty="0" err="1"/>
              <a:t>오세아니아간의</a:t>
            </a:r>
            <a:r>
              <a:rPr lang="ko-KR" altLang="en-US" dirty="0"/>
              <a:t> 맥주 소비량 차이 검정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A93B0B-7C90-3E1D-4F1C-617E68D74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7" b="49141"/>
          <a:stretch/>
        </p:blipFill>
        <p:spPr>
          <a:xfrm>
            <a:off x="1422910" y="2599190"/>
            <a:ext cx="6293505" cy="271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9A745C-0F0D-5B98-C87C-ED27D26EB2D5}"/>
              </a:ext>
            </a:extLst>
          </p:cNvPr>
          <p:cNvSpPr txBox="1"/>
          <p:nvPr/>
        </p:nvSpPr>
        <p:spPr>
          <a:xfrm>
            <a:off x="1063395" y="3044893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아프리카와 </a:t>
            </a:r>
            <a:r>
              <a:rPr lang="ko-KR" altLang="en-US" dirty="0" err="1"/>
              <a:t>아프리카간의</a:t>
            </a:r>
            <a:r>
              <a:rPr lang="ko-KR" altLang="en-US" dirty="0"/>
              <a:t> 맥주 소비량 차이 검정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C661C80-5FE6-BC19-88A8-168DC65F98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" b="49866"/>
          <a:stretch/>
        </p:blipFill>
        <p:spPr>
          <a:xfrm>
            <a:off x="1419420" y="3414225"/>
            <a:ext cx="6293506" cy="2435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8E2ADFF-9AA3-A6FE-5B02-CC5AAD627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51" y="1446191"/>
            <a:ext cx="3604338" cy="23235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E35903-9996-C94D-CCC6-09F62918764C}"/>
              </a:ext>
            </a:extLst>
          </p:cNvPr>
          <p:cNvSpPr/>
          <p:nvPr/>
        </p:nvSpPr>
        <p:spPr>
          <a:xfrm>
            <a:off x="7178750" y="1914582"/>
            <a:ext cx="548555" cy="21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F07791-ED92-0260-BF3C-2857D5A79EC9}"/>
              </a:ext>
            </a:extLst>
          </p:cNvPr>
          <p:cNvSpPr/>
          <p:nvPr/>
        </p:nvSpPr>
        <p:spPr>
          <a:xfrm>
            <a:off x="7150136" y="2632788"/>
            <a:ext cx="548555" cy="21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54A879-91BE-CC47-5D93-19B256172AE2}"/>
              </a:ext>
            </a:extLst>
          </p:cNvPr>
          <p:cNvSpPr/>
          <p:nvPr/>
        </p:nvSpPr>
        <p:spPr>
          <a:xfrm>
            <a:off x="7130790" y="3429000"/>
            <a:ext cx="548555" cy="21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7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통계적 차이 검정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진동센서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93052" y="39675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진동센서 </a:t>
            </a:r>
            <a:r>
              <a:rPr lang="en-US" altLang="ko-KR" dirty="0"/>
              <a:t>Z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 차이 검정</a:t>
            </a:r>
            <a:r>
              <a:rPr lang="en-US" altLang="ko-KR" dirty="0"/>
              <a:t>(</a:t>
            </a:r>
            <a:r>
              <a:rPr lang="ko-KR" altLang="en-US" dirty="0"/>
              <a:t>대립가설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7E9A0-8D3E-7E64-65F9-7BF37FD43064}"/>
              </a:ext>
            </a:extLst>
          </p:cNvPr>
          <p:cNvSpPr txBox="1"/>
          <p:nvPr/>
        </p:nvSpPr>
        <p:spPr>
          <a:xfrm>
            <a:off x="1093052" y="2602614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진동센서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Z</a:t>
            </a:r>
            <a:r>
              <a:rPr lang="ko-KR" altLang="en-US" dirty="0"/>
              <a:t>값 차이 검정</a:t>
            </a:r>
            <a:r>
              <a:rPr lang="en-US" altLang="ko-KR" dirty="0"/>
              <a:t>(</a:t>
            </a:r>
            <a:r>
              <a:rPr lang="ko-KR" altLang="en-US" dirty="0"/>
              <a:t>대립가설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6FBCC-8206-E308-6430-F277533AB411}"/>
              </a:ext>
            </a:extLst>
          </p:cNvPr>
          <p:cNvSpPr txBox="1"/>
          <p:nvPr/>
        </p:nvSpPr>
        <p:spPr>
          <a:xfrm>
            <a:off x="1063396" y="1407075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진동센서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 차이 검정</a:t>
            </a:r>
            <a:r>
              <a:rPr lang="en-US" altLang="ko-KR" dirty="0"/>
              <a:t>(</a:t>
            </a:r>
            <a:r>
              <a:rPr lang="ko-KR" altLang="en-US" dirty="0" err="1"/>
              <a:t>귀무가설</a:t>
            </a:r>
            <a:r>
              <a:rPr lang="en-US" altLang="ko-KR" dirty="0"/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AA1E0D-BB07-B7E1-9D94-012B86468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"/>
          <a:stretch/>
        </p:blipFill>
        <p:spPr>
          <a:xfrm>
            <a:off x="1477459" y="3001464"/>
            <a:ext cx="6363588" cy="8002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746B9F-4B4D-6DC4-E8F3-984A30492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"/>
          <a:stretch/>
        </p:blipFill>
        <p:spPr>
          <a:xfrm>
            <a:off x="1515563" y="4386964"/>
            <a:ext cx="6363588" cy="7430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65206D-56D1-294F-5904-2A7F9B9BC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58" y="1774034"/>
            <a:ext cx="6363588" cy="77163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20E27C-25FC-F9EA-56B0-DB07EDC00A13}"/>
              </a:ext>
            </a:extLst>
          </p:cNvPr>
          <p:cNvSpPr/>
          <p:nvPr/>
        </p:nvSpPr>
        <p:spPr>
          <a:xfrm>
            <a:off x="5887278" y="2292193"/>
            <a:ext cx="548555" cy="21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8644F4-CAEB-48D8-A8E7-FAF11AA66DF8}"/>
              </a:ext>
            </a:extLst>
          </p:cNvPr>
          <p:cNvSpPr/>
          <p:nvPr/>
        </p:nvSpPr>
        <p:spPr>
          <a:xfrm>
            <a:off x="5924986" y="3509655"/>
            <a:ext cx="548555" cy="21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E97398-5AC2-DE46-A679-85C038B81223}"/>
              </a:ext>
            </a:extLst>
          </p:cNvPr>
          <p:cNvSpPr/>
          <p:nvPr/>
        </p:nvSpPr>
        <p:spPr>
          <a:xfrm>
            <a:off x="5924985" y="4882053"/>
            <a:ext cx="548555" cy="210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DB0E0CD-641E-13EF-36A0-D0FDA917F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269" y="1774034"/>
            <a:ext cx="3520538" cy="28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결론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35115" y="2072543"/>
            <a:ext cx="979627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200" dirty="0"/>
              <a:t>데이터 분석</a:t>
            </a:r>
            <a:endParaRPr lang="en-US" altLang="ko-KR" sz="2200" dirty="0"/>
          </a:p>
          <a:p>
            <a:pPr marL="742950" lvl="1" indent="-285750">
              <a:buFontTx/>
              <a:buChar char="-"/>
            </a:pPr>
            <a:r>
              <a:rPr lang="ko-KR" altLang="en-US" sz="2200" dirty="0"/>
              <a:t>탐색된 데이터를 바탕으로 특정 데이터의 </a:t>
            </a:r>
            <a:r>
              <a:rPr lang="ko-KR" altLang="en-US" sz="2200" b="1" dirty="0">
                <a:solidFill>
                  <a:srgbClr val="FFC000"/>
                </a:solidFill>
              </a:rPr>
              <a:t>가치</a:t>
            </a:r>
            <a:r>
              <a:rPr lang="ko-KR" altLang="en-US" sz="2200" dirty="0"/>
              <a:t>를 찾는 과정</a:t>
            </a:r>
            <a:endParaRPr lang="en-US" altLang="ko-KR" sz="2200" dirty="0"/>
          </a:p>
          <a:p>
            <a:pPr marL="742950" lvl="1" indent="-285750">
              <a:buFontTx/>
              <a:buChar char="-"/>
            </a:pPr>
            <a:r>
              <a:rPr lang="ko-KR" altLang="en-US" sz="2200" dirty="0"/>
              <a:t>탐색</a:t>
            </a:r>
            <a:r>
              <a:rPr lang="en-US" altLang="ko-KR" sz="2200" dirty="0"/>
              <a:t>, </a:t>
            </a:r>
            <a:r>
              <a:rPr lang="ko-KR" altLang="en-US" sz="2200" dirty="0"/>
              <a:t>시각화</a:t>
            </a:r>
            <a:r>
              <a:rPr lang="en-US" altLang="ko-KR" sz="2200" dirty="0"/>
              <a:t>, </a:t>
            </a:r>
            <a:r>
              <a:rPr lang="ko-KR" altLang="en-US" sz="2200" dirty="0"/>
              <a:t>목적을 계속 반복하면서 구체화된 방향성과 결론을 도출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sz="2200" dirty="0"/>
              <a:t>인사이트는 데이터 분석가의 생각과 데이터의 형태에 따라 유연하게 도출됨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sz="2200" dirty="0"/>
              <a:t>데이터 분석을 통해 </a:t>
            </a:r>
            <a:r>
              <a:rPr lang="ko-KR" altLang="en-US" sz="2200" b="1" dirty="0">
                <a:solidFill>
                  <a:srgbClr val="FFC000"/>
                </a:solidFill>
              </a:rPr>
              <a:t>이윤</a:t>
            </a:r>
            <a:r>
              <a:rPr lang="ko-KR" altLang="en-US" sz="2200" dirty="0"/>
              <a:t>을 창출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3731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9ADE4-5BDD-5867-402D-CAE7D9BC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solidFill>
                  <a:schemeClr val="tx1"/>
                </a:solidFill>
              </a:rPr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5F8D9-F298-70B6-163B-F83382B9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49690"/>
          </a:xfrm>
        </p:spPr>
        <p:txBody>
          <a:bodyPr>
            <a:normAutofit fontScale="92500" lnSpcReduction="10000"/>
          </a:bodyPr>
          <a:lstStyle/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참고자료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데이터 분석이란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데이터 분석의 핵심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데이터 분석 툴 종류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데이터 분석 과정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실 데이터 분석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통계적 차이 검정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결론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</a:rPr>
              <a:t>Q&amp;A</a:t>
            </a:r>
          </a:p>
          <a:p>
            <a:pPr marL="494100" indent="-4572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마무리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4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0DC4-AAF6-6CF6-A509-5B9278F9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339"/>
            <a:ext cx="9144000" cy="951321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0DC4-AAF6-6CF6-A509-5B9278F9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339"/>
            <a:ext cx="9144000" cy="95132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4420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7801C-398F-0DAF-1D18-F36FCAC5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2"/>
            <a:ext cx="5934949" cy="652406"/>
          </a:xfr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참고자료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FCC7794-7CAC-957B-9A26-290B59FAEE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7609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C08CB-CCC1-E535-6C1F-78A2A6A4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40933"/>
            <a:ext cx="5934949" cy="3376134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유튜브 동영상 강의를 통한 데이터 분석 실습 진행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강의내용은 서적에 있는 내용으로 이루어져 있음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다양한 예제를 통한 데이터 분석 실습 진행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     (</a:t>
            </a:r>
            <a:r>
              <a:rPr lang="ko-KR" altLang="en-US" sz="1800" dirty="0">
                <a:solidFill>
                  <a:schemeClr val="tx1"/>
                </a:solidFill>
              </a:rPr>
              <a:t>레스토랑 주문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국가별 음주 데이터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나무위키</a:t>
            </a:r>
            <a:r>
              <a:rPr lang="en-US" altLang="ko-KR" sz="1800" dirty="0">
                <a:solidFill>
                  <a:schemeClr val="tx1"/>
                </a:solidFill>
              </a:rPr>
              <a:t>, SNS </a:t>
            </a:r>
            <a:r>
              <a:rPr lang="ko-KR" altLang="en-US" sz="1800" dirty="0">
                <a:solidFill>
                  <a:schemeClr val="tx1"/>
                </a:solidFill>
              </a:rPr>
              <a:t>등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시계열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점수예측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데이터분류 모델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예측모델 개선 등 다양한 데이터 분석 실습 진행 가능</a:t>
            </a:r>
            <a:r>
              <a:rPr lang="en-US" altLang="ko-KR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524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4544008" cy="969963"/>
          </a:xfr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데이터 분석이란</a:t>
            </a:r>
            <a:r>
              <a:rPr lang="en-US" altLang="ko-KR" sz="4000" b="1" dirty="0">
                <a:solidFill>
                  <a:schemeClr val="tx1"/>
                </a:solidFill>
              </a:rPr>
              <a:t>?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1F814F53-3188-D0D6-1C40-BC3151900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r="3243" b="2960"/>
          <a:stretch/>
        </p:blipFill>
        <p:spPr>
          <a:xfrm>
            <a:off x="7144381" y="1579563"/>
            <a:ext cx="4674395" cy="40841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763C3D5-4E04-7B5D-5EE8-3992CBD3F88A}"/>
              </a:ext>
            </a:extLst>
          </p:cNvPr>
          <p:cNvSpPr txBox="1">
            <a:spLocks/>
          </p:cNvSpPr>
          <p:nvPr/>
        </p:nvSpPr>
        <p:spPr>
          <a:xfrm>
            <a:off x="913795" y="1740933"/>
            <a:ext cx="5934949" cy="33761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말 그대로 데이터를 </a:t>
            </a:r>
            <a:r>
              <a:rPr lang="ko-KR" altLang="en-US" sz="1800" dirty="0" err="1">
                <a:solidFill>
                  <a:schemeClr val="tx1"/>
                </a:solidFill>
              </a:rPr>
              <a:t>분석하는것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수학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머신러닝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컴퓨터 사이언스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통계연구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데이터 처리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도메인 전문성의 집합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각 분야별로 </a:t>
            </a:r>
            <a:r>
              <a:rPr lang="en-US" altLang="ko-KR" sz="1800" dirty="0">
                <a:solidFill>
                  <a:schemeClr val="tx1"/>
                </a:solidFill>
              </a:rPr>
              <a:t>2~3</a:t>
            </a:r>
            <a:r>
              <a:rPr lang="ko-KR" altLang="en-US" sz="1800" dirty="0">
                <a:solidFill>
                  <a:schemeClr val="tx1"/>
                </a:solidFill>
              </a:rPr>
              <a:t>년 정도의 공부의 시간을 가져야 비로소 데이터 분석의 기반이 됨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현 세미나는 데이터 분석이 무엇인가 정도의 맛보기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454400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데이터 분석의 핵심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763C3D5-4E04-7B5D-5EE8-3992CBD3F88A}"/>
              </a:ext>
            </a:extLst>
          </p:cNvPr>
          <p:cNvSpPr txBox="1">
            <a:spLocks/>
          </p:cNvSpPr>
          <p:nvPr/>
        </p:nvSpPr>
        <p:spPr>
          <a:xfrm>
            <a:off x="913795" y="1740933"/>
            <a:ext cx="5934949" cy="33761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데이터 추출이 아닌 </a:t>
            </a:r>
            <a:r>
              <a:rPr lang="ko-KR" altLang="en-US" sz="1800" b="1" dirty="0">
                <a:solidFill>
                  <a:srgbClr val="FFC000"/>
                </a:solidFill>
              </a:rPr>
              <a:t>의사결정</a:t>
            </a:r>
            <a:endParaRPr lang="en-US" altLang="ko-KR" sz="1800" b="1" dirty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수집한 데이터에서 어떤 가치를 뽑아내는가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데이터를 분석해서 무엇을 얻고 싶은가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데이터를 통한 올바른 의사결정을 할 수 있는가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이 모든 것들은 매출과 연계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FD99F-A5FE-CB7C-0416-09A04391B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33" y="1740933"/>
            <a:ext cx="4432772" cy="3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5066521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데이터 분석 툴 종류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763C3D5-4E04-7B5D-5EE8-3992CBD3F88A}"/>
              </a:ext>
            </a:extLst>
          </p:cNvPr>
          <p:cNvSpPr txBox="1">
            <a:spLocks/>
          </p:cNvSpPr>
          <p:nvPr/>
        </p:nvSpPr>
        <p:spPr>
          <a:xfrm>
            <a:off x="914401" y="1579563"/>
            <a:ext cx="6960636" cy="4358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</a:rPr>
              <a:t>- </a:t>
            </a:r>
            <a:r>
              <a:rPr lang="ko-KR" altLang="en-US" sz="1800" dirty="0">
                <a:solidFill>
                  <a:schemeClr val="tx1"/>
                </a:solidFill>
                <a:effectLst/>
              </a:rPr>
              <a:t>파이썬</a:t>
            </a:r>
            <a:r>
              <a:rPr lang="en-US" altLang="ko-KR" sz="1800" dirty="0">
                <a:solidFill>
                  <a:schemeClr val="tx1"/>
                </a:solidFill>
                <a:effectLst/>
              </a:rPr>
              <a:t>, R,</a:t>
            </a:r>
            <a:r>
              <a:rPr lang="ko-KR" altLang="en-US" sz="1800" dirty="0">
                <a:solidFill>
                  <a:schemeClr val="tx1"/>
                </a:solidFill>
                <a:effectLst/>
              </a:rPr>
              <a:t> 엑셀</a:t>
            </a:r>
            <a:r>
              <a:rPr lang="en-US" altLang="ko-KR" sz="1800" dirty="0">
                <a:solidFill>
                  <a:schemeClr val="tx1"/>
                </a:solidFill>
                <a:effectLst/>
              </a:rPr>
              <a:t>, SQL, </a:t>
            </a:r>
            <a:r>
              <a:rPr lang="ko-KR" altLang="en-US" sz="1800" dirty="0" err="1">
                <a:solidFill>
                  <a:schemeClr val="tx1"/>
                </a:solidFill>
                <a:effectLst/>
              </a:rPr>
              <a:t>태블로</a:t>
            </a:r>
            <a:r>
              <a:rPr lang="en-US" altLang="ko-KR" sz="1800" dirty="0">
                <a:solidFill>
                  <a:schemeClr val="tx1"/>
                </a:solidFill>
                <a:effectLst/>
              </a:rPr>
              <a:t>, Power BI, </a:t>
            </a:r>
            <a:r>
              <a:rPr lang="ko-KR" altLang="en-US" sz="1800" dirty="0" err="1">
                <a:solidFill>
                  <a:schemeClr val="tx1"/>
                </a:solidFill>
                <a:effectLst/>
              </a:rPr>
              <a:t>구글애널리틱스</a:t>
            </a:r>
            <a:r>
              <a:rPr lang="ko-KR" altLang="en-US" sz="1800" dirty="0">
                <a:solidFill>
                  <a:schemeClr val="tx1"/>
                </a:solidFill>
                <a:effectLst/>
              </a:rPr>
              <a:t> 등</a:t>
            </a:r>
            <a:endParaRPr lang="en-US" altLang="ko-KR" sz="180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2A91F2E-1973-B99F-5418-8F44FB4E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97444"/>
              </p:ext>
            </p:extLst>
          </p:nvPr>
        </p:nvGraphicFramePr>
        <p:xfrm>
          <a:off x="1005633" y="2081934"/>
          <a:ext cx="10247085" cy="4343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5695">
                  <a:extLst>
                    <a:ext uri="{9D8B030D-6E8A-4147-A177-3AD203B41FA5}">
                      <a16:colId xmlns:a16="http://schemas.microsoft.com/office/drawing/2014/main" val="3566403074"/>
                    </a:ext>
                  </a:extLst>
                </a:gridCol>
                <a:gridCol w="3415695">
                  <a:extLst>
                    <a:ext uri="{9D8B030D-6E8A-4147-A177-3AD203B41FA5}">
                      <a16:colId xmlns:a16="http://schemas.microsoft.com/office/drawing/2014/main" val="845071398"/>
                    </a:ext>
                  </a:extLst>
                </a:gridCol>
                <a:gridCol w="3415695">
                  <a:extLst>
                    <a:ext uri="{9D8B030D-6E8A-4147-A177-3AD203B41FA5}">
                      <a16:colId xmlns:a16="http://schemas.microsoft.com/office/drawing/2014/main" val="1196370859"/>
                    </a:ext>
                  </a:extLst>
                </a:gridCol>
              </a:tblGrid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07646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오픈소스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오픈소스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46055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범용 프로그래밍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 분석에 특화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14349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처리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에 비해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26869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r>
                        <a:rPr lang="ko-KR" altLang="en-US" dirty="0"/>
                        <a:t>에 비해 난해한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강력한 시각화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52967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쉬움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88923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머신 러닝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딥러닝 및 대규모 웹 애플리케이션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실험 및 탐색을 위한 통계학습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33635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응용프로그램 및 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프리젠테이션</a:t>
                      </a:r>
                      <a:r>
                        <a:rPr lang="ko-KR" altLang="en-US" dirty="0"/>
                        <a:t> 및 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05644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 및 프로그래머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과학자 및 연구원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4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6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4544008" cy="969963"/>
          </a:xfr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데이터 분석 과정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763C3D5-4E04-7B5D-5EE8-3992CBD3F88A}"/>
              </a:ext>
            </a:extLst>
          </p:cNvPr>
          <p:cNvSpPr txBox="1">
            <a:spLocks/>
          </p:cNvSpPr>
          <p:nvPr/>
        </p:nvSpPr>
        <p:spPr>
          <a:xfrm>
            <a:off x="914401" y="1579563"/>
            <a:ext cx="5934949" cy="52784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수집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662850" lvl="1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데이터를 수집하는 단계로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에어릭스는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센서 및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PLC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데이터를 활용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탐색</a:t>
            </a:r>
            <a:endParaRPr lang="en-US" altLang="ko-KR" sz="1800" dirty="0">
              <a:solidFill>
                <a:srgbClr val="FFC000"/>
              </a:solidFill>
            </a:endParaRPr>
          </a:p>
          <a:p>
            <a:pPr marL="662850" lvl="1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로우 </a:t>
            </a:r>
            <a:r>
              <a:rPr lang="ko-KR" altLang="en-US" sz="1600" dirty="0">
                <a:solidFill>
                  <a:schemeClr val="tx1"/>
                </a:solidFill>
                <a:effectLst/>
              </a:rPr>
              <a:t>데이터에서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</a:rPr>
              <a:t>인사이트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통찰력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를 발견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683100" lvl="2" indent="0"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특정분야에 대하여 전체 현상을 이해하는 능력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683100" lvl="2" indent="0">
              <a:buNone/>
            </a:pPr>
            <a:r>
              <a:rPr lang="ko-KR" altLang="en-US" sz="1500" dirty="0">
                <a:solidFill>
                  <a:schemeClr val="tx1"/>
                </a:solidFill>
              </a:rPr>
              <a:t>가장 효율적인 방식을 판단할 수 있음은 물론 미래 예측에 도움이 되는 능력 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시각화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662850" lvl="1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탐색을 통해 발견된 내용을 시각화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77100" lvl="1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* </a:t>
            </a:r>
            <a:r>
              <a:rPr lang="ko-KR" altLang="en-US" sz="1600" dirty="0">
                <a:solidFill>
                  <a:schemeClr val="tx1"/>
                </a:solidFill>
              </a:rPr>
              <a:t>막대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파이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목적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방향성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marL="662850" lvl="1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데이터를 분석을 하는 </a:t>
            </a:r>
            <a:r>
              <a:rPr lang="ko-KR" altLang="en-US" sz="1600" b="1" dirty="0">
                <a:solidFill>
                  <a:srgbClr val="FFC000"/>
                </a:solidFill>
              </a:rPr>
              <a:t>목적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탐색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시각화</a:t>
            </a:r>
            <a:r>
              <a:rPr lang="en-US" altLang="ko-KR" sz="1800" b="1" dirty="0">
                <a:solidFill>
                  <a:schemeClr val="tx1"/>
                </a:solidFill>
              </a:rPr>
              <a:t>,</a:t>
            </a:r>
            <a:r>
              <a:rPr lang="ko-KR" altLang="en-US" sz="1800" b="1" dirty="0">
                <a:solidFill>
                  <a:schemeClr val="tx1"/>
                </a:solidFill>
              </a:rPr>
              <a:t> 목적은 반복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하나의 데이터 셋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73EC52-569E-A0CC-B1CB-ABC0D48F4D91}"/>
              </a:ext>
            </a:extLst>
          </p:cNvPr>
          <p:cNvSpPr/>
          <p:nvPr/>
        </p:nvSpPr>
        <p:spPr>
          <a:xfrm>
            <a:off x="7623719" y="2825975"/>
            <a:ext cx="3769568" cy="775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-nanummyeongjo"/>
              </a:rPr>
              <a:t>10일 이내 친구 7명을 사귄 사용자는 서비스를 오래 이용한다.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5B05D90-C336-53AE-C29C-899AD416F3A3}"/>
              </a:ext>
            </a:extLst>
          </p:cNvPr>
          <p:cNvSpPr/>
          <p:nvPr/>
        </p:nvSpPr>
        <p:spPr>
          <a:xfrm>
            <a:off x="6849350" y="3111682"/>
            <a:ext cx="447869" cy="334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FDA0C-C780-9045-6C50-7ECA19739703}"/>
              </a:ext>
            </a:extLst>
          </p:cNvPr>
          <p:cNvSpPr txBox="1"/>
          <p:nvPr/>
        </p:nvSpPr>
        <p:spPr>
          <a:xfrm>
            <a:off x="8242772" y="3601617"/>
            <a:ext cx="2531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데이터 분석 인사이트의 예 </a:t>
            </a:r>
            <a:r>
              <a:rPr lang="en-US" altLang="ko-KR" sz="1100" dirty="0"/>
              <a:t>(</a:t>
            </a:r>
            <a:r>
              <a:rPr lang="ko-KR" altLang="en-US" sz="1100" dirty="0"/>
              <a:t>페이스북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401DC5B-7254-5D6E-D87C-8B12C544322E}"/>
              </a:ext>
            </a:extLst>
          </p:cNvPr>
          <p:cNvSpPr/>
          <p:nvPr/>
        </p:nvSpPr>
        <p:spPr>
          <a:xfrm>
            <a:off x="6849350" y="4966308"/>
            <a:ext cx="447869" cy="334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9BFD94-8AB7-7774-9A23-55C23E04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74" y="4548685"/>
            <a:ext cx="2117658" cy="1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71183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탐색</a:t>
            </a:r>
            <a:r>
              <a:rPr lang="en-US" altLang="ko-KR" b="1" dirty="0">
                <a:solidFill>
                  <a:schemeClr val="tx1"/>
                </a:solidFill>
              </a:rPr>
              <a:t>(EDA)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F763C3D5-4E04-7B5D-5EE8-3992CBD3F88A}"/>
              </a:ext>
            </a:extLst>
          </p:cNvPr>
          <p:cNvSpPr txBox="1">
            <a:spLocks/>
          </p:cNvSpPr>
          <p:nvPr/>
        </p:nvSpPr>
        <p:spPr>
          <a:xfrm>
            <a:off x="895739" y="1526725"/>
            <a:ext cx="7632440" cy="7369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나라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맥주소비량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증류주 소비량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와인 소비량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알코올 총 섭취량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인사이트는 피처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각 열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</a:rPr>
              <a:t>간의 상관관계 탐색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B7151-5392-A937-9762-5D8830EB7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1017"/>
            <a:ext cx="9363075" cy="1933575"/>
          </a:xfrm>
          <a:prstGeom prst="rect">
            <a:avLst/>
          </a:prstGeom>
        </p:spPr>
      </p:pic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AC026BB5-F4F6-6F25-3435-538273A1967A}"/>
              </a:ext>
            </a:extLst>
          </p:cNvPr>
          <p:cNvSpPr txBox="1">
            <a:spLocks/>
          </p:cNvSpPr>
          <p:nvPr/>
        </p:nvSpPr>
        <p:spPr>
          <a:xfrm>
            <a:off x="895739" y="4332173"/>
            <a:ext cx="6578081" cy="3612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b="1" dirty="0">
                <a:solidFill>
                  <a:schemeClr val="tx1"/>
                </a:solidFill>
              </a:rPr>
              <a:t>총 </a:t>
            </a:r>
            <a:r>
              <a:rPr lang="en-US" altLang="ko-KR" sz="1800" b="1" dirty="0">
                <a:solidFill>
                  <a:schemeClr val="tx1"/>
                </a:solidFill>
              </a:rPr>
              <a:t>193</a:t>
            </a:r>
            <a:r>
              <a:rPr lang="ko-KR" altLang="en-US" sz="1800" b="1" dirty="0">
                <a:solidFill>
                  <a:schemeClr val="tx1"/>
                </a:solidFill>
              </a:rPr>
              <a:t>개의 데이터 </a:t>
            </a:r>
            <a:r>
              <a:rPr lang="en-US" altLang="ko-KR" sz="1800" b="1" dirty="0">
                <a:solidFill>
                  <a:schemeClr val="tx1"/>
                </a:solidFill>
              </a:rPr>
              <a:t>continent</a:t>
            </a:r>
            <a:r>
              <a:rPr lang="ko-KR" altLang="en-US" sz="1800" b="1" dirty="0">
                <a:solidFill>
                  <a:schemeClr val="tx1"/>
                </a:solidFill>
              </a:rPr>
              <a:t>이 </a:t>
            </a:r>
            <a:r>
              <a:rPr lang="en-US" altLang="ko-KR" sz="1800" b="1" dirty="0">
                <a:solidFill>
                  <a:schemeClr val="tx1"/>
                </a:solidFill>
              </a:rPr>
              <a:t>23</a:t>
            </a:r>
            <a:r>
              <a:rPr lang="ko-KR" altLang="en-US" sz="1800" b="1" dirty="0">
                <a:solidFill>
                  <a:schemeClr val="tx1"/>
                </a:solidFill>
              </a:rPr>
              <a:t>개의 데이터가 </a:t>
            </a:r>
            <a:r>
              <a:rPr lang="ko-KR" altLang="en-US" sz="1800" b="1" dirty="0" err="1">
                <a:solidFill>
                  <a:schemeClr val="tx1"/>
                </a:solidFill>
              </a:rPr>
              <a:t>비어있음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36538E-87B0-E377-FA0F-0D9B341EF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0958"/>
            <a:ext cx="7781148" cy="16767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FCD4CA-DC8A-EEC1-BDA5-32E721A72F47}"/>
              </a:ext>
            </a:extLst>
          </p:cNvPr>
          <p:cNvSpPr/>
          <p:nvPr/>
        </p:nvSpPr>
        <p:spPr>
          <a:xfrm>
            <a:off x="5402424" y="5784982"/>
            <a:ext cx="522515" cy="223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9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C7F4B-1CE7-6408-1CF2-EDA7ADE0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09600"/>
            <a:ext cx="7305868" cy="9699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</a:rPr>
              <a:t>실 데이터 분석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시각화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</a:rPr>
              <a:t>산점도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DFC3-891E-2B27-15D5-B8AA6A2F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05"/>
            <a:ext cx="5824243" cy="52507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90CF31-2F6F-453B-4342-0289BE9E51CB}"/>
              </a:ext>
            </a:extLst>
          </p:cNvPr>
          <p:cNvSpPr txBox="1"/>
          <p:nvPr/>
        </p:nvSpPr>
        <p:spPr>
          <a:xfrm>
            <a:off x="1063396" y="1572922"/>
            <a:ext cx="5032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pearson</a:t>
            </a:r>
            <a:r>
              <a:rPr lang="ko-KR" altLang="en-US" dirty="0"/>
              <a:t>의 상관계수를 통해 만들어진 상관관계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 </a:t>
            </a:r>
            <a:r>
              <a:rPr lang="ko-KR" altLang="en-US" dirty="0"/>
              <a:t>축이 선형관계를 가지게 되면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상관관계가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분포의 기울기를 </a:t>
            </a:r>
            <a:r>
              <a:rPr lang="ko-KR" altLang="en-US" dirty="0" err="1"/>
              <a:t>보면됨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346DC4C-3B6A-BF08-26FF-F993E2EDB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6" y="4091835"/>
            <a:ext cx="4469657" cy="1505465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AE08D0B-7D77-A15E-0DCD-E315E6A9272D}"/>
              </a:ext>
            </a:extLst>
          </p:cNvPr>
          <p:cNvSpPr/>
          <p:nvPr/>
        </p:nvSpPr>
        <p:spPr>
          <a:xfrm>
            <a:off x="5687786" y="4708306"/>
            <a:ext cx="253481" cy="334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318</TotalTime>
  <Words>855</Words>
  <Application>Microsoft Office PowerPoint</Application>
  <PresentationFormat>와이드스크린</PresentationFormat>
  <Paragraphs>150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</vt:lpstr>
      <vt:lpstr>맑은 고딕</vt:lpstr>
      <vt:lpstr>Arial</vt:lpstr>
      <vt:lpstr>Calisto MT</vt:lpstr>
      <vt:lpstr>Wingdings 2</vt:lpstr>
      <vt:lpstr>슬레이트</vt:lpstr>
      <vt:lpstr>데이터 분석</vt:lpstr>
      <vt:lpstr>목 차</vt:lpstr>
      <vt:lpstr>참고자료</vt:lpstr>
      <vt:lpstr>데이터 분석이란?</vt:lpstr>
      <vt:lpstr>데이터 분석의 핵심</vt:lpstr>
      <vt:lpstr>데이터 분석 툴 종류</vt:lpstr>
      <vt:lpstr>데이터 분석 과정</vt:lpstr>
      <vt:lpstr>실 데이터 분석 - 탐색(EDA)</vt:lpstr>
      <vt:lpstr>실 데이터 분석 – 시각화(산점도)</vt:lpstr>
      <vt:lpstr>실 데이터 분석 – 시각화(히트맵)</vt:lpstr>
      <vt:lpstr>실 데이터 분석 – 목적(1차)</vt:lpstr>
      <vt:lpstr>실 데이터 분석 – 재탐색(전처리)</vt:lpstr>
      <vt:lpstr>실 데이터 분석 – 시각화 + 목적</vt:lpstr>
      <vt:lpstr>실 데이터 분석 – 탐색(진동)</vt:lpstr>
      <vt:lpstr>실 데이터 분석 – 시각화(진동) + 목적</vt:lpstr>
      <vt:lpstr>통계적 차이 검정</vt:lpstr>
      <vt:lpstr>통계적 차이 검정 - 예시</vt:lpstr>
      <vt:lpstr>통계적 차이 검정 - 진동센서</vt:lpstr>
      <vt:lpstr>결론</vt:lpstr>
      <vt:lpstr>Q &amp; 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송 기영</dc:creator>
  <cp:lastModifiedBy>송 기영</cp:lastModifiedBy>
  <cp:revision>231</cp:revision>
  <dcterms:created xsi:type="dcterms:W3CDTF">2022-10-27T10:28:01Z</dcterms:created>
  <dcterms:modified xsi:type="dcterms:W3CDTF">2022-10-27T15:46:07Z</dcterms:modified>
</cp:coreProperties>
</file>