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54c0ac9bbf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54c0ac9bbf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initial EDA and Analysis is executed in a </a:t>
            </a:r>
            <a:r>
              <a:rPr lang="en"/>
              <a:t>jupyter notebook for readability and transparency. The primary language used for the project is Python and some light markdown for ad hoc thoughts. The visual created is also using Python for the heavy lifting. The purpose of the visual would be a conversation piece with the CAO. A place to discuss what views are useful, what other questions do these pictures dredge up? These graphs are answers but what would we need to know to get here?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54c0ac9bbf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54c0ac9bbf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737373"/>
                </a:solidFill>
                <a:latin typeface="Roboto"/>
                <a:ea typeface="Roboto"/>
                <a:cs typeface="Roboto"/>
                <a:sym typeface="Roboto"/>
              </a:rPr>
              <a:t>The first step was understand holistically and contextually the data available. Creating a view of what information was stored in these 4 sheets and how they connected was the purpose of the initial EDA. The findings were these points…</a:t>
            </a:r>
            <a:endParaRPr sz="1800">
              <a:solidFill>
                <a:srgbClr val="737373"/>
              </a:solidFill>
              <a:latin typeface="Roboto"/>
              <a:ea typeface="Roboto"/>
              <a:cs typeface="Roboto"/>
              <a:sym typeface="Roboto"/>
            </a:endParaRPr>
          </a:p>
          <a:p>
            <a:pPr indent="0" lvl="0" marL="0" rtl="0" algn="l">
              <a:lnSpc>
                <a:spcPct val="115000"/>
              </a:lnSpc>
              <a:spcBef>
                <a:spcPts val="1200"/>
              </a:spcBef>
              <a:spcAft>
                <a:spcPts val="0"/>
              </a:spcAft>
              <a:buNone/>
            </a:pPr>
            <a:r>
              <a:t/>
            </a:r>
            <a:endParaRPr sz="1800">
              <a:solidFill>
                <a:srgbClr val="737373"/>
              </a:solidFill>
              <a:latin typeface="Roboto"/>
              <a:ea typeface="Roboto"/>
              <a:cs typeface="Roboto"/>
              <a:sym typeface="Roboto"/>
            </a:endParaRPr>
          </a:p>
          <a:p>
            <a:pPr indent="0" lvl="0" marL="0" rtl="0" algn="l">
              <a:lnSpc>
                <a:spcPct val="115000"/>
              </a:lnSpc>
              <a:spcBef>
                <a:spcPts val="1200"/>
              </a:spcBef>
              <a:spcAft>
                <a:spcPts val="1200"/>
              </a:spcAft>
              <a:buClr>
                <a:schemeClr val="dk1"/>
              </a:buClr>
              <a:buSzPts val="1100"/>
              <a:buFont typeface="Arial"/>
              <a:buNone/>
            </a:pPr>
            <a:r>
              <a:rPr lang="en" sz="1800">
                <a:solidFill>
                  <a:srgbClr val="737373"/>
                </a:solidFill>
                <a:latin typeface="Roboto"/>
                <a:ea typeface="Roboto"/>
                <a:cs typeface="Roboto"/>
                <a:sym typeface="Roboto"/>
              </a:rPr>
              <a:t>The final table for the visual and analysis will only use overlapping student IDs. This way we can ensure we are comparing apples to apples and not partially incomplete datasets.</a:t>
            </a:r>
            <a:endParaRPr sz="1800">
              <a:solidFill>
                <a:srgbClr val="737373"/>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54c0ac9bbf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54c0ac9bbf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800">
                <a:solidFill>
                  <a:srgbClr val="737373"/>
                </a:solidFill>
                <a:latin typeface="Roboto"/>
                <a:ea typeface="Roboto"/>
                <a:cs typeface="Roboto"/>
                <a:sym typeface="Roboto"/>
              </a:rPr>
              <a:t>As a result of the combined EDA and idiosyncrasies during the analysis, the following validation checks were applied. In a full stack project these would have been brain stormed and completed in more thorough approach. The validation checks are split into checks that are present and checks needed for future consideration. For the future checks collaborating with the provided for the exams would be a necessary step. Ensuring the targets and such percentiles are consistent with nation data. Also there are null values for teachers and missing tests. It may be possible with more exploration to recover missing data points.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54c0ac9bb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54c0ac9bb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EventDate was malformed and had repeated rows. These were </a:t>
            </a:r>
            <a:r>
              <a:rPr lang="en"/>
              <a:t>collapsed to single rows when possible. This problem was initially found when some students had attendance rates that exceeded 100% since that is not a reasonable value a deeper dive into a few failed examples revealed the issue.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table shown here is the correlation and p values for those comparisons. With such low correlation values and high p values, the initial interpretation is that absenteeism cannot be shown to have a strong impact on fall to fall performance. The small sample size by grade could be a contributing factor, but in current PDs I would not feel comfortable using this lever as one of action for test improvement.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Tardiness has a similar outcome.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54c0ac9bbf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54c0ac9bbf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were a few things to note when it came to </a:t>
            </a:r>
            <a:r>
              <a:rPr lang="en"/>
              <a:t>teachers being connected to students. First, some students had multiple teachers for the same grade and subject in 2015. It was assumed the first teacher was their fall teacher for the test of record. This would be a question for our CAO, if there was a record of how much time students spent with each teacher. It would assist in correctly attaching student performance to their teachers. Also some teachers in lower grades taught both math and ela sections. A more thorough overview of if these student sections overlapped would be part of a larger project. To the extent of the question being asked. The answer is not obvious but some trends do present themselves. Grand bands appear to perform similarly by subject. There are some outliers in teacher success, and these may be worth exploring to get a view of these teachers best practices. Teachers are only have their percentages calculate for students with non null ftf targets.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54c0ac9bbf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54c0ac9bbf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viewing </a:t>
            </a:r>
            <a:r>
              <a:rPr lang="en"/>
              <a:t>successful</a:t>
            </a:r>
            <a:r>
              <a:rPr lang="en"/>
              <a:t> teachers can be a strong way to help </a:t>
            </a:r>
            <a:r>
              <a:rPr lang="en"/>
              <a:t>identify</a:t>
            </a:r>
            <a:r>
              <a:rPr lang="en"/>
              <a:t> best </a:t>
            </a:r>
            <a:r>
              <a:rPr lang="en"/>
              <a:t>practices, i</a:t>
            </a:r>
            <a:r>
              <a:rPr lang="en"/>
              <a:t>t is clear with the fall to fall metrics that some students are having </a:t>
            </a:r>
            <a:r>
              <a:rPr lang="en"/>
              <a:t>trouble</a:t>
            </a:r>
            <a:r>
              <a:rPr lang="en"/>
              <a:t> in particular grades. </a:t>
            </a:r>
            <a:r>
              <a:rPr lang="en"/>
              <a:t>Encouraging</a:t>
            </a:r>
            <a:r>
              <a:rPr lang="en"/>
              <a:t> teachers across these low performing grade bands to </a:t>
            </a:r>
            <a:r>
              <a:rPr lang="en"/>
              <a:t>collaborate</a:t>
            </a:r>
            <a:r>
              <a:rPr lang="en"/>
              <a:t> and create </a:t>
            </a:r>
            <a:r>
              <a:rPr lang="en"/>
              <a:t>grade level transition plans could be fruitful.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54c0ac9bbf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54c0ac9bbf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metrics for all of </a:t>
            </a:r>
            <a:r>
              <a:rPr lang="en"/>
              <a:t>the</a:t>
            </a:r>
            <a:r>
              <a:rPr lang="en"/>
              <a:t> testing pairs and possible creating </a:t>
            </a:r>
            <a:r>
              <a:rPr lang="en"/>
              <a:t>longitudinal</a:t>
            </a:r>
            <a:r>
              <a:rPr lang="en"/>
              <a:t> charts by teacher for students.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Quartiles are present in the data but that would be a </a:t>
            </a:r>
            <a:r>
              <a:rPr lang="en"/>
              <a:t>fruitful</a:t>
            </a:r>
            <a:r>
              <a:rPr lang="en"/>
              <a:t> next steps in analysis.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initial mockup shows that the while the two questions the CAO led with were </a:t>
            </a:r>
            <a:r>
              <a:rPr lang="en"/>
              <a:t>meaningful,</a:t>
            </a:r>
            <a:r>
              <a:rPr lang="en"/>
              <a:t> there is much more information to gather here. A walk through of the current project and feedback from the stakeholders would be </a:t>
            </a:r>
            <a:r>
              <a:rPr lang="en"/>
              <a:t>appropriate</a:t>
            </a:r>
            <a:r>
              <a:rPr lang="en"/>
              <a:t> at this point.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were some pretty serious inconsistencies in the data with this first pass. For example, the duplicate rows in attendance. With attendance being such a critical role, it is possible more </a:t>
            </a:r>
            <a:r>
              <a:rPr lang="en"/>
              <a:t>inconsistencies</a:t>
            </a:r>
            <a:r>
              <a:rPr lang="en"/>
              <a:t> remain to be found. A full conversation with team members about points of data </a:t>
            </a:r>
            <a:r>
              <a:rPr lang="en"/>
              <a:t>integrity</a:t>
            </a:r>
            <a:r>
              <a:rPr lang="en"/>
              <a:t> would be a useful internal step.</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project is a baseline for conversations. I </a:t>
            </a:r>
            <a:r>
              <a:rPr lang="en"/>
              <a:t>expedited</a:t>
            </a:r>
            <a:r>
              <a:rPr lang="en"/>
              <a:t> certain steps to provide a full view of a project stack but would expect a project </a:t>
            </a:r>
            <a:r>
              <a:rPr lang="en"/>
              <a:t>of</a:t>
            </a:r>
            <a:r>
              <a:rPr lang="en"/>
              <a:t> this caliber to require closed to a full work week + time for </a:t>
            </a:r>
            <a:r>
              <a:rPr lang="en"/>
              <a:t>stakeholder conversations.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54c0ac9bbf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54c0ac9bbf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Following up on the DA next steps the CAO next steps would be conversations with department heads. What will the teachers find useful? What questions do they have? Show them the visual, does this provoke concerns, wants or needs? From this we can highlight which teachers are currently the most effective. This could be a useful lever for immediate action. This does lay the </a:t>
            </a:r>
            <a:r>
              <a:rPr lang="en"/>
              <a:t>groundwork</a:t>
            </a:r>
            <a:r>
              <a:rPr lang="en"/>
              <a:t> for grade level teams to collaborate and ensure these transitions are consistent each yet.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github.com/aerler101-1/CEMD/blob/main/CEMD.ipynb" TargetMode="External"/><Relationship Id="rId4" Type="http://schemas.openxmlformats.org/officeDocument/2006/relationships/hyperlink" Target="https://cemdperf.streamlit.ap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cemdperf.streamlit.app/"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CEMD Data Analyst Performance Task</a:t>
            </a:r>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Adam Erler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Data As Code</a:t>
            </a:r>
            <a:endParaRPr/>
          </a:p>
        </p:txBody>
      </p:sp>
      <p:sp>
        <p:nvSpPr>
          <p:cNvPr id="74" name="Google Shape;74;p1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All of the analysis can be found in the jupyter notebook at this github repo:</a:t>
            </a:r>
            <a:endParaRPr/>
          </a:p>
          <a:p>
            <a:pPr indent="0" lvl="0" marL="0" rtl="0" algn="l">
              <a:spcBef>
                <a:spcPts val="1200"/>
              </a:spcBef>
              <a:spcAft>
                <a:spcPts val="0"/>
              </a:spcAft>
              <a:buNone/>
            </a:pPr>
            <a:r>
              <a:rPr lang="en" u="sng">
                <a:solidFill>
                  <a:schemeClr val="hlink"/>
                </a:solidFill>
                <a:hlinkClick r:id="rId3"/>
              </a:rPr>
              <a:t>https://github.com/aerler101-1/CEMD/blob/main/CEMD.ipynb</a:t>
            </a:r>
            <a:endParaRPr/>
          </a:p>
          <a:p>
            <a:pPr indent="0" lvl="0" marL="0" rtl="0" algn="l">
              <a:spcBef>
                <a:spcPts val="1200"/>
              </a:spcBef>
              <a:spcAft>
                <a:spcPts val="0"/>
              </a:spcAft>
              <a:buNone/>
            </a:pPr>
            <a:r>
              <a:rPr lang="en"/>
              <a:t>A visual tool for exploring the data can be found here:</a:t>
            </a:r>
            <a:endParaRPr/>
          </a:p>
          <a:p>
            <a:pPr indent="0" lvl="0" marL="0" rtl="0" algn="l">
              <a:spcBef>
                <a:spcPts val="1200"/>
              </a:spcBef>
              <a:spcAft>
                <a:spcPts val="1200"/>
              </a:spcAft>
              <a:buNone/>
            </a:pPr>
            <a:r>
              <a:rPr lang="en" u="sng">
                <a:solidFill>
                  <a:schemeClr val="hlink"/>
                </a:solidFill>
                <a:hlinkClick r:id="rId4"/>
              </a:rPr>
              <a:t>https://cemdperf.streamlit.app/</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Exploratory Data Analysis (EDA)</a:t>
            </a:r>
            <a:endParaRPr/>
          </a:p>
        </p:txBody>
      </p:sp>
      <p:sp>
        <p:nvSpPr>
          <p:cNvPr id="80" name="Google Shape;80;p15"/>
          <p:cNvSpPr txBox="1"/>
          <p:nvPr>
            <p:ph idx="1" type="body"/>
          </p:nvPr>
        </p:nvSpPr>
        <p:spPr>
          <a:xfrm>
            <a:off x="471900" y="1919075"/>
            <a:ext cx="8222100" cy="2710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a:t>
            </a:r>
            <a:endParaRPr/>
          </a:p>
          <a:p>
            <a:pPr indent="-334327" lvl="0" marL="457200" rtl="0" algn="l">
              <a:spcBef>
                <a:spcPts val="1200"/>
              </a:spcBef>
              <a:spcAft>
                <a:spcPts val="0"/>
              </a:spcAft>
              <a:buSzPct val="100000"/>
              <a:buAutoNum type="arabicPeriod"/>
            </a:pPr>
            <a:r>
              <a:rPr lang="en"/>
              <a:t>The ID </a:t>
            </a:r>
            <a:r>
              <a:rPr lang="en"/>
              <a:t>columns</a:t>
            </a:r>
            <a:r>
              <a:rPr lang="en"/>
              <a:t> were named inconsistently</a:t>
            </a:r>
            <a:endParaRPr/>
          </a:p>
          <a:p>
            <a:pPr indent="-334327" lvl="0" marL="457200" rtl="0" algn="l">
              <a:spcBef>
                <a:spcPts val="0"/>
              </a:spcBef>
              <a:spcAft>
                <a:spcPts val="0"/>
              </a:spcAft>
              <a:buSzPct val="100000"/>
              <a:buAutoNum type="arabicPeriod"/>
            </a:pPr>
            <a:r>
              <a:rPr lang="en"/>
              <a:t>Not all Student IDs were present in all tables</a:t>
            </a:r>
            <a:endParaRPr/>
          </a:p>
          <a:p>
            <a:pPr indent="-334327" lvl="0" marL="457200" rtl="0" algn="l">
              <a:spcBef>
                <a:spcPts val="0"/>
              </a:spcBef>
              <a:spcAft>
                <a:spcPts val="0"/>
              </a:spcAft>
              <a:buSzPct val="100000"/>
              <a:buAutoNum type="arabicPeriod"/>
            </a:pPr>
            <a:r>
              <a:rPr lang="en"/>
              <a:t>Schools A and B serve different grade levels</a:t>
            </a:r>
            <a:endParaRPr/>
          </a:p>
          <a:p>
            <a:pPr indent="-334327" lvl="0" marL="457200" rtl="0" algn="l">
              <a:spcBef>
                <a:spcPts val="0"/>
              </a:spcBef>
              <a:spcAft>
                <a:spcPts val="0"/>
              </a:spcAft>
              <a:buSzPct val="100000"/>
              <a:buAutoNum type="arabicPeriod"/>
            </a:pPr>
            <a:r>
              <a:rPr lang="en"/>
              <a:t>Some students change teachers mid year</a:t>
            </a:r>
            <a:endParaRPr/>
          </a:p>
          <a:p>
            <a:pPr indent="-334327" lvl="0" marL="457200" rtl="0" algn="l">
              <a:spcBef>
                <a:spcPts val="0"/>
              </a:spcBef>
              <a:spcAft>
                <a:spcPts val="0"/>
              </a:spcAft>
              <a:buSzPct val="100000"/>
              <a:buAutoNum type="arabicPeriod"/>
            </a:pPr>
            <a:r>
              <a:rPr lang="en"/>
              <a:t>For simple </a:t>
            </a:r>
            <a:r>
              <a:rPr lang="en"/>
              <a:t>analysis</a:t>
            </a:r>
            <a:r>
              <a:rPr lang="en"/>
              <a:t> a wide table will be the most </a:t>
            </a:r>
            <a:r>
              <a:rPr lang="en"/>
              <a:t>succinct</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Validation</a:t>
            </a:r>
            <a:r>
              <a:rPr lang="en"/>
              <a:t> Checks</a:t>
            </a:r>
            <a:endParaRPr/>
          </a:p>
        </p:txBody>
      </p:sp>
      <p:sp>
        <p:nvSpPr>
          <p:cNvPr id="86" name="Google Shape;86;p16"/>
          <p:cNvSpPr txBox="1"/>
          <p:nvPr>
            <p:ph idx="1" type="body"/>
          </p:nvPr>
        </p:nvSpPr>
        <p:spPr>
          <a:xfrm>
            <a:off x="471900" y="1919075"/>
            <a:ext cx="4344300" cy="2710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Executed:</a:t>
            </a:r>
            <a:endParaRPr/>
          </a:p>
          <a:p>
            <a:pPr indent="0" lvl="0" marL="0" rtl="0" algn="l">
              <a:spcBef>
                <a:spcPts val="1200"/>
              </a:spcBef>
              <a:spcAft>
                <a:spcPts val="0"/>
              </a:spcAft>
              <a:buNone/>
            </a:pPr>
            <a:r>
              <a:rPr lang="en"/>
              <a:t>Percentages of </a:t>
            </a:r>
            <a:r>
              <a:rPr lang="en"/>
              <a:t>tardiness</a:t>
            </a:r>
            <a:r>
              <a:rPr lang="en"/>
              <a:t> and absence</a:t>
            </a:r>
            <a:endParaRPr/>
          </a:p>
          <a:p>
            <a:pPr indent="0" lvl="0" marL="0" rtl="0" algn="l">
              <a:spcBef>
                <a:spcPts val="1200"/>
              </a:spcBef>
              <a:spcAft>
                <a:spcPts val="0"/>
              </a:spcAft>
              <a:buNone/>
            </a:pPr>
            <a:r>
              <a:rPr lang="en"/>
              <a:t>School mismatch between files</a:t>
            </a:r>
            <a:endParaRPr/>
          </a:p>
          <a:p>
            <a:pPr indent="0" lvl="0" marL="0" rtl="0" algn="l">
              <a:spcBef>
                <a:spcPts val="1200"/>
              </a:spcBef>
              <a:spcAft>
                <a:spcPts val="0"/>
              </a:spcAft>
              <a:buNone/>
            </a:pPr>
            <a:r>
              <a:rPr lang="en"/>
              <a:t>Teachers with multiple sections</a:t>
            </a:r>
            <a:endParaRPr/>
          </a:p>
          <a:p>
            <a:pPr indent="0" lvl="0" marL="0" rtl="0" algn="l">
              <a:spcBef>
                <a:spcPts val="1200"/>
              </a:spcBef>
              <a:spcAft>
                <a:spcPts val="0"/>
              </a:spcAft>
              <a:buNone/>
            </a:pPr>
            <a:r>
              <a:rPr lang="en"/>
              <a:t>Duplicate rows</a:t>
            </a:r>
            <a:endParaRPr/>
          </a:p>
          <a:p>
            <a:pPr indent="0" lvl="0" marL="0" rtl="0" algn="l">
              <a:spcBef>
                <a:spcPts val="1200"/>
              </a:spcBef>
              <a:spcAft>
                <a:spcPts val="1200"/>
              </a:spcAft>
              <a:buNone/>
            </a:pPr>
            <a:r>
              <a:rPr lang="en"/>
              <a:t>Validity of anticipated index </a:t>
            </a:r>
            <a:endParaRPr/>
          </a:p>
        </p:txBody>
      </p:sp>
      <p:sp>
        <p:nvSpPr>
          <p:cNvPr id="87" name="Google Shape;87;p16"/>
          <p:cNvSpPr txBox="1"/>
          <p:nvPr/>
        </p:nvSpPr>
        <p:spPr>
          <a:xfrm>
            <a:off x="5156375" y="1839750"/>
            <a:ext cx="3537600" cy="235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solidFill>
                  <a:schemeClr val="lt2"/>
                </a:solidFill>
                <a:latin typeface="Roboto"/>
                <a:ea typeface="Roboto"/>
                <a:cs typeface="Roboto"/>
                <a:sym typeface="Roboto"/>
              </a:rPr>
              <a:t>Future Checks:</a:t>
            </a:r>
            <a:endParaRPr sz="1800">
              <a:solidFill>
                <a:schemeClr val="lt2"/>
              </a:solidFill>
              <a:latin typeface="Roboto"/>
              <a:ea typeface="Roboto"/>
              <a:cs typeface="Roboto"/>
              <a:sym typeface="Roboto"/>
            </a:endParaRPr>
          </a:p>
          <a:p>
            <a:pPr indent="0" lvl="0" marL="0" rtl="0" algn="l">
              <a:lnSpc>
                <a:spcPct val="115000"/>
              </a:lnSpc>
              <a:spcBef>
                <a:spcPts val="1200"/>
              </a:spcBef>
              <a:spcAft>
                <a:spcPts val="0"/>
              </a:spcAft>
              <a:buNone/>
            </a:pPr>
            <a:r>
              <a:rPr lang="en" sz="1800">
                <a:solidFill>
                  <a:schemeClr val="lt2"/>
                </a:solidFill>
                <a:latin typeface="Roboto"/>
                <a:ea typeface="Roboto"/>
                <a:cs typeface="Roboto"/>
                <a:sym typeface="Roboto"/>
              </a:rPr>
              <a:t>Student grade level consistency</a:t>
            </a:r>
            <a:endParaRPr sz="1800">
              <a:solidFill>
                <a:schemeClr val="lt2"/>
              </a:solidFill>
              <a:latin typeface="Roboto"/>
              <a:ea typeface="Roboto"/>
              <a:cs typeface="Roboto"/>
              <a:sym typeface="Roboto"/>
            </a:endParaRPr>
          </a:p>
          <a:p>
            <a:pPr indent="0" lvl="0" marL="0" rtl="0" algn="l">
              <a:lnSpc>
                <a:spcPct val="115000"/>
              </a:lnSpc>
              <a:spcBef>
                <a:spcPts val="1200"/>
              </a:spcBef>
              <a:spcAft>
                <a:spcPts val="0"/>
              </a:spcAft>
              <a:buNone/>
            </a:pPr>
            <a:r>
              <a:rPr lang="en" sz="1800">
                <a:solidFill>
                  <a:schemeClr val="lt2"/>
                </a:solidFill>
                <a:latin typeface="Roboto"/>
                <a:ea typeface="Roboto"/>
                <a:cs typeface="Roboto"/>
                <a:sym typeface="Roboto"/>
              </a:rPr>
              <a:t>Student grade promotion</a:t>
            </a:r>
            <a:endParaRPr sz="1800">
              <a:solidFill>
                <a:schemeClr val="lt2"/>
              </a:solidFill>
              <a:latin typeface="Roboto"/>
              <a:ea typeface="Roboto"/>
              <a:cs typeface="Roboto"/>
              <a:sym typeface="Roboto"/>
            </a:endParaRPr>
          </a:p>
          <a:p>
            <a:pPr indent="0" lvl="0" marL="0" rtl="0" algn="l">
              <a:lnSpc>
                <a:spcPct val="115000"/>
              </a:lnSpc>
              <a:spcBef>
                <a:spcPts val="1200"/>
              </a:spcBef>
              <a:spcAft>
                <a:spcPts val="0"/>
              </a:spcAft>
              <a:buNone/>
            </a:pPr>
            <a:r>
              <a:rPr lang="en" sz="1800">
                <a:solidFill>
                  <a:schemeClr val="lt2"/>
                </a:solidFill>
                <a:latin typeface="Roboto"/>
                <a:ea typeface="Roboto"/>
                <a:cs typeface="Roboto"/>
                <a:sym typeface="Roboto"/>
              </a:rPr>
              <a:t>External target validation</a:t>
            </a:r>
            <a:endParaRPr sz="1800">
              <a:solidFill>
                <a:schemeClr val="lt2"/>
              </a:solidFill>
              <a:latin typeface="Roboto"/>
              <a:ea typeface="Roboto"/>
              <a:cs typeface="Roboto"/>
              <a:sym typeface="Roboto"/>
            </a:endParaRPr>
          </a:p>
          <a:p>
            <a:pPr indent="0" lvl="0" marL="0" rtl="0" algn="l">
              <a:lnSpc>
                <a:spcPct val="115000"/>
              </a:lnSpc>
              <a:spcBef>
                <a:spcPts val="1200"/>
              </a:spcBef>
              <a:spcAft>
                <a:spcPts val="1200"/>
              </a:spcAft>
              <a:buNone/>
            </a:pPr>
            <a:r>
              <a:rPr lang="en" sz="1800">
                <a:solidFill>
                  <a:schemeClr val="lt2"/>
                </a:solidFill>
                <a:latin typeface="Roboto"/>
                <a:ea typeface="Roboto"/>
                <a:cs typeface="Roboto"/>
                <a:sym typeface="Roboto"/>
              </a:rPr>
              <a:t>Population of null values</a:t>
            </a:r>
            <a:endParaRPr sz="1800">
              <a:solidFill>
                <a:schemeClr val="lt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Attendance</a:t>
            </a:r>
            <a:endParaRPr/>
          </a:p>
        </p:txBody>
      </p:sp>
      <p:sp>
        <p:nvSpPr>
          <p:cNvPr id="93" name="Google Shape;93;p17"/>
          <p:cNvSpPr txBox="1"/>
          <p:nvPr>
            <p:ph idx="1" type="body"/>
          </p:nvPr>
        </p:nvSpPr>
        <p:spPr>
          <a:xfrm>
            <a:off x="4572000" y="124775"/>
            <a:ext cx="4394100" cy="767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lt1"/>
                </a:solidFill>
              </a:rPr>
              <a:t>Data correction: EventDate collapsed</a:t>
            </a:r>
            <a:endParaRPr>
              <a:solidFill>
                <a:schemeClr val="lt1"/>
              </a:solidFill>
            </a:endParaRPr>
          </a:p>
        </p:txBody>
      </p:sp>
      <p:pic>
        <p:nvPicPr>
          <p:cNvPr id="94" name="Google Shape;94;p17"/>
          <p:cNvPicPr preferRelativeResize="0"/>
          <p:nvPr/>
        </p:nvPicPr>
        <p:blipFill>
          <a:blip r:embed="rId3">
            <a:alphaModFix/>
          </a:blip>
          <a:stretch>
            <a:fillRect/>
          </a:stretch>
        </p:blipFill>
        <p:spPr>
          <a:xfrm>
            <a:off x="4629125" y="1704575"/>
            <a:ext cx="4514875" cy="2253000"/>
          </a:xfrm>
          <a:prstGeom prst="rect">
            <a:avLst/>
          </a:prstGeom>
          <a:noFill/>
          <a:ln>
            <a:noFill/>
          </a:ln>
        </p:spPr>
      </p:pic>
      <p:sp>
        <p:nvSpPr>
          <p:cNvPr id="95" name="Google Shape;95;p17"/>
          <p:cNvSpPr txBox="1"/>
          <p:nvPr/>
        </p:nvSpPr>
        <p:spPr>
          <a:xfrm>
            <a:off x="0" y="1704575"/>
            <a:ext cx="38637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lt2"/>
                </a:solidFill>
                <a:latin typeface="Roboto"/>
                <a:ea typeface="Roboto"/>
                <a:cs typeface="Roboto"/>
                <a:sym typeface="Roboto"/>
              </a:rPr>
              <a:t>Does </a:t>
            </a:r>
            <a:r>
              <a:rPr lang="en" sz="1800">
                <a:solidFill>
                  <a:schemeClr val="lt2"/>
                </a:solidFill>
                <a:latin typeface="Roboto"/>
                <a:ea typeface="Roboto"/>
                <a:cs typeface="Roboto"/>
                <a:sym typeface="Roboto"/>
              </a:rPr>
              <a:t>Chronic</a:t>
            </a:r>
            <a:r>
              <a:rPr lang="en" sz="1800">
                <a:solidFill>
                  <a:schemeClr val="lt2"/>
                </a:solidFill>
                <a:latin typeface="Roboto"/>
                <a:ea typeface="Roboto"/>
                <a:cs typeface="Roboto"/>
                <a:sym typeface="Roboto"/>
              </a:rPr>
              <a:t> Absenteeism show a strong correlation for MAP performance?</a:t>
            </a:r>
            <a:endParaRPr sz="1800">
              <a:solidFill>
                <a:schemeClr val="lt2"/>
              </a:solidFill>
              <a:latin typeface="Roboto"/>
              <a:ea typeface="Roboto"/>
              <a:cs typeface="Roboto"/>
              <a:sym typeface="Roboto"/>
            </a:endParaRPr>
          </a:p>
        </p:txBody>
      </p:sp>
      <p:pic>
        <p:nvPicPr>
          <p:cNvPr id="96" name="Google Shape;96;p17"/>
          <p:cNvPicPr preferRelativeResize="0"/>
          <p:nvPr/>
        </p:nvPicPr>
        <p:blipFill>
          <a:blip r:embed="rId4">
            <a:alphaModFix/>
          </a:blip>
          <a:stretch>
            <a:fillRect/>
          </a:stretch>
        </p:blipFill>
        <p:spPr>
          <a:xfrm>
            <a:off x="33350" y="3099425"/>
            <a:ext cx="4232776" cy="1915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Teacher Effectiveness</a:t>
            </a:r>
            <a:endParaRPr/>
          </a:p>
        </p:txBody>
      </p:sp>
      <p:sp>
        <p:nvSpPr>
          <p:cNvPr id="102" name="Google Shape;102;p18"/>
          <p:cNvSpPr txBox="1"/>
          <p:nvPr>
            <p:ph idx="1" type="body"/>
          </p:nvPr>
        </p:nvSpPr>
        <p:spPr>
          <a:xfrm>
            <a:off x="5138088" y="3049825"/>
            <a:ext cx="3555900" cy="17583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Is it obvious that students assigned to certain teachers were more likely meet their “Fall-to-Fall” MAP Reading or Math goals?</a:t>
            </a:r>
            <a:endParaRPr/>
          </a:p>
          <a:p>
            <a:pPr indent="0" lvl="0" marL="0" rtl="0" algn="l">
              <a:spcBef>
                <a:spcPts val="1200"/>
              </a:spcBef>
              <a:spcAft>
                <a:spcPts val="1200"/>
              </a:spcAft>
              <a:buNone/>
            </a:pPr>
            <a:r>
              <a:t/>
            </a:r>
            <a:endParaRPr/>
          </a:p>
        </p:txBody>
      </p:sp>
      <p:pic>
        <p:nvPicPr>
          <p:cNvPr id="103" name="Google Shape;103;p18"/>
          <p:cNvPicPr preferRelativeResize="0"/>
          <p:nvPr/>
        </p:nvPicPr>
        <p:blipFill>
          <a:blip r:embed="rId3">
            <a:alphaModFix/>
          </a:blip>
          <a:stretch>
            <a:fillRect/>
          </a:stretch>
        </p:blipFill>
        <p:spPr>
          <a:xfrm>
            <a:off x="4775925" y="0"/>
            <a:ext cx="4368074" cy="2863466"/>
          </a:xfrm>
          <a:prstGeom prst="rect">
            <a:avLst/>
          </a:prstGeom>
          <a:noFill/>
          <a:ln>
            <a:noFill/>
          </a:ln>
        </p:spPr>
      </p:pic>
      <p:pic>
        <p:nvPicPr>
          <p:cNvPr id="104" name="Google Shape;104;p18"/>
          <p:cNvPicPr preferRelativeResize="0"/>
          <p:nvPr/>
        </p:nvPicPr>
        <p:blipFill>
          <a:blip r:embed="rId4">
            <a:alphaModFix/>
          </a:blip>
          <a:stretch>
            <a:fillRect/>
          </a:stretch>
        </p:blipFill>
        <p:spPr>
          <a:xfrm>
            <a:off x="-4" y="1676800"/>
            <a:ext cx="4775924" cy="31313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404825" y="269200"/>
            <a:ext cx="3745800" cy="767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Grade Level Breakdown</a:t>
            </a:r>
            <a:endParaRPr/>
          </a:p>
        </p:txBody>
      </p:sp>
      <p:sp>
        <p:nvSpPr>
          <p:cNvPr id="110" name="Google Shape;110;p19"/>
          <p:cNvSpPr txBox="1"/>
          <p:nvPr>
            <p:ph idx="1" type="body"/>
          </p:nvPr>
        </p:nvSpPr>
        <p:spPr>
          <a:xfrm>
            <a:off x="4217763" y="3284125"/>
            <a:ext cx="4926300" cy="850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There are some key transitions that are proving difficult for students.</a:t>
            </a:r>
            <a:endParaRPr/>
          </a:p>
        </p:txBody>
      </p:sp>
      <p:pic>
        <p:nvPicPr>
          <p:cNvPr id="111" name="Google Shape;111;p19"/>
          <p:cNvPicPr preferRelativeResize="0"/>
          <p:nvPr/>
        </p:nvPicPr>
        <p:blipFill>
          <a:blip r:embed="rId3">
            <a:alphaModFix/>
          </a:blip>
          <a:stretch>
            <a:fillRect/>
          </a:stretch>
        </p:blipFill>
        <p:spPr>
          <a:xfrm>
            <a:off x="4217825" y="0"/>
            <a:ext cx="4926174" cy="3284125"/>
          </a:xfrm>
          <a:prstGeom prst="rect">
            <a:avLst/>
          </a:prstGeom>
          <a:noFill/>
          <a:ln>
            <a:noFill/>
          </a:ln>
        </p:spPr>
      </p:pic>
      <p:pic>
        <p:nvPicPr>
          <p:cNvPr id="112" name="Google Shape;112;p19"/>
          <p:cNvPicPr preferRelativeResize="0"/>
          <p:nvPr/>
        </p:nvPicPr>
        <p:blipFill>
          <a:blip r:embed="rId4">
            <a:alphaModFix/>
          </a:blip>
          <a:stretch>
            <a:fillRect/>
          </a:stretch>
        </p:blipFill>
        <p:spPr>
          <a:xfrm>
            <a:off x="0" y="2323653"/>
            <a:ext cx="4150625" cy="281984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0"/>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Next Steps Data Analyst</a:t>
            </a:r>
            <a:endParaRPr/>
          </a:p>
        </p:txBody>
      </p:sp>
      <p:sp>
        <p:nvSpPr>
          <p:cNvPr id="118" name="Google Shape;118;p20"/>
          <p:cNvSpPr txBox="1"/>
          <p:nvPr>
            <p:ph idx="1" type="body"/>
          </p:nvPr>
        </p:nvSpPr>
        <p:spPr>
          <a:xfrm>
            <a:off x="460950" y="1945900"/>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Expand growth relationships</a:t>
            </a:r>
            <a:endParaRPr/>
          </a:p>
          <a:p>
            <a:pPr indent="0" lvl="0" marL="0" rtl="0" algn="l">
              <a:spcBef>
                <a:spcPts val="1200"/>
              </a:spcBef>
              <a:spcAft>
                <a:spcPts val="0"/>
              </a:spcAft>
              <a:buNone/>
            </a:pPr>
            <a:r>
              <a:rPr lang="en"/>
              <a:t>Quartiles</a:t>
            </a:r>
            <a:endParaRPr/>
          </a:p>
          <a:p>
            <a:pPr indent="0" lvl="0" marL="0" rtl="0" algn="l">
              <a:spcBef>
                <a:spcPts val="1200"/>
              </a:spcBef>
              <a:spcAft>
                <a:spcPts val="0"/>
              </a:spcAft>
              <a:buNone/>
            </a:pPr>
            <a:r>
              <a:rPr lang="en"/>
              <a:t>CAO Feedback</a:t>
            </a:r>
            <a:endParaRPr/>
          </a:p>
          <a:p>
            <a:pPr indent="0" lvl="0" marL="0" rtl="0" algn="l">
              <a:spcBef>
                <a:spcPts val="1200"/>
              </a:spcBef>
              <a:spcAft>
                <a:spcPts val="1200"/>
              </a:spcAft>
              <a:buNone/>
            </a:pPr>
            <a:r>
              <a:rPr lang="en"/>
              <a:t>Data </a:t>
            </a:r>
            <a:r>
              <a:rPr lang="en"/>
              <a:t>Integrity</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Self Explore and Professional Development</a:t>
            </a:r>
            <a:endParaRPr/>
          </a:p>
        </p:txBody>
      </p:sp>
      <p:sp>
        <p:nvSpPr>
          <p:cNvPr id="124" name="Google Shape;124;p21"/>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https://cemdperf.streamlit.app/</a:t>
            </a:r>
            <a:r>
              <a:rPr lang="en"/>
              <a:t> Visual Aid</a:t>
            </a:r>
            <a:endParaRPr/>
          </a:p>
          <a:p>
            <a:pPr indent="0" lvl="0" marL="0" rtl="0" algn="l">
              <a:spcBef>
                <a:spcPts val="1200"/>
              </a:spcBef>
              <a:spcAft>
                <a:spcPts val="0"/>
              </a:spcAft>
              <a:buNone/>
            </a:pPr>
            <a:r>
              <a:rPr lang="en"/>
              <a:t>Goals</a:t>
            </a:r>
            <a:endParaRPr/>
          </a:p>
          <a:p>
            <a:pPr indent="0" lvl="0" marL="0" rtl="0" algn="l">
              <a:spcBef>
                <a:spcPts val="1200"/>
              </a:spcBef>
              <a:spcAft>
                <a:spcPts val="1200"/>
              </a:spcAft>
              <a:buNone/>
            </a:pPr>
            <a:r>
              <a:rPr lang="en"/>
              <a:t>Best </a:t>
            </a:r>
            <a:r>
              <a:rPr lang="en"/>
              <a:t>Practices</a:t>
            </a: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