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aleway"/>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22" Type="http://schemas.openxmlformats.org/officeDocument/2006/relationships/font" Target="fonts/Raleway-italic.fntdata"/><Relationship Id="rId21" Type="http://schemas.openxmlformats.org/officeDocument/2006/relationships/font" Target="fonts/Raleway-bold.fntdata"/><Relationship Id="rId24" Type="http://schemas.openxmlformats.org/officeDocument/2006/relationships/font" Target="fonts/Lato-regular.fntdata"/><Relationship Id="rId23"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f8e9b3048_0_1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f8e9b304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f8e9b3048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f8e9b304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f8e9b3048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f8e9b304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f8e9b304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f8e9b304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f8e9b304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f8e9b304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f8e9b3048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f8e9b304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078ddec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078dde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f8e9b3048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f8e9b304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f8e9b304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f8e9b304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ocr-dashboard.streamlit.app/" TargetMode="External"/><Relationship Id="rId4" Type="http://schemas.openxmlformats.org/officeDocument/2006/relationships/hyperlink" Target="https://github.com/aerler101-1/OCR-Dashboard/tree/ma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github.com/aerler101-1/OCR-Dashboard/blob/main/OCR_Data_Analyst.ipyn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aerler101-1/OCR-Dashboard/blob/main/OCR_Data_Analyst.ipyn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github.com/aerler101-1/OCR-Dashboard/blob/main/OCR_Data_Analyst.ipynb"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docs.google.com/spreadsheets/d/1-LQu6Z1TOFzTVGohy0awSHvNKXmw26pAwzb7s6xVzqM/edit?usp=sharing" TargetMode="External"/><Relationship Id="rId4" Type="http://schemas.openxmlformats.org/officeDocument/2006/relationships/hyperlink" Target="https://drive.google.com/file/d/1McFwml0qjXA8-vihMWq_lJ3wDuuaxIFM/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ocr-dashboard.streamlit.app/"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OCR Data Analyst </a:t>
            </a:r>
            <a:r>
              <a:rPr lang="en"/>
              <a:t>Interview</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Adam Erler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481050" y="414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Admin Review</a:t>
            </a:r>
            <a:endParaRPr/>
          </a:p>
        </p:txBody>
      </p:sp>
      <p:sp>
        <p:nvSpPr>
          <p:cNvPr id="141" name="Google Shape;141;p22"/>
          <p:cNvSpPr txBox="1"/>
          <p:nvPr>
            <p:ph idx="1" type="body"/>
          </p:nvPr>
        </p:nvSpPr>
        <p:spPr>
          <a:xfrm>
            <a:off x="2400250" y="1476750"/>
            <a:ext cx="6321600" cy="257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Attention Area Investigations</a:t>
            </a:r>
            <a:endParaRPr b="1" sz="2100">
              <a:solidFill>
                <a:schemeClr val="dk1"/>
              </a:solidFill>
            </a:endParaRPr>
          </a:p>
          <a:p>
            <a:pPr indent="0" lvl="0" marL="0" rtl="0" algn="l">
              <a:spcBef>
                <a:spcPts val="0"/>
              </a:spcBef>
              <a:spcAft>
                <a:spcPts val="1600"/>
              </a:spcAft>
              <a:buNone/>
            </a:pPr>
            <a:r>
              <a:rPr lang="en" sz="1600"/>
              <a:t>The graphs in the attention areas could have very reasonable context for their discrepancies between the employee pool and applicant pool. With that being said, exploring more deeply the context of these differences would be a top next priority.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2481050" y="414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Data Analyst</a:t>
            </a:r>
            <a:endParaRPr/>
          </a:p>
        </p:txBody>
      </p:sp>
      <p:sp>
        <p:nvSpPr>
          <p:cNvPr id="147" name="Google Shape;147;p23"/>
          <p:cNvSpPr txBox="1"/>
          <p:nvPr>
            <p:ph idx="1" type="body"/>
          </p:nvPr>
        </p:nvSpPr>
        <p:spPr>
          <a:xfrm>
            <a:off x="2400262" y="1049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100">
                <a:solidFill>
                  <a:schemeClr val="dk1"/>
                </a:solidFill>
              </a:rPr>
              <a:t>Data Validation</a:t>
            </a:r>
            <a:endParaRPr b="1" sz="2100">
              <a:solidFill>
                <a:schemeClr val="dk1"/>
              </a:solidFill>
            </a:endParaRPr>
          </a:p>
          <a:p>
            <a:pPr indent="0" lvl="0" marL="0" rtl="0" algn="l">
              <a:spcBef>
                <a:spcPts val="0"/>
              </a:spcBef>
              <a:spcAft>
                <a:spcPts val="0"/>
              </a:spcAft>
              <a:buClr>
                <a:schemeClr val="dk2"/>
              </a:buClr>
              <a:buSzPts val="1100"/>
              <a:buFont typeface="Arial"/>
              <a:buNone/>
            </a:pPr>
            <a:r>
              <a:rPr lang="en" sz="1600"/>
              <a:t>Ensuring ID, and position numbers are validated. Looking for duplicates or IDs that do not  follow standard syntax if applicable</a:t>
            </a:r>
            <a:endParaRPr sz="1600"/>
          </a:p>
          <a:p>
            <a:pPr indent="0" lvl="0" marL="0" rtl="0" algn="l">
              <a:spcBef>
                <a:spcPts val="1600"/>
              </a:spcBef>
              <a:spcAft>
                <a:spcPts val="0"/>
              </a:spcAft>
              <a:buNone/>
            </a:pPr>
            <a:r>
              <a:rPr b="1" lang="en" sz="2100">
                <a:solidFill>
                  <a:schemeClr val="dk1"/>
                </a:solidFill>
              </a:rPr>
              <a:t>Salary Investigations</a:t>
            </a:r>
            <a:endParaRPr b="1" sz="2100">
              <a:solidFill>
                <a:schemeClr val="dk1"/>
              </a:solidFill>
            </a:endParaRPr>
          </a:p>
          <a:p>
            <a:pPr indent="0" lvl="0" marL="0" rtl="0" algn="l">
              <a:spcBef>
                <a:spcPts val="1600"/>
              </a:spcBef>
              <a:spcAft>
                <a:spcPts val="0"/>
              </a:spcAft>
              <a:buClr>
                <a:schemeClr val="dk2"/>
              </a:buClr>
              <a:buSzPts val="1100"/>
              <a:buFont typeface="Arial"/>
              <a:buNone/>
            </a:pPr>
            <a:r>
              <a:rPr lang="en" sz="1600"/>
              <a:t>There is salary data that was not explored with the initial analysis. This is a strong area for next efforts.</a:t>
            </a:r>
            <a:endParaRPr b="1" sz="2100">
              <a:solidFill>
                <a:schemeClr val="dk1"/>
              </a:solidFill>
            </a:endParaRPr>
          </a:p>
          <a:p>
            <a:pPr indent="0" lvl="0" marL="0" rtl="0" algn="l">
              <a:spcBef>
                <a:spcPts val="1600"/>
              </a:spcBef>
              <a:spcAft>
                <a:spcPts val="0"/>
              </a:spcAft>
              <a:buNone/>
            </a:pPr>
            <a:r>
              <a:t/>
            </a:r>
            <a:endParaRPr sz="1600"/>
          </a:p>
          <a:p>
            <a:pPr indent="0" lvl="0" marL="0" rtl="0" algn="l">
              <a:spcBef>
                <a:spcPts val="1600"/>
              </a:spcBef>
              <a:spcAft>
                <a:spcPts val="0"/>
              </a:spcAft>
              <a:buNone/>
            </a:pPr>
            <a:r>
              <a:rPr b="1" lang="en" sz="2100">
                <a:solidFill>
                  <a:schemeClr val="dk1"/>
                </a:solidFill>
              </a:rPr>
              <a:t> </a:t>
            </a:r>
            <a:endParaRPr b="1" sz="2100">
              <a:solidFill>
                <a:schemeClr val="dk1"/>
              </a:solidFill>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2481050" y="414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 Data Analyst</a:t>
            </a:r>
            <a:endParaRPr/>
          </a:p>
        </p:txBody>
      </p:sp>
      <p:sp>
        <p:nvSpPr>
          <p:cNvPr id="153" name="Google Shape;153;p24"/>
          <p:cNvSpPr txBox="1"/>
          <p:nvPr>
            <p:ph idx="1" type="body"/>
          </p:nvPr>
        </p:nvSpPr>
        <p:spPr>
          <a:xfrm>
            <a:off x="2400262" y="1049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Explore Military Status Conflicts</a:t>
            </a:r>
            <a:endParaRPr b="1" sz="2100">
              <a:solidFill>
                <a:schemeClr val="dk1"/>
              </a:solidFill>
            </a:endParaRPr>
          </a:p>
          <a:p>
            <a:pPr indent="0" lvl="0" marL="0" rtl="0" algn="l">
              <a:spcBef>
                <a:spcPts val="1600"/>
              </a:spcBef>
              <a:spcAft>
                <a:spcPts val="0"/>
              </a:spcAft>
              <a:buNone/>
            </a:pPr>
            <a:r>
              <a:rPr lang="en" sz="1600"/>
              <a:t>There are a several enumerations in the military status column that appear in the employee data but not the applicant data.</a:t>
            </a:r>
            <a:endParaRPr sz="1600"/>
          </a:p>
          <a:p>
            <a:pPr indent="0" lvl="0" marL="0" rtl="0" algn="l">
              <a:spcBef>
                <a:spcPts val="1600"/>
              </a:spcBef>
              <a:spcAft>
                <a:spcPts val="0"/>
              </a:spcAft>
              <a:buNone/>
            </a:pPr>
            <a:r>
              <a:rPr b="1" lang="en" sz="2100">
                <a:solidFill>
                  <a:schemeClr val="dk1"/>
                </a:solidFill>
              </a:rPr>
              <a:t>Expand groupings to EEO-6 Categories</a:t>
            </a:r>
            <a:endParaRPr b="1" sz="2100">
              <a:solidFill>
                <a:schemeClr val="dk1"/>
              </a:solidFill>
            </a:endParaRPr>
          </a:p>
          <a:p>
            <a:pPr indent="0" lvl="0" marL="0" rtl="0" algn="l">
              <a:spcBef>
                <a:spcPts val="1600"/>
              </a:spcBef>
              <a:spcAft>
                <a:spcPts val="0"/>
              </a:spcAft>
              <a:buNone/>
            </a:pPr>
            <a:r>
              <a:rPr lang="en" sz="1600"/>
              <a:t>The process for job family grouping could be repeated using the EEO-6 designations.</a:t>
            </a:r>
            <a:endParaRPr sz="1600"/>
          </a:p>
          <a:p>
            <a:pPr indent="0" lvl="0" marL="0" rtl="0" algn="l">
              <a:spcBef>
                <a:spcPts val="1600"/>
              </a:spcBef>
              <a:spcAft>
                <a:spcPts val="0"/>
              </a:spcAft>
              <a:buClr>
                <a:srgbClr val="000000"/>
              </a:buClr>
              <a:buSzPts val="1100"/>
              <a:buFont typeface="Arial"/>
              <a:buNone/>
            </a:pPr>
            <a:r>
              <a:t/>
            </a:r>
            <a:endParaRPr sz="1600"/>
          </a:p>
          <a:p>
            <a:pPr indent="0" lvl="0" marL="0" rtl="0" algn="l">
              <a:spcBef>
                <a:spcPts val="1600"/>
              </a:spcBef>
              <a:spcAft>
                <a:spcPts val="0"/>
              </a:spcAft>
              <a:buNone/>
            </a:pPr>
            <a:r>
              <a:rPr b="1" lang="en" sz="2100">
                <a:solidFill>
                  <a:schemeClr val="dk1"/>
                </a:solidFill>
              </a:rPr>
              <a:t> </a:t>
            </a:r>
            <a:endParaRPr b="1" sz="2100">
              <a:solidFill>
                <a:schemeClr val="dk1"/>
              </a:solidFill>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2481050" y="414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Long Term Goals</a:t>
            </a:r>
            <a:endParaRPr/>
          </a:p>
        </p:txBody>
      </p:sp>
      <p:sp>
        <p:nvSpPr>
          <p:cNvPr id="159" name="Google Shape;159;p25"/>
          <p:cNvSpPr txBox="1"/>
          <p:nvPr>
            <p:ph idx="1" type="body"/>
          </p:nvPr>
        </p:nvSpPr>
        <p:spPr>
          <a:xfrm>
            <a:off x="2400262" y="1049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Automate </a:t>
            </a:r>
            <a:r>
              <a:rPr b="1" lang="en" sz="2100">
                <a:solidFill>
                  <a:schemeClr val="dk1"/>
                </a:solidFill>
              </a:rPr>
              <a:t>Retrieval</a:t>
            </a:r>
            <a:r>
              <a:rPr b="1" lang="en" sz="2100">
                <a:solidFill>
                  <a:schemeClr val="dk1"/>
                </a:solidFill>
              </a:rPr>
              <a:t> and Attention Metrics</a:t>
            </a:r>
            <a:endParaRPr b="1" sz="2100">
              <a:solidFill>
                <a:schemeClr val="dk1"/>
              </a:solidFill>
            </a:endParaRPr>
          </a:p>
          <a:p>
            <a:pPr indent="0" lvl="0" marL="0" rtl="0" algn="l">
              <a:spcBef>
                <a:spcPts val="1600"/>
              </a:spcBef>
              <a:spcAft>
                <a:spcPts val="0"/>
              </a:spcAft>
              <a:buNone/>
            </a:pPr>
            <a:r>
              <a:rPr lang="en" sz="1600"/>
              <a:t>Assuming this data is updated at </a:t>
            </a:r>
            <a:r>
              <a:rPr lang="en" sz="1600"/>
              <a:t>regular</a:t>
            </a:r>
            <a:r>
              <a:rPr lang="en" sz="1600"/>
              <a:t> intervals, creating a system to pull the information and track attention area metrics </a:t>
            </a:r>
            <a:r>
              <a:rPr lang="en" sz="1600"/>
              <a:t>regularly</a:t>
            </a:r>
            <a:r>
              <a:rPr lang="en" sz="1600"/>
              <a:t> could help with tracking updates to hiring policies.</a:t>
            </a:r>
            <a:endParaRPr b="1" sz="2100">
              <a:solidFill>
                <a:schemeClr val="dk1"/>
              </a:solidFill>
            </a:endParaRPr>
          </a:p>
          <a:p>
            <a:pPr indent="0" lvl="0" marL="0" rtl="0" algn="l">
              <a:spcBef>
                <a:spcPts val="1600"/>
              </a:spcBef>
              <a:spcAft>
                <a:spcPts val="0"/>
              </a:spcAft>
              <a:buNone/>
            </a:pPr>
            <a:r>
              <a:rPr b="1" lang="en" sz="2100">
                <a:solidFill>
                  <a:schemeClr val="dk1"/>
                </a:solidFill>
              </a:rPr>
              <a:t> </a:t>
            </a:r>
            <a:endParaRPr b="1" sz="2100">
              <a:solidFill>
                <a:schemeClr val="dk1"/>
              </a:solidFill>
            </a:endParaRPr>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165" name="Google Shape;165;p26"/>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Dashboard</a:t>
            </a:r>
            <a:endParaRPr/>
          </a:p>
          <a:p>
            <a:pPr indent="0" lvl="0" marL="0" rtl="0" algn="l">
              <a:spcBef>
                <a:spcPts val="1600"/>
              </a:spcBef>
              <a:spcAft>
                <a:spcPts val="1600"/>
              </a:spcAft>
              <a:buNone/>
            </a:pPr>
            <a:r>
              <a:rPr lang="en" u="sng">
                <a:solidFill>
                  <a:schemeClr val="hlink"/>
                </a:solidFill>
                <a:hlinkClick r:id="rId4"/>
              </a:rPr>
              <a:t>Git repository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79" name="Google Shape;79;p14"/>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as Code</a:t>
            </a:r>
            <a:endParaRPr/>
          </a:p>
        </p:txBody>
      </p:sp>
      <p:sp>
        <p:nvSpPr>
          <p:cNvPr id="80" name="Google Shape;80;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The </a:t>
            </a:r>
            <a:r>
              <a:rPr lang="en"/>
              <a:t>entire</a:t>
            </a:r>
            <a:r>
              <a:rPr lang="en"/>
              <a:t> </a:t>
            </a:r>
            <a:r>
              <a:rPr lang="en"/>
              <a:t>analysis</a:t>
            </a:r>
            <a:r>
              <a:rPr lang="en"/>
              <a:t> was created using Python. This ensures each step along the path is </a:t>
            </a:r>
            <a:r>
              <a:rPr lang="en"/>
              <a:t>repeatable and</a:t>
            </a:r>
            <a:r>
              <a:rPr lang="en"/>
              <a:t> transparent.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86" name="Google Shape;86;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t>1: </a:t>
            </a:r>
            <a:r>
              <a:rPr b="1" lang="en"/>
              <a:t>Exploratory</a:t>
            </a:r>
            <a:r>
              <a:rPr b="1" lang="en"/>
              <a:t> Data Analysis (EDA)</a:t>
            </a:r>
            <a:endParaRPr b="1"/>
          </a:p>
          <a:p>
            <a:pPr indent="0" lvl="0" marL="0" rtl="0" algn="l">
              <a:spcBef>
                <a:spcPts val="1600"/>
              </a:spcBef>
              <a:spcAft>
                <a:spcPts val="0"/>
              </a:spcAft>
              <a:buNone/>
            </a:pPr>
            <a:r>
              <a:rPr b="1" lang="en"/>
              <a:t>2: Initial Findings</a:t>
            </a:r>
            <a:endParaRPr b="1"/>
          </a:p>
          <a:p>
            <a:pPr indent="0" lvl="0" marL="0" rtl="0" algn="l">
              <a:spcBef>
                <a:spcPts val="1600"/>
              </a:spcBef>
              <a:spcAft>
                <a:spcPts val="0"/>
              </a:spcAft>
              <a:buNone/>
            </a:pPr>
            <a:r>
              <a:rPr b="1" lang="en"/>
              <a:t>3: Attention Areas</a:t>
            </a:r>
            <a:endParaRPr b="1"/>
          </a:p>
          <a:p>
            <a:pPr indent="0" lvl="0" marL="0" rtl="0" algn="l">
              <a:spcBef>
                <a:spcPts val="1600"/>
              </a:spcBef>
              <a:spcAft>
                <a:spcPts val="1600"/>
              </a:spcAft>
              <a:buNone/>
            </a:pPr>
            <a:r>
              <a:rPr b="1" lang="en"/>
              <a:t>4: Next Steps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EDA</a:t>
            </a:r>
            <a:endParaRPr/>
          </a:p>
        </p:txBody>
      </p:sp>
      <p:sp>
        <p:nvSpPr>
          <p:cNvPr id="92" name="Google Shape;92;p16"/>
          <p:cNvSpPr txBox="1"/>
          <p:nvPr>
            <p:ph idx="1" type="body"/>
          </p:nvPr>
        </p:nvSpPr>
        <p:spPr>
          <a:xfrm>
            <a:off x="2400250" y="1581700"/>
            <a:ext cx="3071400" cy="20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Redact PII</a:t>
            </a:r>
            <a:endParaRPr b="1" sz="2100">
              <a:solidFill>
                <a:schemeClr val="dk1"/>
              </a:solidFill>
            </a:endParaRPr>
          </a:p>
          <a:p>
            <a:pPr indent="0" lvl="0" marL="0" rtl="0" algn="l">
              <a:spcBef>
                <a:spcPts val="1600"/>
              </a:spcBef>
              <a:spcAft>
                <a:spcPts val="1200"/>
              </a:spcAft>
              <a:buNone/>
            </a:pPr>
            <a:r>
              <a:rPr lang="en" sz="1600"/>
              <a:t>Names for employees were removed using Python. All further </a:t>
            </a:r>
            <a:r>
              <a:rPr lang="en" sz="1600"/>
              <a:t>analysis</a:t>
            </a:r>
            <a:r>
              <a:rPr lang="en" sz="1600"/>
              <a:t> is conducted using this redacted data set.</a:t>
            </a:r>
            <a:endParaRPr sz="1600"/>
          </a:p>
        </p:txBody>
      </p:sp>
      <p:sp>
        <p:nvSpPr>
          <p:cNvPr id="93" name="Google Shape;93;p16"/>
          <p:cNvSpPr txBox="1"/>
          <p:nvPr/>
        </p:nvSpPr>
        <p:spPr>
          <a:xfrm>
            <a:off x="233375" y="601425"/>
            <a:ext cx="19881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Lato"/>
                <a:ea typeface="Lato"/>
                <a:cs typeface="Lato"/>
                <a:sym typeface="Lato"/>
                <a:hlinkClick r:id="rId3"/>
              </a:rPr>
              <a:t>Python Scripts for the EDA</a:t>
            </a:r>
            <a:endParaRPr sz="1800">
              <a:solidFill>
                <a:schemeClr val="dk2"/>
              </a:solidFill>
              <a:latin typeface="Lato"/>
              <a:ea typeface="Lato"/>
              <a:cs typeface="Lato"/>
              <a:sym typeface="Lato"/>
            </a:endParaRPr>
          </a:p>
        </p:txBody>
      </p:sp>
      <p:sp>
        <p:nvSpPr>
          <p:cNvPr id="94" name="Google Shape;94;p16"/>
          <p:cNvSpPr txBox="1"/>
          <p:nvPr>
            <p:ph idx="1" type="body"/>
          </p:nvPr>
        </p:nvSpPr>
        <p:spPr>
          <a:xfrm>
            <a:off x="5650450" y="1581700"/>
            <a:ext cx="3071400" cy="209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Mil Status</a:t>
            </a:r>
            <a:endParaRPr b="1" sz="2100">
              <a:solidFill>
                <a:schemeClr val="dk1"/>
              </a:solidFill>
            </a:endParaRPr>
          </a:p>
          <a:p>
            <a:pPr indent="0" lvl="0" marL="0" rtl="0" algn="l">
              <a:spcBef>
                <a:spcPts val="1600"/>
              </a:spcBef>
              <a:spcAft>
                <a:spcPts val="1200"/>
              </a:spcAft>
              <a:buNone/>
            </a:pPr>
            <a:r>
              <a:rPr lang="en" sz="1600"/>
              <a:t>The enumerations for Mil status are not the same in applicant and employee data.</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EDA</a:t>
            </a:r>
            <a:endParaRPr/>
          </a:p>
        </p:txBody>
      </p:sp>
      <p:sp>
        <p:nvSpPr>
          <p:cNvPr id="100" name="Google Shape;100;p17"/>
          <p:cNvSpPr txBox="1"/>
          <p:nvPr>
            <p:ph idx="2" type="body"/>
          </p:nvPr>
        </p:nvSpPr>
        <p:spPr>
          <a:xfrm>
            <a:off x="5650450" y="1211350"/>
            <a:ext cx="3071400" cy="27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200"/>
              </a:spcBef>
              <a:spcAft>
                <a:spcPts val="1200"/>
              </a:spcAft>
              <a:buNone/>
            </a:pPr>
            <a:r>
              <a:t/>
            </a:r>
            <a:endParaRPr sz="1800"/>
          </a:p>
        </p:txBody>
      </p:sp>
      <p:sp>
        <p:nvSpPr>
          <p:cNvPr id="101" name="Google Shape;101;p17"/>
          <p:cNvSpPr txBox="1"/>
          <p:nvPr/>
        </p:nvSpPr>
        <p:spPr>
          <a:xfrm>
            <a:off x="233375" y="601425"/>
            <a:ext cx="19881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Lato"/>
                <a:ea typeface="Lato"/>
                <a:cs typeface="Lato"/>
                <a:sym typeface="Lato"/>
                <a:hlinkClick r:id="rId3"/>
              </a:rPr>
              <a:t>Python Scripts for the EDA</a:t>
            </a:r>
            <a:endParaRPr sz="1800">
              <a:solidFill>
                <a:schemeClr val="dk2"/>
              </a:solidFill>
              <a:latin typeface="Lato"/>
              <a:ea typeface="Lato"/>
              <a:cs typeface="Lato"/>
              <a:sym typeface="Lato"/>
            </a:endParaRPr>
          </a:p>
        </p:txBody>
      </p:sp>
      <p:sp>
        <p:nvSpPr>
          <p:cNvPr id="102" name="Google Shape;102;p17"/>
          <p:cNvSpPr txBox="1"/>
          <p:nvPr>
            <p:ph idx="2" type="body"/>
          </p:nvPr>
        </p:nvSpPr>
        <p:spPr>
          <a:xfrm>
            <a:off x="2400250" y="1211350"/>
            <a:ext cx="6500400" cy="350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Compared Structure</a:t>
            </a:r>
            <a:endParaRPr b="1" sz="2100">
              <a:solidFill>
                <a:schemeClr val="dk1"/>
              </a:solidFill>
            </a:endParaRPr>
          </a:p>
          <a:p>
            <a:pPr indent="0" lvl="0" marL="0" rtl="0" algn="l">
              <a:spcBef>
                <a:spcPts val="1600"/>
              </a:spcBef>
              <a:spcAft>
                <a:spcPts val="0"/>
              </a:spcAft>
              <a:buNone/>
            </a:pPr>
            <a:r>
              <a:rPr lang="en" sz="1800"/>
              <a:t>Common Columns: </a:t>
            </a:r>
            <a:r>
              <a:rPr lang="en" sz="1600">
                <a:highlight>
                  <a:srgbClr val="FFFFFF"/>
                </a:highlight>
                <a:latin typeface="Arial"/>
                <a:ea typeface="Arial"/>
                <a:cs typeface="Arial"/>
                <a:sym typeface="Arial"/>
              </a:rPr>
              <a:t>'Disabled', 'Mil Status', 'Position Number', 'Sex', 'Race/Ethnicity', 'Disab Vet'</a:t>
            </a:r>
            <a:endParaRPr sz="1000">
              <a:highlight>
                <a:srgbClr val="FFFFFF"/>
              </a:highlight>
              <a:latin typeface="Arial"/>
              <a:ea typeface="Arial"/>
              <a:cs typeface="Arial"/>
              <a:sym typeface="Arial"/>
            </a:endParaRPr>
          </a:p>
          <a:p>
            <a:pPr indent="0" lvl="0" marL="0" rtl="0" algn="l">
              <a:spcBef>
                <a:spcPts val="1200"/>
              </a:spcBef>
              <a:spcAft>
                <a:spcPts val="0"/>
              </a:spcAft>
              <a:buNone/>
            </a:pPr>
            <a:r>
              <a:rPr lang="en" sz="1800"/>
              <a:t>Unique Employee Columns: </a:t>
            </a:r>
            <a:r>
              <a:rPr lang="en" sz="1600">
                <a:highlight>
                  <a:srgbClr val="FFFFFF"/>
                </a:highlight>
                <a:latin typeface="Arial"/>
                <a:ea typeface="Arial"/>
                <a:cs typeface="Arial"/>
                <a:sym typeface="Arial"/>
              </a:rPr>
              <a:t>'Employee ID', 'Name', 'Position Category', 'Start Date', 'Translate', 'Res Cntry', 'Annual Salary', 'Birthdate', 'EEO-6 Cat', 'Position Type', 'Ctzn Ctry'</a:t>
            </a:r>
            <a:endParaRPr sz="1600">
              <a:highlight>
                <a:srgbClr val="FFFFFF"/>
              </a:highlight>
              <a:latin typeface="Arial"/>
              <a:ea typeface="Arial"/>
              <a:cs typeface="Arial"/>
              <a:sym typeface="Arial"/>
            </a:endParaRPr>
          </a:p>
          <a:p>
            <a:pPr indent="0" lvl="0" marL="0" rtl="0" algn="l">
              <a:spcBef>
                <a:spcPts val="1200"/>
              </a:spcBef>
              <a:spcAft>
                <a:spcPts val="0"/>
              </a:spcAft>
              <a:buNone/>
            </a:pPr>
            <a:r>
              <a:rPr lang="en" sz="1800"/>
              <a:t>Unique Applicant Columns:</a:t>
            </a:r>
            <a:r>
              <a:rPr lang="en" sz="1600"/>
              <a:t> </a:t>
            </a:r>
            <a:r>
              <a:rPr lang="en" sz="1600">
                <a:highlight>
                  <a:srgbClr val="FFFFFF"/>
                </a:highlight>
                <a:latin typeface="Arial"/>
                <a:ea typeface="Arial"/>
                <a:cs typeface="Arial"/>
                <a:sym typeface="Arial"/>
              </a:rPr>
              <a:t>‘Applicant ID', 'Internal/External Applicant', 'Applicant Status'</a:t>
            </a:r>
            <a:endParaRPr sz="1600">
              <a:highlight>
                <a:srgbClr val="FFFFFF"/>
              </a:highlight>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EDA</a:t>
            </a:r>
            <a:endParaRPr/>
          </a:p>
        </p:txBody>
      </p:sp>
      <p:sp>
        <p:nvSpPr>
          <p:cNvPr id="108" name="Google Shape;108;p18"/>
          <p:cNvSpPr txBox="1"/>
          <p:nvPr>
            <p:ph idx="2" type="body"/>
          </p:nvPr>
        </p:nvSpPr>
        <p:spPr>
          <a:xfrm>
            <a:off x="5650450" y="1211350"/>
            <a:ext cx="3071400" cy="271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200"/>
              </a:spcBef>
              <a:spcAft>
                <a:spcPts val="1200"/>
              </a:spcAft>
              <a:buNone/>
            </a:pPr>
            <a:r>
              <a:t/>
            </a:r>
            <a:endParaRPr sz="1800"/>
          </a:p>
        </p:txBody>
      </p:sp>
      <p:sp>
        <p:nvSpPr>
          <p:cNvPr id="109" name="Google Shape;109;p18"/>
          <p:cNvSpPr txBox="1"/>
          <p:nvPr/>
        </p:nvSpPr>
        <p:spPr>
          <a:xfrm>
            <a:off x="233375" y="601425"/>
            <a:ext cx="1988100" cy="7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latin typeface="Lato"/>
                <a:ea typeface="Lato"/>
                <a:cs typeface="Lato"/>
                <a:sym typeface="Lato"/>
                <a:hlinkClick r:id="rId3"/>
              </a:rPr>
              <a:t>Python Scripts for the EDA</a:t>
            </a:r>
            <a:endParaRPr sz="1800">
              <a:solidFill>
                <a:schemeClr val="dk2"/>
              </a:solidFill>
              <a:latin typeface="Lato"/>
              <a:ea typeface="Lato"/>
              <a:cs typeface="Lato"/>
              <a:sym typeface="Lato"/>
            </a:endParaRPr>
          </a:p>
        </p:txBody>
      </p:sp>
      <p:sp>
        <p:nvSpPr>
          <p:cNvPr id="110" name="Google Shape;110;p18"/>
          <p:cNvSpPr txBox="1"/>
          <p:nvPr>
            <p:ph idx="2" type="body"/>
          </p:nvPr>
        </p:nvSpPr>
        <p:spPr>
          <a:xfrm>
            <a:off x="5488150" y="955550"/>
            <a:ext cx="3233700" cy="15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None/>
            </a:pPr>
            <a:r>
              <a:rPr b="1" lang="en" sz="2100">
                <a:solidFill>
                  <a:schemeClr val="dk1"/>
                </a:solidFill>
              </a:rPr>
              <a:t>Position</a:t>
            </a:r>
            <a:r>
              <a:rPr b="1" lang="en" sz="2100">
                <a:solidFill>
                  <a:schemeClr val="dk1"/>
                </a:solidFill>
              </a:rPr>
              <a:t> Number Overlap</a:t>
            </a:r>
            <a:endParaRPr b="1" sz="2100">
              <a:solidFill>
                <a:schemeClr val="dk1"/>
              </a:solidFill>
            </a:endParaRPr>
          </a:p>
          <a:p>
            <a:pPr indent="0" lvl="0" marL="0" rtl="0" algn="l">
              <a:spcBef>
                <a:spcPts val="1600"/>
              </a:spcBef>
              <a:spcAft>
                <a:spcPts val="0"/>
              </a:spcAft>
              <a:buNone/>
            </a:pPr>
            <a:r>
              <a:rPr lang="en" sz="1800"/>
              <a:t>All of the positions in the applicant data have matching values in the </a:t>
            </a:r>
            <a:r>
              <a:rPr lang="en" sz="1800"/>
              <a:t>employee</a:t>
            </a:r>
            <a:r>
              <a:rPr lang="en" sz="1800"/>
              <a:t> dataset. The opposite is not true. So using this fact I explore the </a:t>
            </a:r>
            <a:r>
              <a:rPr lang="en" sz="1800"/>
              <a:t>demographic</a:t>
            </a:r>
            <a:r>
              <a:rPr lang="en" sz="1800"/>
              <a:t> distributions using the entire dataset and the subset which overlaps.</a:t>
            </a:r>
            <a:endParaRPr sz="1600">
              <a:highlight>
                <a:srgbClr val="FFFFFF"/>
              </a:highlight>
              <a:latin typeface="Arial"/>
              <a:ea typeface="Arial"/>
              <a:cs typeface="Arial"/>
              <a:sym typeface="Arial"/>
            </a:endParaRPr>
          </a:p>
          <a:p>
            <a:pPr indent="0" lvl="0" marL="0" rtl="0" algn="l">
              <a:spcBef>
                <a:spcPts val="1200"/>
              </a:spcBef>
              <a:spcAft>
                <a:spcPts val="0"/>
              </a:spcAft>
              <a:buClr>
                <a:schemeClr val="dk2"/>
              </a:buClr>
              <a:buSzPts val="1100"/>
              <a:buFont typeface="Arial"/>
              <a:buNone/>
            </a:pPr>
            <a:r>
              <a:t/>
            </a:r>
            <a:endParaRPr sz="1800"/>
          </a:p>
          <a:p>
            <a:pPr indent="0" lvl="0" marL="0" rtl="0" algn="l">
              <a:spcBef>
                <a:spcPts val="1200"/>
              </a:spcBef>
              <a:spcAft>
                <a:spcPts val="1200"/>
              </a:spcAft>
              <a:buNone/>
            </a:pPr>
            <a:r>
              <a:t/>
            </a:r>
            <a:endParaRPr sz="1800"/>
          </a:p>
        </p:txBody>
      </p:sp>
      <p:pic>
        <p:nvPicPr>
          <p:cNvPr id="111" name="Google Shape;111;p18"/>
          <p:cNvPicPr preferRelativeResize="0"/>
          <p:nvPr/>
        </p:nvPicPr>
        <p:blipFill>
          <a:blip r:embed="rId4">
            <a:alphaModFix/>
          </a:blip>
          <a:stretch>
            <a:fillRect/>
          </a:stretch>
        </p:blipFill>
        <p:spPr>
          <a:xfrm>
            <a:off x="874350" y="1704800"/>
            <a:ext cx="4019171" cy="222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318950" y="411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a:t>Process: Initial Findings</a:t>
            </a:r>
            <a:endParaRPr/>
          </a:p>
        </p:txBody>
      </p:sp>
      <p:sp>
        <p:nvSpPr>
          <p:cNvPr id="117" name="Google Shape;117;p19"/>
          <p:cNvSpPr txBox="1"/>
          <p:nvPr>
            <p:ph idx="1" type="body"/>
          </p:nvPr>
        </p:nvSpPr>
        <p:spPr>
          <a:xfrm>
            <a:off x="4757675" y="1114800"/>
            <a:ext cx="3882900" cy="208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Aggregate Data</a:t>
            </a:r>
            <a:endParaRPr b="1" sz="2100">
              <a:solidFill>
                <a:schemeClr val="dk1"/>
              </a:solidFill>
            </a:endParaRPr>
          </a:p>
          <a:p>
            <a:pPr indent="0" lvl="0" marL="0" rtl="0" algn="l">
              <a:spcBef>
                <a:spcPts val="0"/>
              </a:spcBef>
              <a:spcAft>
                <a:spcPts val="0"/>
              </a:spcAft>
              <a:buNone/>
            </a:pPr>
            <a:r>
              <a:rPr lang="en" sz="1600"/>
              <a:t>The </a:t>
            </a:r>
            <a:r>
              <a:rPr lang="en" sz="1600"/>
              <a:t>distribution</a:t>
            </a:r>
            <a:r>
              <a:rPr lang="en" sz="1600"/>
              <a:t> of aggregated employee and applicant data were with unremarkable ranges of one another.</a:t>
            </a:r>
            <a:endParaRPr sz="1600"/>
          </a:p>
        </p:txBody>
      </p:sp>
      <p:sp>
        <p:nvSpPr>
          <p:cNvPr id="118" name="Google Shape;118;p19"/>
          <p:cNvSpPr txBox="1"/>
          <p:nvPr>
            <p:ph idx="2" type="body"/>
          </p:nvPr>
        </p:nvSpPr>
        <p:spPr>
          <a:xfrm>
            <a:off x="4757675" y="2736750"/>
            <a:ext cx="3882900" cy="21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Job Family</a:t>
            </a:r>
            <a:endParaRPr b="1" sz="2100">
              <a:solidFill>
                <a:schemeClr val="dk1"/>
              </a:solidFill>
            </a:endParaRPr>
          </a:p>
          <a:p>
            <a:pPr indent="0" lvl="0" marL="0" rtl="0" algn="l">
              <a:spcBef>
                <a:spcPts val="0"/>
              </a:spcBef>
              <a:spcAft>
                <a:spcPts val="0"/>
              </a:spcAft>
              <a:buNone/>
            </a:pPr>
            <a:r>
              <a:rPr lang="en" sz="1600"/>
              <a:t>Job Family is present on the </a:t>
            </a:r>
            <a:r>
              <a:rPr lang="en" sz="1600"/>
              <a:t>employee</a:t>
            </a:r>
            <a:r>
              <a:rPr lang="en" sz="1600"/>
              <a:t> data but not the applicant data. Having this level of deaggregation would allow for more </a:t>
            </a:r>
            <a:r>
              <a:rPr lang="en" sz="1600"/>
              <a:t>in depth</a:t>
            </a:r>
            <a:r>
              <a:rPr lang="en" sz="1600"/>
              <a:t> analysis.</a:t>
            </a:r>
            <a:endParaRPr sz="1800"/>
          </a:p>
        </p:txBody>
      </p:sp>
      <p:pic>
        <p:nvPicPr>
          <p:cNvPr id="119" name="Google Shape;119;p19"/>
          <p:cNvPicPr preferRelativeResize="0"/>
          <p:nvPr/>
        </p:nvPicPr>
        <p:blipFill>
          <a:blip r:embed="rId3">
            <a:alphaModFix/>
          </a:blip>
          <a:stretch>
            <a:fillRect/>
          </a:stretch>
        </p:blipFill>
        <p:spPr>
          <a:xfrm>
            <a:off x="437125" y="1046775"/>
            <a:ext cx="3753068" cy="382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Initial Findings</a:t>
            </a:r>
            <a:endParaRPr/>
          </a:p>
        </p:txBody>
      </p:sp>
      <p:sp>
        <p:nvSpPr>
          <p:cNvPr id="125" name="Google Shape;125;p20"/>
          <p:cNvSpPr txBox="1"/>
          <p:nvPr/>
        </p:nvSpPr>
        <p:spPr>
          <a:xfrm>
            <a:off x="4834525" y="1135150"/>
            <a:ext cx="4309500" cy="371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solidFill>
                  <a:schemeClr val="dk1"/>
                </a:solidFill>
                <a:latin typeface="Lato"/>
                <a:ea typeface="Lato"/>
                <a:cs typeface="Lato"/>
                <a:sym typeface="Lato"/>
              </a:rPr>
              <a:t>Percentage Differences</a:t>
            </a:r>
            <a:endParaRPr b="1" sz="2100">
              <a:solidFill>
                <a:schemeClr val="dk1"/>
              </a:solidFill>
              <a:latin typeface="Lato"/>
              <a:ea typeface="Lato"/>
              <a:cs typeface="Lato"/>
              <a:sym typeface="Lato"/>
            </a:endParaRPr>
          </a:p>
          <a:p>
            <a:pPr indent="0" lvl="0" marL="0" rtl="0" algn="l">
              <a:lnSpc>
                <a:spcPct val="115000"/>
              </a:lnSpc>
              <a:spcBef>
                <a:spcPts val="1600"/>
              </a:spcBef>
              <a:spcAft>
                <a:spcPts val="0"/>
              </a:spcAft>
              <a:buNone/>
            </a:pPr>
            <a:r>
              <a:rPr lang="en" sz="1600">
                <a:solidFill>
                  <a:schemeClr val="dk2"/>
                </a:solidFill>
                <a:latin typeface="Lato"/>
                <a:ea typeface="Lato"/>
                <a:cs typeface="Lato"/>
                <a:sym typeface="Lato"/>
              </a:rPr>
              <a:t>To simplify the list of demographic instances to explore a check looking for situations where the employee percentage of a demographic group is more than 7.5% different than the percentage of the applicant pool. These job families populate the “Attention Areas”. </a:t>
            </a:r>
            <a:endParaRPr sz="1600">
              <a:solidFill>
                <a:schemeClr val="dk2"/>
              </a:solidFill>
              <a:latin typeface="Lato"/>
              <a:ea typeface="Lato"/>
              <a:cs typeface="Lato"/>
              <a:sym typeface="Lato"/>
            </a:endParaRPr>
          </a:p>
          <a:p>
            <a:pPr indent="0" lvl="0" marL="0" rtl="0" algn="l">
              <a:lnSpc>
                <a:spcPct val="115000"/>
              </a:lnSpc>
              <a:spcBef>
                <a:spcPts val="1200"/>
              </a:spcBef>
              <a:spcAft>
                <a:spcPts val="1200"/>
              </a:spcAft>
              <a:buNone/>
            </a:pPr>
            <a:r>
              <a:rPr lang="en" sz="1600">
                <a:solidFill>
                  <a:schemeClr val="dk2"/>
                </a:solidFill>
                <a:latin typeface="Lato"/>
                <a:ea typeface="Lato"/>
                <a:cs typeface="Lato"/>
                <a:sym typeface="Lato"/>
              </a:rPr>
              <a:t>Job Families: </a:t>
            </a:r>
            <a:r>
              <a:rPr lang="en" sz="1600">
                <a:solidFill>
                  <a:schemeClr val="dk2"/>
                </a:solidFill>
                <a:latin typeface="Lato"/>
                <a:ea typeface="Lato"/>
                <a:cs typeface="Lato"/>
                <a:sym typeface="Lato"/>
              </a:rPr>
              <a:t>Athletics</a:t>
            </a:r>
            <a:r>
              <a:rPr lang="en" sz="1600">
                <a:solidFill>
                  <a:schemeClr val="dk2"/>
                </a:solidFill>
                <a:latin typeface="Lato"/>
                <a:ea typeface="Lato"/>
                <a:cs typeface="Lato"/>
                <a:sym typeface="Lato"/>
              </a:rPr>
              <a:t>, Fine Arts &amp; Entertainment, Healthcare, Human Resources, Library, Police &amp; Safety</a:t>
            </a:r>
            <a:endParaRPr sz="1600">
              <a:solidFill>
                <a:schemeClr val="dk2"/>
              </a:solidFill>
              <a:latin typeface="Lato"/>
              <a:ea typeface="Lato"/>
              <a:cs typeface="Lato"/>
              <a:sym typeface="Lato"/>
            </a:endParaRPr>
          </a:p>
        </p:txBody>
      </p:sp>
      <p:sp>
        <p:nvSpPr>
          <p:cNvPr id="126" name="Google Shape;126;p20"/>
          <p:cNvSpPr txBox="1"/>
          <p:nvPr/>
        </p:nvSpPr>
        <p:spPr>
          <a:xfrm>
            <a:off x="70750" y="868600"/>
            <a:ext cx="1504500" cy="35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u="sng">
                <a:solidFill>
                  <a:schemeClr val="hlink"/>
                </a:solidFill>
                <a:latin typeface="Lato"/>
                <a:ea typeface="Lato"/>
                <a:cs typeface="Lato"/>
                <a:sym typeface="Lato"/>
                <a:hlinkClick r:id="rId3"/>
              </a:rPr>
              <a:t>Significant Differences Whole Dataset</a:t>
            </a:r>
            <a:endParaRPr sz="2300">
              <a:solidFill>
                <a:schemeClr val="dk2"/>
              </a:solidFill>
              <a:latin typeface="Lato"/>
              <a:ea typeface="Lato"/>
              <a:cs typeface="Lato"/>
              <a:sym typeface="Lato"/>
            </a:endParaRPr>
          </a:p>
          <a:p>
            <a:pPr indent="0" lvl="0" marL="0" rtl="0" algn="l">
              <a:lnSpc>
                <a:spcPct val="115000"/>
              </a:lnSpc>
              <a:spcBef>
                <a:spcPts val="1600"/>
              </a:spcBef>
              <a:spcAft>
                <a:spcPts val="1600"/>
              </a:spcAft>
              <a:buClr>
                <a:schemeClr val="dk2"/>
              </a:buClr>
              <a:buSzPts val="1100"/>
              <a:buFont typeface="Arial"/>
              <a:buNone/>
            </a:pPr>
            <a:r>
              <a:rPr lang="en" sz="1900" u="sng">
                <a:solidFill>
                  <a:schemeClr val="hlink"/>
                </a:solidFill>
                <a:latin typeface="Lato"/>
                <a:ea typeface="Lato"/>
                <a:cs typeface="Lato"/>
                <a:sym typeface="Lato"/>
                <a:hlinkClick r:id="rId4"/>
              </a:rPr>
              <a:t>Significant Differences Subset Dataset</a:t>
            </a:r>
            <a:endParaRPr sz="2300">
              <a:solidFill>
                <a:schemeClr val="dk2"/>
              </a:solidFill>
              <a:latin typeface="Lato"/>
              <a:ea typeface="Lato"/>
              <a:cs typeface="Lato"/>
              <a:sym typeface="Lato"/>
            </a:endParaRPr>
          </a:p>
        </p:txBody>
      </p:sp>
      <p:sp>
        <p:nvSpPr>
          <p:cNvPr id="127" name="Google Shape;127;p20"/>
          <p:cNvSpPr txBox="1"/>
          <p:nvPr>
            <p:ph idx="2" type="body"/>
          </p:nvPr>
        </p:nvSpPr>
        <p:spPr>
          <a:xfrm>
            <a:off x="1763125" y="1135150"/>
            <a:ext cx="3071400" cy="21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Job Family Continued</a:t>
            </a:r>
            <a:endParaRPr b="1" sz="2100">
              <a:solidFill>
                <a:schemeClr val="dk1"/>
              </a:solidFill>
            </a:endParaRPr>
          </a:p>
          <a:p>
            <a:pPr indent="0" lvl="0" marL="0" rtl="0" algn="l">
              <a:spcBef>
                <a:spcPts val="1600"/>
              </a:spcBef>
              <a:spcAft>
                <a:spcPts val="1200"/>
              </a:spcAft>
              <a:buNone/>
            </a:pPr>
            <a:r>
              <a:rPr lang="en" sz="1600"/>
              <a:t>Using the position number from both data sets I was able to recreate the job family column in the applicant data.</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Attention Areas: Visuals</a:t>
            </a:r>
            <a:endParaRPr/>
          </a:p>
        </p:txBody>
      </p:sp>
      <p:sp>
        <p:nvSpPr>
          <p:cNvPr id="133" name="Google Shape;133;p21"/>
          <p:cNvSpPr txBox="1"/>
          <p:nvPr>
            <p:ph idx="1" type="body"/>
          </p:nvPr>
        </p:nvSpPr>
        <p:spPr>
          <a:xfrm>
            <a:off x="4100399" y="1443675"/>
            <a:ext cx="44088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a:t>
            </a:r>
            <a:r>
              <a:rPr lang="en" sz="1900"/>
              <a:t>n interactive set of charts from the data that can be viewed at the link to the left.</a:t>
            </a:r>
            <a:endParaRPr sz="1900"/>
          </a:p>
          <a:p>
            <a:pPr indent="0" lvl="0" marL="0" rtl="0" algn="l">
              <a:spcBef>
                <a:spcPts val="1600"/>
              </a:spcBef>
              <a:spcAft>
                <a:spcPts val="1600"/>
              </a:spcAft>
              <a:buNone/>
            </a:pPr>
            <a:r>
              <a:t/>
            </a:r>
            <a:endParaRPr sz="1900"/>
          </a:p>
        </p:txBody>
      </p:sp>
      <p:sp>
        <p:nvSpPr>
          <p:cNvPr id="134" name="Google Shape;134;p21"/>
          <p:cNvSpPr txBox="1"/>
          <p:nvPr/>
        </p:nvSpPr>
        <p:spPr>
          <a:xfrm>
            <a:off x="70750" y="868600"/>
            <a:ext cx="2166900" cy="79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2"/>
              </a:buClr>
              <a:buSzPts val="1100"/>
              <a:buFont typeface="Arial"/>
              <a:buNone/>
            </a:pPr>
            <a:r>
              <a:rPr lang="en" sz="1900" u="sng">
                <a:solidFill>
                  <a:schemeClr val="hlink"/>
                </a:solidFill>
                <a:latin typeface="Lato"/>
                <a:ea typeface="Lato"/>
                <a:cs typeface="Lato"/>
                <a:sym typeface="Lato"/>
                <a:hlinkClick r:id="rId3"/>
              </a:rPr>
              <a:t>OCR Dashboard</a:t>
            </a:r>
            <a:endParaRPr sz="2300">
              <a:solidFill>
                <a:schemeClr val="dk2"/>
              </a:solidFill>
              <a:latin typeface="Lato"/>
              <a:ea typeface="Lato"/>
              <a:cs typeface="Lato"/>
              <a:sym typeface="Lato"/>
            </a:endParaRPr>
          </a:p>
        </p:txBody>
      </p:sp>
      <p:pic>
        <p:nvPicPr>
          <p:cNvPr id="135" name="Google Shape;135;p21"/>
          <p:cNvPicPr preferRelativeResize="0"/>
          <p:nvPr/>
        </p:nvPicPr>
        <p:blipFill>
          <a:blip r:embed="rId4">
            <a:alphaModFix/>
          </a:blip>
          <a:stretch>
            <a:fillRect/>
          </a:stretch>
        </p:blipFill>
        <p:spPr>
          <a:xfrm>
            <a:off x="70750" y="1443675"/>
            <a:ext cx="3603251" cy="3395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