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Raleway" panose="020F0502020204030204"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erler101-1/OCR-Dashboard/tree/mai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a3c898_0_6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2f8e9b3048_0_1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2f8e9b3048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2f8e9b304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2f8e9b304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2f8e9b3048_0_1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2f8e9b304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2f8e9b3048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2f8e9b3048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2f8e9b30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2f8e9b30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https://github.com/aerler101-1/OCR-Dashboard/tree/main</a:t>
            </a:r>
            <a:r>
              <a:rPr lang="en" dirty="0"/>
              <a:t>, talk about version control and  purpose of git, tools used python, streamlit for dashboard, jupyter notebook for transparency</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Focused on a small bandwidth for a deeper dive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2f8e9b3048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2f8e9b304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3078ddec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3078ddec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2f8e9b3048_0_9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2f8e9b304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2f8e9b304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2f8e9b304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ocr-dashboard.streamlit.ap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github.com/aerler101-1/OCR-Dashboard/tree/mai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aerler101-1/OCR-Dashboard/tree/main"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erler101-1/OCR-Dashboard/blob/main/OCR_Data_Analyst.ipynb"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erler101-1/OCR-Dashboard/blob/main/OCR_Data_Analyst.ipynb"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erler101-1/OCR-Dashboard/blob/main/OCR_Data_Analyst.ipynb"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LQu6Z1TOFzTVGohy0awSHvNKXmw26pAwzb7s6xVzqM/edit?usp=sharin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drive.google.com/file/d/1McFwml0qjXA8-vihMWq_lJ3wDuuaxIFM/view?usp=shar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ocr-dashboard.streamlit.app/"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OCR Data Analyst Interview</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Adam Erler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2481050" y="414375"/>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 Admin Review</a:t>
            </a:r>
            <a:endParaRPr/>
          </a:p>
        </p:txBody>
      </p:sp>
      <p:sp>
        <p:nvSpPr>
          <p:cNvPr id="141" name="Google Shape;141;p22"/>
          <p:cNvSpPr txBox="1">
            <a:spLocks noGrp="1"/>
          </p:cNvSpPr>
          <p:nvPr>
            <p:ph type="body" idx="1"/>
          </p:nvPr>
        </p:nvSpPr>
        <p:spPr>
          <a:xfrm>
            <a:off x="2400250" y="1476750"/>
            <a:ext cx="6321600" cy="25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Attention Area Investigations</a:t>
            </a:r>
            <a:endParaRPr sz="2100" b="1">
              <a:solidFill>
                <a:schemeClr val="dk1"/>
              </a:solidFill>
            </a:endParaRPr>
          </a:p>
          <a:p>
            <a:pPr marL="0" lvl="0" indent="0" algn="l" rtl="0">
              <a:spcBef>
                <a:spcPts val="0"/>
              </a:spcBef>
              <a:spcAft>
                <a:spcPts val="1600"/>
              </a:spcAft>
              <a:buNone/>
            </a:pPr>
            <a:r>
              <a:rPr lang="en" sz="1600"/>
              <a:t>The graphs in the attention areas could have very reasonable context for their discrepancies between the employee pool and applicant pool. With that being said, exploring more deeply the context of these differences would be a top next priority.</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2481050" y="414375"/>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 Data Analyst</a:t>
            </a:r>
            <a:endParaRPr/>
          </a:p>
        </p:txBody>
      </p:sp>
      <p:sp>
        <p:nvSpPr>
          <p:cNvPr id="147" name="Google Shape;147;p23"/>
          <p:cNvSpPr txBox="1">
            <a:spLocks noGrp="1"/>
          </p:cNvSpPr>
          <p:nvPr>
            <p:ph type="body" idx="1"/>
          </p:nvPr>
        </p:nvSpPr>
        <p:spPr>
          <a:xfrm>
            <a:off x="2400262" y="1049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100" b="1">
                <a:solidFill>
                  <a:schemeClr val="dk1"/>
                </a:solidFill>
              </a:rPr>
              <a:t>Data Validation</a:t>
            </a:r>
            <a:endParaRPr sz="2100" b="1">
              <a:solidFill>
                <a:schemeClr val="dk1"/>
              </a:solidFill>
            </a:endParaRPr>
          </a:p>
          <a:p>
            <a:pPr marL="0" lvl="0" indent="0" algn="l" rtl="0">
              <a:spcBef>
                <a:spcPts val="0"/>
              </a:spcBef>
              <a:spcAft>
                <a:spcPts val="0"/>
              </a:spcAft>
              <a:buClr>
                <a:schemeClr val="dk2"/>
              </a:buClr>
              <a:buSzPts val="1100"/>
              <a:buFont typeface="Arial"/>
              <a:buNone/>
            </a:pPr>
            <a:r>
              <a:rPr lang="en" sz="1600"/>
              <a:t>Ensuring ID, and position numbers are validated. Looking for duplicates or IDs that do not  follow standard syntax if applicable</a:t>
            </a:r>
            <a:endParaRPr sz="1600"/>
          </a:p>
          <a:p>
            <a:pPr marL="0" lvl="0" indent="0" algn="l" rtl="0">
              <a:spcBef>
                <a:spcPts val="1600"/>
              </a:spcBef>
              <a:spcAft>
                <a:spcPts val="0"/>
              </a:spcAft>
              <a:buNone/>
            </a:pPr>
            <a:r>
              <a:rPr lang="en" sz="2100" b="1">
                <a:solidFill>
                  <a:schemeClr val="dk1"/>
                </a:solidFill>
              </a:rPr>
              <a:t>Salary Investigations</a:t>
            </a:r>
            <a:endParaRPr sz="2100" b="1">
              <a:solidFill>
                <a:schemeClr val="dk1"/>
              </a:solidFill>
            </a:endParaRPr>
          </a:p>
          <a:p>
            <a:pPr marL="0" lvl="0" indent="0" algn="l" rtl="0">
              <a:spcBef>
                <a:spcPts val="1600"/>
              </a:spcBef>
              <a:spcAft>
                <a:spcPts val="0"/>
              </a:spcAft>
              <a:buClr>
                <a:schemeClr val="dk2"/>
              </a:buClr>
              <a:buSzPts val="1100"/>
              <a:buFont typeface="Arial"/>
              <a:buNone/>
            </a:pPr>
            <a:r>
              <a:rPr lang="en" sz="1600"/>
              <a:t>There is salary data that was not explored with the initial analysis. This is a strong area for next efforts.</a:t>
            </a:r>
            <a:endParaRPr sz="2100" b="1">
              <a:solidFill>
                <a:schemeClr val="dk1"/>
              </a:solidFill>
            </a:endParaRPr>
          </a:p>
          <a:p>
            <a:pPr marL="0" lvl="0" indent="0" algn="l" rtl="0">
              <a:spcBef>
                <a:spcPts val="1600"/>
              </a:spcBef>
              <a:spcAft>
                <a:spcPts val="0"/>
              </a:spcAft>
              <a:buNone/>
            </a:pPr>
            <a:endParaRPr sz="1600"/>
          </a:p>
          <a:p>
            <a:pPr marL="0" lvl="0" indent="0" algn="l" rtl="0">
              <a:spcBef>
                <a:spcPts val="1600"/>
              </a:spcBef>
              <a:spcAft>
                <a:spcPts val="0"/>
              </a:spcAft>
              <a:buNone/>
            </a:pPr>
            <a:r>
              <a:rPr lang="en" sz="2100" b="1">
                <a:solidFill>
                  <a:schemeClr val="dk1"/>
                </a:solidFill>
              </a:rPr>
              <a:t> </a:t>
            </a:r>
            <a:endParaRPr sz="2100" b="1">
              <a:solidFill>
                <a:schemeClr val="dk1"/>
              </a:solidFill>
            </a:endParaRPr>
          </a:p>
          <a:p>
            <a:pPr marL="0" lvl="0" indent="0" algn="l" rtl="0">
              <a:spcBef>
                <a:spcPts val="1600"/>
              </a:spcBef>
              <a:spcAft>
                <a:spcPts val="0"/>
              </a:spcAft>
              <a:buNone/>
            </a:pPr>
            <a:endParaRPr sz="1600"/>
          </a:p>
          <a:p>
            <a:pPr marL="0" lvl="0" indent="0" algn="l" rtl="0">
              <a:spcBef>
                <a:spcPts val="1600"/>
              </a:spcBef>
              <a:spcAft>
                <a:spcPts val="1600"/>
              </a:spcAft>
              <a:buNone/>
            </a:pP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2481050" y="414375"/>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 Data Analyst</a:t>
            </a:r>
            <a:endParaRPr/>
          </a:p>
        </p:txBody>
      </p:sp>
      <p:sp>
        <p:nvSpPr>
          <p:cNvPr id="153" name="Google Shape;153;p24"/>
          <p:cNvSpPr txBox="1">
            <a:spLocks noGrp="1"/>
          </p:cNvSpPr>
          <p:nvPr>
            <p:ph type="body" idx="1"/>
          </p:nvPr>
        </p:nvSpPr>
        <p:spPr>
          <a:xfrm>
            <a:off x="2400262" y="1049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dirty="0">
                <a:solidFill>
                  <a:schemeClr val="dk1"/>
                </a:solidFill>
              </a:rPr>
              <a:t>Explore Military Status Conflicts</a:t>
            </a:r>
            <a:endParaRPr sz="2100" b="1" dirty="0">
              <a:solidFill>
                <a:schemeClr val="dk1"/>
              </a:solidFill>
            </a:endParaRPr>
          </a:p>
          <a:p>
            <a:pPr marL="0" lvl="0" indent="0" algn="l" rtl="0">
              <a:spcBef>
                <a:spcPts val="1600"/>
              </a:spcBef>
              <a:spcAft>
                <a:spcPts val="0"/>
              </a:spcAft>
              <a:buNone/>
            </a:pPr>
            <a:r>
              <a:rPr lang="en" sz="1600" dirty="0"/>
              <a:t>There are a several enumerations in the military status column that appear in the employee data but not the applicant data.</a:t>
            </a:r>
            <a:endParaRPr sz="1600" dirty="0"/>
          </a:p>
          <a:p>
            <a:pPr marL="0" lvl="0" indent="0" algn="l" rtl="0">
              <a:spcBef>
                <a:spcPts val="1600"/>
              </a:spcBef>
              <a:spcAft>
                <a:spcPts val="0"/>
              </a:spcAft>
              <a:buNone/>
            </a:pPr>
            <a:r>
              <a:rPr lang="en" sz="2100" b="1" dirty="0">
                <a:solidFill>
                  <a:schemeClr val="dk1"/>
                </a:solidFill>
              </a:rPr>
              <a:t>Expand groupings to EEO-6 Categories</a:t>
            </a:r>
            <a:endParaRPr sz="2100" b="1" dirty="0">
              <a:solidFill>
                <a:schemeClr val="dk1"/>
              </a:solidFill>
            </a:endParaRPr>
          </a:p>
          <a:p>
            <a:pPr marL="0" lvl="0" indent="0" algn="l" rtl="0">
              <a:spcBef>
                <a:spcPts val="1600"/>
              </a:spcBef>
              <a:spcAft>
                <a:spcPts val="0"/>
              </a:spcAft>
              <a:buNone/>
            </a:pPr>
            <a:r>
              <a:rPr lang="en" sz="1600" dirty="0"/>
              <a:t>The process for job family grouping could be repeated using the EEO-6 designations.</a:t>
            </a:r>
          </a:p>
          <a:p>
            <a:pPr marL="0" lvl="0" indent="0" algn="l" rtl="0">
              <a:spcBef>
                <a:spcPts val="1600"/>
              </a:spcBef>
              <a:spcAft>
                <a:spcPts val="0"/>
              </a:spcAft>
              <a:buNone/>
            </a:pPr>
            <a:r>
              <a:rPr lang="en-US" sz="2100" b="1" dirty="0">
                <a:solidFill>
                  <a:schemeClr val="dk1"/>
                </a:solidFill>
              </a:rPr>
              <a:t>Explore applicant status</a:t>
            </a:r>
          </a:p>
          <a:p>
            <a:pPr marL="0" lvl="0" indent="0" algn="l" rtl="0">
              <a:spcBef>
                <a:spcPts val="1600"/>
              </a:spcBef>
              <a:spcAft>
                <a:spcPts val="0"/>
              </a:spcAft>
              <a:buNone/>
            </a:pPr>
            <a:r>
              <a:rPr lang="en-US" sz="1600" dirty="0"/>
              <a:t>The applicant status column could reveal useful context.</a:t>
            </a:r>
          </a:p>
          <a:p>
            <a:pPr marL="0" lvl="0" indent="0" algn="l" rtl="0">
              <a:spcBef>
                <a:spcPts val="1600"/>
              </a:spcBef>
              <a:spcAft>
                <a:spcPts val="0"/>
              </a:spcAft>
              <a:buNone/>
            </a:pPr>
            <a:endParaRPr sz="1600" dirty="0"/>
          </a:p>
          <a:p>
            <a:pPr marL="0" lvl="0" indent="0" algn="l" rtl="0">
              <a:spcBef>
                <a:spcPts val="1600"/>
              </a:spcBef>
              <a:spcAft>
                <a:spcPts val="0"/>
              </a:spcAft>
              <a:buClr>
                <a:srgbClr val="000000"/>
              </a:buClr>
              <a:buSzPts val="1100"/>
              <a:buFont typeface="Arial"/>
              <a:buNone/>
            </a:pPr>
            <a:endParaRPr sz="1600" dirty="0"/>
          </a:p>
          <a:p>
            <a:pPr marL="0" lvl="0" indent="0" algn="l" rtl="0">
              <a:spcBef>
                <a:spcPts val="1600"/>
              </a:spcBef>
              <a:spcAft>
                <a:spcPts val="0"/>
              </a:spcAft>
              <a:buNone/>
            </a:pPr>
            <a:r>
              <a:rPr lang="en" sz="2100" b="1" dirty="0">
                <a:solidFill>
                  <a:schemeClr val="dk1"/>
                </a:solidFill>
              </a:rPr>
              <a:t> </a:t>
            </a:r>
            <a:endParaRPr sz="2100" b="1" dirty="0">
              <a:solidFill>
                <a:schemeClr val="dk1"/>
              </a:solidFill>
            </a:endParaRPr>
          </a:p>
          <a:p>
            <a:pPr marL="0" lvl="0" indent="0" algn="l" rtl="0">
              <a:spcBef>
                <a:spcPts val="1600"/>
              </a:spcBef>
              <a:spcAft>
                <a:spcPts val="0"/>
              </a:spcAft>
              <a:buNone/>
            </a:pPr>
            <a:endParaRPr sz="1600" dirty="0"/>
          </a:p>
          <a:p>
            <a:pPr marL="0" lvl="0" indent="0" algn="l" rtl="0">
              <a:spcBef>
                <a:spcPts val="1600"/>
              </a:spcBef>
              <a:spcAft>
                <a:spcPts val="1600"/>
              </a:spcAft>
              <a:buNone/>
            </a:pP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2481050" y="414375"/>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Long Term Goals</a:t>
            </a:r>
            <a:endParaRPr/>
          </a:p>
        </p:txBody>
      </p:sp>
      <p:sp>
        <p:nvSpPr>
          <p:cNvPr id="159" name="Google Shape;159;p25"/>
          <p:cNvSpPr txBox="1">
            <a:spLocks noGrp="1"/>
          </p:cNvSpPr>
          <p:nvPr>
            <p:ph type="body" idx="1"/>
          </p:nvPr>
        </p:nvSpPr>
        <p:spPr>
          <a:xfrm>
            <a:off x="2400262" y="1049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Automate Retrieval and Attention Metrics</a:t>
            </a:r>
            <a:endParaRPr sz="2100" b="1">
              <a:solidFill>
                <a:schemeClr val="dk1"/>
              </a:solidFill>
            </a:endParaRPr>
          </a:p>
          <a:p>
            <a:pPr marL="0" lvl="0" indent="0" algn="l" rtl="0">
              <a:spcBef>
                <a:spcPts val="1600"/>
              </a:spcBef>
              <a:spcAft>
                <a:spcPts val="0"/>
              </a:spcAft>
              <a:buNone/>
            </a:pPr>
            <a:r>
              <a:rPr lang="en" sz="1600"/>
              <a:t>Assuming this data is updated at regular intervals, creating a system to pull the information and track attention area metrics regularly could help with tracking updates to hiring policies.</a:t>
            </a:r>
            <a:endParaRPr sz="2100" b="1">
              <a:solidFill>
                <a:schemeClr val="dk1"/>
              </a:solidFill>
            </a:endParaRPr>
          </a:p>
          <a:p>
            <a:pPr marL="0" lvl="0" indent="0" algn="l" rtl="0">
              <a:spcBef>
                <a:spcPts val="1600"/>
              </a:spcBef>
              <a:spcAft>
                <a:spcPts val="0"/>
              </a:spcAft>
              <a:buNone/>
            </a:pPr>
            <a:r>
              <a:rPr lang="en" sz="2100" b="1">
                <a:solidFill>
                  <a:schemeClr val="dk1"/>
                </a:solidFill>
              </a:rPr>
              <a:t> </a:t>
            </a:r>
            <a:endParaRPr sz="2100" b="1">
              <a:solidFill>
                <a:schemeClr val="dk1"/>
              </a:solidFill>
            </a:endParaRPr>
          </a:p>
          <a:p>
            <a:pPr marL="0" lvl="0" indent="0" algn="l" rtl="0">
              <a:spcBef>
                <a:spcPts val="1600"/>
              </a:spcBef>
              <a:spcAft>
                <a:spcPts val="0"/>
              </a:spcAft>
              <a:buNone/>
            </a:pPr>
            <a:endParaRPr sz="1600"/>
          </a:p>
          <a:p>
            <a:pPr marL="0" lvl="0" indent="0" algn="l" rtl="0">
              <a:spcBef>
                <a:spcPts val="1600"/>
              </a:spcBef>
              <a:spcAft>
                <a:spcPts val="1600"/>
              </a:spcAft>
              <a:buNone/>
            </a:pP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165" name="Google Shape;165;p2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hlinkClick r:id="rId3"/>
              </a:rPr>
              <a:t>Dashboard</a:t>
            </a:r>
            <a:endParaRPr dirty="0"/>
          </a:p>
          <a:p>
            <a:pPr marL="0" lvl="0" indent="0" algn="l" rtl="0">
              <a:spcBef>
                <a:spcPts val="1600"/>
              </a:spcBef>
              <a:spcAft>
                <a:spcPts val="1600"/>
              </a:spcAft>
              <a:buNone/>
            </a:pPr>
            <a:r>
              <a:rPr lang="en" u="sng" dirty="0">
                <a:solidFill>
                  <a:schemeClr val="hlink"/>
                </a:solidFill>
                <a:hlinkClick r:id="rId4"/>
              </a:rPr>
              <a:t>Git repository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Methodology</a:t>
            </a:r>
            <a:endParaRPr/>
          </a:p>
        </p:txBody>
      </p:sp>
      <p:sp>
        <p:nvSpPr>
          <p:cNvPr id="79" name="Google Shape;79;p14"/>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as Code</a:t>
            </a:r>
            <a:endParaRPr/>
          </a:p>
        </p:txBody>
      </p:sp>
      <p:sp>
        <p:nvSpPr>
          <p:cNvPr id="80" name="Google Shape;80;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dirty="0"/>
              <a:t>The entire analysis was created using Python. This ensures each step along the path is repeatable and transparent. </a:t>
            </a:r>
          </a:p>
          <a:p>
            <a:pPr marL="0" indent="0">
              <a:spcAft>
                <a:spcPts val="1600"/>
              </a:spcAft>
              <a:buNone/>
            </a:pPr>
            <a:r>
              <a:rPr lang="en-US" u="sng" dirty="0">
                <a:solidFill>
                  <a:schemeClr val="hlink"/>
                </a:solidFill>
                <a:hlinkClick r:id="rId3"/>
              </a:rPr>
              <a:t>Git repository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Process</a:t>
            </a:r>
            <a:endParaRPr/>
          </a:p>
        </p:txBody>
      </p:sp>
      <p:sp>
        <p:nvSpPr>
          <p:cNvPr id="86" name="Google Shape;86;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1: Exploratory Data Analysis (EDA)</a:t>
            </a:r>
            <a:endParaRPr b="1"/>
          </a:p>
          <a:p>
            <a:pPr marL="0" lvl="0" indent="0" algn="l" rtl="0">
              <a:spcBef>
                <a:spcPts val="1600"/>
              </a:spcBef>
              <a:spcAft>
                <a:spcPts val="0"/>
              </a:spcAft>
              <a:buNone/>
            </a:pPr>
            <a:r>
              <a:rPr lang="en" b="1"/>
              <a:t>2: Initial Findings</a:t>
            </a:r>
            <a:endParaRPr b="1"/>
          </a:p>
          <a:p>
            <a:pPr marL="0" lvl="0" indent="0" algn="l" rtl="0">
              <a:spcBef>
                <a:spcPts val="1600"/>
              </a:spcBef>
              <a:spcAft>
                <a:spcPts val="0"/>
              </a:spcAft>
              <a:buNone/>
            </a:pPr>
            <a:r>
              <a:rPr lang="en" b="1"/>
              <a:t>3: Attention Areas</a:t>
            </a:r>
            <a:endParaRPr b="1"/>
          </a:p>
          <a:p>
            <a:pPr marL="0" lvl="0" indent="0" algn="l" rtl="0">
              <a:spcBef>
                <a:spcPts val="1600"/>
              </a:spcBef>
              <a:spcAft>
                <a:spcPts val="1600"/>
              </a:spcAft>
              <a:buNone/>
            </a:pPr>
            <a:r>
              <a:rPr lang="en" b="1"/>
              <a:t>4: Next Steps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EDA</a:t>
            </a:r>
            <a:endParaRPr/>
          </a:p>
        </p:txBody>
      </p:sp>
      <p:sp>
        <p:nvSpPr>
          <p:cNvPr id="92" name="Google Shape;92;p16"/>
          <p:cNvSpPr txBox="1">
            <a:spLocks noGrp="1"/>
          </p:cNvSpPr>
          <p:nvPr>
            <p:ph type="body" idx="1"/>
          </p:nvPr>
        </p:nvSpPr>
        <p:spPr>
          <a:xfrm>
            <a:off x="2400250" y="1581700"/>
            <a:ext cx="3071400" cy="20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Redact PII</a:t>
            </a:r>
            <a:endParaRPr sz="2100" b="1">
              <a:solidFill>
                <a:schemeClr val="dk1"/>
              </a:solidFill>
            </a:endParaRPr>
          </a:p>
          <a:p>
            <a:pPr marL="0" lvl="0" indent="0" algn="l" rtl="0">
              <a:spcBef>
                <a:spcPts val="1600"/>
              </a:spcBef>
              <a:spcAft>
                <a:spcPts val="1200"/>
              </a:spcAft>
              <a:buNone/>
            </a:pPr>
            <a:r>
              <a:rPr lang="en" sz="1600"/>
              <a:t>Names for employees were removed using Python. All further analysis is conducted using this redacted data set.</a:t>
            </a:r>
            <a:endParaRPr sz="1600"/>
          </a:p>
        </p:txBody>
      </p:sp>
      <p:sp>
        <p:nvSpPr>
          <p:cNvPr id="93" name="Google Shape;93;p16"/>
          <p:cNvSpPr txBox="1"/>
          <p:nvPr/>
        </p:nvSpPr>
        <p:spPr>
          <a:xfrm>
            <a:off x="233375" y="601425"/>
            <a:ext cx="1988100" cy="7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solidFill>
                  <a:schemeClr val="hlink"/>
                </a:solidFill>
                <a:latin typeface="Lato"/>
                <a:ea typeface="Lato"/>
                <a:cs typeface="Lato"/>
                <a:sym typeface="Lato"/>
                <a:hlinkClick r:id="rId3"/>
              </a:rPr>
              <a:t>Python Scripts for the EDA</a:t>
            </a:r>
            <a:endParaRPr sz="1800">
              <a:solidFill>
                <a:schemeClr val="dk2"/>
              </a:solidFill>
              <a:latin typeface="Lato"/>
              <a:ea typeface="Lato"/>
              <a:cs typeface="Lato"/>
              <a:sym typeface="Lato"/>
            </a:endParaRPr>
          </a:p>
        </p:txBody>
      </p:sp>
      <p:sp>
        <p:nvSpPr>
          <p:cNvPr id="94" name="Google Shape;94;p16"/>
          <p:cNvSpPr txBox="1">
            <a:spLocks noGrp="1"/>
          </p:cNvSpPr>
          <p:nvPr>
            <p:ph type="body" idx="1"/>
          </p:nvPr>
        </p:nvSpPr>
        <p:spPr>
          <a:xfrm>
            <a:off x="5650450" y="1581700"/>
            <a:ext cx="3071400" cy="20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Mil Status</a:t>
            </a:r>
            <a:endParaRPr sz="2100" b="1">
              <a:solidFill>
                <a:schemeClr val="dk1"/>
              </a:solidFill>
            </a:endParaRPr>
          </a:p>
          <a:p>
            <a:pPr marL="0" lvl="0" indent="0" algn="l" rtl="0">
              <a:spcBef>
                <a:spcPts val="1600"/>
              </a:spcBef>
              <a:spcAft>
                <a:spcPts val="1200"/>
              </a:spcAft>
              <a:buNone/>
            </a:pPr>
            <a:r>
              <a:rPr lang="en" sz="1600"/>
              <a:t>The enumerations for Mil status are not the same in applicant and employee data.</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EDA</a:t>
            </a:r>
            <a:endParaRPr/>
          </a:p>
        </p:txBody>
      </p:sp>
      <p:sp>
        <p:nvSpPr>
          <p:cNvPr id="100" name="Google Shape;100;p17"/>
          <p:cNvSpPr txBox="1">
            <a:spLocks noGrp="1"/>
          </p:cNvSpPr>
          <p:nvPr>
            <p:ph type="body" idx="2"/>
          </p:nvPr>
        </p:nvSpPr>
        <p:spPr>
          <a:xfrm>
            <a:off x="5650450" y="1211350"/>
            <a:ext cx="3071400" cy="27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200"/>
              </a:spcBef>
              <a:spcAft>
                <a:spcPts val="1200"/>
              </a:spcAft>
              <a:buNone/>
            </a:pPr>
            <a:endParaRPr sz="1800"/>
          </a:p>
        </p:txBody>
      </p:sp>
      <p:sp>
        <p:nvSpPr>
          <p:cNvPr id="101" name="Google Shape;101;p17"/>
          <p:cNvSpPr txBox="1"/>
          <p:nvPr/>
        </p:nvSpPr>
        <p:spPr>
          <a:xfrm>
            <a:off x="233375" y="601425"/>
            <a:ext cx="1988100" cy="7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solidFill>
                  <a:schemeClr val="hlink"/>
                </a:solidFill>
                <a:latin typeface="Lato"/>
                <a:ea typeface="Lato"/>
                <a:cs typeface="Lato"/>
                <a:sym typeface="Lato"/>
                <a:hlinkClick r:id="rId3"/>
              </a:rPr>
              <a:t>Python Scripts for the EDA</a:t>
            </a:r>
            <a:endParaRPr sz="1800">
              <a:solidFill>
                <a:schemeClr val="dk2"/>
              </a:solidFill>
              <a:latin typeface="Lato"/>
              <a:ea typeface="Lato"/>
              <a:cs typeface="Lato"/>
              <a:sym typeface="Lato"/>
            </a:endParaRPr>
          </a:p>
        </p:txBody>
      </p:sp>
      <p:sp>
        <p:nvSpPr>
          <p:cNvPr id="102" name="Google Shape;102;p17"/>
          <p:cNvSpPr txBox="1">
            <a:spLocks noGrp="1"/>
          </p:cNvSpPr>
          <p:nvPr>
            <p:ph type="body" idx="2"/>
          </p:nvPr>
        </p:nvSpPr>
        <p:spPr>
          <a:xfrm>
            <a:off x="2400250" y="1211350"/>
            <a:ext cx="6500400" cy="350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None/>
            </a:pPr>
            <a:r>
              <a:rPr lang="en" sz="2100" b="1">
                <a:solidFill>
                  <a:schemeClr val="dk1"/>
                </a:solidFill>
              </a:rPr>
              <a:t>Compared Structure</a:t>
            </a:r>
            <a:endParaRPr sz="2100" b="1">
              <a:solidFill>
                <a:schemeClr val="dk1"/>
              </a:solidFill>
            </a:endParaRPr>
          </a:p>
          <a:p>
            <a:pPr marL="0" lvl="0" indent="0" algn="l" rtl="0">
              <a:spcBef>
                <a:spcPts val="1600"/>
              </a:spcBef>
              <a:spcAft>
                <a:spcPts val="0"/>
              </a:spcAft>
              <a:buNone/>
            </a:pPr>
            <a:r>
              <a:rPr lang="en" sz="1800"/>
              <a:t>Common Columns: </a:t>
            </a:r>
            <a:r>
              <a:rPr lang="en" sz="1600">
                <a:highlight>
                  <a:srgbClr val="FFFFFF"/>
                </a:highlight>
                <a:latin typeface="Arial"/>
                <a:ea typeface="Arial"/>
                <a:cs typeface="Arial"/>
                <a:sym typeface="Arial"/>
              </a:rPr>
              <a:t>'Disabled', 'Mil Status', 'Position Number', 'Sex', 'Race/Ethnicity', 'Disab Vet'</a:t>
            </a:r>
            <a:endParaRPr sz="1000">
              <a:highlight>
                <a:srgbClr val="FFFFFF"/>
              </a:highlight>
              <a:latin typeface="Arial"/>
              <a:ea typeface="Arial"/>
              <a:cs typeface="Arial"/>
              <a:sym typeface="Arial"/>
            </a:endParaRPr>
          </a:p>
          <a:p>
            <a:pPr marL="0" lvl="0" indent="0" algn="l" rtl="0">
              <a:spcBef>
                <a:spcPts val="1200"/>
              </a:spcBef>
              <a:spcAft>
                <a:spcPts val="0"/>
              </a:spcAft>
              <a:buNone/>
            </a:pPr>
            <a:r>
              <a:rPr lang="en" sz="1800"/>
              <a:t>Unique Employee Columns: </a:t>
            </a:r>
            <a:r>
              <a:rPr lang="en" sz="1600">
                <a:highlight>
                  <a:srgbClr val="FFFFFF"/>
                </a:highlight>
                <a:latin typeface="Arial"/>
                <a:ea typeface="Arial"/>
                <a:cs typeface="Arial"/>
                <a:sym typeface="Arial"/>
              </a:rPr>
              <a:t>'Employee ID', 'Name', 'Position Category', 'Start Date', 'Translate', 'Res Cntry', 'Annual Salary', 'Birthdate', 'EEO-6 Cat', 'Position Type', 'Ctzn Ctry',</a:t>
            </a:r>
            <a:r>
              <a:rPr lang="en" sz="1600">
                <a:highlight>
                  <a:schemeClr val="lt1"/>
                </a:highlight>
                <a:latin typeface="Arial"/>
                <a:ea typeface="Arial"/>
                <a:cs typeface="Arial"/>
                <a:sym typeface="Arial"/>
              </a:rPr>
              <a:t>'Job Family'</a:t>
            </a:r>
            <a:endParaRPr sz="1600">
              <a:highlight>
                <a:srgbClr val="FFFFFF"/>
              </a:highlight>
              <a:latin typeface="Arial"/>
              <a:ea typeface="Arial"/>
              <a:cs typeface="Arial"/>
              <a:sym typeface="Arial"/>
            </a:endParaRPr>
          </a:p>
          <a:p>
            <a:pPr marL="0" lvl="0" indent="0" algn="l" rtl="0">
              <a:spcBef>
                <a:spcPts val="1200"/>
              </a:spcBef>
              <a:spcAft>
                <a:spcPts val="0"/>
              </a:spcAft>
              <a:buNone/>
            </a:pPr>
            <a:r>
              <a:rPr lang="en" sz="1800"/>
              <a:t>Unique Applicant Columns:</a:t>
            </a:r>
            <a:r>
              <a:rPr lang="en" sz="1600"/>
              <a:t> </a:t>
            </a:r>
            <a:r>
              <a:rPr lang="en" sz="1600">
                <a:highlight>
                  <a:srgbClr val="FFFFFF"/>
                </a:highlight>
                <a:latin typeface="Arial"/>
                <a:ea typeface="Arial"/>
                <a:cs typeface="Arial"/>
                <a:sym typeface="Arial"/>
              </a:rPr>
              <a:t>‘Applicant ID', 'Internal/External Applicant', 'Applicant Status'</a:t>
            </a:r>
            <a:endParaRPr sz="1600">
              <a:highlight>
                <a:srgbClr val="FFFFFF"/>
              </a:highlight>
              <a:latin typeface="Arial"/>
              <a:ea typeface="Arial"/>
              <a:cs typeface="Arial"/>
              <a:sym typeface="Arial"/>
            </a:endParaRPr>
          </a:p>
          <a:p>
            <a:pPr marL="0" lvl="0" indent="0" algn="l" rtl="0">
              <a:spcBef>
                <a:spcPts val="1200"/>
              </a:spcBef>
              <a:spcAft>
                <a:spcPts val="0"/>
              </a:spcAft>
              <a:buClr>
                <a:schemeClr val="dk2"/>
              </a:buClr>
              <a:buSzPts val="1100"/>
              <a:buFont typeface="Arial"/>
              <a:buNone/>
            </a:pPr>
            <a:endParaRPr sz="1800"/>
          </a:p>
          <a:p>
            <a:pPr marL="0" lvl="0" indent="0" algn="l" rtl="0">
              <a:spcBef>
                <a:spcPts val="1200"/>
              </a:spcBef>
              <a:spcAft>
                <a:spcPts val="120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EDA</a:t>
            </a:r>
            <a:endParaRPr/>
          </a:p>
        </p:txBody>
      </p:sp>
      <p:sp>
        <p:nvSpPr>
          <p:cNvPr id="108" name="Google Shape;108;p18"/>
          <p:cNvSpPr txBox="1">
            <a:spLocks noGrp="1"/>
          </p:cNvSpPr>
          <p:nvPr>
            <p:ph type="body" idx="2"/>
          </p:nvPr>
        </p:nvSpPr>
        <p:spPr>
          <a:xfrm>
            <a:off x="5650450" y="1211350"/>
            <a:ext cx="3071400" cy="27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200"/>
              </a:spcBef>
              <a:spcAft>
                <a:spcPts val="1200"/>
              </a:spcAft>
              <a:buNone/>
            </a:pPr>
            <a:endParaRPr sz="1800"/>
          </a:p>
        </p:txBody>
      </p:sp>
      <p:sp>
        <p:nvSpPr>
          <p:cNvPr id="109" name="Google Shape;109;p18"/>
          <p:cNvSpPr txBox="1"/>
          <p:nvPr/>
        </p:nvSpPr>
        <p:spPr>
          <a:xfrm>
            <a:off x="233375" y="601425"/>
            <a:ext cx="1988100" cy="7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solidFill>
                  <a:schemeClr val="hlink"/>
                </a:solidFill>
                <a:latin typeface="Lato"/>
                <a:ea typeface="Lato"/>
                <a:cs typeface="Lato"/>
                <a:sym typeface="Lato"/>
                <a:hlinkClick r:id="rId3"/>
              </a:rPr>
              <a:t>Python Scripts for the EDA</a:t>
            </a:r>
            <a:endParaRPr sz="1800">
              <a:solidFill>
                <a:schemeClr val="dk2"/>
              </a:solidFill>
              <a:latin typeface="Lato"/>
              <a:ea typeface="Lato"/>
              <a:cs typeface="Lato"/>
              <a:sym typeface="Lato"/>
            </a:endParaRPr>
          </a:p>
        </p:txBody>
      </p:sp>
      <p:sp>
        <p:nvSpPr>
          <p:cNvPr id="110" name="Google Shape;110;p18"/>
          <p:cNvSpPr txBox="1">
            <a:spLocks noGrp="1"/>
          </p:cNvSpPr>
          <p:nvPr>
            <p:ph type="body" idx="2"/>
          </p:nvPr>
        </p:nvSpPr>
        <p:spPr>
          <a:xfrm>
            <a:off x="5488150" y="955550"/>
            <a:ext cx="3233700" cy="15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None/>
            </a:pPr>
            <a:r>
              <a:rPr lang="en" sz="2100" b="1">
                <a:solidFill>
                  <a:schemeClr val="dk1"/>
                </a:solidFill>
              </a:rPr>
              <a:t>Position Number Overlap</a:t>
            </a:r>
            <a:endParaRPr sz="2100" b="1">
              <a:solidFill>
                <a:schemeClr val="dk1"/>
              </a:solidFill>
            </a:endParaRPr>
          </a:p>
          <a:p>
            <a:pPr marL="0" lvl="0" indent="0" algn="l" rtl="0">
              <a:spcBef>
                <a:spcPts val="1600"/>
              </a:spcBef>
              <a:spcAft>
                <a:spcPts val="0"/>
              </a:spcAft>
              <a:buNone/>
            </a:pPr>
            <a:r>
              <a:rPr lang="en" sz="1800"/>
              <a:t>All of the positions in the applicant data have matching values in the employee dataset. The opposite is not true. So using this fact I explore the demographic distributions using the entire dataset and the subset which overlaps.</a:t>
            </a:r>
            <a:endParaRPr sz="1600">
              <a:highlight>
                <a:srgbClr val="FFFFFF"/>
              </a:highlight>
              <a:latin typeface="Arial"/>
              <a:ea typeface="Arial"/>
              <a:cs typeface="Arial"/>
              <a:sym typeface="Arial"/>
            </a:endParaRPr>
          </a:p>
          <a:p>
            <a:pPr marL="0" lvl="0" indent="0" algn="l" rtl="0">
              <a:spcBef>
                <a:spcPts val="1200"/>
              </a:spcBef>
              <a:spcAft>
                <a:spcPts val="0"/>
              </a:spcAft>
              <a:buClr>
                <a:schemeClr val="dk2"/>
              </a:buClr>
              <a:buSzPts val="1100"/>
              <a:buFont typeface="Arial"/>
              <a:buNone/>
            </a:pPr>
            <a:endParaRPr sz="1800"/>
          </a:p>
          <a:p>
            <a:pPr marL="0" lvl="0" indent="0" algn="l" rtl="0">
              <a:spcBef>
                <a:spcPts val="1200"/>
              </a:spcBef>
              <a:spcAft>
                <a:spcPts val="1200"/>
              </a:spcAft>
              <a:buNone/>
            </a:pPr>
            <a:endParaRPr sz="1800"/>
          </a:p>
        </p:txBody>
      </p:sp>
      <p:pic>
        <p:nvPicPr>
          <p:cNvPr id="111" name="Google Shape;111;p18"/>
          <p:cNvPicPr preferRelativeResize="0"/>
          <p:nvPr/>
        </p:nvPicPr>
        <p:blipFill>
          <a:blip r:embed="rId4">
            <a:alphaModFix/>
          </a:blip>
          <a:stretch>
            <a:fillRect/>
          </a:stretch>
        </p:blipFill>
        <p:spPr>
          <a:xfrm>
            <a:off x="874350" y="1704800"/>
            <a:ext cx="4019171" cy="222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598225" y="411375"/>
            <a:ext cx="84882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t>Process: Initial Findings Percent Distribution </a:t>
            </a:r>
            <a:endParaRPr/>
          </a:p>
        </p:txBody>
      </p:sp>
      <p:sp>
        <p:nvSpPr>
          <p:cNvPr id="117" name="Google Shape;117;p19"/>
          <p:cNvSpPr txBox="1">
            <a:spLocks noGrp="1"/>
          </p:cNvSpPr>
          <p:nvPr>
            <p:ph type="body" idx="1"/>
          </p:nvPr>
        </p:nvSpPr>
        <p:spPr>
          <a:xfrm>
            <a:off x="4757675" y="1114800"/>
            <a:ext cx="3882900" cy="208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Aggregate Data</a:t>
            </a:r>
            <a:endParaRPr sz="2100" b="1">
              <a:solidFill>
                <a:schemeClr val="dk1"/>
              </a:solidFill>
            </a:endParaRPr>
          </a:p>
          <a:p>
            <a:pPr marL="0" lvl="0" indent="0" algn="l" rtl="0">
              <a:spcBef>
                <a:spcPts val="0"/>
              </a:spcBef>
              <a:spcAft>
                <a:spcPts val="0"/>
              </a:spcAft>
              <a:buNone/>
            </a:pPr>
            <a:r>
              <a:rPr lang="en" sz="1600"/>
              <a:t>The distribution of aggregated employee and applicant data were within unremarkable ranges of one another.</a:t>
            </a:r>
            <a:endParaRPr sz="1600"/>
          </a:p>
        </p:txBody>
      </p:sp>
      <p:sp>
        <p:nvSpPr>
          <p:cNvPr id="118" name="Google Shape;118;p19"/>
          <p:cNvSpPr txBox="1">
            <a:spLocks noGrp="1"/>
          </p:cNvSpPr>
          <p:nvPr>
            <p:ph type="body" idx="2"/>
          </p:nvPr>
        </p:nvSpPr>
        <p:spPr>
          <a:xfrm>
            <a:off x="4757675" y="2736750"/>
            <a:ext cx="3882900" cy="213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Job Family</a:t>
            </a:r>
            <a:endParaRPr sz="2100" b="1">
              <a:solidFill>
                <a:schemeClr val="dk1"/>
              </a:solidFill>
            </a:endParaRPr>
          </a:p>
          <a:p>
            <a:pPr marL="0" lvl="0" indent="0" algn="l" rtl="0">
              <a:spcBef>
                <a:spcPts val="0"/>
              </a:spcBef>
              <a:spcAft>
                <a:spcPts val="0"/>
              </a:spcAft>
              <a:buNone/>
            </a:pPr>
            <a:r>
              <a:rPr lang="en" sz="1600"/>
              <a:t>Job Family is present on the employee data but not the applicant data. Having this level of deaggregation would allow for more in depth analysis.</a:t>
            </a:r>
            <a:endParaRPr sz="1800"/>
          </a:p>
        </p:txBody>
      </p:sp>
      <p:pic>
        <p:nvPicPr>
          <p:cNvPr id="119" name="Google Shape;119;p19"/>
          <p:cNvPicPr preferRelativeResize="0"/>
          <p:nvPr/>
        </p:nvPicPr>
        <p:blipFill>
          <a:blip r:embed="rId3">
            <a:alphaModFix/>
          </a:blip>
          <a:stretch>
            <a:fillRect/>
          </a:stretch>
        </p:blipFill>
        <p:spPr>
          <a:xfrm>
            <a:off x="437125" y="1046775"/>
            <a:ext cx="3753068" cy="382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Initial Findings</a:t>
            </a:r>
            <a:endParaRPr/>
          </a:p>
        </p:txBody>
      </p:sp>
      <p:sp>
        <p:nvSpPr>
          <p:cNvPr id="125" name="Google Shape;125;p20"/>
          <p:cNvSpPr txBox="1"/>
          <p:nvPr/>
        </p:nvSpPr>
        <p:spPr>
          <a:xfrm>
            <a:off x="4834525" y="1135150"/>
            <a:ext cx="4309500" cy="371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b="1">
                <a:solidFill>
                  <a:schemeClr val="dk1"/>
                </a:solidFill>
                <a:latin typeface="Lato"/>
                <a:ea typeface="Lato"/>
                <a:cs typeface="Lato"/>
                <a:sym typeface="Lato"/>
              </a:rPr>
              <a:t>Percentage Differences</a:t>
            </a:r>
            <a:endParaRPr sz="2100" b="1">
              <a:solidFill>
                <a:schemeClr val="dk1"/>
              </a:solidFill>
              <a:latin typeface="Lato"/>
              <a:ea typeface="Lato"/>
              <a:cs typeface="Lato"/>
              <a:sym typeface="Lato"/>
            </a:endParaRPr>
          </a:p>
          <a:p>
            <a:pPr marL="0" lvl="0" indent="0" algn="l" rtl="0">
              <a:lnSpc>
                <a:spcPct val="115000"/>
              </a:lnSpc>
              <a:spcBef>
                <a:spcPts val="1600"/>
              </a:spcBef>
              <a:spcAft>
                <a:spcPts val="0"/>
              </a:spcAft>
              <a:buNone/>
            </a:pPr>
            <a:r>
              <a:rPr lang="en" sz="1600">
                <a:solidFill>
                  <a:schemeClr val="dk2"/>
                </a:solidFill>
                <a:latin typeface="Lato"/>
                <a:ea typeface="Lato"/>
                <a:cs typeface="Lato"/>
                <a:sym typeface="Lato"/>
              </a:rPr>
              <a:t>To simplify the list of demographic instances to explore a check looking for situations where the employee percentage of a demographic group is more than 7.5% different than the percentage of the applicant pool. These job families populate the “Attention Areas”. </a:t>
            </a:r>
            <a:endParaRPr sz="1600">
              <a:solidFill>
                <a:schemeClr val="dk2"/>
              </a:solidFill>
              <a:latin typeface="Lato"/>
              <a:ea typeface="Lato"/>
              <a:cs typeface="Lato"/>
              <a:sym typeface="Lato"/>
            </a:endParaRPr>
          </a:p>
          <a:p>
            <a:pPr marL="0" lvl="0" indent="0" algn="l" rtl="0">
              <a:lnSpc>
                <a:spcPct val="115000"/>
              </a:lnSpc>
              <a:spcBef>
                <a:spcPts val="1200"/>
              </a:spcBef>
              <a:spcAft>
                <a:spcPts val="1200"/>
              </a:spcAft>
              <a:buNone/>
            </a:pPr>
            <a:r>
              <a:rPr lang="en" sz="1600">
                <a:solidFill>
                  <a:schemeClr val="dk2"/>
                </a:solidFill>
                <a:latin typeface="Lato"/>
                <a:ea typeface="Lato"/>
                <a:cs typeface="Lato"/>
                <a:sym typeface="Lato"/>
              </a:rPr>
              <a:t>Job Families: Athletics, Fine Arts &amp; Entertainment, Healthcare, Human Resources, Library, Police &amp; Safety</a:t>
            </a:r>
            <a:endParaRPr sz="1600">
              <a:solidFill>
                <a:schemeClr val="dk2"/>
              </a:solidFill>
              <a:latin typeface="Lato"/>
              <a:ea typeface="Lato"/>
              <a:cs typeface="Lato"/>
              <a:sym typeface="Lato"/>
            </a:endParaRPr>
          </a:p>
        </p:txBody>
      </p:sp>
      <p:sp>
        <p:nvSpPr>
          <p:cNvPr id="126" name="Google Shape;126;p20"/>
          <p:cNvSpPr txBox="1"/>
          <p:nvPr/>
        </p:nvSpPr>
        <p:spPr>
          <a:xfrm>
            <a:off x="70750" y="868600"/>
            <a:ext cx="1504500" cy="359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u="sng">
                <a:solidFill>
                  <a:schemeClr val="hlink"/>
                </a:solidFill>
                <a:latin typeface="Lato"/>
                <a:ea typeface="Lato"/>
                <a:cs typeface="Lato"/>
                <a:sym typeface="Lato"/>
                <a:hlinkClick r:id="rId3"/>
              </a:rPr>
              <a:t>Significant Differences Whole Dataset</a:t>
            </a:r>
            <a:endParaRPr sz="2300">
              <a:solidFill>
                <a:schemeClr val="dk2"/>
              </a:solidFill>
              <a:latin typeface="Lato"/>
              <a:ea typeface="Lato"/>
              <a:cs typeface="Lato"/>
              <a:sym typeface="Lato"/>
            </a:endParaRPr>
          </a:p>
          <a:p>
            <a:pPr marL="0" lvl="0" indent="0" algn="l" rtl="0">
              <a:lnSpc>
                <a:spcPct val="115000"/>
              </a:lnSpc>
              <a:spcBef>
                <a:spcPts val="1600"/>
              </a:spcBef>
              <a:spcAft>
                <a:spcPts val="1600"/>
              </a:spcAft>
              <a:buClr>
                <a:schemeClr val="dk2"/>
              </a:buClr>
              <a:buSzPts val="1100"/>
              <a:buFont typeface="Arial"/>
              <a:buNone/>
            </a:pPr>
            <a:r>
              <a:rPr lang="en" sz="1900" u="sng">
                <a:solidFill>
                  <a:schemeClr val="hlink"/>
                </a:solidFill>
                <a:latin typeface="Lato"/>
                <a:ea typeface="Lato"/>
                <a:cs typeface="Lato"/>
                <a:sym typeface="Lato"/>
                <a:hlinkClick r:id="rId4"/>
              </a:rPr>
              <a:t>Significant Differences Subset Dataset</a:t>
            </a:r>
            <a:endParaRPr sz="2300">
              <a:solidFill>
                <a:schemeClr val="dk2"/>
              </a:solidFill>
              <a:latin typeface="Lato"/>
              <a:ea typeface="Lato"/>
              <a:cs typeface="Lato"/>
              <a:sym typeface="Lato"/>
            </a:endParaRPr>
          </a:p>
        </p:txBody>
      </p:sp>
      <p:sp>
        <p:nvSpPr>
          <p:cNvPr id="127" name="Google Shape;127;p20"/>
          <p:cNvSpPr txBox="1">
            <a:spLocks noGrp="1"/>
          </p:cNvSpPr>
          <p:nvPr>
            <p:ph type="body" idx="2"/>
          </p:nvPr>
        </p:nvSpPr>
        <p:spPr>
          <a:xfrm>
            <a:off x="1763125" y="1135150"/>
            <a:ext cx="3071400" cy="213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Job Family Continued</a:t>
            </a:r>
            <a:endParaRPr sz="2100" b="1">
              <a:solidFill>
                <a:schemeClr val="dk1"/>
              </a:solidFill>
            </a:endParaRPr>
          </a:p>
          <a:p>
            <a:pPr marL="0" lvl="0" indent="0" algn="l" rtl="0">
              <a:spcBef>
                <a:spcPts val="1600"/>
              </a:spcBef>
              <a:spcAft>
                <a:spcPts val="1200"/>
              </a:spcAft>
              <a:buNone/>
            </a:pPr>
            <a:r>
              <a:rPr lang="en" sz="1600"/>
              <a:t>Using the position number from both data sets I was able to recreate the job family column in the applicant data.</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Attention Areas: Visuals</a:t>
            </a:r>
            <a:endParaRPr/>
          </a:p>
        </p:txBody>
      </p:sp>
      <p:sp>
        <p:nvSpPr>
          <p:cNvPr id="133" name="Google Shape;133;p21"/>
          <p:cNvSpPr txBox="1">
            <a:spLocks noGrp="1"/>
          </p:cNvSpPr>
          <p:nvPr>
            <p:ph type="body" idx="1"/>
          </p:nvPr>
        </p:nvSpPr>
        <p:spPr>
          <a:xfrm>
            <a:off x="4100399" y="1443675"/>
            <a:ext cx="44088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An interactive set of charts from the data that can be viewed at the link to the left.</a:t>
            </a:r>
            <a:endParaRPr sz="1900"/>
          </a:p>
          <a:p>
            <a:pPr marL="0" lvl="0" indent="0" algn="l" rtl="0">
              <a:spcBef>
                <a:spcPts val="1600"/>
              </a:spcBef>
              <a:spcAft>
                <a:spcPts val="1600"/>
              </a:spcAft>
              <a:buNone/>
            </a:pPr>
            <a:endParaRPr sz="1900"/>
          </a:p>
        </p:txBody>
      </p:sp>
      <p:sp>
        <p:nvSpPr>
          <p:cNvPr id="134" name="Google Shape;134;p21"/>
          <p:cNvSpPr txBox="1"/>
          <p:nvPr/>
        </p:nvSpPr>
        <p:spPr>
          <a:xfrm>
            <a:off x="70750" y="868600"/>
            <a:ext cx="2166900" cy="79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2"/>
              </a:buClr>
              <a:buSzPts val="1100"/>
              <a:buFont typeface="Arial"/>
              <a:buNone/>
            </a:pPr>
            <a:r>
              <a:rPr lang="en" sz="1900" u="sng">
                <a:solidFill>
                  <a:schemeClr val="hlink"/>
                </a:solidFill>
                <a:latin typeface="Lato"/>
                <a:ea typeface="Lato"/>
                <a:cs typeface="Lato"/>
                <a:sym typeface="Lato"/>
                <a:hlinkClick r:id="rId3"/>
              </a:rPr>
              <a:t>OCR Dashboard</a:t>
            </a:r>
            <a:endParaRPr sz="2300">
              <a:solidFill>
                <a:schemeClr val="dk2"/>
              </a:solidFill>
              <a:latin typeface="Lato"/>
              <a:ea typeface="Lato"/>
              <a:cs typeface="Lato"/>
              <a:sym typeface="Lato"/>
            </a:endParaRPr>
          </a:p>
        </p:txBody>
      </p:sp>
      <p:pic>
        <p:nvPicPr>
          <p:cNvPr id="135" name="Google Shape;135;p21"/>
          <p:cNvPicPr preferRelativeResize="0"/>
          <p:nvPr/>
        </p:nvPicPr>
        <p:blipFill>
          <a:blip r:embed="rId4">
            <a:alphaModFix/>
          </a:blip>
          <a:stretch>
            <a:fillRect/>
          </a:stretch>
        </p:blipFill>
        <p:spPr>
          <a:xfrm>
            <a:off x="70750" y="1443675"/>
            <a:ext cx="3603251" cy="3395025"/>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671</Words>
  <Application>Microsoft Office PowerPoint</Application>
  <PresentationFormat>On-screen Show (16:9)</PresentationFormat>
  <Paragraphs>72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Lato</vt:lpstr>
      <vt:lpstr>Raleway</vt:lpstr>
      <vt:lpstr>Swiss</vt:lpstr>
      <vt:lpstr>OCR Data Analyst Interview</vt:lpstr>
      <vt:lpstr>Methodology</vt:lpstr>
      <vt:lpstr>Process</vt:lpstr>
      <vt:lpstr>Process: EDA</vt:lpstr>
      <vt:lpstr>Process: EDA</vt:lpstr>
      <vt:lpstr>Process: EDA</vt:lpstr>
      <vt:lpstr>Process: Initial Findings Percent Distribution </vt:lpstr>
      <vt:lpstr>Process: Initial Findings</vt:lpstr>
      <vt:lpstr>Attention Areas: Visuals</vt:lpstr>
      <vt:lpstr>Next Steps: Admin Review</vt:lpstr>
      <vt:lpstr>Next steps: Data Analyst</vt:lpstr>
      <vt:lpstr>Next steps: Data Analyst</vt:lpstr>
      <vt:lpstr>Long Term Goals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Adam erler</cp:lastModifiedBy>
  <cp:revision>1</cp:revision>
  <dcterms:modified xsi:type="dcterms:W3CDTF">2025-02-12T14:34:19Z</dcterms:modified>
</cp:coreProperties>
</file>