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7" r:id="rId21"/>
    <p:sldId id="278"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0CDCE2E-7CBE-43A1-B41D-9FD3FA95A43E}">
          <p14:sldIdLst>
            <p14:sldId id="256"/>
            <p14:sldId id="257"/>
            <p14:sldId id="259"/>
            <p14:sldId id="258"/>
            <p14:sldId id="261"/>
            <p14:sldId id="262"/>
            <p14:sldId id="263"/>
            <p14:sldId id="264"/>
            <p14:sldId id="265"/>
            <p14:sldId id="266"/>
            <p14:sldId id="267"/>
            <p14:sldId id="268"/>
            <p14:sldId id="269"/>
            <p14:sldId id="270"/>
            <p14:sldId id="271"/>
            <p14:sldId id="272"/>
            <p14:sldId id="274"/>
            <p14:sldId id="273"/>
            <p14:sldId id="275"/>
            <p14:sldId id="277"/>
            <p14:sldId id="278"/>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5D17-C5C8-4E41-9D62-1E61B31455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669681-C9CA-4970-BDCD-128188018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45535B-7948-47CB-BBE3-F1C29C0BA128}"/>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DA962756-4AAF-41C6-8D45-D111C1E83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D572AC-9ACE-43B5-8DCD-88F361AF56B7}"/>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44088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1DF61-4521-4B7B-89DF-0FB697E6ED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A7A934-EA90-4273-9CE6-A978E4CF1C1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87034-0142-4BB9-B696-A27668C0C3AC}"/>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5DB5EDEE-B8C4-469E-BE99-093460FF92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A870E4-C84C-4BE7-9A12-28B3ECF11CE9}"/>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40209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A0F846-F682-477B-A9ED-9FA55F31BD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76F919-8A38-4312-9123-82FB805ED6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5FE71A-C9DD-4E4A-9CA5-6CFA07FE2F2D}"/>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A177C3C4-27D0-4C1E-ABB8-5C31C7B727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B0401-A79D-4F11-874B-E473244ECDCE}"/>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75730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DB3B-7089-4926-A8A1-9223E0A2DD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C933F5-0353-471B-B2AE-771D30A1DA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1C35CE-8831-45F9-8A4C-2CE92063A65A}"/>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A5F575A1-3B83-46DA-9174-1CBE5AB29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A6098-7616-4760-AA74-647B6B7994D4}"/>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244196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C9E37-8C2C-4973-9CC0-7CF5345FEA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5531C8-6244-415A-BE0E-4FD225ED0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56C8D4-9DF3-4244-B7B7-C0B9BDE43CA2}"/>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BF98C63D-57F2-40A4-B08E-8B2DB69C3A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74389D-3214-4E03-A939-942236DF7EF5}"/>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292536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E099F-0EAD-48A3-B605-9BCDF26396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730E1-1E60-4E5F-A6C1-573DF9DC76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AD5696-66CC-44AF-A696-9FE1832D41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F0372A-6A3D-4E53-A2E6-2C3A5F354C17}"/>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6" name="页脚占位符 5">
            <a:extLst>
              <a:ext uri="{FF2B5EF4-FFF2-40B4-BE49-F238E27FC236}">
                <a16:creationId xmlns:a16="http://schemas.microsoft.com/office/drawing/2014/main" id="{921061C2-2A05-4A07-B750-C22F96FC19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0C38E-C269-479D-B8B2-142BA952F81C}"/>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186334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74E5D-0A69-4D57-BF2C-8C51BBFC6B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879745-A04B-4E67-9DAB-2C904D595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F2D704-340A-4948-8DE9-A2AB111AFC4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5EA6CD-019E-44BF-A1E4-D1F7A5358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EE0C6C-1D52-42D8-8631-BD75FA4703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0D7817-6873-4A32-9DEF-14C76404D97E}"/>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8" name="页脚占位符 7">
            <a:extLst>
              <a:ext uri="{FF2B5EF4-FFF2-40B4-BE49-F238E27FC236}">
                <a16:creationId xmlns:a16="http://schemas.microsoft.com/office/drawing/2014/main" id="{FC19B7A6-EFCC-40F2-8234-A9259DFEFD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7603FF-1212-4D77-9695-E1F9378941AE}"/>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161799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AA8B-AA62-412D-8598-A6BDD1A9D5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B01CF8-20F9-426E-9308-FB5D9CC6C366}"/>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4" name="页脚占位符 3">
            <a:extLst>
              <a:ext uri="{FF2B5EF4-FFF2-40B4-BE49-F238E27FC236}">
                <a16:creationId xmlns:a16="http://schemas.microsoft.com/office/drawing/2014/main" id="{BFBE7D8D-CE22-452D-8EE4-0534D0D600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024B30-AD10-433A-8420-EE60A97CC2B0}"/>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41088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AFFBB2-AA0B-41E8-B302-B5EB239BA4C1}"/>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3" name="页脚占位符 2">
            <a:extLst>
              <a:ext uri="{FF2B5EF4-FFF2-40B4-BE49-F238E27FC236}">
                <a16:creationId xmlns:a16="http://schemas.microsoft.com/office/drawing/2014/main" id="{01F20ACB-B82D-4965-B7C5-B1000AEA50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7F3A2C-ED80-488A-B72B-BA4605E328EA}"/>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40688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75301-5928-4827-A2A0-5E7F18DA5D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A73B82-8206-4304-902D-B3FC0DAC2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6A35DE-F0EE-409F-B37D-06C428F20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A66DB9-33EE-46A3-99D2-AE2A4901BD7F}"/>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6" name="页脚占位符 5">
            <a:extLst>
              <a:ext uri="{FF2B5EF4-FFF2-40B4-BE49-F238E27FC236}">
                <a16:creationId xmlns:a16="http://schemas.microsoft.com/office/drawing/2014/main" id="{E7BAA3B3-3041-4CA5-90F2-A76E7F3059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096352-2AEC-44E9-B827-7F766ECCEB83}"/>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190274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03C74-4ED8-474A-8445-2CAC7AF70C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6402E3-42B8-4EE5-8562-DCA839560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457E9B-0AC2-4603-B453-90E3F2AEC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6B9D23-1AE7-4702-B65B-35402757EFB4}"/>
              </a:ext>
            </a:extLst>
          </p:cNvPr>
          <p:cNvSpPr>
            <a:spLocks noGrp="1"/>
          </p:cNvSpPr>
          <p:nvPr>
            <p:ph type="dt" sz="half" idx="10"/>
          </p:nvPr>
        </p:nvSpPr>
        <p:spPr/>
        <p:txBody>
          <a:bodyPr/>
          <a:lstStyle/>
          <a:p>
            <a:fld id="{DD7E9E32-2998-4F7B-8891-9BF8D2E34B72}" type="datetimeFigureOut">
              <a:rPr lang="zh-CN" altLang="en-US" smtClean="0"/>
              <a:t>2020/1/6</a:t>
            </a:fld>
            <a:endParaRPr lang="zh-CN" altLang="en-US"/>
          </a:p>
        </p:txBody>
      </p:sp>
      <p:sp>
        <p:nvSpPr>
          <p:cNvPr id="6" name="页脚占位符 5">
            <a:extLst>
              <a:ext uri="{FF2B5EF4-FFF2-40B4-BE49-F238E27FC236}">
                <a16:creationId xmlns:a16="http://schemas.microsoft.com/office/drawing/2014/main" id="{A3105A18-4960-437F-BB81-A82DA08834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66EE35-E6C1-4E2A-95C2-DCA9E36B46F4}"/>
              </a:ext>
            </a:extLst>
          </p:cNvPr>
          <p:cNvSpPr>
            <a:spLocks noGrp="1"/>
          </p:cNvSpPr>
          <p:nvPr>
            <p:ph type="sldNum" sz="quarter" idx="12"/>
          </p:nvPr>
        </p:nvSpPr>
        <p:spPr/>
        <p:txBody>
          <a:body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36658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D498AD-5D38-4DBD-B211-2D24D7852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9867F1-BEA8-42C7-9F21-57345174F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5C4B47-2750-4DF8-9E80-7C6500354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E9E32-2998-4F7B-8891-9BF8D2E34B72}" type="datetimeFigureOut">
              <a:rPr lang="zh-CN" altLang="en-US" smtClean="0"/>
              <a:t>2020/1/6</a:t>
            </a:fld>
            <a:endParaRPr lang="zh-CN" altLang="en-US"/>
          </a:p>
        </p:txBody>
      </p:sp>
      <p:sp>
        <p:nvSpPr>
          <p:cNvPr id="5" name="页脚占位符 4">
            <a:extLst>
              <a:ext uri="{FF2B5EF4-FFF2-40B4-BE49-F238E27FC236}">
                <a16:creationId xmlns:a16="http://schemas.microsoft.com/office/drawing/2014/main" id="{3F353D16-CEB7-4ED4-B617-D13643D6C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D2228A-6DA2-4849-859B-E20DD198D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4FE6-FC42-4BF2-BE5E-CBECFDF15210}" type="slidenum">
              <a:rPr lang="zh-CN" altLang="en-US" smtClean="0"/>
              <a:t>‹#›</a:t>
            </a:fld>
            <a:endParaRPr lang="zh-CN" altLang="en-US"/>
          </a:p>
        </p:txBody>
      </p:sp>
    </p:spTree>
    <p:extLst>
      <p:ext uri="{BB962C8B-B14F-4D97-AF65-F5344CB8AC3E}">
        <p14:creationId xmlns:p14="http://schemas.microsoft.com/office/powerpoint/2010/main" val="129518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89982-02C2-4A20-9719-2B67327FD535}"/>
              </a:ext>
            </a:extLst>
          </p:cNvPr>
          <p:cNvSpPr>
            <a:spLocks noGrp="1"/>
          </p:cNvSpPr>
          <p:nvPr>
            <p:ph type="ctrTitle"/>
          </p:nvPr>
        </p:nvSpPr>
        <p:spPr>
          <a:xfrm>
            <a:off x="896645" y="1122363"/>
            <a:ext cx="10493405" cy="2387600"/>
          </a:xfrm>
        </p:spPr>
        <p:txBody>
          <a:bodyPr>
            <a:normAutofit/>
          </a:bodyPr>
          <a:lstStyle/>
          <a:p>
            <a:r>
              <a:rPr lang="en-US" altLang="zh-CN" dirty="0" err="1">
                <a:solidFill>
                  <a:schemeClr val="bg1"/>
                </a:solidFill>
                <a:latin typeface="Consolas" panose="020B0609020204030204" pitchFamily="49" charset="0"/>
              </a:rPr>
              <a:t>Kōan</a:t>
            </a:r>
            <a:r>
              <a:rPr lang="en-US" altLang="zh-CN" dirty="0">
                <a:solidFill>
                  <a:schemeClr val="bg1"/>
                </a:solidFill>
                <a:latin typeface="Consolas" panose="020B0609020204030204" pitchFamily="49" charset="0"/>
              </a:rPr>
              <a:t> 3:</a:t>
            </a:r>
            <a:r>
              <a:rPr lang="en-US" altLang="zh-CN" dirty="0">
                <a:solidFill>
                  <a:srgbClr val="FF0000"/>
                </a:solidFill>
                <a:latin typeface="Consolas" panose="020B0609020204030204" pitchFamily="49" charset="0"/>
              </a:rPr>
              <a:t>Machine Reasoning</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based on </a:t>
            </a:r>
            <a:r>
              <a:rPr lang="en-US" altLang="zh-CN" dirty="0">
                <a:solidFill>
                  <a:srgbClr val="FFFF00"/>
                </a:solidFill>
                <a:latin typeface="Consolas" panose="020B0609020204030204" pitchFamily="49" charset="0"/>
              </a:rPr>
              <a:t>Deep Learning</a:t>
            </a:r>
            <a:endParaRPr lang="zh-CN" altLang="en-US" dirty="0">
              <a:solidFill>
                <a:srgbClr val="FFFF00"/>
              </a:solidFill>
              <a:latin typeface="Consolas" panose="020B0609020204030204" pitchFamily="49" charset="0"/>
            </a:endParaRPr>
          </a:p>
        </p:txBody>
      </p:sp>
      <p:sp>
        <p:nvSpPr>
          <p:cNvPr id="3" name="副标题 2">
            <a:extLst>
              <a:ext uri="{FF2B5EF4-FFF2-40B4-BE49-F238E27FC236}">
                <a16:creationId xmlns:a16="http://schemas.microsoft.com/office/drawing/2014/main" id="{BA56BA1B-55D5-413A-BBB5-2D2E3301063C}"/>
              </a:ext>
            </a:extLst>
          </p:cNvPr>
          <p:cNvSpPr>
            <a:spLocks noGrp="1"/>
          </p:cNvSpPr>
          <p:nvPr>
            <p:ph type="subTitle" idx="1"/>
          </p:nvPr>
        </p:nvSpPr>
        <p:spPr>
          <a:xfrm>
            <a:off x="1571347" y="4800524"/>
            <a:ext cx="9144000" cy="1655762"/>
          </a:xfrm>
        </p:spPr>
        <p:txBody>
          <a:bodyPr/>
          <a:lstStyle/>
          <a:p>
            <a:r>
              <a:rPr lang="en-US" altLang="zh-CN" dirty="0">
                <a:solidFill>
                  <a:schemeClr val="bg1"/>
                </a:solidFill>
                <a:latin typeface="Consolas" panose="020B0609020204030204" pitchFamily="49" charset="0"/>
              </a:rPr>
              <a:t>Members:</a:t>
            </a:r>
            <a:r>
              <a:rPr lang="zh-CN" altLang="en-US" dirty="0">
                <a:solidFill>
                  <a:schemeClr val="bg1"/>
                </a:solidFill>
              </a:rPr>
              <a:t>向飞宇 张洪瑞 潘岳 易翔飞 匡元睿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1708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BC681-4636-450D-9CE9-8A93867C71D0}"/>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From Deep Blue to AlphaGo Zero</a:t>
            </a:r>
            <a:endParaRPr lang="zh-CN" altLang="en-US" dirty="0">
              <a:solidFill>
                <a:schemeClr val="bg1"/>
              </a:solidFill>
              <a:latin typeface="Consolas" panose="020B0609020204030204" pitchFamily="49" charset="0"/>
            </a:endParaRPr>
          </a:p>
        </p:txBody>
      </p:sp>
      <p:pic>
        <p:nvPicPr>
          <p:cNvPr id="5" name="内容占位符 4">
            <a:extLst>
              <a:ext uri="{FF2B5EF4-FFF2-40B4-BE49-F238E27FC236}">
                <a16:creationId xmlns:a16="http://schemas.microsoft.com/office/drawing/2014/main" id="{E59EFD01-7FBB-48AC-82CF-BC8F20FD6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94" y="1558785"/>
            <a:ext cx="8473412" cy="4934090"/>
          </a:xfrm>
        </p:spPr>
      </p:pic>
    </p:spTree>
    <p:extLst>
      <p:ext uri="{BB962C8B-B14F-4D97-AF65-F5344CB8AC3E}">
        <p14:creationId xmlns:p14="http://schemas.microsoft.com/office/powerpoint/2010/main" val="42437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CA284-E2A3-478D-A2A9-B7CBB5F3EA3A}"/>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Deep Blue</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8013501E-B048-4CA1-A59D-2CB3744375DA}"/>
              </a:ext>
            </a:extLst>
          </p:cNvPr>
          <p:cNvSpPr>
            <a:spLocks noGrp="1"/>
          </p:cNvSpPr>
          <p:nvPr>
            <p:ph idx="1"/>
          </p:nvPr>
        </p:nvSpPr>
        <p:spPr/>
        <p:txBody>
          <a:bodyPr/>
          <a:lstStyle/>
          <a:p>
            <a:r>
              <a:rPr lang="en-US" altLang="zh-CN" dirty="0">
                <a:solidFill>
                  <a:schemeClr val="bg1"/>
                </a:solidFill>
                <a:latin typeface="Consolas" panose="020B0609020204030204" pitchFamily="49" charset="0"/>
              </a:rPr>
              <a:t>1985-1997</a:t>
            </a:r>
          </a:p>
          <a:p>
            <a:r>
              <a:rPr lang="en-US" altLang="zh-CN" dirty="0">
                <a:solidFill>
                  <a:schemeClr val="bg1"/>
                </a:solidFill>
                <a:latin typeface="Consolas" panose="020B0609020204030204" pitchFamily="49" charset="0"/>
              </a:rPr>
              <a:t>Algorithm: alpha-beta search</a:t>
            </a:r>
          </a:p>
          <a:p>
            <a:r>
              <a:rPr lang="en-US" altLang="zh-CN" dirty="0">
                <a:solidFill>
                  <a:schemeClr val="bg1"/>
                </a:solidFill>
                <a:latin typeface="Consolas" panose="020B0609020204030204" pitchFamily="49" charset="0"/>
              </a:rPr>
              <a:t>“Good Old-Fashioned Artificial Intelligence”</a:t>
            </a:r>
          </a:p>
          <a:p>
            <a:r>
              <a:rPr lang="en-US" altLang="zh-CN" dirty="0">
                <a:solidFill>
                  <a:schemeClr val="bg1"/>
                </a:solidFill>
                <a:latin typeface="Consolas" panose="020B0609020204030204" pitchFamily="49" charset="0"/>
              </a:rPr>
              <a:t>Search for 6-20 moves</a:t>
            </a:r>
          </a:p>
          <a:p>
            <a:r>
              <a:rPr lang="en-US" altLang="zh-CN" dirty="0">
                <a:solidFill>
                  <a:schemeClr val="bg1"/>
                </a:solidFill>
                <a:latin typeface="Consolas" panose="020B0609020204030204" pitchFamily="49" charset="0"/>
              </a:rPr>
              <a:t>Base on evaluation function which includes initialized from and to-be-determined parameters</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5756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F840-104F-46D4-B9D2-926727A14695}"/>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AlphaGo</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A3D6F825-8263-4189-8146-3AB5EE7B4050}"/>
              </a:ext>
            </a:extLst>
          </p:cNvPr>
          <p:cNvSpPr>
            <a:spLocks noGrp="1"/>
          </p:cNvSpPr>
          <p:nvPr>
            <p:ph idx="1"/>
          </p:nvPr>
        </p:nvSpPr>
        <p:spPr/>
        <p:txBody>
          <a:bodyPr/>
          <a:lstStyle/>
          <a:p>
            <a:r>
              <a:rPr lang="en-US" altLang="zh-CN" dirty="0">
                <a:solidFill>
                  <a:schemeClr val="bg1"/>
                </a:solidFill>
                <a:latin typeface="Consolas" panose="020B0609020204030204" pitchFamily="49" charset="0"/>
              </a:rPr>
              <a:t>2015-~</a:t>
            </a:r>
          </a:p>
          <a:p>
            <a:r>
              <a:rPr lang="en-US" altLang="zh-CN" dirty="0">
                <a:solidFill>
                  <a:schemeClr val="bg1"/>
                </a:solidFill>
                <a:latin typeface="Consolas" panose="020B0609020204030204" pitchFamily="49" charset="0"/>
              </a:rPr>
              <a:t>Algorithm: Monte Carlo tree search(</a:t>
            </a:r>
            <a:r>
              <a:rPr lang="zh-CN" altLang="en-US" dirty="0">
                <a:solidFill>
                  <a:schemeClr val="bg1"/>
                </a:solidFill>
                <a:latin typeface="华文楷体" panose="02010600040101010101" pitchFamily="2" charset="-122"/>
                <a:ea typeface="华文楷体" panose="02010600040101010101" pitchFamily="2" charset="-122"/>
              </a:rPr>
              <a:t>蒙特卡洛树搜索</a:t>
            </a:r>
            <a:r>
              <a:rPr lang="en-US" altLang="zh-CN" dirty="0">
                <a:solidFill>
                  <a:schemeClr val="bg1"/>
                </a:solidFill>
                <a:latin typeface="Consolas" panose="020B0609020204030204" pitchFamily="49" charset="0"/>
              </a:rPr>
              <a:t>)+Deep Learning</a:t>
            </a:r>
          </a:p>
          <a:p>
            <a:r>
              <a:rPr lang="en-US" altLang="zh-CN" dirty="0">
                <a:solidFill>
                  <a:schemeClr val="bg1"/>
                </a:solidFill>
                <a:latin typeface="Consolas" panose="020B0609020204030204" pitchFamily="49" charset="0"/>
              </a:rPr>
              <a:t>Use random heuristic search</a:t>
            </a:r>
          </a:p>
          <a:p>
            <a:r>
              <a:rPr lang="en-US" altLang="zh-CN" dirty="0">
                <a:solidFill>
                  <a:schemeClr val="bg1"/>
                </a:solidFill>
                <a:latin typeface="Consolas" panose="020B0609020204030204" pitchFamily="49" charset="0"/>
              </a:rPr>
              <a:t>Don’t need a evaluation function, the searching step is simulating the game</a:t>
            </a:r>
          </a:p>
          <a:p>
            <a:r>
              <a:rPr lang="en-US" altLang="zh-CN" dirty="0">
                <a:solidFill>
                  <a:schemeClr val="bg1"/>
                </a:solidFill>
                <a:latin typeface="Consolas" panose="020B0609020204030204" pitchFamily="49" charset="0"/>
              </a:rPr>
              <a:t>Use deep learning to analyze human gameplay(30 million) and reinforcement learning to improve.</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1718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75EA4-76FF-4B72-8AD4-F146379C1E25}"/>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AlphaGo Zero and Alpha Zero</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8103FD9E-13DF-4079-9B33-813E17A6DB59}"/>
              </a:ext>
            </a:extLst>
          </p:cNvPr>
          <p:cNvSpPr>
            <a:spLocks noGrp="1"/>
          </p:cNvSpPr>
          <p:nvPr>
            <p:ph idx="1"/>
          </p:nvPr>
        </p:nvSpPr>
        <p:spPr/>
        <p:txBody>
          <a:bodyPr/>
          <a:lstStyle/>
          <a:p>
            <a:r>
              <a:rPr lang="en-US" altLang="zh-CN" dirty="0">
                <a:solidFill>
                  <a:schemeClr val="bg1"/>
                </a:solidFill>
                <a:latin typeface="Consolas" panose="020B0609020204030204" pitchFamily="49" charset="0"/>
              </a:rPr>
              <a:t>No human data</a:t>
            </a:r>
          </a:p>
          <a:p>
            <a:r>
              <a:rPr lang="en-US" altLang="zh-CN" dirty="0">
                <a:solidFill>
                  <a:schemeClr val="bg1"/>
                </a:solidFill>
                <a:latin typeface="Consolas" panose="020B0609020204030204" pitchFamily="49" charset="0"/>
              </a:rPr>
              <a:t>Play 4.9 million games with itself</a:t>
            </a:r>
          </a:p>
          <a:p>
            <a:r>
              <a:rPr lang="en-US" altLang="zh-CN" dirty="0">
                <a:solidFill>
                  <a:schemeClr val="bg1"/>
                </a:solidFill>
                <a:latin typeface="Consolas" panose="020B0609020204030204" pitchFamily="49" charset="0"/>
              </a:rPr>
              <a:t>AlphaGo Zero 100:0 AlphaGo </a:t>
            </a:r>
          </a:p>
          <a:p>
            <a:r>
              <a:rPr lang="en-US" altLang="zh-CN" dirty="0">
                <a:solidFill>
                  <a:schemeClr val="bg1"/>
                </a:solidFill>
                <a:latin typeface="Consolas" panose="020B0609020204030204" pitchFamily="49" charset="0"/>
              </a:rPr>
              <a:t>Only start with basic rules of go, do not generate from human gameplay or rules.</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0051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BC681-4636-450D-9CE9-8A93867C71D0}"/>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From Deep Blue to AlphaGo Zero</a:t>
            </a:r>
            <a:endParaRPr lang="zh-CN" altLang="en-US" dirty="0">
              <a:solidFill>
                <a:schemeClr val="bg1"/>
              </a:solidFill>
              <a:latin typeface="Consolas" panose="020B0609020204030204" pitchFamily="49" charset="0"/>
            </a:endParaRPr>
          </a:p>
        </p:txBody>
      </p:sp>
      <p:pic>
        <p:nvPicPr>
          <p:cNvPr id="5" name="内容占位符 4">
            <a:extLst>
              <a:ext uri="{FF2B5EF4-FFF2-40B4-BE49-F238E27FC236}">
                <a16:creationId xmlns:a16="http://schemas.microsoft.com/office/drawing/2014/main" id="{E59EFD01-7FBB-48AC-82CF-BC8F20FD6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94" y="1558785"/>
            <a:ext cx="8473412" cy="4934090"/>
          </a:xfrm>
        </p:spPr>
      </p:pic>
    </p:spTree>
    <p:extLst>
      <p:ext uri="{BB962C8B-B14F-4D97-AF65-F5344CB8AC3E}">
        <p14:creationId xmlns:p14="http://schemas.microsoft.com/office/powerpoint/2010/main" val="269047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b="1" dirty="0">
                <a:solidFill>
                  <a:srgbClr val="FF0000"/>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2012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84137-BE97-429D-A8B0-B28DB02E31D2}"/>
              </a:ext>
            </a:extLst>
          </p:cNvPr>
          <p:cNvSpPr>
            <a:spLocks noGrp="1"/>
          </p:cNvSpPr>
          <p:nvPr>
            <p:ph type="title"/>
          </p:nvPr>
        </p:nvSpPr>
        <p:spPr>
          <a:xfrm>
            <a:off x="838200" y="681037"/>
            <a:ext cx="10515600" cy="1325563"/>
          </a:xfrm>
        </p:spPr>
        <p:txBody>
          <a:bodyPr>
            <a:noAutofit/>
          </a:bodyPr>
          <a:lstStyle/>
          <a:p>
            <a:r>
              <a:rPr lang="en-US" altLang="zh-CN" sz="3600" b="1" dirty="0">
                <a:solidFill>
                  <a:schemeClr val="bg1"/>
                </a:solidFill>
                <a:latin typeface="Consolas" panose="020B0609020204030204" pitchFamily="49" charset="0"/>
              </a:rPr>
              <a:t>Challenging problems for embodied reasoning</a:t>
            </a:r>
            <a:br>
              <a:rPr lang="en-US" altLang="zh-CN" sz="3600" b="1" dirty="0">
                <a:solidFill>
                  <a:schemeClr val="bg1"/>
                </a:solidFill>
                <a:latin typeface="Consolas" panose="020B0609020204030204" pitchFamily="49" charset="0"/>
              </a:rPr>
            </a:br>
            <a:endParaRPr lang="zh-CN" altLang="en-US" sz="3600" dirty="0">
              <a:solidFill>
                <a:schemeClr val="bg1"/>
              </a:solidFill>
            </a:endParaRPr>
          </a:p>
        </p:txBody>
      </p:sp>
      <p:sp>
        <p:nvSpPr>
          <p:cNvPr id="3" name="内容占位符 2">
            <a:extLst>
              <a:ext uri="{FF2B5EF4-FFF2-40B4-BE49-F238E27FC236}">
                <a16:creationId xmlns:a16="http://schemas.microsoft.com/office/drawing/2014/main" id="{F49E971B-6AC9-4030-93B4-5678C9A727E5}"/>
              </a:ext>
            </a:extLst>
          </p:cNvPr>
          <p:cNvSpPr>
            <a:spLocks noGrp="1"/>
          </p:cNvSpPr>
          <p:nvPr>
            <p:ph idx="1"/>
          </p:nvPr>
        </p:nvSpPr>
        <p:spPr/>
        <p:txBody>
          <a:bodyPr/>
          <a:lstStyle/>
          <a:p>
            <a:r>
              <a:rPr lang="en-US" altLang="zh-CN" dirty="0">
                <a:solidFill>
                  <a:schemeClr val="bg1"/>
                </a:solidFill>
                <a:latin typeface="Consolas" panose="020B0609020204030204" pitchFamily="49" charset="0"/>
              </a:rPr>
              <a:t>How to distinguish useful information and the environment</a:t>
            </a:r>
          </a:p>
          <a:p>
            <a:r>
              <a:rPr lang="en-US" altLang="zh-CN" dirty="0">
                <a:solidFill>
                  <a:schemeClr val="bg1"/>
                </a:solidFill>
                <a:latin typeface="Consolas" panose="020B0609020204030204" pitchFamily="49" charset="0"/>
              </a:rPr>
              <a:t>How to choose the reasoning method base on content</a:t>
            </a:r>
          </a:p>
          <a:p>
            <a:pPr marL="0" indent="0">
              <a:buNone/>
            </a:pPr>
            <a:r>
              <a:rPr lang="en-US" altLang="zh-CN" dirty="0">
                <a:solidFill>
                  <a:schemeClr val="bg1"/>
                </a:solidFill>
                <a:latin typeface="Consolas" panose="020B0609020204030204" pitchFamily="49" charset="0"/>
              </a:rPr>
              <a:t>(Think about Alana)</a:t>
            </a:r>
          </a:p>
          <a:p>
            <a:r>
              <a:rPr lang="en-US" altLang="zh-CN" dirty="0">
                <a:solidFill>
                  <a:schemeClr val="bg1"/>
                </a:solidFill>
                <a:latin typeface="Consolas" panose="020B0609020204030204" pitchFamily="49" charset="0"/>
              </a:rPr>
              <a:t>How to show the reasoning result?(move? play? answer?)</a:t>
            </a:r>
          </a:p>
          <a:p>
            <a:r>
              <a:rPr lang="en-US" altLang="zh-CN" dirty="0">
                <a:solidFill>
                  <a:schemeClr val="bg1"/>
                </a:solidFill>
                <a:latin typeface="Consolas" panose="020B0609020204030204" pitchFamily="49" charset="0"/>
              </a:rPr>
              <a:t>How to deal with random situation in real world?(cheating? Special rule? Interrupts?)</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7698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b="1" dirty="0">
                <a:solidFill>
                  <a:srgbClr val="FF0000"/>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3298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1AF7-1A86-461E-A86B-581ED6965B32}"/>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Killer application(</a:t>
            </a:r>
            <a:r>
              <a:rPr lang="zh-CN" altLang="en-US" dirty="0">
                <a:solidFill>
                  <a:schemeClr val="bg1"/>
                </a:solidFill>
                <a:latin typeface="华文楷体" panose="02010600040101010101" pitchFamily="2" charset="-122"/>
                <a:ea typeface="华文楷体" panose="02010600040101010101" pitchFamily="2" charset="-122"/>
              </a:rPr>
              <a:t>杀手级应用</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7148A3-46C8-4060-AA67-5CAA57989011}"/>
              </a:ext>
            </a:extLst>
          </p:cNvPr>
          <p:cNvSpPr>
            <a:spLocks noGrp="1"/>
          </p:cNvSpPr>
          <p:nvPr>
            <p:ph idx="1"/>
          </p:nvPr>
        </p:nvSpPr>
        <p:spPr/>
        <p:txBody>
          <a:bodyPr>
            <a:normAutofit/>
          </a:bodyPr>
          <a:lstStyle/>
          <a:p>
            <a:r>
              <a:rPr lang="en-US" altLang="zh-CN" sz="3200" dirty="0">
                <a:solidFill>
                  <a:schemeClr val="bg1"/>
                </a:solidFill>
                <a:latin typeface="Consolas" panose="020B0609020204030204" pitchFamily="49" charset="0"/>
              </a:rPr>
              <a:t>In marketing terminology, a killer application is any computer program that is so necessary or desirable that it proves the core value of some larger technology. In other words, consumers would buy the hardware just to run that application.</a:t>
            </a:r>
          </a:p>
          <a:p>
            <a:pPr marL="0" indent="0">
              <a:buNone/>
            </a:pPr>
            <a:r>
              <a:rPr lang="en-US" altLang="zh-CN" sz="3200" dirty="0">
                <a:solidFill>
                  <a:schemeClr val="bg1"/>
                </a:solidFill>
                <a:latin typeface="Consolas" panose="020B0609020204030204" pitchFamily="49" charset="0"/>
              </a:rPr>
              <a:t>                                  --Wikipedia</a:t>
            </a:r>
            <a:endParaRPr lang="zh-CN" altLang="en-US" sz="3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68691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2A0EC-03BC-415C-9C28-E197965C99F1}"/>
              </a:ext>
            </a:extLst>
          </p:cNvPr>
          <p:cNvSpPr>
            <a:spLocks noGrp="1"/>
          </p:cNvSpPr>
          <p:nvPr>
            <p:ph type="title"/>
          </p:nvPr>
        </p:nvSpPr>
        <p:spPr/>
        <p:txBody>
          <a:bodyPr>
            <a:normAutofit/>
          </a:bodyPr>
          <a:lstStyle/>
          <a:p>
            <a:r>
              <a:rPr lang="en-US" altLang="zh-CN" dirty="0">
                <a:solidFill>
                  <a:schemeClr val="bg1"/>
                </a:solidFill>
                <a:latin typeface="Consolas" panose="020B0609020204030204" pitchFamily="49" charset="0"/>
              </a:rPr>
              <a:t>Potentials of Machine Reasoning killer application</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2960863A-6F47-4E09-AC1A-9A7FED6F0B36}"/>
              </a:ext>
            </a:extLst>
          </p:cNvPr>
          <p:cNvSpPr>
            <a:spLocks noGrp="1"/>
          </p:cNvSpPr>
          <p:nvPr>
            <p:ph idx="1"/>
          </p:nvPr>
        </p:nvSpPr>
        <p:spPr/>
        <p:txBody>
          <a:bodyPr/>
          <a:lstStyle/>
          <a:p>
            <a:r>
              <a:rPr lang="en-US" altLang="zh-CN" dirty="0">
                <a:solidFill>
                  <a:schemeClr val="bg1"/>
                </a:solidFill>
                <a:latin typeface="Consolas" panose="020B0609020204030204" pitchFamily="49" charset="0"/>
              </a:rPr>
              <a:t>Autonomous vehicles(5G + Machine Reasoning)</a:t>
            </a:r>
          </a:p>
          <a:p>
            <a:r>
              <a:rPr lang="en-US" altLang="zh-CN" dirty="0">
                <a:solidFill>
                  <a:schemeClr val="bg1"/>
                </a:solidFill>
                <a:latin typeface="Consolas" panose="020B0609020204030204" pitchFamily="49" charset="0"/>
              </a:rPr>
              <a:t>Robots that really speak and learn like human baby(further research on how human reason, Machine Reasoning base on context)</a:t>
            </a:r>
          </a:p>
          <a:p>
            <a:r>
              <a:rPr lang="en-US" altLang="zh-CN" dirty="0">
                <a:solidFill>
                  <a:schemeClr val="bg1"/>
                </a:solidFill>
                <a:latin typeface="Consolas" panose="020B0609020204030204" pitchFamily="49" charset="0"/>
              </a:rPr>
              <a:t>Express(</a:t>
            </a:r>
            <a:r>
              <a:rPr lang="zh-CN" altLang="en-US" dirty="0">
                <a:solidFill>
                  <a:schemeClr val="bg1"/>
                </a:solidFill>
                <a:latin typeface="华文楷体" panose="02010600040101010101" pitchFamily="2" charset="-122"/>
                <a:ea typeface="华文楷体" panose="02010600040101010101" pitchFamily="2" charset="-122"/>
              </a:rPr>
              <a:t>快递</a:t>
            </a:r>
            <a:r>
              <a:rPr lang="en-US" altLang="zh-CN" dirty="0">
                <a:solidFill>
                  <a:schemeClr val="bg1"/>
                </a:solidFill>
                <a:latin typeface="Consolas" panose="020B0609020204030204" pitchFamily="49" charset="0"/>
              </a:rPr>
              <a:t>)robots(5G + Machine Reasoning)</a:t>
            </a:r>
          </a:p>
          <a:p>
            <a:r>
              <a:rPr lang="en-US" altLang="zh-CN" dirty="0">
                <a:solidFill>
                  <a:schemeClr val="bg1"/>
                </a:solidFill>
                <a:latin typeface="Consolas" panose="020B0609020204030204" pitchFamily="49" charset="0"/>
              </a:rPr>
              <a:t>Scientific analysis(If Machine Reasoning can be more general and use in multiple aera)</a:t>
            </a:r>
          </a:p>
          <a:p>
            <a:r>
              <a:rPr lang="en-US" altLang="zh-CN" dirty="0">
                <a:solidFill>
                  <a:schemeClr val="bg1"/>
                </a:solidFill>
                <a:latin typeface="Consolas" panose="020B0609020204030204" pitchFamily="49" charset="0"/>
              </a:rPr>
              <a:t>More…</a:t>
            </a:r>
          </a:p>
          <a:p>
            <a:endParaRPr lang="en-US" altLang="zh-CN" dirty="0">
              <a:solidFill>
                <a:schemeClr val="bg1"/>
              </a:solidFill>
              <a:latin typeface="Consolas" panose="020B0609020204030204" pitchFamily="49" charset="0"/>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27603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2074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b="1" dirty="0">
                <a:solidFill>
                  <a:srgbClr val="FF0000"/>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7445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77C75-C200-4A4F-9343-0E3D835E8CEF}"/>
              </a:ext>
            </a:extLst>
          </p:cNvPr>
          <p:cNvSpPr>
            <a:spLocks noGrp="1"/>
          </p:cNvSpPr>
          <p:nvPr>
            <p:ph type="title"/>
          </p:nvPr>
        </p:nvSpPr>
        <p:spPr/>
        <p:txBody>
          <a:bodyPr>
            <a:normAutofit/>
          </a:bodyPr>
          <a:lstStyle/>
          <a:p>
            <a:r>
              <a:rPr lang="en-US" altLang="zh-CN" dirty="0">
                <a:solidFill>
                  <a:schemeClr val="bg1"/>
                </a:solidFill>
                <a:latin typeface="Consolas" panose="020B0609020204030204" pitchFamily="49" charset="0"/>
              </a:rPr>
              <a:t>Limitations of Machine Reasoning killer application</a:t>
            </a:r>
            <a:endParaRPr lang="zh-CN" altLang="en-US" dirty="0"/>
          </a:p>
        </p:txBody>
      </p:sp>
      <p:sp>
        <p:nvSpPr>
          <p:cNvPr id="3" name="内容占位符 2">
            <a:extLst>
              <a:ext uri="{FF2B5EF4-FFF2-40B4-BE49-F238E27FC236}">
                <a16:creationId xmlns:a16="http://schemas.microsoft.com/office/drawing/2014/main" id="{DE7A9652-62CA-461B-9F23-974DDBD73DA4}"/>
              </a:ext>
            </a:extLst>
          </p:cNvPr>
          <p:cNvSpPr>
            <a:spLocks noGrp="1"/>
          </p:cNvSpPr>
          <p:nvPr>
            <p:ph idx="1"/>
          </p:nvPr>
        </p:nvSpPr>
        <p:spPr/>
        <p:txBody>
          <a:bodyPr/>
          <a:lstStyle/>
          <a:p>
            <a:r>
              <a:rPr lang="en-US" altLang="zh-CN" dirty="0">
                <a:solidFill>
                  <a:schemeClr val="bg1"/>
                </a:solidFill>
                <a:latin typeface="Consolas" panose="020B0609020204030204" pitchFamily="49" charset="0"/>
              </a:rPr>
              <a:t>Hardware limit: killer apps are more likely to run on personal devices such as cellphones, smart watches, vehicle media devices. An important problem is to implement Machine Reasoning with few hardware.</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Possible solution: smaller and better chips, better Machine Reasoning algorithm, larger capacity battery…</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0387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77C75-C200-4A4F-9343-0E3D835E8CEF}"/>
              </a:ext>
            </a:extLst>
          </p:cNvPr>
          <p:cNvSpPr>
            <a:spLocks noGrp="1"/>
          </p:cNvSpPr>
          <p:nvPr>
            <p:ph type="title"/>
          </p:nvPr>
        </p:nvSpPr>
        <p:spPr/>
        <p:txBody>
          <a:bodyPr>
            <a:normAutofit/>
          </a:bodyPr>
          <a:lstStyle/>
          <a:p>
            <a:r>
              <a:rPr lang="en-US" altLang="zh-CN" dirty="0">
                <a:solidFill>
                  <a:schemeClr val="bg1"/>
                </a:solidFill>
                <a:latin typeface="Consolas" panose="020B0609020204030204" pitchFamily="49" charset="0"/>
              </a:rPr>
              <a:t>Limitations of Machine Reasoning killer application</a:t>
            </a:r>
            <a:endParaRPr lang="zh-CN" altLang="en-US" dirty="0"/>
          </a:p>
        </p:txBody>
      </p:sp>
      <p:sp>
        <p:nvSpPr>
          <p:cNvPr id="3" name="内容占位符 2">
            <a:extLst>
              <a:ext uri="{FF2B5EF4-FFF2-40B4-BE49-F238E27FC236}">
                <a16:creationId xmlns:a16="http://schemas.microsoft.com/office/drawing/2014/main" id="{DE7A9652-62CA-461B-9F23-974DDBD73DA4}"/>
              </a:ext>
            </a:extLst>
          </p:cNvPr>
          <p:cNvSpPr>
            <a:spLocks noGrp="1"/>
          </p:cNvSpPr>
          <p:nvPr>
            <p:ph idx="1"/>
          </p:nvPr>
        </p:nvSpPr>
        <p:spPr/>
        <p:txBody>
          <a:bodyPr/>
          <a:lstStyle/>
          <a:p>
            <a:r>
              <a:rPr lang="en-US" altLang="zh-CN" dirty="0">
                <a:solidFill>
                  <a:schemeClr val="bg1"/>
                </a:solidFill>
                <a:latin typeface="Consolas" panose="020B0609020204030204" pitchFamily="49" charset="0"/>
              </a:rPr>
              <a:t>Sensor limit: Machine Reasoning in real world can’t be omniscient(</a:t>
            </a:r>
            <a:r>
              <a:rPr lang="zh-CN" altLang="en-US" dirty="0">
                <a:solidFill>
                  <a:schemeClr val="bg1"/>
                </a:solidFill>
                <a:latin typeface="华文楷体" panose="02010600040101010101" pitchFamily="2" charset="-122"/>
                <a:ea typeface="华文楷体" panose="02010600040101010101" pitchFamily="2" charset="-122"/>
              </a:rPr>
              <a:t>全知的</a:t>
            </a:r>
            <a:r>
              <a:rPr lang="en-US" altLang="zh-CN" dirty="0">
                <a:solidFill>
                  <a:schemeClr val="bg1"/>
                </a:solidFill>
                <a:latin typeface="Consolas" panose="020B0609020204030204" pitchFamily="49" charset="0"/>
              </a:rPr>
              <a:t>), there’re already few accident happened on autonomous vehicles. It is hard to receive all the information needed to do reasoning.</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Possible solution: better algorithm, security measures, high-quality sensor, development of image recognition…</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5628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77C75-C200-4A4F-9343-0E3D835E8CEF}"/>
              </a:ext>
            </a:extLst>
          </p:cNvPr>
          <p:cNvSpPr>
            <a:spLocks noGrp="1"/>
          </p:cNvSpPr>
          <p:nvPr>
            <p:ph type="title"/>
          </p:nvPr>
        </p:nvSpPr>
        <p:spPr/>
        <p:txBody>
          <a:bodyPr>
            <a:normAutofit/>
          </a:bodyPr>
          <a:lstStyle/>
          <a:p>
            <a:r>
              <a:rPr lang="en-US" altLang="zh-CN" dirty="0">
                <a:solidFill>
                  <a:schemeClr val="bg1"/>
                </a:solidFill>
                <a:latin typeface="Consolas" panose="020B0609020204030204" pitchFamily="49" charset="0"/>
              </a:rPr>
              <a:t>Limitations of Machine Reasoning killer application</a:t>
            </a:r>
            <a:endParaRPr lang="zh-CN" altLang="en-US" dirty="0"/>
          </a:p>
        </p:txBody>
      </p:sp>
      <p:sp>
        <p:nvSpPr>
          <p:cNvPr id="3" name="内容占位符 2">
            <a:extLst>
              <a:ext uri="{FF2B5EF4-FFF2-40B4-BE49-F238E27FC236}">
                <a16:creationId xmlns:a16="http://schemas.microsoft.com/office/drawing/2014/main" id="{DE7A9652-62CA-461B-9F23-974DDBD73DA4}"/>
              </a:ext>
            </a:extLst>
          </p:cNvPr>
          <p:cNvSpPr>
            <a:spLocks noGrp="1"/>
          </p:cNvSpPr>
          <p:nvPr>
            <p:ph idx="1"/>
          </p:nvPr>
        </p:nvSpPr>
        <p:spPr/>
        <p:txBody>
          <a:bodyPr/>
          <a:lstStyle/>
          <a:p>
            <a:r>
              <a:rPr lang="en-US" altLang="zh-CN" dirty="0">
                <a:solidFill>
                  <a:schemeClr val="bg1"/>
                </a:solidFill>
                <a:latin typeface="Consolas" panose="020B0609020204030204" pitchFamily="49" charset="0"/>
              </a:rPr>
              <a:t>Machine limit: Machine Reasoning is running on machines, we’re now not able to figure out how human think by brain and how machine learning works.</a:t>
            </a:r>
          </a:p>
          <a:p>
            <a:pPr marL="0" indent="0">
              <a:buNone/>
            </a:pPr>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Possible solution: more research on human cognition field, figure out how to combine machine learning and rules.</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8186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5B10F-648D-4CE4-9B47-933085D9E078}"/>
              </a:ext>
            </a:extLst>
          </p:cNvPr>
          <p:cNvSpPr>
            <a:spLocks noGrp="1"/>
          </p:cNvSpPr>
          <p:nvPr>
            <p:ph type="title"/>
          </p:nvPr>
        </p:nvSpPr>
        <p:spPr>
          <a:xfrm>
            <a:off x="1406370" y="2584542"/>
            <a:ext cx="10515600" cy="1325563"/>
          </a:xfrm>
        </p:spPr>
        <p:txBody>
          <a:bodyPr/>
          <a:lstStyle/>
          <a:p>
            <a:r>
              <a:rPr lang="en-US" altLang="zh-CN" dirty="0">
                <a:solidFill>
                  <a:schemeClr val="bg1"/>
                </a:solidFill>
                <a:latin typeface="Consolas" panose="020B0609020204030204" pitchFamily="49" charset="0"/>
              </a:rPr>
              <a:t>That’s all,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thanks for listening!</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83668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b="1" dirty="0">
                <a:solidFill>
                  <a:srgbClr val="FF0000"/>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545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78021-8A01-4795-9DA6-9B087FD4EC35}"/>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What is Machine Reasoning?</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0CD04539-5E8C-4EC5-B2E8-EA9947F5B39B}"/>
              </a:ext>
            </a:extLst>
          </p:cNvPr>
          <p:cNvSpPr>
            <a:spLocks noGrp="1"/>
          </p:cNvSpPr>
          <p:nvPr>
            <p:ph idx="1"/>
          </p:nvPr>
        </p:nvSpPr>
        <p:spPr/>
        <p:txBody>
          <a:bodyPr/>
          <a:lstStyle/>
          <a:p>
            <a:r>
              <a:rPr lang="en-US" altLang="zh-CN" dirty="0">
                <a:solidFill>
                  <a:schemeClr val="bg1"/>
                </a:solidFill>
                <a:latin typeface="Consolas" panose="020B0609020204030204" pitchFamily="49" charset="0"/>
              </a:rPr>
              <a:t>A method to generates conclusions from available knowledge using logical techniques such as deduction(</a:t>
            </a:r>
            <a:r>
              <a:rPr lang="zh-CN" altLang="en-US" dirty="0">
                <a:solidFill>
                  <a:schemeClr val="bg1"/>
                </a:solidFill>
                <a:latin typeface="华文楷体" panose="02010600040101010101" pitchFamily="2" charset="-122"/>
                <a:ea typeface="华文楷体" panose="02010600040101010101" pitchFamily="2" charset="-122"/>
              </a:rPr>
              <a:t>演绎</a:t>
            </a:r>
            <a:r>
              <a:rPr lang="en-US" altLang="zh-CN" dirty="0">
                <a:solidFill>
                  <a:schemeClr val="bg1"/>
                </a:solidFill>
                <a:latin typeface="Consolas" panose="020B0609020204030204" pitchFamily="49" charset="0"/>
              </a:rPr>
              <a:t>)and induction(</a:t>
            </a:r>
            <a:r>
              <a:rPr lang="zh-CN" altLang="en-US" dirty="0">
                <a:solidFill>
                  <a:schemeClr val="bg1"/>
                </a:solidFill>
                <a:latin typeface="华文楷体" panose="02010600040101010101" pitchFamily="2" charset="-122"/>
                <a:ea typeface="华文楷体" panose="02010600040101010101" pitchFamily="2" charset="-122"/>
              </a:rPr>
              <a:t>归纳</a:t>
            </a:r>
            <a:r>
              <a:rPr lang="en-US" altLang="zh-CN" dirty="0">
                <a:solidFill>
                  <a:schemeClr val="bg1"/>
                </a:solidFill>
                <a:latin typeface="Consolas" panose="020B0609020204030204" pitchFamily="49" charset="0"/>
              </a:rPr>
              <a:t>)</a:t>
            </a:r>
            <a:r>
              <a:rPr lang="en-US" altLang="zh-CN" sz="2400" dirty="0">
                <a:solidFill>
                  <a:schemeClr val="bg1"/>
                </a:solidFill>
                <a:latin typeface="Consolas" panose="020B0609020204030204" pitchFamily="49" charset="0"/>
              </a:rPr>
              <a:t>.   </a:t>
            </a:r>
          </a:p>
          <a:p>
            <a:pPr marL="0" indent="0">
              <a:buNone/>
            </a:pPr>
            <a:r>
              <a:rPr lang="en-US" altLang="zh-CN" sz="2400" dirty="0">
                <a:solidFill>
                  <a:schemeClr val="bg1"/>
                </a:solidFill>
                <a:latin typeface="Consolas" panose="020B0609020204030204" pitchFamily="49" charset="0"/>
              </a:rPr>
              <a:t>                                --Wikipedia, Reasoning System</a:t>
            </a:r>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Reasoning Machines, on the other hand, train on and learn from available data, like Machine Learning systems, but tackle(</a:t>
            </a:r>
            <a:r>
              <a:rPr lang="zh-CN" altLang="en-US" dirty="0">
                <a:solidFill>
                  <a:schemeClr val="bg1"/>
                </a:solidFill>
                <a:latin typeface="华文楷体" panose="02010600040101010101" pitchFamily="2" charset="-122"/>
                <a:ea typeface="华文楷体" panose="02010600040101010101" pitchFamily="2" charset="-122"/>
              </a:rPr>
              <a:t>处理</a:t>
            </a:r>
            <a:r>
              <a:rPr lang="en-US" altLang="zh-CN" dirty="0">
                <a:solidFill>
                  <a:schemeClr val="bg1"/>
                </a:solidFill>
                <a:latin typeface="Consolas" panose="020B0609020204030204" pitchFamily="49" charset="0"/>
              </a:rPr>
              <a:t>)new problems with a deductive and inductive reasoning approach</a:t>
            </a:r>
            <a:r>
              <a:rPr lang="en-US" altLang="zh-CN" sz="2400" dirty="0">
                <a:solidFill>
                  <a:schemeClr val="bg1"/>
                </a:solidFill>
                <a:latin typeface="Consolas" panose="020B0609020204030204" pitchFamily="49" charset="0"/>
              </a:rPr>
              <a:t>.</a:t>
            </a:r>
          </a:p>
          <a:p>
            <a:pPr marL="0" indent="0">
              <a:buNone/>
            </a:pPr>
            <a:r>
              <a:rPr lang="en-US" altLang="zh-CN" sz="2400" dirty="0">
                <a:solidFill>
                  <a:schemeClr val="bg1"/>
                </a:solidFill>
                <a:latin typeface="Consolas" panose="020B0609020204030204" pitchFamily="49" charset="0"/>
              </a:rPr>
              <a:t>                                   --an article from Internet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0627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78021-8A01-4795-9DA6-9B087FD4EC35}"/>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What is Machine Reasoning?</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0CD04539-5E8C-4EC5-B2E8-EA9947F5B39B}"/>
              </a:ext>
            </a:extLst>
          </p:cNvPr>
          <p:cNvSpPr>
            <a:spLocks noGrp="1"/>
          </p:cNvSpPr>
          <p:nvPr>
            <p:ph idx="1"/>
          </p:nvPr>
        </p:nvSpPr>
        <p:spPr/>
        <p:txBody>
          <a:bodyPr>
            <a:normAutofit/>
          </a:bodyPr>
          <a:lstStyle/>
          <a:p>
            <a:r>
              <a:rPr lang="en-US" altLang="zh-CN" sz="3200" dirty="0">
                <a:solidFill>
                  <a:schemeClr val="bg1"/>
                </a:solidFill>
                <a:latin typeface="Consolas" panose="020B0609020204030204" pitchFamily="49" charset="0"/>
              </a:rPr>
              <a:t>Machine Reasoning is a kind of actions that learn from available knowledge base and data, try to make conclusions through typical logic method like deduction and induction.</a:t>
            </a:r>
          </a:p>
          <a:p>
            <a:r>
              <a:rPr lang="en-US" altLang="zh-CN" sz="3200" dirty="0">
                <a:solidFill>
                  <a:srgbClr val="FFC000"/>
                </a:solidFill>
                <a:latin typeface="Consolas" panose="020B0609020204030204" pitchFamily="49" charset="0"/>
              </a:rPr>
              <a:t>Machine</a:t>
            </a:r>
            <a:r>
              <a:rPr lang="en-US" altLang="zh-CN" sz="3200" dirty="0">
                <a:solidFill>
                  <a:schemeClr val="bg1"/>
                </a:solidFill>
                <a:latin typeface="Consolas" panose="020B0609020204030204" pitchFamily="49" charset="0"/>
              </a:rPr>
              <a:t>: Use machine to analyze and learn data and knowledge base.</a:t>
            </a:r>
          </a:p>
          <a:p>
            <a:r>
              <a:rPr lang="en-US" altLang="zh-CN" sz="3200" dirty="0">
                <a:solidFill>
                  <a:srgbClr val="FFC000"/>
                </a:solidFill>
                <a:latin typeface="Consolas" panose="020B0609020204030204" pitchFamily="49" charset="0"/>
              </a:rPr>
              <a:t>Reasoning</a:t>
            </a:r>
            <a:r>
              <a:rPr lang="en-US" altLang="zh-CN" sz="3200" dirty="0">
                <a:solidFill>
                  <a:schemeClr val="bg1"/>
                </a:solidFill>
                <a:latin typeface="Consolas" panose="020B0609020204030204" pitchFamily="49" charset="0"/>
              </a:rPr>
              <a:t>: Use typical logic method to make conclusions.</a:t>
            </a:r>
            <a:endParaRPr lang="zh-CN" altLang="en-US" sz="3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6661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b="1" dirty="0">
                <a:solidFill>
                  <a:srgbClr val="FF0000"/>
                </a:solidFill>
                <a:latin typeface="Consolas" panose="020B0609020204030204" pitchFamily="49" charset="0"/>
              </a:rPr>
              <a:t>Difference between Machine Reasoning and Machine Learning</a:t>
            </a:r>
          </a:p>
          <a:p>
            <a:r>
              <a:rPr lang="en-US" altLang="zh-CN" dirty="0">
                <a:solidFill>
                  <a:schemeClr val="bg1"/>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6570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A39B2-522A-45EE-BE68-FAA4E3AE86EC}"/>
              </a:ext>
            </a:extLst>
          </p:cNvPr>
          <p:cNvSpPr>
            <a:spLocks noGrp="1"/>
          </p:cNvSpPr>
          <p:nvPr>
            <p:ph type="title"/>
          </p:nvPr>
        </p:nvSpPr>
        <p:spPr>
          <a:xfrm>
            <a:off x="838200" y="365125"/>
            <a:ext cx="10515600" cy="1960825"/>
          </a:xfrm>
        </p:spPr>
        <p:txBody>
          <a:bodyPr>
            <a:noAutofit/>
          </a:bodyPr>
          <a:lstStyle/>
          <a:p>
            <a:r>
              <a:rPr lang="en-US" altLang="zh-CN" sz="3600" dirty="0">
                <a:solidFill>
                  <a:schemeClr val="bg1"/>
                </a:solidFill>
                <a:latin typeface="Consolas" panose="020B0609020204030204" pitchFamily="49" charset="0"/>
              </a:rPr>
              <a:t>Difference between </a:t>
            </a:r>
            <a:br>
              <a:rPr lang="en-US" altLang="zh-CN" sz="3600" dirty="0">
                <a:solidFill>
                  <a:schemeClr val="bg1"/>
                </a:solidFill>
                <a:latin typeface="Consolas" panose="020B0609020204030204" pitchFamily="49" charset="0"/>
              </a:rPr>
            </a:br>
            <a:r>
              <a:rPr lang="en-US" altLang="zh-CN" sz="3600" dirty="0">
                <a:solidFill>
                  <a:schemeClr val="bg1"/>
                </a:solidFill>
                <a:latin typeface="Consolas" panose="020B0609020204030204" pitchFamily="49" charset="0"/>
              </a:rPr>
              <a:t>Machine Reasoning and Machine Learning</a:t>
            </a:r>
            <a:br>
              <a:rPr lang="en-US" altLang="zh-CN" sz="3600" dirty="0"/>
            </a:br>
            <a:endParaRPr lang="zh-CN" altLang="en-US" sz="3600" dirty="0"/>
          </a:p>
        </p:txBody>
      </p:sp>
      <p:sp>
        <p:nvSpPr>
          <p:cNvPr id="3" name="内容占位符 2">
            <a:extLst>
              <a:ext uri="{FF2B5EF4-FFF2-40B4-BE49-F238E27FC236}">
                <a16:creationId xmlns:a16="http://schemas.microsoft.com/office/drawing/2014/main" id="{E880DA28-9CE9-4956-8642-95A3B549FDC0}"/>
              </a:ext>
            </a:extLst>
          </p:cNvPr>
          <p:cNvSpPr>
            <a:spLocks noGrp="1"/>
          </p:cNvSpPr>
          <p:nvPr>
            <p:ph idx="1"/>
          </p:nvPr>
        </p:nvSpPr>
        <p:spPr/>
        <p:txBody>
          <a:bodyPr>
            <a:normAutofit/>
          </a:bodyPr>
          <a:lstStyle/>
          <a:p>
            <a:r>
              <a:rPr lang="en-US" altLang="zh-CN" dirty="0">
                <a:solidFill>
                  <a:schemeClr val="bg1"/>
                </a:solidFill>
                <a:latin typeface="Consolas" panose="020B0609020204030204" pitchFamily="49" charset="0"/>
              </a:rPr>
              <a:t>The general meaning of Machine Reasoning includes rule-based machine like Deep Blue and learning-based machine like AlphaGo Zero.</a:t>
            </a:r>
          </a:p>
          <a:p>
            <a:r>
              <a:rPr lang="en-US" altLang="zh-CN" dirty="0">
                <a:solidFill>
                  <a:schemeClr val="bg1"/>
                </a:solidFill>
                <a:latin typeface="Consolas" panose="020B0609020204030204" pitchFamily="49" charset="0"/>
              </a:rPr>
              <a:t>The special meaning of Machine Reasoning refers to a kind of machine that can reason like our human, which is now </a:t>
            </a:r>
            <a:r>
              <a:rPr lang="en-US" altLang="zh-CN" i="1" dirty="0">
                <a:solidFill>
                  <a:schemeClr val="bg1"/>
                </a:solidFill>
                <a:latin typeface="Consolas" panose="020B0609020204030204" pitchFamily="49" charset="0"/>
              </a:rPr>
              <a:t>nothing but future plans and pipe dreams.				</a:t>
            </a:r>
          </a:p>
          <a:p>
            <a:pPr marL="0" indent="0">
              <a:buNone/>
            </a:pPr>
            <a:r>
              <a:rPr lang="en-US" altLang="zh-CN" i="1" dirty="0">
                <a:solidFill>
                  <a:schemeClr val="bg1"/>
                </a:solidFill>
                <a:latin typeface="Consolas" panose="020B0609020204030204" pitchFamily="49" charset="0"/>
              </a:rPr>
              <a:t>           --</a:t>
            </a:r>
            <a:r>
              <a:rPr lang="en-US" altLang="zh-CN" dirty="0">
                <a:solidFill>
                  <a:schemeClr val="bg1"/>
                </a:solidFill>
                <a:latin typeface="Consolas" panose="020B0609020204030204" pitchFamily="49" charset="0"/>
              </a:rPr>
              <a:t>Machine Learning vs Machine Reasoning: Know the Difference, </a:t>
            </a:r>
            <a:r>
              <a:rPr lang="en-US" altLang="zh-CN" dirty="0" err="1">
                <a:solidFill>
                  <a:schemeClr val="bg1"/>
                </a:solidFill>
                <a:latin typeface="Consolas" panose="020B0609020204030204" pitchFamily="49" charset="0"/>
              </a:rPr>
              <a:t>Zayan</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Guedim</a:t>
            </a:r>
            <a:endParaRPr lang="en-US" altLang="zh-CN" dirty="0">
              <a:solidFill>
                <a:schemeClr val="bg1"/>
              </a:solidFill>
              <a:latin typeface="Consolas" panose="020B0609020204030204" pitchFamily="49" charset="0"/>
            </a:endParaRPr>
          </a:p>
          <a:p>
            <a:pPr marL="0" indent="0">
              <a:buNone/>
            </a:pPr>
            <a:r>
              <a:rPr lang="zh-CN" alt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36275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CDE77E-70D9-4622-92C9-ABDAB962C2D2}"/>
              </a:ext>
            </a:extLst>
          </p:cNvPr>
          <p:cNvSpPr>
            <a:spLocks noGrp="1"/>
          </p:cNvSpPr>
          <p:nvPr>
            <p:ph idx="1"/>
          </p:nvPr>
        </p:nvSpPr>
        <p:spPr>
          <a:xfrm>
            <a:off x="838200" y="479394"/>
            <a:ext cx="10515600" cy="5697569"/>
          </a:xfrm>
        </p:spPr>
        <p:txBody>
          <a:bodyPr/>
          <a:lstStyle/>
          <a:p>
            <a:r>
              <a:rPr lang="en-US" altLang="zh-CN" dirty="0">
                <a:solidFill>
                  <a:schemeClr val="bg1"/>
                </a:solidFill>
                <a:latin typeface="Consolas" panose="020B0609020204030204" pitchFamily="49" charset="0"/>
              </a:rPr>
              <a:t>Machine Learning has its Limit. Machine Learning focus on pre-determined problem and a set of input and expected outputs, if you don’t have many "correct" answers for your problem, Machine Learning is not the best choice.</a:t>
            </a:r>
          </a:p>
          <a:p>
            <a:r>
              <a:rPr lang="en-US" altLang="zh-CN" dirty="0">
                <a:solidFill>
                  <a:schemeClr val="bg1"/>
                </a:solidFill>
                <a:latin typeface="Consolas" panose="020B0609020204030204" pitchFamily="49" charset="0"/>
              </a:rPr>
              <a:t>For example: image recognition</a:t>
            </a:r>
          </a:p>
          <a:p>
            <a:r>
              <a:rPr lang="en-US" altLang="zh-CN" dirty="0">
                <a:solidFill>
                  <a:schemeClr val="bg1"/>
                </a:solidFill>
                <a:latin typeface="Consolas" panose="020B0609020204030204" pitchFamily="49" charset="0"/>
              </a:rPr>
              <a:t>Machine Reasoning is useful when we only have limited data or data are highly volatile(</a:t>
            </a:r>
            <a:r>
              <a:rPr lang="zh-CN" altLang="en-US" dirty="0">
                <a:solidFill>
                  <a:schemeClr val="bg1"/>
                </a:solidFill>
                <a:latin typeface="华文楷体" panose="02010600040101010101" pitchFamily="2" charset="-122"/>
                <a:ea typeface="华文楷体" panose="02010600040101010101" pitchFamily="2" charset="-122"/>
              </a:rPr>
              <a:t>不稳定的</a:t>
            </a:r>
            <a:r>
              <a:rPr lang="en-US" altLang="zh-CN" dirty="0">
                <a:solidFill>
                  <a:schemeClr val="bg1"/>
                </a:solidFill>
                <a:latin typeface="Consolas" panose="020B0609020204030204" pitchFamily="49" charset="0"/>
              </a:rPr>
              <a:t>) so Machine Learning is not reliable. Machine Reasoning try to find the connection between facts, observations and result.</a:t>
            </a:r>
          </a:p>
          <a:p>
            <a:r>
              <a:rPr lang="en-US" altLang="zh-CN" dirty="0">
                <a:solidFill>
                  <a:schemeClr val="bg1"/>
                </a:solidFill>
                <a:latin typeface="Consolas" panose="020B0609020204030204" pitchFamily="49" charset="0"/>
              </a:rPr>
              <a:t>For example: gravity rule and glass is fragile(</a:t>
            </a:r>
            <a:r>
              <a:rPr lang="zh-CN" altLang="en-US" dirty="0">
                <a:solidFill>
                  <a:schemeClr val="bg1"/>
                </a:solidFill>
                <a:latin typeface="华文楷体" panose="02010600040101010101" pitchFamily="2" charset="-122"/>
                <a:ea typeface="华文楷体" panose="02010600040101010101" pitchFamily="2" charset="-122"/>
              </a:rPr>
              <a:t>易碎的</a:t>
            </a:r>
            <a:r>
              <a:rPr lang="en-US" altLang="zh-CN" dirty="0">
                <a:solidFill>
                  <a:schemeClr val="bg1"/>
                </a:solidFill>
                <a:latin typeface="Consolas" panose="020B0609020204030204" pitchFamily="49" charset="0"/>
              </a:rPr>
              <a:t>)==&gt; push glass from table will broke glass.</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68956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A2196-848A-4E2E-B641-0AD4213B4B7E}"/>
              </a:ext>
            </a:extLst>
          </p:cNvPr>
          <p:cNvSpPr>
            <a:spLocks noGrp="1"/>
          </p:cNvSpPr>
          <p:nvPr>
            <p:ph type="title"/>
          </p:nvPr>
        </p:nvSpPr>
        <p:spPr/>
        <p:txBody>
          <a:bodyPr/>
          <a:lstStyle/>
          <a:p>
            <a:r>
              <a:rPr lang="en-US" altLang="zh-CN" dirty="0">
                <a:solidFill>
                  <a:schemeClr val="bg1"/>
                </a:solidFill>
                <a:latin typeface="Consolas" panose="020B0609020204030204" pitchFamily="49" charset="0"/>
              </a:rPr>
              <a:t>Context</a:t>
            </a:r>
            <a:endParaRPr lang="zh-CN" altLang="en-US" dirty="0">
              <a:solidFill>
                <a:schemeClr val="bg1"/>
              </a:solidFill>
              <a:latin typeface="Consolas" panose="020B0609020204030204" pitchFamily="49" charset="0"/>
            </a:endParaRPr>
          </a:p>
        </p:txBody>
      </p:sp>
      <p:sp>
        <p:nvSpPr>
          <p:cNvPr id="3" name="内容占位符 2">
            <a:extLst>
              <a:ext uri="{FF2B5EF4-FFF2-40B4-BE49-F238E27FC236}">
                <a16:creationId xmlns:a16="http://schemas.microsoft.com/office/drawing/2014/main" id="{9D359EE1-C610-4EC4-80DD-9F1CF3A5A393}"/>
              </a:ext>
            </a:extLst>
          </p:cNvPr>
          <p:cNvSpPr>
            <a:spLocks noGrp="1"/>
          </p:cNvSpPr>
          <p:nvPr>
            <p:ph idx="1"/>
          </p:nvPr>
        </p:nvSpPr>
        <p:spPr/>
        <p:txBody>
          <a:bodyPr/>
          <a:lstStyle/>
          <a:p>
            <a:r>
              <a:rPr lang="en-US" altLang="zh-CN" dirty="0">
                <a:solidFill>
                  <a:schemeClr val="bg1"/>
                </a:solidFill>
                <a:latin typeface="Consolas" panose="020B0609020204030204" pitchFamily="49" charset="0"/>
              </a:rPr>
              <a:t>What is Machine Reasoning?</a:t>
            </a:r>
          </a:p>
          <a:p>
            <a:r>
              <a:rPr lang="en-US" altLang="zh-CN" dirty="0">
                <a:solidFill>
                  <a:schemeClr val="bg1"/>
                </a:solidFill>
                <a:latin typeface="Consolas" panose="020B0609020204030204" pitchFamily="49" charset="0"/>
              </a:rPr>
              <a:t>Difference between Machine Reasoning and Machine Learning</a:t>
            </a:r>
          </a:p>
          <a:p>
            <a:r>
              <a:rPr lang="en-US" altLang="zh-CN" b="1" dirty="0">
                <a:solidFill>
                  <a:srgbClr val="FF0000"/>
                </a:solidFill>
                <a:latin typeface="Consolas" panose="020B0609020204030204" pitchFamily="49" charset="0"/>
              </a:rPr>
              <a:t>From Deep Blue to AlphaGo Zero</a:t>
            </a:r>
          </a:p>
          <a:p>
            <a:r>
              <a:rPr lang="en-US" altLang="zh-CN" dirty="0">
                <a:solidFill>
                  <a:schemeClr val="bg1"/>
                </a:solidFill>
                <a:latin typeface="Consolas" panose="020B0609020204030204" pitchFamily="49" charset="0"/>
              </a:rPr>
              <a:t>Challenging problems for embodied reasoning</a:t>
            </a:r>
          </a:p>
          <a:p>
            <a:r>
              <a:rPr lang="en-US" altLang="zh-CN" dirty="0">
                <a:solidFill>
                  <a:schemeClr val="bg1"/>
                </a:solidFill>
                <a:latin typeface="Consolas" panose="020B0609020204030204" pitchFamily="49" charset="0"/>
              </a:rPr>
              <a:t>Potentials of Machine Reasoning killer application</a:t>
            </a:r>
          </a:p>
          <a:p>
            <a:r>
              <a:rPr lang="en-US" altLang="zh-CN" dirty="0">
                <a:solidFill>
                  <a:schemeClr val="bg1"/>
                </a:solidFill>
                <a:latin typeface="Consolas" panose="020B0609020204030204" pitchFamily="49" charset="0"/>
              </a:rPr>
              <a:t>Limitations of Machine Reasoning killer application</a:t>
            </a: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08227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1076</Words>
  <Application>Microsoft Office PowerPoint</Application>
  <PresentationFormat>宽屏</PresentationFormat>
  <Paragraphs>116</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华文楷体</vt:lpstr>
      <vt:lpstr>Arial</vt:lpstr>
      <vt:lpstr>Consolas</vt:lpstr>
      <vt:lpstr>Office 主题​​</vt:lpstr>
      <vt:lpstr>Kōan 3:Machine Reasoning based on Deep Learning</vt:lpstr>
      <vt:lpstr>Context</vt:lpstr>
      <vt:lpstr>Context</vt:lpstr>
      <vt:lpstr>What is Machine Reasoning?</vt:lpstr>
      <vt:lpstr>What is Machine Reasoning?</vt:lpstr>
      <vt:lpstr>Context</vt:lpstr>
      <vt:lpstr>Difference between  Machine Reasoning and Machine Learning </vt:lpstr>
      <vt:lpstr>PowerPoint 演示文稿</vt:lpstr>
      <vt:lpstr>Context</vt:lpstr>
      <vt:lpstr>From Deep Blue to AlphaGo Zero</vt:lpstr>
      <vt:lpstr>Deep Blue</vt:lpstr>
      <vt:lpstr>AlphaGo</vt:lpstr>
      <vt:lpstr>AlphaGo Zero and Alpha Zero</vt:lpstr>
      <vt:lpstr>From Deep Blue to AlphaGo Zero</vt:lpstr>
      <vt:lpstr>Context</vt:lpstr>
      <vt:lpstr>Challenging problems for embodied reasoning </vt:lpstr>
      <vt:lpstr>Context</vt:lpstr>
      <vt:lpstr>Killer application(杀手级应用)</vt:lpstr>
      <vt:lpstr>Potentials of Machine Reasoning killer application</vt:lpstr>
      <vt:lpstr>Context</vt:lpstr>
      <vt:lpstr>Limitations of Machine Reasoning killer application</vt:lpstr>
      <vt:lpstr>Limitations of Machine Reasoning killer application</vt:lpstr>
      <vt:lpstr>Limitations of Machine Reasoning killer application</vt:lpstr>
      <vt:lpstr>That’s all,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xfy</dc:creator>
  <cp:lastModifiedBy>xfy</cp:lastModifiedBy>
  <cp:revision>23</cp:revision>
  <dcterms:created xsi:type="dcterms:W3CDTF">2020-01-05T11:08:15Z</dcterms:created>
  <dcterms:modified xsi:type="dcterms:W3CDTF">2020-01-06T11:38:50Z</dcterms:modified>
</cp:coreProperties>
</file>