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AB4BB-8DA2-4C20-A2DE-61B2242B6F58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BE76FF-9455-486C-89D6-123DAFBF6269}">
      <dgm:prSet phldrT="[Text]"/>
      <dgm:spPr/>
      <dgm:t>
        <a:bodyPr/>
        <a:lstStyle/>
        <a:p>
          <a:r>
            <a:rPr lang="en-IN" dirty="0"/>
            <a:t>Data Sourcing</a:t>
          </a:r>
        </a:p>
      </dgm:t>
    </dgm:pt>
    <dgm:pt modelId="{4560046F-588B-4540-8E44-D61ECD13F5EE}" type="parTrans" cxnId="{FDA8DAF7-DB7C-4B27-B6DE-A8CFCAB7F743}">
      <dgm:prSet/>
      <dgm:spPr/>
      <dgm:t>
        <a:bodyPr/>
        <a:lstStyle/>
        <a:p>
          <a:endParaRPr lang="en-IN"/>
        </a:p>
      </dgm:t>
    </dgm:pt>
    <dgm:pt modelId="{43DFB216-26B8-44D8-8BC0-77BD71B9D475}" type="sibTrans" cxnId="{FDA8DAF7-DB7C-4B27-B6DE-A8CFCAB7F743}">
      <dgm:prSet/>
      <dgm:spPr/>
      <dgm:t>
        <a:bodyPr/>
        <a:lstStyle/>
        <a:p>
          <a:endParaRPr lang="en-IN"/>
        </a:p>
      </dgm:t>
    </dgm:pt>
    <dgm:pt modelId="{E9F9BE84-D5D2-446B-AC2C-225905477DA9}">
      <dgm:prSet phldrT="[Text]"/>
      <dgm:spPr/>
      <dgm:t>
        <a:bodyPr/>
        <a:lstStyle/>
        <a:p>
          <a:r>
            <a:rPr lang="en-IN" dirty="0"/>
            <a:t>Import Data &amp; build data set</a:t>
          </a:r>
        </a:p>
      </dgm:t>
    </dgm:pt>
    <dgm:pt modelId="{ACDE8046-EB6F-4B06-A874-DC73EBDDDC26}" type="parTrans" cxnId="{2B8D7984-D833-4CDD-B4AA-D00F8EB8ACA9}">
      <dgm:prSet/>
      <dgm:spPr/>
      <dgm:t>
        <a:bodyPr/>
        <a:lstStyle/>
        <a:p>
          <a:endParaRPr lang="en-IN"/>
        </a:p>
      </dgm:t>
    </dgm:pt>
    <dgm:pt modelId="{39A1A017-BB8F-4D9D-BF77-B296290A6D4D}" type="sibTrans" cxnId="{2B8D7984-D833-4CDD-B4AA-D00F8EB8ACA9}">
      <dgm:prSet/>
      <dgm:spPr/>
      <dgm:t>
        <a:bodyPr/>
        <a:lstStyle/>
        <a:p>
          <a:endParaRPr lang="en-IN"/>
        </a:p>
      </dgm:t>
    </dgm:pt>
    <dgm:pt modelId="{DCEA5E67-45CA-462D-9964-B6F344A11C1E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11EA1D39-D85C-4D54-B258-576CF2E6C981}" type="parTrans" cxnId="{042E6681-8F16-42E5-BB98-C01F732B69A8}">
      <dgm:prSet/>
      <dgm:spPr/>
      <dgm:t>
        <a:bodyPr/>
        <a:lstStyle/>
        <a:p>
          <a:endParaRPr lang="en-IN"/>
        </a:p>
      </dgm:t>
    </dgm:pt>
    <dgm:pt modelId="{19675187-CCB2-45A7-BD00-4608A338FCEE}" type="sibTrans" cxnId="{042E6681-8F16-42E5-BB98-C01F732B69A8}">
      <dgm:prSet/>
      <dgm:spPr/>
      <dgm:t>
        <a:bodyPr/>
        <a:lstStyle/>
        <a:p>
          <a:endParaRPr lang="en-IN"/>
        </a:p>
      </dgm:t>
    </dgm:pt>
    <dgm:pt modelId="{8DA19585-68FB-46E7-80B7-3C64EDDF0B25}">
      <dgm:prSet phldrT="[Text]"/>
      <dgm:spPr/>
      <dgm:t>
        <a:bodyPr/>
        <a:lstStyle/>
        <a:p>
          <a:r>
            <a:rPr lang="en-IN" dirty="0"/>
            <a:t>Drop null values &amp; Fix missing values</a:t>
          </a:r>
        </a:p>
      </dgm:t>
    </dgm:pt>
    <dgm:pt modelId="{AFB24DBA-221E-49FA-916B-29F23504BE1F}" type="parTrans" cxnId="{17472CD1-9F7A-4225-A1C0-6C6E637764DB}">
      <dgm:prSet/>
      <dgm:spPr/>
      <dgm:t>
        <a:bodyPr/>
        <a:lstStyle/>
        <a:p>
          <a:endParaRPr lang="en-IN"/>
        </a:p>
      </dgm:t>
    </dgm:pt>
    <dgm:pt modelId="{9F1A8B7F-3BE6-4391-AF8C-844365A14EB2}" type="sibTrans" cxnId="{17472CD1-9F7A-4225-A1C0-6C6E637764DB}">
      <dgm:prSet/>
      <dgm:spPr/>
      <dgm:t>
        <a:bodyPr/>
        <a:lstStyle/>
        <a:p>
          <a:endParaRPr lang="en-IN"/>
        </a:p>
      </dgm:t>
    </dgm:pt>
    <dgm:pt modelId="{93B2CF71-8980-492C-B4AA-C38DC84ED337}">
      <dgm:prSet phldrT="[Text]"/>
      <dgm:spPr/>
      <dgm:t>
        <a:bodyPr/>
        <a:lstStyle/>
        <a:p>
          <a:r>
            <a:rPr lang="en-IN" dirty="0"/>
            <a:t>Filtering data</a:t>
          </a:r>
        </a:p>
      </dgm:t>
    </dgm:pt>
    <dgm:pt modelId="{E6ECA67B-906D-4C4C-90AE-4961A7417B70}" type="parTrans" cxnId="{D4D2BF57-8C13-4296-B897-955F74DE7834}">
      <dgm:prSet/>
      <dgm:spPr/>
      <dgm:t>
        <a:bodyPr/>
        <a:lstStyle/>
        <a:p>
          <a:endParaRPr lang="en-IN"/>
        </a:p>
      </dgm:t>
    </dgm:pt>
    <dgm:pt modelId="{989B989F-CA15-4104-88C3-18E3E5E7FA9F}" type="sibTrans" cxnId="{D4D2BF57-8C13-4296-B897-955F74DE7834}">
      <dgm:prSet/>
      <dgm:spPr/>
      <dgm:t>
        <a:bodyPr/>
        <a:lstStyle/>
        <a:p>
          <a:endParaRPr lang="en-IN"/>
        </a:p>
      </dgm:t>
    </dgm:pt>
    <dgm:pt modelId="{28064C02-1128-4EF9-BF07-0C3F571D3236}">
      <dgm:prSet phldrT="[Text]"/>
      <dgm:spPr/>
      <dgm:t>
        <a:bodyPr/>
        <a:lstStyle/>
        <a:p>
          <a:r>
            <a:rPr lang="en-IN" dirty="0"/>
            <a:t>Bi-variate Insight – Loss &amp; Gain</a:t>
          </a:r>
        </a:p>
      </dgm:t>
    </dgm:pt>
    <dgm:pt modelId="{256EBEBB-E62C-4617-AF62-A8259E3DFE69}" type="parTrans" cxnId="{4B58745F-A1A1-4F90-9243-EAFA396C8C46}">
      <dgm:prSet/>
      <dgm:spPr/>
      <dgm:t>
        <a:bodyPr/>
        <a:lstStyle/>
        <a:p>
          <a:endParaRPr lang="en-IN"/>
        </a:p>
      </dgm:t>
    </dgm:pt>
    <dgm:pt modelId="{32AF5256-BF81-4671-80C5-DC8C3D391691}" type="sibTrans" cxnId="{4B58745F-A1A1-4F90-9243-EAFA396C8C46}">
      <dgm:prSet/>
      <dgm:spPr/>
      <dgm:t>
        <a:bodyPr/>
        <a:lstStyle/>
        <a:p>
          <a:endParaRPr lang="en-IN"/>
        </a:p>
      </dgm:t>
    </dgm:pt>
    <dgm:pt modelId="{666AE06F-CC16-4142-9000-931B230E2FB5}">
      <dgm:prSet phldrT="[Text]"/>
      <dgm:spPr/>
      <dgm:t>
        <a:bodyPr/>
        <a:lstStyle/>
        <a:p>
          <a:r>
            <a:rPr lang="en-IN" dirty="0"/>
            <a:t>Univariate Insight – Distribution of loan amount</a:t>
          </a:r>
        </a:p>
      </dgm:t>
    </dgm:pt>
    <dgm:pt modelId="{C65BDCFC-B200-4743-BD0C-9EB2909A449D}" type="sibTrans" cxnId="{7AAC18FC-4FCB-4C31-B416-3676E4EA14FB}">
      <dgm:prSet/>
      <dgm:spPr/>
      <dgm:t>
        <a:bodyPr/>
        <a:lstStyle/>
        <a:p>
          <a:endParaRPr lang="en-IN"/>
        </a:p>
      </dgm:t>
    </dgm:pt>
    <dgm:pt modelId="{68050562-BD50-4568-AE1F-2C2A2ABF350E}" type="parTrans" cxnId="{7AAC18FC-4FCB-4C31-B416-3676E4EA14FB}">
      <dgm:prSet/>
      <dgm:spPr/>
      <dgm:t>
        <a:bodyPr/>
        <a:lstStyle/>
        <a:p>
          <a:endParaRPr lang="en-IN"/>
        </a:p>
      </dgm:t>
    </dgm:pt>
    <dgm:pt modelId="{D2D20096-C76A-4F7F-A60A-8846D9237CD7}">
      <dgm:prSet phldrT="[Text]"/>
      <dgm:spPr/>
      <dgm:t>
        <a:bodyPr/>
        <a:lstStyle/>
        <a:p>
          <a:r>
            <a:rPr lang="en-IN" dirty="0"/>
            <a:t>Explore Data Analysis</a:t>
          </a:r>
        </a:p>
      </dgm:t>
    </dgm:pt>
    <dgm:pt modelId="{24050C2F-2F61-4FC3-BF0D-B1A8D5382286}" type="sibTrans" cxnId="{C927E9D1-66E6-4C0B-950C-EC988DB43974}">
      <dgm:prSet/>
      <dgm:spPr/>
      <dgm:t>
        <a:bodyPr/>
        <a:lstStyle/>
        <a:p>
          <a:endParaRPr lang="en-IN"/>
        </a:p>
      </dgm:t>
    </dgm:pt>
    <dgm:pt modelId="{65B04652-8665-40BA-833B-1393F1835FD8}" type="parTrans" cxnId="{C927E9D1-66E6-4C0B-950C-EC988DB43974}">
      <dgm:prSet/>
      <dgm:spPr/>
      <dgm:t>
        <a:bodyPr/>
        <a:lstStyle/>
        <a:p>
          <a:endParaRPr lang="en-IN"/>
        </a:p>
      </dgm:t>
    </dgm:pt>
    <dgm:pt modelId="{99DFC242-325F-425A-A8C0-19A78BD080ED}">
      <dgm:prSet phldrT="[Text]"/>
      <dgm:spPr/>
      <dgm:t>
        <a:bodyPr/>
        <a:lstStyle/>
        <a:p>
          <a:r>
            <a:rPr lang="en-IN" dirty="0"/>
            <a:t>Segmented Insight – group by &amp; compare</a:t>
          </a:r>
        </a:p>
      </dgm:t>
    </dgm:pt>
    <dgm:pt modelId="{9AE21A32-F1E8-47BB-9C3D-3020BD974ADC}" type="parTrans" cxnId="{3E626C27-3A77-42B9-812A-35E4CA73C0D3}">
      <dgm:prSet/>
      <dgm:spPr/>
      <dgm:t>
        <a:bodyPr/>
        <a:lstStyle/>
        <a:p>
          <a:endParaRPr lang="en-IN"/>
        </a:p>
      </dgm:t>
    </dgm:pt>
    <dgm:pt modelId="{597E7A8B-78AB-4CC5-A8FE-4B6611DA61B8}" type="sibTrans" cxnId="{3E626C27-3A77-42B9-812A-35E4CA73C0D3}">
      <dgm:prSet/>
      <dgm:spPr/>
      <dgm:t>
        <a:bodyPr/>
        <a:lstStyle/>
        <a:p>
          <a:endParaRPr lang="en-IN"/>
        </a:p>
      </dgm:t>
    </dgm:pt>
    <dgm:pt modelId="{8DCA9874-080B-47A4-9A04-BEC9413F77C7}">
      <dgm:prSet phldrT="[Text]"/>
      <dgm:spPr/>
      <dgm:t>
        <a:bodyPr/>
        <a:lstStyle/>
        <a:p>
          <a:r>
            <a:rPr lang="en-IN" dirty="0"/>
            <a:t>Understand the data dictionary</a:t>
          </a:r>
        </a:p>
      </dgm:t>
    </dgm:pt>
    <dgm:pt modelId="{9D6D34DB-8ABB-4382-AE4F-C2F1FB5D853E}" type="parTrans" cxnId="{E6A956E1-25D7-4CFD-A8AD-E331B0045A21}">
      <dgm:prSet/>
      <dgm:spPr/>
      <dgm:t>
        <a:bodyPr/>
        <a:lstStyle/>
        <a:p>
          <a:endParaRPr lang="en-IN"/>
        </a:p>
      </dgm:t>
    </dgm:pt>
    <dgm:pt modelId="{2F4C806D-B9BA-4BBF-B6F3-3918F7A57795}" type="sibTrans" cxnId="{E6A956E1-25D7-4CFD-A8AD-E331B0045A21}">
      <dgm:prSet/>
      <dgm:spPr/>
      <dgm:t>
        <a:bodyPr/>
        <a:lstStyle/>
        <a:p>
          <a:endParaRPr lang="en-IN"/>
        </a:p>
      </dgm:t>
    </dgm:pt>
    <dgm:pt modelId="{B816A557-37EF-41EB-ABE8-1DC6E2B5614B}">
      <dgm:prSet phldrT="[Text]"/>
      <dgm:spPr/>
      <dgm:t>
        <a:bodyPr/>
        <a:lstStyle/>
        <a:p>
          <a:r>
            <a:rPr lang="en-IN" dirty="0"/>
            <a:t>Standardization and Normalization</a:t>
          </a:r>
        </a:p>
      </dgm:t>
    </dgm:pt>
    <dgm:pt modelId="{F6C39E81-6C14-48C4-A8D2-6C905EA58134}" type="parTrans" cxnId="{52FA8DF2-7775-4D4B-B5E9-CC6E625BD3EF}">
      <dgm:prSet/>
      <dgm:spPr/>
      <dgm:t>
        <a:bodyPr/>
        <a:lstStyle/>
        <a:p>
          <a:endParaRPr lang="en-IN"/>
        </a:p>
      </dgm:t>
    </dgm:pt>
    <dgm:pt modelId="{8F80F1C4-E109-4CFF-897D-7640D660B74C}" type="sibTrans" cxnId="{52FA8DF2-7775-4D4B-B5E9-CC6E625BD3EF}">
      <dgm:prSet/>
      <dgm:spPr/>
      <dgm:t>
        <a:bodyPr/>
        <a:lstStyle/>
        <a:p>
          <a:endParaRPr lang="en-IN"/>
        </a:p>
      </dgm:t>
    </dgm:pt>
    <dgm:pt modelId="{2FA309A5-5A25-44F9-9628-13C257E15892}" type="pres">
      <dgm:prSet presAssocID="{E58AB4BB-8DA2-4C20-A2DE-61B2242B6F58}" presName="compositeShape" presStyleCnt="0">
        <dgm:presLayoutVars>
          <dgm:dir/>
          <dgm:resizeHandles/>
        </dgm:presLayoutVars>
      </dgm:prSet>
      <dgm:spPr/>
    </dgm:pt>
    <dgm:pt modelId="{B2BBEFE1-D1B0-4429-8EDC-C0F999B134AD}" type="pres">
      <dgm:prSet presAssocID="{E58AB4BB-8DA2-4C20-A2DE-61B2242B6F58}" presName="pyramid" presStyleLbl="node1" presStyleIdx="0" presStyleCnt="1"/>
      <dgm:spPr/>
    </dgm:pt>
    <dgm:pt modelId="{05BB700E-434D-43C9-A1F6-748CD0722B3B}" type="pres">
      <dgm:prSet presAssocID="{E58AB4BB-8DA2-4C20-A2DE-61B2242B6F58}" presName="theList" presStyleCnt="0"/>
      <dgm:spPr/>
    </dgm:pt>
    <dgm:pt modelId="{0872A44F-7948-46AB-A6B8-935C7D14A456}" type="pres">
      <dgm:prSet presAssocID="{B2BE76FF-9455-486C-89D6-123DAFBF6269}" presName="aNode" presStyleLbl="fgAcc1" presStyleIdx="0" presStyleCnt="3" custLinFactY="222762" custLinFactNeighborX="-49772" custLinFactNeighborY="300000">
        <dgm:presLayoutVars>
          <dgm:bulletEnabled val="1"/>
        </dgm:presLayoutVars>
      </dgm:prSet>
      <dgm:spPr/>
    </dgm:pt>
    <dgm:pt modelId="{C05040A9-F09C-43E2-9707-BF9DBC0747C2}" type="pres">
      <dgm:prSet presAssocID="{B2BE76FF-9455-486C-89D6-123DAFBF6269}" presName="aSpace" presStyleCnt="0"/>
      <dgm:spPr/>
    </dgm:pt>
    <dgm:pt modelId="{31C7D537-6233-4252-AF46-D9B1DA6F33FF}" type="pres">
      <dgm:prSet presAssocID="{DCEA5E67-45CA-462D-9964-B6F344A11C1E}" presName="aNode" presStyleLbl="fgAcc1" presStyleIdx="1" presStyleCnt="3" custLinFactY="10794" custLinFactNeighborX="-49949" custLinFactNeighborY="100000">
        <dgm:presLayoutVars>
          <dgm:bulletEnabled val="1"/>
        </dgm:presLayoutVars>
      </dgm:prSet>
      <dgm:spPr/>
    </dgm:pt>
    <dgm:pt modelId="{BC4A5433-1662-4B2E-952A-D3EAECA30BEF}" type="pres">
      <dgm:prSet presAssocID="{DCEA5E67-45CA-462D-9964-B6F344A11C1E}" presName="aSpace" presStyleCnt="0"/>
      <dgm:spPr/>
    </dgm:pt>
    <dgm:pt modelId="{F55DCA8C-C493-43B9-A643-1C368C21F9C1}" type="pres">
      <dgm:prSet presAssocID="{D2D20096-C76A-4F7F-A60A-8846D9237CD7}" presName="aNode" presStyleLbl="fgAcc1" presStyleIdx="2" presStyleCnt="3" custLinFactY="-192045" custLinFactNeighborX="-50081" custLinFactNeighborY="-200000">
        <dgm:presLayoutVars>
          <dgm:bulletEnabled val="1"/>
        </dgm:presLayoutVars>
      </dgm:prSet>
      <dgm:spPr/>
    </dgm:pt>
    <dgm:pt modelId="{E1890919-58A0-4D6E-9CFF-02E6BFEC30B7}" type="pres">
      <dgm:prSet presAssocID="{D2D20096-C76A-4F7F-A60A-8846D9237CD7}" presName="aSpace" presStyleCnt="0"/>
      <dgm:spPr/>
    </dgm:pt>
  </dgm:ptLst>
  <dgm:cxnLst>
    <dgm:cxn modelId="{818CC115-C380-477D-8872-875DCE0FEFD8}" type="presOf" srcId="{99DFC242-325F-425A-A8C0-19A78BD080ED}" destId="{F55DCA8C-C493-43B9-A643-1C368C21F9C1}" srcOrd="0" destOrd="3" presId="urn:microsoft.com/office/officeart/2005/8/layout/pyramid2"/>
    <dgm:cxn modelId="{3E626C27-3A77-42B9-812A-35E4CA73C0D3}" srcId="{D2D20096-C76A-4F7F-A60A-8846D9237CD7}" destId="{99DFC242-325F-425A-A8C0-19A78BD080ED}" srcOrd="2" destOrd="0" parTransId="{9AE21A32-F1E8-47BB-9C3D-3020BD974ADC}" sibTransId="{597E7A8B-78AB-4CC5-A8FE-4B6611DA61B8}"/>
    <dgm:cxn modelId="{4C86A25E-226D-43D8-943C-7E42722F4FDF}" type="presOf" srcId="{8DCA9874-080B-47A4-9A04-BEC9413F77C7}" destId="{0872A44F-7948-46AB-A6B8-935C7D14A456}" srcOrd="0" destOrd="2" presId="urn:microsoft.com/office/officeart/2005/8/layout/pyramid2"/>
    <dgm:cxn modelId="{4B58745F-A1A1-4F90-9243-EAFA396C8C46}" srcId="{D2D20096-C76A-4F7F-A60A-8846D9237CD7}" destId="{28064C02-1128-4EF9-BF07-0C3F571D3236}" srcOrd="1" destOrd="0" parTransId="{256EBEBB-E62C-4617-AF62-A8259E3DFE69}" sibTransId="{32AF5256-BF81-4671-80C5-DC8C3D391691}"/>
    <dgm:cxn modelId="{23C0D246-FA71-442D-A257-E464AF8CB027}" type="presOf" srcId="{E9F9BE84-D5D2-446B-AC2C-225905477DA9}" destId="{0872A44F-7948-46AB-A6B8-935C7D14A456}" srcOrd="0" destOrd="1" presId="urn:microsoft.com/office/officeart/2005/8/layout/pyramid2"/>
    <dgm:cxn modelId="{D8725451-7AFE-4F94-8126-9717E04E4B21}" type="presOf" srcId="{28064C02-1128-4EF9-BF07-0C3F571D3236}" destId="{F55DCA8C-C493-43B9-A643-1C368C21F9C1}" srcOrd="0" destOrd="2" presId="urn:microsoft.com/office/officeart/2005/8/layout/pyramid2"/>
    <dgm:cxn modelId="{0437B654-6A8C-4089-9B5E-6484B8325A14}" type="presOf" srcId="{666AE06F-CC16-4142-9000-931B230E2FB5}" destId="{F55DCA8C-C493-43B9-A643-1C368C21F9C1}" srcOrd="0" destOrd="1" presId="urn:microsoft.com/office/officeart/2005/8/layout/pyramid2"/>
    <dgm:cxn modelId="{D4D2BF57-8C13-4296-B897-955F74DE7834}" srcId="{DCEA5E67-45CA-462D-9964-B6F344A11C1E}" destId="{93B2CF71-8980-492C-B4AA-C38DC84ED337}" srcOrd="1" destOrd="0" parTransId="{E6ECA67B-906D-4C4C-90AE-4961A7417B70}" sibTransId="{989B989F-CA15-4104-88C3-18E3E5E7FA9F}"/>
    <dgm:cxn modelId="{042E6681-8F16-42E5-BB98-C01F732B69A8}" srcId="{E58AB4BB-8DA2-4C20-A2DE-61B2242B6F58}" destId="{DCEA5E67-45CA-462D-9964-B6F344A11C1E}" srcOrd="1" destOrd="0" parTransId="{11EA1D39-D85C-4D54-B258-576CF2E6C981}" sibTransId="{19675187-CCB2-45A7-BD00-4608A338FCEE}"/>
    <dgm:cxn modelId="{2B8D7984-D833-4CDD-B4AA-D00F8EB8ACA9}" srcId="{B2BE76FF-9455-486C-89D6-123DAFBF6269}" destId="{E9F9BE84-D5D2-446B-AC2C-225905477DA9}" srcOrd="0" destOrd="0" parTransId="{ACDE8046-EB6F-4B06-A874-DC73EBDDDC26}" sibTransId="{39A1A017-BB8F-4D9D-BF77-B296290A6D4D}"/>
    <dgm:cxn modelId="{0A4DB387-B062-4A6B-88BE-88F3002B18DB}" type="presOf" srcId="{E58AB4BB-8DA2-4C20-A2DE-61B2242B6F58}" destId="{2FA309A5-5A25-44F9-9628-13C257E15892}" srcOrd="0" destOrd="0" presId="urn:microsoft.com/office/officeart/2005/8/layout/pyramid2"/>
    <dgm:cxn modelId="{7AA0FF8E-4D4F-42FE-8093-353F1A0158A3}" type="presOf" srcId="{B816A557-37EF-41EB-ABE8-1DC6E2B5614B}" destId="{31C7D537-6233-4252-AF46-D9B1DA6F33FF}" srcOrd="0" destOrd="3" presId="urn:microsoft.com/office/officeart/2005/8/layout/pyramid2"/>
    <dgm:cxn modelId="{944081A8-B866-4FD5-96F8-2FE17E9AC693}" type="presOf" srcId="{DCEA5E67-45CA-462D-9964-B6F344A11C1E}" destId="{31C7D537-6233-4252-AF46-D9B1DA6F33FF}" srcOrd="0" destOrd="0" presId="urn:microsoft.com/office/officeart/2005/8/layout/pyramid2"/>
    <dgm:cxn modelId="{61B749B6-AA46-4F45-AF7A-C67FB9B4F4A0}" type="presOf" srcId="{8DA19585-68FB-46E7-80B7-3C64EDDF0B25}" destId="{31C7D537-6233-4252-AF46-D9B1DA6F33FF}" srcOrd="0" destOrd="1" presId="urn:microsoft.com/office/officeart/2005/8/layout/pyramid2"/>
    <dgm:cxn modelId="{17472CD1-9F7A-4225-A1C0-6C6E637764DB}" srcId="{DCEA5E67-45CA-462D-9964-B6F344A11C1E}" destId="{8DA19585-68FB-46E7-80B7-3C64EDDF0B25}" srcOrd="0" destOrd="0" parTransId="{AFB24DBA-221E-49FA-916B-29F23504BE1F}" sibTransId="{9F1A8B7F-3BE6-4391-AF8C-844365A14EB2}"/>
    <dgm:cxn modelId="{C927E9D1-66E6-4C0B-950C-EC988DB43974}" srcId="{E58AB4BB-8DA2-4C20-A2DE-61B2242B6F58}" destId="{D2D20096-C76A-4F7F-A60A-8846D9237CD7}" srcOrd="2" destOrd="0" parTransId="{65B04652-8665-40BA-833B-1393F1835FD8}" sibTransId="{24050C2F-2F61-4FC3-BF0D-B1A8D5382286}"/>
    <dgm:cxn modelId="{E6A956E1-25D7-4CFD-A8AD-E331B0045A21}" srcId="{B2BE76FF-9455-486C-89D6-123DAFBF6269}" destId="{8DCA9874-080B-47A4-9A04-BEC9413F77C7}" srcOrd="1" destOrd="0" parTransId="{9D6D34DB-8ABB-4382-AE4F-C2F1FB5D853E}" sibTransId="{2F4C806D-B9BA-4BBF-B6F3-3918F7A57795}"/>
    <dgm:cxn modelId="{D37D11EE-B35F-4958-8DC4-161A3C9BE30F}" type="presOf" srcId="{B2BE76FF-9455-486C-89D6-123DAFBF6269}" destId="{0872A44F-7948-46AB-A6B8-935C7D14A456}" srcOrd="0" destOrd="0" presId="urn:microsoft.com/office/officeart/2005/8/layout/pyramid2"/>
    <dgm:cxn modelId="{52FA8DF2-7775-4D4B-B5E9-CC6E625BD3EF}" srcId="{DCEA5E67-45CA-462D-9964-B6F344A11C1E}" destId="{B816A557-37EF-41EB-ABE8-1DC6E2B5614B}" srcOrd="2" destOrd="0" parTransId="{F6C39E81-6C14-48C4-A8D2-6C905EA58134}" sibTransId="{8F80F1C4-E109-4CFF-897D-7640D660B74C}"/>
    <dgm:cxn modelId="{FDA8DAF7-DB7C-4B27-B6DE-A8CFCAB7F743}" srcId="{E58AB4BB-8DA2-4C20-A2DE-61B2242B6F58}" destId="{B2BE76FF-9455-486C-89D6-123DAFBF6269}" srcOrd="0" destOrd="0" parTransId="{4560046F-588B-4540-8E44-D61ECD13F5EE}" sibTransId="{43DFB216-26B8-44D8-8BC0-77BD71B9D475}"/>
    <dgm:cxn modelId="{9473C8FB-1A58-4A5C-9F2D-FA00F1C0A18F}" type="presOf" srcId="{D2D20096-C76A-4F7F-A60A-8846D9237CD7}" destId="{F55DCA8C-C493-43B9-A643-1C368C21F9C1}" srcOrd="0" destOrd="0" presId="urn:microsoft.com/office/officeart/2005/8/layout/pyramid2"/>
    <dgm:cxn modelId="{7AAC18FC-4FCB-4C31-B416-3676E4EA14FB}" srcId="{D2D20096-C76A-4F7F-A60A-8846D9237CD7}" destId="{666AE06F-CC16-4142-9000-931B230E2FB5}" srcOrd="0" destOrd="0" parTransId="{68050562-BD50-4568-AE1F-2C2A2ABF350E}" sibTransId="{C65BDCFC-B200-4743-BD0C-9EB2909A449D}"/>
    <dgm:cxn modelId="{898E8CFD-FB12-4D0F-AAD2-9CE8265BF5CA}" type="presOf" srcId="{93B2CF71-8980-492C-B4AA-C38DC84ED337}" destId="{31C7D537-6233-4252-AF46-D9B1DA6F33FF}" srcOrd="0" destOrd="2" presId="urn:microsoft.com/office/officeart/2005/8/layout/pyramid2"/>
    <dgm:cxn modelId="{87867545-13B6-4B8F-A3B6-F23A48766831}" type="presParOf" srcId="{2FA309A5-5A25-44F9-9628-13C257E15892}" destId="{B2BBEFE1-D1B0-4429-8EDC-C0F999B134AD}" srcOrd="0" destOrd="0" presId="urn:microsoft.com/office/officeart/2005/8/layout/pyramid2"/>
    <dgm:cxn modelId="{2A60D8D5-BFB5-4093-BD4D-75171F960345}" type="presParOf" srcId="{2FA309A5-5A25-44F9-9628-13C257E15892}" destId="{05BB700E-434D-43C9-A1F6-748CD0722B3B}" srcOrd="1" destOrd="0" presId="urn:microsoft.com/office/officeart/2005/8/layout/pyramid2"/>
    <dgm:cxn modelId="{416B574B-0CAE-4A3B-93A6-CF6B85FEEFC9}" type="presParOf" srcId="{05BB700E-434D-43C9-A1F6-748CD0722B3B}" destId="{0872A44F-7948-46AB-A6B8-935C7D14A456}" srcOrd="0" destOrd="0" presId="urn:microsoft.com/office/officeart/2005/8/layout/pyramid2"/>
    <dgm:cxn modelId="{F53AE456-EEFC-4CC5-B94E-BDAFD289A7A3}" type="presParOf" srcId="{05BB700E-434D-43C9-A1F6-748CD0722B3B}" destId="{C05040A9-F09C-43E2-9707-BF9DBC0747C2}" srcOrd="1" destOrd="0" presId="urn:microsoft.com/office/officeart/2005/8/layout/pyramid2"/>
    <dgm:cxn modelId="{402CEB20-446B-475E-9533-5F865EA69323}" type="presParOf" srcId="{05BB700E-434D-43C9-A1F6-748CD0722B3B}" destId="{31C7D537-6233-4252-AF46-D9B1DA6F33FF}" srcOrd="2" destOrd="0" presId="urn:microsoft.com/office/officeart/2005/8/layout/pyramid2"/>
    <dgm:cxn modelId="{1A124F5F-5089-4144-B08E-30DD88A4B33D}" type="presParOf" srcId="{05BB700E-434D-43C9-A1F6-748CD0722B3B}" destId="{BC4A5433-1662-4B2E-952A-D3EAECA30BEF}" srcOrd="3" destOrd="0" presId="urn:microsoft.com/office/officeart/2005/8/layout/pyramid2"/>
    <dgm:cxn modelId="{E8B6B1FA-A2BD-4B83-BF76-34472E97504C}" type="presParOf" srcId="{05BB700E-434D-43C9-A1F6-748CD0722B3B}" destId="{F55DCA8C-C493-43B9-A643-1C368C21F9C1}" srcOrd="4" destOrd="0" presId="urn:microsoft.com/office/officeart/2005/8/layout/pyramid2"/>
    <dgm:cxn modelId="{2065FB6D-A39A-44B0-9C25-7098C5B47359}" type="presParOf" srcId="{05BB700E-434D-43C9-A1F6-748CD0722B3B}" destId="{E1890919-58A0-4D6E-9CFF-02E6BFEC30B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BEFE1-D1B0-4429-8EDC-C0F999B134AD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2A44F-7948-46AB-A6B8-935C7D14A456}">
      <dsp:nvSpPr>
        <dsp:cNvPr id="0" name=""/>
        <dsp:cNvSpPr/>
      </dsp:nvSpPr>
      <dsp:spPr>
        <a:xfrm>
          <a:off x="1904563" y="388315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Sourcing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Import Data &amp; build data 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Understand the data dictionary</a:t>
          </a:r>
        </a:p>
      </dsp:txBody>
      <dsp:txXfrm>
        <a:off x="1967179" y="3945773"/>
        <a:ext cx="3396901" cy="1157468"/>
      </dsp:txXfrm>
    </dsp:sp>
    <dsp:sp modelId="{31C7D537-6233-4252-AF46-D9B1DA6F33FF}">
      <dsp:nvSpPr>
        <dsp:cNvPr id="0" name=""/>
        <dsp:cNvSpPr/>
      </dsp:nvSpPr>
      <dsp:spPr>
        <a:xfrm>
          <a:off x="1898329" y="2286606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Drop null values &amp; Fix missing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Filtering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Standardization and Normalization</a:t>
          </a:r>
        </a:p>
      </dsp:txBody>
      <dsp:txXfrm>
        <a:off x="1960945" y="2349222"/>
        <a:ext cx="3396901" cy="1157468"/>
      </dsp:txXfrm>
    </dsp:sp>
    <dsp:sp modelId="{F55DCA8C-C493-43B9-A643-1C368C21F9C1}">
      <dsp:nvSpPr>
        <dsp:cNvPr id="0" name=""/>
        <dsp:cNvSpPr/>
      </dsp:nvSpPr>
      <dsp:spPr>
        <a:xfrm>
          <a:off x="1893680" y="646815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Explore Data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Univariate Insight – Distribution of loan amount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Bi-variate Insight – Loss &amp; Gain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Segmented Insight – group by &amp; compare</a:t>
          </a:r>
        </a:p>
      </dsp:txBody>
      <dsp:txXfrm>
        <a:off x="1956296" y="709431"/>
        <a:ext cx="3396901" cy="115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0929-09A4-A2DF-433D-6DD7ECCF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A29A7-1A04-C9FB-F167-10E7A5BE5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DB5F-2786-3335-8357-B54DFC3E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5F1E-AAF8-08B7-9016-EFC56C23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4AD2-DED1-ACE5-B911-7985A972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21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3673-16F2-E32A-52D1-E1E5177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9F2DB-6F4D-AFEC-7A60-7469D674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7F26-3D51-1FFC-1F8A-77E5D483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3462-574E-1ABA-D4D8-B936DDD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0836-98B0-BAB8-02EF-F4391BB4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43EE6-7D44-A0DB-2887-81BE4B24E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35BEF-AE34-8D67-9235-B46774916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3E58-049F-E57A-DFE3-6709C254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81CA-9B2E-0287-8DCB-90DF0B11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D69D-8F89-BD7D-F3F9-0BBD83E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1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5C73-071C-5DC3-7409-D5FB1AF8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01BD-BF84-9238-2B68-75D24BA3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A6C6-F1AD-A7B7-BE76-C2DE0847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C9B4-3200-E30A-A5F0-AF99652D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FEBEB-3053-F7D6-00CD-E5929F52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8AB8-D6C7-0FFB-FFB2-60108B4F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E659B-E7A5-8E5B-F509-1694691B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BA8-C53C-6656-96B1-99375C8F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742F-3C00-902E-4DBD-2E185AC1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54EC-44CF-1264-D7BE-76E87751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72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C4B5-6DAA-F831-4A98-ECF1FE5F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CA86-596C-AE98-0461-BA8C6D152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F4AB9-ECC3-FDD1-C688-66B87B139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19374-6135-55D3-A90D-FCDC5838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DEB8C-427B-1D1B-1C3B-F71DEF5E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CE76-81BB-D9B6-765D-C38D7409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9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D20A-C794-BBB6-7886-BBDD04EE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5214-192A-E02B-C79A-A32764BD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A508D-9416-290B-1F9F-84E37606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A0197-014E-A26E-AB87-B88A046A7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76EBC-6CD9-BE7D-0BDE-CA7975602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09AB7-C649-2963-B25B-0D7870F2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2DDEE-C29A-6726-D174-FF63365F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28AB7-0D63-EB37-2838-C610EC73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875-4E7D-1796-CC95-F89DE142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BC0DF-1C46-D132-37AA-6EA2FD46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E5F28-910E-F366-85B4-49337557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6083-18A2-DD41-A9FC-FFFA58D2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BD09B-07A8-57A7-0CEE-0A4942A3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1EFDD-DF73-7EAD-4E4C-AF5C1DF4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F66CA-4F3A-CE1E-677E-16091633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6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3CA7-83BA-1A20-2C25-E20EF8DF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DB51-4435-62BE-3C7E-11F908C7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13D08-99F7-C1B9-E66A-3728498B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6222F-F07F-7024-AEC5-55B0A14B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4E22-AE45-BD9E-4475-6D2D0EFC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76584-D793-57D7-63B1-BA0BE4FD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96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524B-1BFA-4DD3-6D75-2F9ED50D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FFA41-998C-54ED-A966-44DE5A971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A0C77-6DEE-3C5B-A7AD-1FC14AA4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E5A4-9E53-DBE5-C368-EFE3BF0E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6E571-5268-8563-4117-3FFB0437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E49A-A380-BFA9-C1D1-A5CA89EF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0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5BEBA-3A4B-3F50-7109-C29BDA99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37C1-BD0F-22F2-8953-56C35105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6300-2459-2790-7412-A1CB3ECD9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C073-4F93-427E-8006-5036FE1C4F70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AA2-D35D-7BF0-C153-3DB8AC7CF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3A98-C0B6-4716-AE2E-5B0E29410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E3B1-8624-4D73-AAAE-F903FAE4F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3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8391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A19E7-7DCA-5D8E-A865-8B7D4502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380" y="6489880"/>
            <a:ext cx="1868130" cy="328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AF6B4-0639-B9FE-2293-A544D900E868}"/>
              </a:ext>
            </a:extLst>
          </p:cNvPr>
          <p:cNvSpPr txBox="1"/>
          <p:nvPr/>
        </p:nvSpPr>
        <p:spPr>
          <a:xfrm>
            <a:off x="2467898" y="1789471"/>
            <a:ext cx="62729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2"/>
                </a:solidFill>
              </a:rPr>
              <a:t>Lending Club Case study</a:t>
            </a:r>
          </a:p>
          <a:p>
            <a:pPr algn="ctr"/>
            <a:r>
              <a:rPr lang="en-IN" sz="4400" b="1" dirty="0"/>
              <a:t>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449E9-20B4-6EEA-1F08-603A4C2177A6}"/>
              </a:ext>
            </a:extLst>
          </p:cNvPr>
          <p:cNvSpPr txBox="1"/>
          <p:nvPr/>
        </p:nvSpPr>
        <p:spPr>
          <a:xfrm>
            <a:off x="6314304" y="3621980"/>
            <a:ext cx="5260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92D050"/>
                </a:solidFill>
              </a:rPr>
              <a:t>Group Detail</a:t>
            </a:r>
          </a:p>
          <a:p>
            <a:r>
              <a:rPr lang="en-IN" sz="3200" b="0" i="0" dirty="0">
                <a:effectLst/>
                <a:latin typeface="Helvetica Neue"/>
              </a:rPr>
              <a:t>- </a:t>
            </a:r>
            <a:r>
              <a:rPr lang="en-IN" sz="3200" b="0" i="0" dirty="0">
                <a:solidFill>
                  <a:schemeClr val="accent1"/>
                </a:solidFill>
                <a:effectLst/>
                <a:latin typeface="Helvetica Neue"/>
              </a:rPr>
              <a:t>Avasarala saisrinivas</a:t>
            </a:r>
            <a:endParaRPr lang="en-IN" sz="3200" dirty="0"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</a:rPr>
              <a:t>- Mohamed Khaleelulla</a:t>
            </a:r>
          </a:p>
        </p:txBody>
      </p:sp>
      <p:pic>
        <p:nvPicPr>
          <p:cNvPr id="8" name="Picture 14" descr="Even with a Ton of Data, AI Can't Predict a Child's Future">
            <a:extLst>
              <a:ext uri="{FF2B5EF4-FFF2-40B4-BE49-F238E27FC236}">
                <a16:creationId xmlns:a16="http://schemas.microsoft.com/office/drawing/2014/main" id="{5F77DA29-F8A7-8598-D7A4-FACD1889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35" y="3787876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2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524" y="5393917"/>
            <a:ext cx="1074356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rlito"/>
                <a:cs typeface="Carlito"/>
              </a:rPr>
              <a:t>Inference</a:t>
            </a:r>
            <a:r>
              <a:rPr sz="1800" b="1" spc="-5" dirty="0"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469900" indent="-37719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Carlito"/>
                <a:cs typeface="Carlito"/>
              </a:rPr>
              <a:t>Majority of employees </a:t>
            </a:r>
            <a:r>
              <a:rPr sz="1800" dirty="0">
                <a:latin typeface="Carlito"/>
                <a:cs typeface="Carlito"/>
              </a:rPr>
              <a:t>applying </a:t>
            </a:r>
            <a:r>
              <a:rPr sz="1800" spc="-5" dirty="0">
                <a:latin typeface="Carlito"/>
                <a:cs typeface="Carlito"/>
              </a:rPr>
              <a:t>for the loan have more than 10 years of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experience</a:t>
            </a:r>
            <a:endParaRPr sz="1800" dirty="0">
              <a:latin typeface="Carlito"/>
              <a:cs typeface="Carlito"/>
            </a:endParaRPr>
          </a:p>
          <a:p>
            <a:pPr marL="469265" marR="508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Carlito"/>
                <a:cs typeface="Carlito"/>
              </a:rPr>
              <a:t>Tendency of person to default the loan with 10 years of experience is </a:t>
            </a:r>
            <a:r>
              <a:rPr sz="1800" dirty="0">
                <a:latin typeface="Carlito"/>
                <a:cs typeface="Carlito"/>
              </a:rPr>
              <a:t>also </a:t>
            </a:r>
            <a:r>
              <a:rPr sz="1800" spc="-5" dirty="0">
                <a:latin typeface="Carlito"/>
                <a:cs typeface="Carlito"/>
              </a:rPr>
              <a:t>high. So company need to be careful  when granting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loan.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5781" y="343231"/>
            <a:ext cx="8813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0" spc="-5" dirty="0">
                <a:latin typeface="Times New Roman"/>
                <a:cs typeface="Times New Roman"/>
              </a:rPr>
              <a:t>        Applicant's </a:t>
            </a:r>
            <a:r>
              <a:rPr sz="4000" b="0" spc="-5" dirty="0">
                <a:latin typeface="Times New Roman"/>
                <a:cs typeface="Times New Roman"/>
              </a:rPr>
              <a:t>work </a:t>
            </a:r>
            <a:r>
              <a:rPr sz="4000" b="0" spc="-10" dirty="0">
                <a:latin typeface="Times New Roman"/>
                <a:cs typeface="Times New Roman"/>
              </a:rPr>
              <a:t>Experience</a:t>
            </a:r>
            <a:r>
              <a:rPr sz="4000" b="0" spc="-52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Analysis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1" y="1510146"/>
            <a:ext cx="6871855" cy="354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" y="96982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04733" y="3885306"/>
            <a:ext cx="4072254" cy="2807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rlito"/>
                <a:cs typeface="Carlito"/>
              </a:rPr>
              <a:t>Inference</a:t>
            </a:r>
            <a:r>
              <a:rPr sz="1800" b="1" spc="-5" dirty="0"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469265" marR="147320" indent="-402590">
              <a:lnSpc>
                <a:spcPct val="1006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Carlito"/>
                <a:cs typeface="Carlito"/>
              </a:rPr>
              <a:t>Most of the loans granted were of </a:t>
            </a:r>
            <a:r>
              <a:rPr lang="en-IN" spc="-5" dirty="0">
                <a:latin typeface="Carlito"/>
                <a:cs typeface="Carlito"/>
              </a:rPr>
              <a:t>60</a:t>
            </a:r>
            <a:r>
              <a:rPr sz="1800" spc="-5" dirty="0">
                <a:latin typeface="Carlito"/>
                <a:cs typeface="Carlito"/>
              </a:rPr>
              <a:t>  months.</a:t>
            </a:r>
            <a:endParaRPr sz="1800" dirty="0">
              <a:latin typeface="Carlito"/>
              <a:cs typeface="Carlito"/>
            </a:endParaRPr>
          </a:p>
          <a:p>
            <a:pPr marL="469265" marR="42545" indent="-402590">
              <a:lnSpc>
                <a:spcPct val="1006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Carlito"/>
                <a:cs typeface="Carlito"/>
              </a:rPr>
              <a:t>And loans granted for </a:t>
            </a:r>
            <a:r>
              <a:rPr lang="en-IN" spc="-5" dirty="0">
                <a:latin typeface="Carlito"/>
                <a:cs typeface="Carlito"/>
              </a:rPr>
              <a:t>60</a:t>
            </a:r>
            <a:r>
              <a:rPr sz="1800" spc="-5" dirty="0">
                <a:latin typeface="Carlito"/>
                <a:cs typeface="Carlito"/>
              </a:rPr>
              <a:t> months have  slightly high tendency to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default.</a:t>
            </a:r>
            <a:endParaRPr sz="1800" dirty="0">
              <a:latin typeface="Carlito"/>
              <a:cs typeface="Carlito"/>
            </a:endParaRPr>
          </a:p>
          <a:p>
            <a:pPr marL="469265" marR="5080" indent="-402590">
              <a:lnSpc>
                <a:spcPct val="1006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Carlito"/>
                <a:cs typeface="Carlito"/>
              </a:rPr>
              <a:t>Additionally, Debt Consolidation is the  most common purpose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loans </a:t>
            </a:r>
            <a:r>
              <a:rPr sz="1800" dirty="0">
                <a:latin typeface="Carlito"/>
                <a:cs typeface="Carlito"/>
              </a:rPr>
              <a:t>are  </a:t>
            </a:r>
            <a:r>
              <a:rPr sz="1800" spc="-5" dirty="0">
                <a:latin typeface="Carlito"/>
                <a:cs typeface="Carlito"/>
              </a:rPr>
              <a:t>granted for 36 months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60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months.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8596" y="509479"/>
            <a:ext cx="5699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Times New Roman"/>
                <a:cs typeface="Times New Roman"/>
              </a:rPr>
              <a:t>Loan </a:t>
            </a:r>
            <a:r>
              <a:rPr sz="4000" b="0" spc="-5" dirty="0">
                <a:latin typeface="Times New Roman"/>
                <a:cs typeface="Times New Roman"/>
              </a:rPr>
              <a:t>Status </a:t>
            </a:r>
            <a:r>
              <a:rPr sz="4000" b="0" dirty="0">
                <a:latin typeface="Times New Roman"/>
                <a:cs typeface="Times New Roman"/>
              </a:rPr>
              <a:t>vs </a:t>
            </a:r>
            <a:r>
              <a:rPr sz="4000" b="0" spc="-10" dirty="0">
                <a:latin typeface="Times New Roman"/>
                <a:cs typeface="Times New Roman"/>
              </a:rPr>
              <a:t>Loan</a:t>
            </a:r>
            <a:r>
              <a:rPr sz="4000" b="0" spc="-130" dirty="0">
                <a:latin typeface="Times New Roman"/>
                <a:cs typeface="Times New Roman"/>
              </a:rPr>
              <a:t> </a:t>
            </a:r>
            <a:r>
              <a:rPr sz="4000" b="0" spc="-55" dirty="0">
                <a:latin typeface="Times New Roman"/>
                <a:cs typeface="Times New Roman"/>
              </a:rPr>
              <a:t>Tenure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55" y="1341337"/>
            <a:ext cx="6553199" cy="504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33" y="1177636"/>
            <a:ext cx="4347375" cy="268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" y="96982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4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39932" y="2765803"/>
            <a:ext cx="2319655" cy="1408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rlito"/>
                <a:cs typeface="Carlito"/>
              </a:rPr>
              <a:t>Inference</a:t>
            </a:r>
            <a:r>
              <a:rPr sz="1800" b="1" spc="-5" dirty="0"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Carlito"/>
                <a:cs typeface="Carlito"/>
              </a:rPr>
              <a:t>Applicants from state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  have high tendency to  default 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loan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9611" y="459329"/>
            <a:ext cx="69602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Times New Roman"/>
                <a:cs typeface="Times New Roman"/>
              </a:rPr>
              <a:t>Loan </a:t>
            </a:r>
            <a:r>
              <a:rPr sz="4000" b="0" spc="-5" dirty="0">
                <a:latin typeface="Times New Roman"/>
                <a:cs typeface="Times New Roman"/>
              </a:rPr>
              <a:t>Defaulters </a:t>
            </a:r>
            <a:r>
              <a:rPr sz="4000" b="0" dirty="0">
                <a:latin typeface="Times New Roman"/>
                <a:cs typeface="Times New Roman"/>
              </a:rPr>
              <a:t>by </a:t>
            </a:r>
            <a:r>
              <a:rPr sz="4000" b="0" spc="-5" dirty="0">
                <a:latin typeface="Times New Roman"/>
                <a:cs typeface="Times New Roman"/>
              </a:rPr>
              <a:t>State</a:t>
            </a:r>
            <a:r>
              <a:rPr sz="4000" b="0" spc="-30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Analysis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46909"/>
            <a:ext cx="6830291" cy="540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" y="96982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0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4122" y="174193"/>
            <a:ext cx="2334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latin typeface="Times New Roman"/>
                <a:cs typeface="Times New Roman"/>
              </a:rPr>
              <a:t>Conclusion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8757" y="173500"/>
            <a:ext cx="4993134" cy="622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Results</a:t>
            </a:r>
            <a:endParaRPr lang="en-US" sz="2300" dirty="0">
              <a:latin typeface="Carlito"/>
              <a:cs typeface="Carlito"/>
            </a:endParaRPr>
          </a:p>
          <a:p>
            <a:pPr marL="469265" marR="508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rlito"/>
                <a:cs typeface="Carlito"/>
              </a:rPr>
              <a:t>Low grade with low interest rate is having high tendency to default. Low Grading system is working </a:t>
            </a:r>
            <a:r>
              <a:rPr lang="en-US" sz="1800" dirty="0">
                <a:latin typeface="Carlito"/>
                <a:cs typeface="Carlito"/>
              </a:rPr>
              <a:t>as</a:t>
            </a:r>
            <a:r>
              <a:rPr lang="en-US" sz="1800" spc="-30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expected.</a:t>
            </a:r>
          </a:p>
          <a:p>
            <a:pPr marL="469265" marR="508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endParaRPr lang="en-IN" spc="-5" dirty="0">
              <a:latin typeface="Carlito"/>
              <a:cs typeface="Carlito"/>
            </a:endParaRPr>
          </a:p>
          <a:p>
            <a:pPr marL="469265" marR="508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Carlito"/>
                <a:cs typeface="Carlito"/>
              </a:rPr>
              <a:t>Most of </a:t>
            </a:r>
            <a:r>
              <a:rPr lang="en-US" spc="-5" dirty="0">
                <a:latin typeface="Carlito"/>
                <a:cs typeface="Carlito"/>
              </a:rPr>
              <a:t>loan applicants purpose is for </a:t>
            </a:r>
            <a:r>
              <a:rPr lang="en-US" sz="1800" spc="-5" dirty="0">
                <a:latin typeface="Carlito"/>
                <a:cs typeface="Carlito"/>
              </a:rPr>
              <a:t>Debt </a:t>
            </a:r>
            <a:r>
              <a:rPr lang="en-US" spc="-5" dirty="0">
                <a:latin typeface="Carlito"/>
                <a:cs typeface="Carlito"/>
              </a:rPr>
              <a:t>Consolidation and lead for high tendency to default. It must to be verified for approving.</a:t>
            </a:r>
          </a:p>
          <a:p>
            <a:pPr marL="469265" marR="508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endParaRPr lang="en-IN" spc="-5" dirty="0">
              <a:latin typeface="Carlito"/>
              <a:cs typeface="Carlito"/>
            </a:endParaRPr>
          </a:p>
          <a:p>
            <a:pPr marL="469265" marR="508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IN" spc="-5" dirty="0">
                <a:latin typeface="Carlito"/>
                <a:cs typeface="Carlito"/>
              </a:rPr>
              <a:t>Check the applicant Home ownership and reduce sanction of loans if the applicant is on Rented or on </a:t>
            </a:r>
            <a:r>
              <a:rPr lang="en-IN" sz="1800" spc="-5" dirty="0">
                <a:latin typeface="Carlito"/>
                <a:cs typeface="Carlito"/>
              </a:rPr>
              <a:t>mortgage</a:t>
            </a:r>
            <a:r>
              <a:rPr lang="en-IN" spc="-5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750" dirty="0">
              <a:latin typeface="Carlito"/>
              <a:cs typeface="Carlito"/>
            </a:endParaRPr>
          </a:p>
          <a:p>
            <a:pPr marL="469265" marR="118745" indent="-377190">
              <a:lnSpc>
                <a:spcPct val="100699"/>
              </a:lnSpc>
              <a:spcBef>
                <a:spcPts val="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IN" sz="1800" dirty="0">
                <a:latin typeface="Carlito"/>
                <a:cs typeface="Carlito"/>
              </a:rPr>
              <a:t>Long term</a:t>
            </a:r>
            <a:r>
              <a:rPr lang="en-US" sz="1800" spc="-5" dirty="0">
                <a:latin typeface="Carlito"/>
                <a:cs typeface="Carlito"/>
              </a:rPr>
              <a:t> loans should have an slightly high tendency for</a:t>
            </a:r>
            <a:r>
              <a:rPr lang="en-US" sz="1800" spc="-30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default</a:t>
            </a:r>
            <a:r>
              <a:rPr lang="en-IN" spc="-5" dirty="0">
                <a:latin typeface="Carlito"/>
                <a:cs typeface="Carlito"/>
              </a:rPr>
              <a:t>. Bank should check for short term policies.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750" dirty="0">
              <a:latin typeface="Carlito"/>
              <a:cs typeface="Carlito"/>
            </a:endParaRPr>
          </a:p>
          <a:p>
            <a:pPr marL="469265" marR="29209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IN" sz="1800" spc="-5" dirty="0">
                <a:latin typeface="Carlito"/>
                <a:cs typeface="Carlito"/>
              </a:rPr>
              <a:t>Detail examination of applicant and </a:t>
            </a:r>
            <a:r>
              <a:rPr lang="en-IN" sz="1800" dirty="0">
                <a:latin typeface="Carlito"/>
                <a:cs typeface="Carlito"/>
              </a:rPr>
              <a:t>background neds to verified. </a:t>
            </a:r>
            <a:r>
              <a:rPr lang="en-IN" sz="1800" spc="-5" dirty="0">
                <a:latin typeface="Carlito"/>
                <a:cs typeface="Carlito"/>
              </a:rPr>
              <a:t>Because most applicants</a:t>
            </a:r>
            <a:r>
              <a:rPr lang="en-IN" spc="-5" dirty="0">
                <a:latin typeface="Carlito"/>
                <a:cs typeface="Carlito"/>
              </a:rPr>
              <a:t> from </a:t>
            </a:r>
            <a:r>
              <a:rPr sz="1800" spc="-5" dirty="0">
                <a:latin typeface="Carlito"/>
                <a:cs typeface="Carlito"/>
              </a:rPr>
              <a:t>CA state</a:t>
            </a:r>
            <a:r>
              <a:rPr lang="en-IN" sz="1800" spc="-5" dirty="0">
                <a:latin typeface="Carlito"/>
                <a:cs typeface="Carlito"/>
              </a:rPr>
              <a:t> is high </a:t>
            </a:r>
            <a:r>
              <a:rPr sz="1800" spc="-5" dirty="0">
                <a:latin typeface="Carlito"/>
                <a:cs typeface="Carlito"/>
              </a:rPr>
              <a:t>tendency </a:t>
            </a:r>
            <a:r>
              <a:rPr lang="en-IN" sz="1800" spc="-5" dirty="0">
                <a:latin typeface="Carlito"/>
                <a:cs typeface="Carlito"/>
              </a:rPr>
              <a:t>for</a:t>
            </a:r>
            <a:r>
              <a:rPr sz="1800" spc="-5" dirty="0">
                <a:latin typeface="Carlito"/>
                <a:cs typeface="Carlito"/>
              </a:rPr>
              <a:t> default</a:t>
            </a:r>
            <a:r>
              <a:rPr lang="en-IN" sz="1800" spc="-5" dirty="0">
                <a:latin typeface="Carlito"/>
                <a:cs typeface="Carlito"/>
              </a:rPr>
              <a:t> might be influenced by others applicants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1750" dirty="0">
              <a:latin typeface="Carlito"/>
              <a:cs typeface="Carlito"/>
            </a:endParaRPr>
          </a:p>
        </p:txBody>
      </p:sp>
      <p:pic>
        <p:nvPicPr>
          <p:cNvPr id="5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" y="96982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A conclusion is the place where you got tired of thinking - The Quotable  Coach %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" y="1911927"/>
            <a:ext cx="4862945" cy="329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31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igure 1. Loan Data Set">
            <a:extLst>
              <a:ext uri="{FF2B5EF4-FFF2-40B4-BE49-F238E27FC236}">
                <a16:creationId xmlns:a16="http://schemas.microsoft.com/office/drawing/2014/main" id="{F3324D23-9056-1223-15CB-EAD038CA3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74" y="4070555"/>
            <a:ext cx="4781097" cy="22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06108F-F6BD-BA00-7BC6-B532C6B7658F}"/>
              </a:ext>
            </a:extLst>
          </p:cNvPr>
          <p:cNvSpPr txBox="1"/>
          <p:nvPr/>
        </p:nvSpPr>
        <p:spPr>
          <a:xfrm>
            <a:off x="1317524" y="1120877"/>
            <a:ext cx="106090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91E42"/>
                </a:solidFill>
                <a:latin typeface="freight-text-pro"/>
              </a:rPr>
              <a:t>Lending Club </a:t>
            </a:r>
            <a:r>
              <a:rPr lang="en-US" dirty="0">
                <a:solidFill>
                  <a:srgbClr val="091E42"/>
                </a:solidFill>
                <a:latin typeface="freight-text-pro"/>
              </a:rPr>
              <a:t>is 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specialist in lending various types of loans to urban customers. When the company receives a loan application, the company has to make a decision for approval based on the applicant’s profile. </a:t>
            </a:r>
          </a:p>
          <a:p>
            <a:endParaRPr lang="en-US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Two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types of risks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are associated with the bank’s decision: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 If applicant is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 likely to repay loan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, then not approving his loan is results in 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loss to business.</a:t>
            </a:r>
            <a:endParaRPr lang="en-US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 If applicant is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not likely to repay loan,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then approving his loan may lead to a </a:t>
            </a:r>
            <a:r>
              <a:rPr lang="en-US" b="1" i="0" dirty="0">
                <a:solidFill>
                  <a:srgbClr val="091E42"/>
                </a:solidFill>
                <a:effectLst/>
                <a:latin typeface="freight-text-pro"/>
              </a:rPr>
              <a:t>financial loss.</a:t>
            </a:r>
          </a:p>
          <a:p>
            <a:pPr algn="l" rtl="0"/>
            <a:endParaRPr lang="en-IN" dirty="0"/>
          </a:p>
          <a:p>
            <a:pPr algn="l" rtl="0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To avoid such </a:t>
            </a:r>
            <a:r>
              <a:rPr lang="en-US" dirty="0">
                <a:solidFill>
                  <a:srgbClr val="091E42"/>
                </a:solidFill>
                <a:latin typeface="freight-text-pro"/>
              </a:rPr>
              <a:t>condition, we needs 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develop a basic understanding of risk analytics and decision factor with available data to minimize the risk of losing money while lending to customers.</a:t>
            </a:r>
            <a:endParaRPr lang="en-IN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AD3112C-7878-D1DC-F09E-DE194E4BBEC0}"/>
              </a:ext>
            </a:extLst>
          </p:cNvPr>
          <p:cNvSpPr txBox="1">
            <a:spLocks/>
          </p:cNvSpPr>
          <p:nvPr/>
        </p:nvSpPr>
        <p:spPr>
          <a:xfrm>
            <a:off x="3630450" y="309941"/>
            <a:ext cx="46196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10" dirty="0">
                <a:latin typeface="Times New Roman"/>
                <a:cs typeface="Times New Roman"/>
              </a:rPr>
              <a:t>Problem Statement</a:t>
            </a:r>
            <a:endParaRPr lang="en-IN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014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772" y="2519944"/>
            <a:ext cx="2018664" cy="27679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85090" marR="228600">
              <a:lnSpc>
                <a:spcPct val="100699"/>
              </a:lnSpc>
            </a:pPr>
            <a:r>
              <a:rPr spc="-5" dirty="0">
                <a:latin typeface="Arial"/>
                <a:cs typeface="Arial"/>
              </a:rPr>
              <a:t>Identification of  Loan Applicant  traits that tend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to  ‘default’ paying  back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7907" y="2397920"/>
            <a:ext cx="2018664" cy="27679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82880" rIns="0" bIns="0" rtlCol="0">
            <a:spAutoFit/>
          </a:bodyPr>
          <a:lstStyle/>
          <a:p>
            <a:pPr marL="85090" marR="210820">
              <a:lnSpc>
                <a:spcPct val="100499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Loan Lending  Organizations  </a:t>
            </a:r>
            <a:r>
              <a:rPr sz="1800" dirty="0">
                <a:latin typeface="Arial"/>
                <a:cs typeface="Arial"/>
              </a:rPr>
              <a:t>may choose </a:t>
            </a:r>
            <a:r>
              <a:rPr sz="1800" spc="-5" dirty="0">
                <a:latin typeface="Arial"/>
                <a:cs typeface="Arial"/>
              </a:rPr>
              <a:t>to  utilize this  </a:t>
            </a:r>
            <a:r>
              <a:rPr sz="1800" dirty="0">
                <a:latin typeface="Arial"/>
                <a:cs typeface="Arial"/>
              </a:rPr>
              <a:t>knowledge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its  portfolio and </a:t>
            </a:r>
            <a:r>
              <a:rPr sz="1800" dirty="0">
                <a:latin typeface="Arial"/>
                <a:cs typeface="Arial"/>
              </a:rPr>
              <a:t>risk  </a:t>
            </a:r>
            <a:r>
              <a:rPr sz="1800" spc="-5" dirty="0">
                <a:latin typeface="Arial"/>
                <a:cs typeface="Arial"/>
              </a:rPr>
              <a:t>assessment of  new loan  applicants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720" y="1465912"/>
            <a:ext cx="2018664" cy="27679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85725" marR="197485">
              <a:lnSpc>
                <a:spcPct val="100400"/>
              </a:lnSpc>
              <a:spcBef>
                <a:spcPts val="1305"/>
              </a:spcBef>
            </a:pPr>
            <a:r>
              <a:rPr sz="1800" spc="-5" dirty="0">
                <a:latin typeface="Arial"/>
                <a:cs typeface="Arial"/>
              </a:rPr>
              <a:t>Understand the  ‘Driving Factors’  or ‘Driver  </a:t>
            </a:r>
            <a:r>
              <a:rPr sz="1800" spc="-20" dirty="0">
                <a:latin typeface="Arial"/>
                <a:cs typeface="Arial"/>
              </a:rPr>
              <a:t>Variables’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behind  Loan Default  phenomena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3804" y="560438"/>
            <a:ext cx="46196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Times New Roman"/>
                <a:cs typeface="Times New Roman"/>
              </a:rPr>
              <a:t>Case </a:t>
            </a:r>
            <a:r>
              <a:rPr sz="4000" b="0" spc="-5" dirty="0">
                <a:latin typeface="Times New Roman"/>
                <a:cs typeface="Times New Roman"/>
              </a:rPr>
              <a:t>Study</a:t>
            </a:r>
            <a:r>
              <a:rPr sz="4000" b="0" spc="-8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Objectives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6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ad Loans By Wilful Defaulters Worth Rs 516 Crore Written Off In First Half  Of FY18">
            <a:extLst>
              <a:ext uri="{FF2B5EF4-FFF2-40B4-BE49-F238E27FC236}">
                <a16:creationId xmlns:a16="http://schemas.microsoft.com/office/drawing/2014/main" id="{18D80B88-B87C-130F-F506-F4D74BC8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94" y="4422812"/>
            <a:ext cx="3869916" cy="232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E28F46-76BB-F45D-8785-542A22349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3" y="3429000"/>
            <a:ext cx="3494615" cy="273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0E726EC-DAB9-AEC8-DA1E-8BDC4F35C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301299"/>
              </p:ext>
            </p:extLst>
          </p:nvPr>
        </p:nvGraphicFramePr>
        <p:xfrm>
          <a:off x="2199149" y="9949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10" descr="Income Certificate Online - Procedure, Format, Download - IndiaFilings">
            <a:extLst>
              <a:ext uri="{FF2B5EF4-FFF2-40B4-BE49-F238E27FC236}">
                <a16:creationId xmlns:a16="http://schemas.microsoft.com/office/drawing/2014/main" id="{A65D29B1-9360-BC11-8E25-4FC0BAFA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528" y="152092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How to Recover from a Big Trading Loss - VRD Nation">
            <a:extLst>
              <a:ext uri="{FF2B5EF4-FFF2-40B4-BE49-F238E27FC236}">
                <a16:creationId xmlns:a16="http://schemas.microsoft.com/office/drawing/2014/main" id="{013D5111-547B-E527-7FB1-FC464C420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" y="132428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D0A25EBF-35A2-A166-6F53-E6FA433E50F1}"/>
              </a:ext>
            </a:extLst>
          </p:cNvPr>
          <p:cNvSpPr txBox="1">
            <a:spLocks/>
          </p:cNvSpPr>
          <p:nvPr/>
        </p:nvSpPr>
        <p:spPr>
          <a:xfrm>
            <a:off x="2199149" y="246900"/>
            <a:ext cx="91636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-10" dirty="0">
                <a:solidFill>
                  <a:schemeClr val="accent2"/>
                </a:solidFill>
                <a:latin typeface="Times New Roman"/>
                <a:cs typeface="Times New Roman"/>
              </a:rPr>
              <a:t>Methods used for Problem Statement solving</a:t>
            </a:r>
            <a:endParaRPr lang="en-IN" sz="32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4" descr="Borrower Images, Stock Photos &amp; Vectors | Shutterstock">
            <a:extLst>
              <a:ext uri="{FF2B5EF4-FFF2-40B4-BE49-F238E27FC236}">
                <a16:creationId xmlns:a16="http://schemas.microsoft.com/office/drawing/2014/main" id="{982D958F-8A71-669A-7DD6-918D4F32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963" y="3922919"/>
            <a:ext cx="2666739" cy="21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2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3555" y="735153"/>
            <a:ext cx="41643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latin typeface="Times New Roman"/>
                <a:cs typeface="Times New Roman"/>
              </a:rPr>
              <a:t>Data </a:t>
            </a:r>
            <a:r>
              <a:rPr sz="4000" b="0" spc="-10" dirty="0">
                <a:latin typeface="Times New Roman"/>
                <a:cs typeface="Times New Roman"/>
              </a:rPr>
              <a:t>Cleaning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Steps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702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613410" indent="-342900">
              <a:lnSpc>
                <a:spcPct val="100000"/>
              </a:lnSpc>
              <a:spcBef>
                <a:spcPts val="1165"/>
              </a:spcBef>
              <a:buFont typeface="Carlito"/>
              <a:buChar char="•"/>
              <a:tabLst>
                <a:tab pos="613410" algn="l"/>
                <a:tab pos="614045" algn="l"/>
              </a:tabLst>
            </a:pPr>
            <a:r>
              <a:rPr b="1" spc="-5" dirty="0">
                <a:latin typeface="Carlito"/>
                <a:cs typeface="Carlito"/>
              </a:rPr>
              <a:t>Delete columns</a:t>
            </a:r>
            <a:r>
              <a:rPr spc="-5" dirty="0"/>
              <a:t>: Delete</a:t>
            </a:r>
            <a:r>
              <a:rPr lang="en-IN" spc="-5" dirty="0"/>
              <a:t>d </a:t>
            </a:r>
            <a:r>
              <a:rPr spc="-5" dirty="0"/>
              <a:t>unnecessary</a:t>
            </a:r>
            <a:r>
              <a:rPr spc="-10" dirty="0"/>
              <a:t> </a:t>
            </a:r>
            <a:r>
              <a:rPr lang="en-IN" spc="-10" dirty="0"/>
              <a:t>– null </a:t>
            </a:r>
            <a:r>
              <a:rPr spc="-5" dirty="0"/>
              <a:t>columns.</a:t>
            </a:r>
          </a:p>
          <a:p>
            <a:pPr marL="613410" marR="5080" indent="-342900">
              <a:lnSpc>
                <a:spcPct val="149300"/>
              </a:lnSpc>
              <a:buFont typeface="Carlito"/>
              <a:buChar char="•"/>
              <a:tabLst>
                <a:tab pos="613410" algn="l"/>
                <a:tab pos="614045" algn="l"/>
              </a:tabLst>
            </a:pPr>
            <a:r>
              <a:rPr b="1" spc="-5" dirty="0">
                <a:latin typeface="Carlito"/>
                <a:cs typeface="Carlito"/>
              </a:rPr>
              <a:t>Remove outliers</a:t>
            </a:r>
            <a:r>
              <a:rPr spc="-5" dirty="0"/>
              <a:t>: Remove high </a:t>
            </a:r>
            <a:r>
              <a:rPr dirty="0"/>
              <a:t>and </a:t>
            </a:r>
            <a:r>
              <a:rPr spc="-5" dirty="0"/>
              <a:t>low values that would disproportionately </a:t>
            </a:r>
            <a:r>
              <a:rPr dirty="0"/>
              <a:t>affect </a:t>
            </a:r>
            <a:r>
              <a:rPr spc="-5" dirty="0"/>
              <a:t>the results of your  </a:t>
            </a:r>
            <a:r>
              <a:rPr dirty="0"/>
              <a:t>analysis.</a:t>
            </a:r>
          </a:p>
          <a:p>
            <a:pPr marL="613410" indent="-342900">
              <a:lnSpc>
                <a:spcPct val="100000"/>
              </a:lnSpc>
              <a:spcBef>
                <a:spcPts val="1065"/>
              </a:spcBef>
              <a:buChar char="•"/>
              <a:tabLst>
                <a:tab pos="613410" algn="l"/>
                <a:tab pos="614045" algn="l"/>
              </a:tabLst>
            </a:pPr>
            <a:r>
              <a:rPr lang="en-IN" b="1" spc="-5" dirty="0">
                <a:latin typeface="Carlito"/>
                <a:cs typeface="Carlito"/>
              </a:rPr>
              <a:t>Derived Columns</a:t>
            </a:r>
            <a:r>
              <a:rPr b="1" spc="-5" dirty="0">
                <a:latin typeface="Carlito"/>
                <a:cs typeface="Carlito"/>
              </a:rPr>
              <a:t>: </a:t>
            </a:r>
            <a:r>
              <a:rPr lang="en-IN" spc="-5" dirty="0"/>
              <a:t>Build Derived Columns for  Existing Values</a:t>
            </a:r>
            <a:endParaRPr dirty="0"/>
          </a:p>
          <a:p>
            <a:pPr marL="613410" indent="-342900">
              <a:lnSpc>
                <a:spcPct val="100000"/>
              </a:lnSpc>
              <a:spcBef>
                <a:spcPts val="1065"/>
              </a:spcBef>
              <a:buFont typeface="Carlito"/>
              <a:buChar char="•"/>
              <a:tabLst>
                <a:tab pos="613410" algn="l"/>
                <a:tab pos="614045" algn="l"/>
              </a:tabLst>
            </a:pPr>
            <a:r>
              <a:rPr b="1" spc="-5" dirty="0">
                <a:latin typeface="Carlito"/>
                <a:cs typeface="Carlito"/>
              </a:rPr>
              <a:t>Duplicate data: </a:t>
            </a:r>
            <a:r>
              <a:rPr spc="-5" dirty="0"/>
              <a:t>Remove identical rows, remove rows where some columns </a:t>
            </a:r>
            <a:r>
              <a:rPr dirty="0"/>
              <a:t>are</a:t>
            </a:r>
            <a:r>
              <a:rPr spc="-5" dirty="0"/>
              <a:t> identical.</a:t>
            </a:r>
          </a:p>
          <a:p>
            <a:pPr marL="613410" indent="-342900">
              <a:lnSpc>
                <a:spcPct val="100000"/>
              </a:lnSpc>
              <a:spcBef>
                <a:spcPts val="1065"/>
              </a:spcBef>
              <a:buFont typeface="Carlito"/>
              <a:buChar char="•"/>
              <a:tabLst>
                <a:tab pos="613410" algn="l"/>
                <a:tab pos="614045" algn="l"/>
              </a:tabLst>
            </a:pPr>
            <a:r>
              <a:rPr b="1" spc="-5" dirty="0">
                <a:latin typeface="Carlito"/>
                <a:cs typeface="Carlito"/>
              </a:rPr>
              <a:t>Filter rows: </a:t>
            </a:r>
            <a:r>
              <a:rPr spc="-5" dirty="0"/>
              <a:t>Filter by segment, filter by date period to get only the rows relevant to the</a:t>
            </a:r>
            <a:r>
              <a:rPr spc="15" dirty="0"/>
              <a:t> </a:t>
            </a:r>
            <a:r>
              <a:rPr dirty="0"/>
              <a:t>analysis.</a:t>
            </a:r>
          </a:p>
        </p:txBody>
      </p:sp>
      <p:pic>
        <p:nvPicPr>
          <p:cNvPr id="4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82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5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324" y="5254900"/>
            <a:ext cx="589724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rlito"/>
                <a:cs typeface="Carlito"/>
              </a:rPr>
              <a:t>Inference</a:t>
            </a:r>
            <a:r>
              <a:rPr sz="1800" b="1" spc="-5" dirty="0"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469900" indent="-37719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Carlito"/>
                <a:cs typeface="Carlito"/>
              </a:rPr>
              <a:t>Most of the loans </a:t>
            </a:r>
            <a:r>
              <a:rPr sz="180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Fully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Paid.</a:t>
            </a:r>
            <a:endParaRPr sz="1800" dirty="0">
              <a:latin typeface="Carlito"/>
              <a:cs typeface="Carlito"/>
            </a:endParaRPr>
          </a:p>
          <a:p>
            <a:pPr marL="469900" indent="-37719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Carlito"/>
                <a:cs typeface="Carlito"/>
              </a:rPr>
              <a:t>About </a:t>
            </a:r>
            <a:r>
              <a:rPr lang="en-IN" spc="-5" dirty="0">
                <a:latin typeface="Carlito"/>
                <a:cs typeface="Carlito"/>
              </a:rPr>
              <a:t>15.7</a:t>
            </a:r>
            <a:r>
              <a:rPr sz="1800" spc="-5" dirty="0">
                <a:latin typeface="Carlito"/>
                <a:cs typeface="Carlito"/>
              </a:rPr>
              <a:t>% of loan </a:t>
            </a:r>
            <a:r>
              <a:rPr sz="180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having status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defaulters.</a:t>
            </a:r>
            <a:endParaRPr sz="1800" dirty="0">
              <a:latin typeface="Carlito"/>
              <a:cs typeface="Carlito"/>
            </a:endParaRPr>
          </a:p>
          <a:p>
            <a:pPr marL="469900" indent="-37719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lang="en-IN" spc="-5" dirty="0">
                <a:latin typeface="Carlito"/>
                <a:cs typeface="Carlito"/>
              </a:rPr>
              <a:t>Pie shows the analysis between funded amount investors and Loan Status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82982" y="493418"/>
            <a:ext cx="78139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4000" b="1" dirty="0"/>
              <a:t>Analysis - Data visualization insight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5" y="1136073"/>
            <a:ext cx="6220690" cy="430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82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7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299" y="4595295"/>
            <a:ext cx="5999480" cy="1683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rlito"/>
                <a:cs typeface="Carlito"/>
              </a:rPr>
              <a:t>Inference</a:t>
            </a:r>
            <a:r>
              <a:rPr sz="1800" b="1" spc="-5" dirty="0"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469265" marR="10160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IN" spc="-5" dirty="0">
                <a:latin typeface="Carlito"/>
                <a:cs typeface="Carlito"/>
              </a:rPr>
              <a:t>It shows the analysis between grade Vs. Count of Loan Holders</a:t>
            </a:r>
            <a:endParaRPr sz="1800" dirty="0">
              <a:latin typeface="Carlito"/>
              <a:cs typeface="Carlito"/>
            </a:endParaRPr>
          </a:p>
          <a:p>
            <a:pPr marL="469900" indent="-37719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IN" spc="-5" dirty="0">
                <a:latin typeface="Carlito"/>
                <a:cs typeface="Carlito"/>
              </a:rPr>
              <a:t>B and C grade Applicants have high  tendency to Charged off</a:t>
            </a:r>
            <a:endParaRPr sz="1800" dirty="0">
              <a:latin typeface="Carlito"/>
              <a:cs typeface="Carlito"/>
            </a:endParaRPr>
          </a:p>
          <a:p>
            <a:pPr marL="469265" marR="508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IN" sz="1800" dirty="0">
                <a:latin typeface="Carlito"/>
                <a:cs typeface="Carlito"/>
              </a:rPr>
              <a:t>G graded applicants are in low tendency to dafault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35662" y="396654"/>
            <a:ext cx="4309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Times New Roman"/>
                <a:cs typeface="Times New Roman"/>
              </a:rPr>
              <a:t>Loan </a:t>
            </a:r>
            <a:r>
              <a:rPr sz="4000" b="0" spc="-5" dirty="0">
                <a:latin typeface="Times New Roman"/>
                <a:cs typeface="Times New Roman"/>
              </a:rPr>
              <a:t>Grade</a:t>
            </a:r>
            <a:r>
              <a:rPr sz="4000" b="0" spc="-30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Analysis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4" y="1214786"/>
            <a:ext cx="5666509" cy="33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82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5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4087" y="5442723"/>
            <a:ext cx="59213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rlito"/>
                <a:cs typeface="Carlito"/>
              </a:rPr>
              <a:t>Inference</a:t>
            </a:r>
            <a:r>
              <a:rPr sz="1800" b="1" spc="-5" dirty="0"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469900" indent="-37719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Carlito"/>
                <a:cs typeface="Carlito"/>
              </a:rPr>
              <a:t>Most of the loans </a:t>
            </a:r>
            <a:r>
              <a:rPr sz="180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granted  for debt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consolidation.</a:t>
            </a:r>
            <a:endParaRPr sz="1800" dirty="0">
              <a:latin typeface="Carlito"/>
              <a:cs typeface="Carlito"/>
            </a:endParaRPr>
          </a:p>
          <a:p>
            <a:pPr marL="469900" indent="-37719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IN" spc="-5" dirty="0">
                <a:latin typeface="Carlito"/>
                <a:cs typeface="Carlito"/>
              </a:rPr>
              <a:t>The applicants who avail loan for debt consolidation are more in fully paid and charged off also.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5826" y="459329"/>
            <a:ext cx="73221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latin typeface="Times New Roman"/>
                <a:cs typeface="Times New Roman"/>
              </a:rPr>
              <a:t>Purpose for </a:t>
            </a:r>
            <a:r>
              <a:rPr sz="4000" b="0" spc="-10" dirty="0">
                <a:latin typeface="Times New Roman"/>
                <a:cs typeface="Times New Roman"/>
              </a:rPr>
              <a:t>applying Loan</a:t>
            </a:r>
            <a:r>
              <a:rPr sz="4000" b="0" spc="-29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Analysis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18" y="1122218"/>
            <a:ext cx="6816437" cy="432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82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5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95407" y="2846003"/>
            <a:ext cx="4900930" cy="13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rlito"/>
                <a:cs typeface="Carlito"/>
              </a:rPr>
              <a:t>Inference</a:t>
            </a:r>
            <a:r>
              <a:rPr sz="1800" b="1" spc="-5" dirty="0"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Carlito"/>
                <a:cs typeface="Carlito"/>
              </a:rPr>
              <a:t>Applicants having there home rented or on  mortgage have </a:t>
            </a:r>
            <a:r>
              <a:rPr sz="1800" dirty="0">
                <a:latin typeface="Carlito"/>
                <a:cs typeface="Carlito"/>
              </a:rPr>
              <a:t>almost </a:t>
            </a:r>
            <a:r>
              <a:rPr sz="1800" spc="-5" dirty="0">
                <a:latin typeface="Carlito"/>
                <a:cs typeface="Carlito"/>
              </a:rPr>
              <a:t>equal tendency to default the  loan.</a:t>
            </a:r>
            <a:r>
              <a:rPr lang="en-IN" sz="1800" spc="-5" dirty="0">
                <a:latin typeface="Carlito"/>
                <a:cs typeface="Carlito"/>
              </a:rPr>
              <a:t> Since difficult for them to manage their family expense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3937" y="772778"/>
            <a:ext cx="6792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Times New Roman"/>
                <a:cs typeface="Times New Roman"/>
              </a:rPr>
              <a:t>Loan </a:t>
            </a:r>
            <a:r>
              <a:rPr sz="4000" b="0" spc="-5" dirty="0">
                <a:latin typeface="Times New Roman"/>
                <a:cs typeface="Times New Roman"/>
              </a:rPr>
              <a:t>Status </a:t>
            </a:r>
            <a:r>
              <a:rPr sz="4000" b="0" dirty="0">
                <a:latin typeface="Times New Roman"/>
                <a:cs typeface="Times New Roman"/>
              </a:rPr>
              <a:t>by </a:t>
            </a:r>
            <a:r>
              <a:rPr sz="4000" b="0" spc="-5" dirty="0">
                <a:latin typeface="Times New Roman"/>
                <a:cs typeface="Times New Roman"/>
              </a:rPr>
              <a:t>Home</a:t>
            </a:r>
            <a:r>
              <a:rPr sz="4000" b="0" spc="-8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Ownership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1690255"/>
            <a:ext cx="5597235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IIIT Bangalore and upGrad host their fifth graduation ceremony for digital  learners - Higher Education Digest">
            <a:extLst>
              <a:ext uri="{FF2B5EF4-FFF2-40B4-BE49-F238E27FC236}">
                <a16:creationId xmlns:a16="http://schemas.microsoft.com/office/drawing/2014/main" id="{BAAB7D47-BB48-ACEA-01FD-A50A81D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" y="96982"/>
            <a:ext cx="1868129" cy="1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6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398</TotalTime>
  <Words>692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Carlito</vt:lpstr>
      <vt:lpstr>freight-text-pro</vt:lpstr>
      <vt:lpstr>Helvetica Neue</vt:lpstr>
      <vt:lpstr>Times New Roman</vt:lpstr>
      <vt:lpstr>Office Theme</vt:lpstr>
      <vt:lpstr>PowerPoint Presentation</vt:lpstr>
      <vt:lpstr>PowerPoint Presentation</vt:lpstr>
      <vt:lpstr>Case Study Objectives</vt:lpstr>
      <vt:lpstr>PowerPoint Presentation</vt:lpstr>
      <vt:lpstr>Data Cleaning Steps</vt:lpstr>
      <vt:lpstr>Analysis - Data visualization insight</vt:lpstr>
      <vt:lpstr>Loan Grade Analysis</vt:lpstr>
      <vt:lpstr>Purpose for applying Loan Analysis</vt:lpstr>
      <vt:lpstr>Loan Status by Home Ownership</vt:lpstr>
      <vt:lpstr>        Applicant's work Experience Analysis</vt:lpstr>
      <vt:lpstr>Loan Status vs Loan Tenure</vt:lpstr>
      <vt:lpstr>Loan Defaulters by State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Khaleel</dc:creator>
  <cp:lastModifiedBy>Mohamed Khaleel</cp:lastModifiedBy>
  <cp:revision>49</cp:revision>
  <dcterms:created xsi:type="dcterms:W3CDTF">2022-05-07T09:46:38Z</dcterms:created>
  <dcterms:modified xsi:type="dcterms:W3CDTF">2022-05-09T18:38:52Z</dcterms:modified>
</cp:coreProperties>
</file>