
<file path=[Content_Types].xml><?xml version="1.0" encoding="utf-8"?>
<Types xmlns="http://schemas.openxmlformats.org/package/2006/content-types">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64" r:id="rId3"/>
    <p:sldId id="257" r:id="rId4"/>
    <p:sldId id="258" r:id="rId5"/>
    <p:sldId id="259" r:id="rId6"/>
    <p:sldId id="260" r:id="rId7"/>
    <p:sldId id="261"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tr-TR" smtClean="0"/>
              <a:t>Asıl başlık stili için tıklatın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57EE433-943C-45AA-B83C-39F4BA46746C}" type="datetimeFigureOut">
              <a:rPr lang="tr-TR" smtClean="0"/>
              <a:t>4.10.2025</a:t>
            </a:fld>
            <a:endParaRPr lang="tr-TR"/>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tr-T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6D9F19D-9429-40EA-BC64-85BC42ECD318}" type="slidenum">
              <a:rPr lang="tr-TR" smtClean="0"/>
              <a:t>‹#›</a:t>
            </a:fld>
            <a:endParaRPr lang="tr-T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99760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57EE433-943C-45AA-B83C-39F4BA46746C}" type="datetimeFigureOut">
              <a:rPr lang="tr-TR" smtClean="0"/>
              <a:t>4.10.2025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6D9F19D-9429-40EA-BC64-85BC42ECD318}" type="slidenum">
              <a:rPr lang="tr-TR" smtClean="0"/>
              <a:t>‹#›</a:t>
            </a:fld>
            <a:endParaRPr lang="tr-TR"/>
          </a:p>
        </p:txBody>
      </p:sp>
    </p:spTree>
    <p:extLst>
      <p:ext uri="{BB962C8B-B14F-4D97-AF65-F5344CB8AC3E}">
        <p14:creationId xmlns:p14="http://schemas.microsoft.com/office/powerpoint/2010/main" val="679336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57EE433-943C-45AA-B83C-39F4BA46746C}" type="datetimeFigureOut">
              <a:rPr lang="tr-TR" smtClean="0"/>
              <a:t>4.10.2025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6D9F19D-9429-40EA-BC64-85BC42ECD318}" type="slidenum">
              <a:rPr lang="tr-TR" smtClean="0"/>
              <a:t>‹#›</a:t>
            </a:fld>
            <a:endParaRPr lang="tr-TR"/>
          </a:p>
        </p:txBody>
      </p:sp>
    </p:spTree>
    <p:extLst>
      <p:ext uri="{BB962C8B-B14F-4D97-AF65-F5344CB8AC3E}">
        <p14:creationId xmlns:p14="http://schemas.microsoft.com/office/powerpoint/2010/main" val="89023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57EE433-943C-45AA-B83C-39F4BA46746C}" type="datetimeFigureOut">
              <a:rPr lang="tr-TR" smtClean="0"/>
              <a:t>4.10.2025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6D9F19D-9429-40EA-BC64-85BC42ECD318}" type="slidenum">
              <a:rPr lang="tr-TR" smtClean="0"/>
              <a:t>‹#›</a:t>
            </a:fld>
            <a:endParaRPr lang="tr-T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37924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57EE433-943C-45AA-B83C-39F4BA46746C}" type="datetimeFigureOut">
              <a:rPr lang="tr-TR" smtClean="0"/>
              <a:t>4.10.2025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6D9F19D-9429-40EA-BC64-85BC42ECD318}" type="slidenum">
              <a:rPr lang="tr-TR" smtClean="0"/>
              <a:t>‹#›</a:t>
            </a:fld>
            <a:endParaRPr lang="tr-TR"/>
          </a:p>
        </p:txBody>
      </p:sp>
    </p:spTree>
    <p:extLst>
      <p:ext uri="{BB962C8B-B14F-4D97-AF65-F5344CB8AC3E}">
        <p14:creationId xmlns:p14="http://schemas.microsoft.com/office/powerpoint/2010/main" val="3601733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tr-TR" smtClean="0"/>
              <a:t>Asıl başlık stili için tıklatın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157EE433-943C-45AA-B83C-39F4BA46746C}" type="datetimeFigureOut">
              <a:rPr lang="tr-TR" smtClean="0"/>
              <a:t>4.10.2025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6D9F19D-9429-40EA-BC64-85BC42ECD318}" type="slidenum">
              <a:rPr lang="tr-TR" smtClean="0"/>
              <a:t>‹#›</a:t>
            </a:fld>
            <a:endParaRPr lang="tr-TR"/>
          </a:p>
        </p:txBody>
      </p:sp>
    </p:spTree>
    <p:extLst>
      <p:ext uri="{BB962C8B-B14F-4D97-AF65-F5344CB8AC3E}">
        <p14:creationId xmlns:p14="http://schemas.microsoft.com/office/powerpoint/2010/main" val="1325652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tr-TR" smtClean="0"/>
              <a:t>Asıl başlık stili için tıklatın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157EE433-943C-45AA-B83C-39F4BA46746C}" type="datetimeFigureOut">
              <a:rPr lang="tr-TR" smtClean="0"/>
              <a:t>4.10.2025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6D9F19D-9429-40EA-BC64-85BC42ECD318}" type="slidenum">
              <a:rPr lang="tr-TR" smtClean="0"/>
              <a:t>‹#›</a:t>
            </a:fld>
            <a:endParaRPr lang="tr-TR"/>
          </a:p>
        </p:txBody>
      </p:sp>
    </p:spTree>
    <p:extLst>
      <p:ext uri="{BB962C8B-B14F-4D97-AF65-F5344CB8AC3E}">
        <p14:creationId xmlns:p14="http://schemas.microsoft.com/office/powerpoint/2010/main" val="42314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tr-TR" smtClean="0"/>
              <a:t>Asıl başlık stili için tıklatın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57EE433-943C-45AA-B83C-39F4BA46746C}" type="datetimeFigureOut">
              <a:rPr lang="tr-TR" smtClean="0"/>
              <a:t>4.10.2025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6D9F19D-9429-40EA-BC64-85BC42ECD318}" type="slidenum">
              <a:rPr lang="tr-TR" smtClean="0"/>
              <a:t>‹#›</a:t>
            </a:fld>
            <a:endParaRPr lang="tr-TR"/>
          </a:p>
        </p:txBody>
      </p:sp>
    </p:spTree>
    <p:extLst>
      <p:ext uri="{BB962C8B-B14F-4D97-AF65-F5344CB8AC3E}">
        <p14:creationId xmlns:p14="http://schemas.microsoft.com/office/powerpoint/2010/main" val="2462046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tr-TR" smtClean="0"/>
              <a:t>Asıl başlık stili için tıklatın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57EE433-943C-45AA-B83C-39F4BA46746C}" type="datetimeFigureOut">
              <a:rPr lang="tr-TR" smtClean="0"/>
              <a:t>4.10.2025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6D9F19D-9429-40EA-BC64-85BC42ECD318}" type="slidenum">
              <a:rPr lang="tr-TR" smtClean="0"/>
              <a:t>‹#›</a:t>
            </a:fld>
            <a:endParaRPr lang="tr-TR"/>
          </a:p>
        </p:txBody>
      </p:sp>
    </p:spTree>
    <p:extLst>
      <p:ext uri="{BB962C8B-B14F-4D97-AF65-F5344CB8AC3E}">
        <p14:creationId xmlns:p14="http://schemas.microsoft.com/office/powerpoint/2010/main" val="193349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57EE433-943C-45AA-B83C-39F4BA46746C}" type="datetimeFigureOut">
              <a:rPr lang="tr-TR" smtClean="0"/>
              <a:t>4.10.2025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6D9F19D-9429-40EA-BC64-85BC42ECD318}" type="slidenum">
              <a:rPr lang="tr-TR" smtClean="0"/>
              <a:t>‹#›</a:t>
            </a:fld>
            <a:endParaRPr lang="tr-TR"/>
          </a:p>
        </p:txBody>
      </p:sp>
    </p:spTree>
    <p:extLst>
      <p:ext uri="{BB962C8B-B14F-4D97-AF65-F5344CB8AC3E}">
        <p14:creationId xmlns:p14="http://schemas.microsoft.com/office/powerpoint/2010/main" val="1572710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tr-TR" smtClean="0"/>
              <a:t>Asıl başlık stili için tıklatın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57EE433-943C-45AA-B83C-39F4BA46746C}" type="datetimeFigureOut">
              <a:rPr lang="tr-TR" smtClean="0"/>
              <a:t>4.10.2025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6D9F19D-9429-40EA-BC64-85BC42ECD318}" type="slidenum">
              <a:rPr lang="tr-TR" smtClean="0"/>
              <a:t>‹#›</a:t>
            </a:fld>
            <a:endParaRPr lang="tr-TR"/>
          </a:p>
        </p:txBody>
      </p:sp>
    </p:spTree>
    <p:extLst>
      <p:ext uri="{BB962C8B-B14F-4D97-AF65-F5344CB8AC3E}">
        <p14:creationId xmlns:p14="http://schemas.microsoft.com/office/powerpoint/2010/main" val="2906641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tr-TR" smtClean="0"/>
              <a:t>Asıl başlık stili için tıklatın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157EE433-943C-45AA-B83C-39F4BA46746C}" type="datetimeFigureOut">
              <a:rPr lang="tr-TR" smtClean="0"/>
              <a:t>4.10.2025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6D9F19D-9429-40EA-BC64-85BC42ECD318}" type="slidenum">
              <a:rPr lang="tr-TR" smtClean="0"/>
              <a:t>‹#›</a:t>
            </a:fld>
            <a:endParaRPr lang="tr-TR"/>
          </a:p>
        </p:txBody>
      </p:sp>
    </p:spTree>
    <p:extLst>
      <p:ext uri="{BB962C8B-B14F-4D97-AF65-F5344CB8AC3E}">
        <p14:creationId xmlns:p14="http://schemas.microsoft.com/office/powerpoint/2010/main" val="116436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Content Placeholder 3"/>
          <p:cNvSpPr>
            <a:spLocks noGrp="1"/>
          </p:cNvSpPr>
          <p:nvPr>
            <p:ph sz="quarter" idx="13"/>
          </p:nvPr>
        </p:nvSpPr>
        <p:spPr>
          <a:xfrm>
            <a:off x="685802" y="2861733"/>
            <a:ext cx="5088712" cy="2512852"/>
          </a:xfrm>
        </p:spPr>
        <p:txBody>
          <a:bodyPr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3" name="Content Placeholder 5"/>
          <p:cNvSpPr>
            <a:spLocks noGrp="1"/>
          </p:cNvSpPr>
          <p:nvPr>
            <p:ph sz="quarter" idx="14"/>
          </p:nvPr>
        </p:nvSpPr>
        <p:spPr>
          <a:xfrm>
            <a:off x="5993969" y="2861733"/>
            <a:ext cx="5088713" cy="2512852"/>
          </a:xfrm>
        </p:spPr>
        <p:txBody>
          <a:bodyPr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57EE433-943C-45AA-B83C-39F4BA46746C}" type="datetimeFigureOut">
              <a:rPr lang="tr-TR" smtClean="0"/>
              <a:t>4.10.2025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6D9F19D-9429-40EA-BC64-85BC42ECD318}" type="slidenum">
              <a:rPr lang="tr-TR" smtClean="0"/>
              <a:t>‹#›</a:t>
            </a:fld>
            <a:endParaRPr lang="tr-TR"/>
          </a:p>
        </p:txBody>
      </p:sp>
    </p:spTree>
    <p:extLst>
      <p:ext uri="{BB962C8B-B14F-4D97-AF65-F5344CB8AC3E}">
        <p14:creationId xmlns:p14="http://schemas.microsoft.com/office/powerpoint/2010/main" val="13401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157EE433-943C-45AA-B83C-39F4BA46746C}" type="datetimeFigureOut">
              <a:rPr lang="tr-TR" smtClean="0"/>
              <a:t>4.10.2025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6D9F19D-9429-40EA-BC64-85BC42ECD318}" type="slidenum">
              <a:rPr lang="tr-TR" smtClean="0"/>
              <a:t>‹#›</a:t>
            </a:fld>
            <a:endParaRPr lang="tr-TR"/>
          </a:p>
        </p:txBody>
      </p:sp>
    </p:spTree>
    <p:extLst>
      <p:ext uri="{BB962C8B-B14F-4D97-AF65-F5344CB8AC3E}">
        <p14:creationId xmlns:p14="http://schemas.microsoft.com/office/powerpoint/2010/main" val="168314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EE433-943C-45AA-B83C-39F4BA46746C}" type="datetimeFigureOut">
              <a:rPr lang="tr-TR" smtClean="0"/>
              <a:t>4.10.2025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6D9F19D-9429-40EA-BC64-85BC42ECD318}" type="slidenum">
              <a:rPr lang="tr-TR" smtClean="0"/>
              <a:t>‹#›</a:t>
            </a:fld>
            <a:endParaRPr lang="tr-TR"/>
          </a:p>
        </p:txBody>
      </p:sp>
    </p:spTree>
    <p:extLst>
      <p:ext uri="{BB962C8B-B14F-4D97-AF65-F5344CB8AC3E}">
        <p14:creationId xmlns:p14="http://schemas.microsoft.com/office/powerpoint/2010/main" val="175114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tr-TR" smtClean="0"/>
              <a:t>Asıl başlık stili için tıklatın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57EE433-943C-45AA-B83C-39F4BA46746C}" type="datetimeFigureOut">
              <a:rPr lang="tr-TR" smtClean="0"/>
              <a:t>4.10.2025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6D9F19D-9429-40EA-BC64-85BC42ECD318}" type="slidenum">
              <a:rPr lang="tr-TR" smtClean="0"/>
              <a:t>‹#›</a:t>
            </a:fld>
            <a:endParaRPr lang="tr-TR"/>
          </a:p>
        </p:txBody>
      </p:sp>
    </p:spTree>
    <p:extLst>
      <p:ext uri="{BB962C8B-B14F-4D97-AF65-F5344CB8AC3E}">
        <p14:creationId xmlns:p14="http://schemas.microsoft.com/office/powerpoint/2010/main" val="236771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57EE433-943C-45AA-B83C-39F4BA46746C}" type="datetimeFigureOut">
              <a:rPr lang="tr-TR" smtClean="0"/>
              <a:t>4.10.2025</a:t>
            </a:fld>
            <a:endParaRPr lang="tr-T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D9F19D-9429-40EA-BC64-85BC42ECD318}" type="slidenum">
              <a:rPr lang="tr-TR" smtClean="0"/>
              <a:t>‹#›</a:t>
            </a:fld>
            <a:endParaRPr lang="tr-TR"/>
          </a:p>
        </p:txBody>
      </p:sp>
    </p:spTree>
    <p:extLst>
      <p:ext uri="{BB962C8B-B14F-4D97-AF65-F5344CB8AC3E}">
        <p14:creationId xmlns:p14="http://schemas.microsoft.com/office/powerpoint/2010/main" val="76022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57EE433-943C-45AA-B83C-39F4BA46746C}" type="datetimeFigureOut">
              <a:rPr lang="tr-TR" smtClean="0"/>
              <a:t>4.10.2025</a:t>
            </a:fld>
            <a:endParaRPr lang="tr-T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tr-T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6D9F19D-9429-40EA-BC64-85BC42ECD318}" type="slidenum">
              <a:rPr lang="tr-TR" smtClean="0"/>
              <a:t>‹#›</a:t>
            </a:fld>
            <a:endParaRPr lang="tr-TR"/>
          </a:p>
        </p:txBody>
      </p:sp>
    </p:spTree>
    <p:extLst>
      <p:ext uri="{BB962C8B-B14F-4D97-AF65-F5344CB8AC3E}">
        <p14:creationId xmlns:p14="http://schemas.microsoft.com/office/powerpoint/2010/main" val="141352557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webp"/><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07067" y="2493818"/>
            <a:ext cx="7766936" cy="1557018"/>
          </a:xfrm>
        </p:spPr>
        <p:txBody>
          <a:bodyPr/>
          <a:lstStyle/>
          <a:p>
            <a:r>
              <a:rPr lang="tr-TR" i="1" dirty="0" err="1"/>
              <a:t>ResilientCity</a:t>
            </a:r>
            <a:endParaRPr lang="tr-TR" dirty="0"/>
          </a:p>
        </p:txBody>
      </p:sp>
      <p:sp>
        <p:nvSpPr>
          <p:cNvPr id="3" name="Alt Başlık 2"/>
          <p:cNvSpPr>
            <a:spLocks noGrp="1"/>
          </p:cNvSpPr>
          <p:nvPr>
            <p:ph type="subTitle" idx="1"/>
          </p:nvPr>
        </p:nvSpPr>
        <p:spPr>
          <a:xfrm>
            <a:off x="983062" y="3823855"/>
            <a:ext cx="9755187" cy="231687"/>
          </a:xfrm>
        </p:spPr>
        <p:txBody>
          <a:bodyPr/>
          <a:lstStyle/>
          <a:p>
            <a:r>
              <a:rPr lang="tr-TR" dirty="0" err="1"/>
              <a:t>Disaster-Resilient</a:t>
            </a:r>
            <a:r>
              <a:rPr lang="tr-TR" dirty="0"/>
              <a:t> Urban </a:t>
            </a:r>
            <a:r>
              <a:rPr lang="tr-TR" dirty="0" err="1"/>
              <a:t>Seed</a:t>
            </a:r>
            <a:r>
              <a:rPr lang="tr-TR" dirty="0"/>
              <a:t> </a:t>
            </a:r>
            <a:r>
              <a:rPr lang="tr-TR" dirty="0" err="1"/>
              <a:t>Vaults</a:t>
            </a:r>
            <a:endParaRPr lang="tr-TR" dirty="0"/>
          </a:p>
        </p:txBody>
      </p:sp>
    </p:spTree>
    <p:extLst>
      <p:ext uri="{BB962C8B-B14F-4D97-AF65-F5344CB8AC3E}">
        <p14:creationId xmlns:p14="http://schemas.microsoft.com/office/powerpoint/2010/main" val="8334262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4400" dirty="0"/>
              <a:t>How This Idea Came to </a:t>
            </a:r>
            <a:r>
              <a:rPr lang="en-US" sz="4400" dirty="0" smtClean="0"/>
              <a:t>Life</a:t>
            </a:r>
            <a:r>
              <a:rPr lang="tr-TR" sz="4400" dirty="0" smtClean="0"/>
              <a:t>?</a:t>
            </a:r>
            <a:endParaRPr lang="tr-TR" sz="4400" dirty="0"/>
          </a:p>
        </p:txBody>
      </p:sp>
      <p:sp>
        <p:nvSpPr>
          <p:cNvPr id="3" name="İçerik Yer Tutucusu 2"/>
          <p:cNvSpPr>
            <a:spLocks noGrp="1"/>
          </p:cNvSpPr>
          <p:nvPr>
            <p:ph sz="quarter" idx="13"/>
          </p:nvPr>
        </p:nvSpPr>
        <p:spPr>
          <a:xfrm>
            <a:off x="334685" y="1837765"/>
            <a:ext cx="10747998" cy="3698186"/>
          </a:xfrm>
        </p:spPr>
        <p:txBody>
          <a:bodyPr>
            <a:normAutofit fontScale="62500" lnSpcReduction="20000"/>
          </a:bodyPr>
          <a:lstStyle/>
          <a:p>
            <a:r>
              <a:rPr lang="en-US" sz="2600" dirty="0">
                <a:latin typeface="Britannic Bold" panose="020B0903060703020204" pitchFamily="34" charset="0"/>
              </a:rPr>
              <a:t>I would like to share the origin of this idea; thank you for reading. I watched a series where, following a nuclear attack, many people lost their lives, and the survivors had to live in shelters with only canned food. It was striking to see the elders’ longing for foods from the past and the children’s curiosity about them. At first, I wondered, “What could be a solution to this?” — and that’s how the idea of storing seeds in capsules at various locations, to be reusable in the future, was born.</a:t>
            </a:r>
          </a:p>
          <a:p>
            <a:r>
              <a:rPr lang="en-US" sz="2600" dirty="0">
                <a:latin typeface="Britannic Bold" panose="020B0903060703020204" pitchFamily="34" charset="0"/>
              </a:rPr>
              <a:t>Then I faced another reality: if most people would not survive, what purpose would these capsules serve? This made me rethink the project. How could we minimize loss of life? I examined underground shelters and their implementations in detail. Yes, it was a logical solution, but the cost per person was very high. I then began exploring ways to reduce costs. After many ideas and evaluations, transforming existing structures into emergency shelters and establishing community-based emergency vault networks made the project much more feasible — costs were significantly reduced. This is how I developed my project further. I hope I have conveyed my ideas accurately and effectively.</a:t>
            </a:r>
          </a:p>
          <a:p>
            <a:pPr marL="0" indent="0">
              <a:buNone/>
            </a:pPr>
            <a:endParaRPr lang="tr-TR" dirty="0"/>
          </a:p>
        </p:txBody>
      </p:sp>
    </p:spTree>
    <p:extLst>
      <p:ext uri="{BB962C8B-B14F-4D97-AF65-F5344CB8AC3E}">
        <p14:creationId xmlns:p14="http://schemas.microsoft.com/office/powerpoint/2010/main" val="31479595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31356" y="930868"/>
            <a:ext cx="10396882" cy="1158140"/>
          </a:xfrm>
        </p:spPr>
        <p:txBody>
          <a:bodyPr>
            <a:normAutofit fontScale="90000"/>
          </a:bodyPr>
          <a:lstStyle/>
          <a:p>
            <a:r>
              <a:rPr lang="tr-TR" sz="4900" dirty="0"/>
              <a:t>Problem / </a:t>
            </a:r>
            <a:r>
              <a:rPr lang="tr-TR" sz="4900" dirty="0" smtClean="0"/>
              <a:t>Background</a:t>
            </a:r>
            <a:r>
              <a:rPr lang="tr-TR" sz="4800" dirty="0" smtClean="0"/>
              <a:t/>
            </a:r>
            <a:br>
              <a:rPr lang="tr-TR" sz="4800" dirty="0" smtClean="0"/>
            </a:br>
            <a:r>
              <a:rPr lang="tr-TR" sz="4800" dirty="0"/>
              <a:t/>
            </a:r>
            <a:br>
              <a:rPr lang="tr-TR" sz="4800" dirty="0"/>
            </a:br>
            <a:endParaRPr lang="tr-TR" sz="4800" dirty="0"/>
          </a:p>
        </p:txBody>
      </p:sp>
      <p:pic>
        <p:nvPicPr>
          <p:cNvPr id="6" name="İçerik Yer Tutucusu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010402" y="318654"/>
            <a:ext cx="4321663" cy="2382569"/>
          </a:xfrm>
        </p:spPr>
      </p:pic>
      <p:pic>
        <p:nvPicPr>
          <p:cNvPr id="5" name="İçerik Yer Tutucusu 4"/>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7010402" y="2922896"/>
            <a:ext cx="4321663" cy="2576140"/>
          </a:xfrm>
        </p:spPr>
      </p:pic>
      <p:sp>
        <p:nvSpPr>
          <p:cNvPr id="8" name="Dikdörtgen 7"/>
          <p:cNvSpPr/>
          <p:nvPr/>
        </p:nvSpPr>
        <p:spPr>
          <a:xfrm>
            <a:off x="331356" y="1843940"/>
            <a:ext cx="6429664" cy="2308324"/>
          </a:xfrm>
          <a:prstGeom prst="rect">
            <a:avLst/>
          </a:prstGeom>
        </p:spPr>
        <p:txBody>
          <a:bodyPr wrap="square">
            <a:spAutoFit/>
          </a:bodyPr>
          <a:lstStyle/>
          <a:p>
            <a:pPr lvl="0" eaLnBrk="0" fontAlgn="base" hangingPunct="0">
              <a:spcBef>
                <a:spcPct val="0"/>
              </a:spcBef>
              <a:spcAft>
                <a:spcPct val="0"/>
              </a:spcAft>
              <a:buFontTx/>
              <a:buChar char="•"/>
            </a:pPr>
            <a:r>
              <a:rPr lang="tr-TR" altLang="tr-TR" dirty="0" err="1">
                <a:latin typeface="Arial" panose="020B0604020202020204" pitchFamily="34" charset="0"/>
              </a:rPr>
              <a:t>Cities</a:t>
            </a:r>
            <a:r>
              <a:rPr lang="tr-TR" altLang="tr-TR" dirty="0">
                <a:latin typeface="Arial" panose="020B0604020202020204" pitchFamily="34" charset="0"/>
              </a:rPr>
              <a:t> </a:t>
            </a:r>
            <a:r>
              <a:rPr lang="tr-TR" altLang="tr-TR" dirty="0" err="1">
                <a:latin typeface="Arial" panose="020B0604020202020204" pitchFamily="34" charset="0"/>
              </a:rPr>
              <a:t>are</a:t>
            </a:r>
            <a:r>
              <a:rPr lang="tr-TR" altLang="tr-TR" dirty="0">
                <a:latin typeface="Arial" panose="020B0604020202020204" pitchFamily="34" charset="0"/>
              </a:rPr>
              <a:t> </a:t>
            </a:r>
            <a:r>
              <a:rPr lang="tr-TR" altLang="tr-TR" dirty="0" err="1">
                <a:latin typeface="Arial" panose="020B0604020202020204" pitchFamily="34" charset="0"/>
              </a:rPr>
              <a:t>increasingly</a:t>
            </a:r>
            <a:r>
              <a:rPr lang="tr-TR" altLang="tr-TR" dirty="0">
                <a:latin typeface="Arial" panose="020B0604020202020204" pitchFamily="34" charset="0"/>
              </a:rPr>
              <a:t> </a:t>
            </a:r>
            <a:r>
              <a:rPr lang="tr-TR" altLang="tr-TR" dirty="0" err="1">
                <a:latin typeface="Arial" panose="020B0604020202020204" pitchFamily="34" charset="0"/>
              </a:rPr>
              <a:t>vulnerable</a:t>
            </a:r>
            <a:r>
              <a:rPr lang="tr-TR" altLang="tr-TR" dirty="0">
                <a:latin typeface="Arial" panose="020B0604020202020204" pitchFamily="34" charset="0"/>
              </a:rPr>
              <a:t> </a:t>
            </a:r>
            <a:r>
              <a:rPr lang="tr-TR" altLang="tr-TR" dirty="0" err="1">
                <a:latin typeface="Arial" panose="020B0604020202020204" pitchFamily="34" charset="0"/>
              </a:rPr>
              <a:t>to</a:t>
            </a:r>
            <a:r>
              <a:rPr lang="tr-TR" altLang="tr-TR" dirty="0">
                <a:latin typeface="Arial" panose="020B0604020202020204" pitchFamily="34" charset="0"/>
              </a:rPr>
              <a:t> </a:t>
            </a:r>
            <a:r>
              <a:rPr lang="tr-TR" altLang="tr-TR" dirty="0" err="1">
                <a:latin typeface="Arial" panose="020B0604020202020204" pitchFamily="34" charset="0"/>
              </a:rPr>
              <a:t>climate</a:t>
            </a:r>
            <a:r>
              <a:rPr lang="tr-TR" altLang="tr-TR" dirty="0">
                <a:latin typeface="Arial" panose="020B0604020202020204" pitchFamily="34" charset="0"/>
              </a:rPr>
              <a:t> </a:t>
            </a:r>
            <a:r>
              <a:rPr lang="tr-TR" altLang="tr-TR" dirty="0" err="1">
                <a:latin typeface="Arial" panose="020B0604020202020204" pitchFamily="34" charset="0"/>
              </a:rPr>
              <a:t>change</a:t>
            </a:r>
            <a:r>
              <a:rPr lang="tr-TR" altLang="tr-TR" dirty="0">
                <a:latin typeface="Arial" panose="020B0604020202020204" pitchFamily="34" charset="0"/>
              </a:rPr>
              <a:t>, </a:t>
            </a:r>
            <a:r>
              <a:rPr lang="tr-TR" altLang="tr-TR" dirty="0" err="1">
                <a:latin typeface="Arial" panose="020B0604020202020204" pitchFamily="34" charset="0"/>
              </a:rPr>
              <a:t>earthquakes</a:t>
            </a:r>
            <a:r>
              <a:rPr lang="tr-TR" altLang="tr-TR" dirty="0">
                <a:latin typeface="Arial" panose="020B0604020202020204" pitchFamily="34" charset="0"/>
              </a:rPr>
              <a:t>, </a:t>
            </a:r>
            <a:r>
              <a:rPr lang="tr-TR" altLang="tr-TR" dirty="0" err="1">
                <a:latin typeface="Arial" panose="020B0604020202020204" pitchFamily="34" charset="0"/>
              </a:rPr>
              <a:t>and</a:t>
            </a:r>
            <a:r>
              <a:rPr lang="tr-TR" altLang="tr-TR" dirty="0">
                <a:latin typeface="Arial" panose="020B0604020202020204" pitchFamily="34" charset="0"/>
              </a:rPr>
              <a:t> </a:t>
            </a:r>
            <a:r>
              <a:rPr lang="tr-TR" altLang="tr-TR" dirty="0" err="1">
                <a:latin typeface="Arial" panose="020B0604020202020204" pitchFamily="34" charset="0"/>
              </a:rPr>
              <a:t>other</a:t>
            </a:r>
            <a:r>
              <a:rPr lang="tr-TR" altLang="tr-TR" dirty="0">
                <a:latin typeface="Arial" panose="020B0604020202020204" pitchFamily="34" charset="0"/>
              </a:rPr>
              <a:t> </a:t>
            </a:r>
            <a:r>
              <a:rPr lang="tr-TR" altLang="tr-TR" dirty="0" err="1">
                <a:latin typeface="Arial" panose="020B0604020202020204" pitchFamily="34" charset="0"/>
              </a:rPr>
              <a:t>disasters</a:t>
            </a:r>
            <a:r>
              <a:rPr lang="tr-TR" altLang="tr-TR" dirty="0" smtClean="0">
                <a:latin typeface="Arial" panose="020B0604020202020204" pitchFamily="34" charset="0"/>
              </a:rPr>
              <a:t>.</a:t>
            </a:r>
          </a:p>
          <a:p>
            <a:pPr lvl="0" eaLnBrk="0" fontAlgn="base" hangingPunct="0">
              <a:spcBef>
                <a:spcPct val="0"/>
              </a:spcBef>
              <a:spcAft>
                <a:spcPct val="0"/>
              </a:spcAft>
            </a:pPr>
            <a:endParaRPr lang="tr-TR" altLang="tr-TR" dirty="0">
              <a:latin typeface="Arial" panose="020B0604020202020204" pitchFamily="34" charset="0"/>
            </a:endParaRPr>
          </a:p>
          <a:p>
            <a:pPr lvl="0" eaLnBrk="0" fontAlgn="base" hangingPunct="0">
              <a:spcBef>
                <a:spcPct val="0"/>
              </a:spcBef>
              <a:spcAft>
                <a:spcPct val="0"/>
              </a:spcAft>
              <a:buFontTx/>
              <a:buChar char="•"/>
            </a:pPr>
            <a:r>
              <a:rPr lang="tr-TR" altLang="tr-TR" dirty="0" err="1">
                <a:latin typeface="Arial" panose="020B0604020202020204" pitchFamily="34" charset="0"/>
              </a:rPr>
              <a:t>Existing</a:t>
            </a:r>
            <a:r>
              <a:rPr lang="tr-TR" altLang="tr-TR" dirty="0">
                <a:latin typeface="Arial" panose="020B0604020202020204" pitchFamily="34" charset="0"/>
              </a:rPr>
              <a:t> </a:t>
            </a:r>
            <a:r>
              <a:rPr lang="tr-TR" altLang="tr-TR" dirty="0" err="1">
                <a:latin typeface="Arial" panose="020B0604020202020204" pitchFamily="34" charset="0"/>
              </a:rPr>
              <a:t>infrastructure</a:t>
            </a:r>
            <a:r>
              <a:rPr lang="tr-TR" altLang="tr-TR" dirty="0">
                <a:latin typeface="Arial" panose="020B0604020202020204" pitchFamily="34" charset="0"/>
              </a:rPr>
              <a:t> </a:t>
            </a:r>
            <a:r>
              <a:rPr lang="tr-TR" altLang="tr-TR" dirty="0" err="1">
                <a:latin typeface="Arial" panose="020B0604020202020204" pitchFamily="34" charset="0"/>
              </a:rPr>
              <a:t>may</a:t>
            </a:r>
            <a:r>
              <a:rPr lang="tr-TR" altLang="tr-TR" dirty="0">
                <a:latin typeface="Arial" panose="020B0604020202020204" pitchFamily="34" charset="0"/>
              </a:rPr>
              <a:t> fail </a:t>
            </a:r>
            <a:r>
              <a:rPr lang="tr-TR" altLang="tr-TR" dirty="0" err="1">
                <a:latin typeface="Arial" panose="020B0604020202020204" pitchFamily="34" charset="0"/>
              </a:rPr>
              <a:t>to</a:t>
            </a:r>
            <a:r>
              <a:rPr lang="tr-TR" altLang="tr-TR" dirty="0">
                <a:latin typeface="Arial" panose="020B0604020202020204" pitchFamily="34" charset="0"/>
              </a:rPr>
              <a:t> </a:t>
            </a:r>
            <a:r>
              <a:rPr lang="tr-TR" altLang="tr-TR" dirty="0" err="1">
                <a:latin typeface="Arial" panose="020B0604020202020204" pitchFamily="34" charset="0"/>
              </a:rPr>
              <a:t>ensure</a:t>
            </a:r>
            <a:r>
              <a:rPr lang="tr-TR" altLang="tr-TR" dirty="0">
                <a:latin typeface="Arial" panose="020B0604020202020204" pitchFamily="34" charset="0"/>
              </a:rPr>
              <a:t> </a:t>
            </a:r>
            <a:r>
              <a:rPr lang="tr-TR" altLang="tr-TR" dirty="0" err="1">
                <a:latin typeface="Arial" panose="020B0604020202020204" pitchFamily="34" charset="0"/>
              </a:rPr>
              <a:t>community</a:t>
            </a:r>
            <a:r>
              <a:rPr lang="tr-TR" altLang="tr-TR" dirty="0">
                <a:latin typeface="Arial" panose="020B0604020202020204" pitchFamily="34" charset="0"/>
              </a:rPr>
              <a:t> </a:t>
            </a:r>
            <a:r>
              <a:rPr lang="tr-TR" altLang="tr-TR" dirty="0" err="1">
                <a:latin typeface="Arial" panose="020B0604020202020204" pitchFamily="34" charset="0"/>
              </a:rPr>
              <a:t>safety</a:t>
            </a:r>
            <a:r>
              <a:rPr lang="tr-TR" altLang="tr-TR" dirty="0">
                <a:latin typeface="Arial" panose="020B0604020202020204" pitchFamily="34" charset="0"/>
              </a:rPr>
              <a:t> </a:t>
            </a:r>
            <a:r>
              <a:rPr lang="tr-TR" altLang="tr-TR" dirty="0" err="1">
                <a:latin typeface="Arial" panose="020B0604020202020204" pitchFamily="34" charset="0"/>
              </a:rPr>
              <a:t>during</a:t>
            </a:r>
            <a:r>
              <a:rPr lang="tr-TR" altLang="tr-TR" dirty="0">
                <a:latin typeface="Arial" panose="020B0604020202020204" pitchFamily="34" charset="0"/>
              </a:rPr>
              <a:t> </a:t>
            </a:r>
            <a:r>
              <a:rPr lang="tr-TR" altLang="tr-TR" dirty="0" err="1">
                <a:latin typeface="Arial" panose="020B0604020202020204" pitchFamily="34" charset="0"/>
              </a:rPr>
              <a:t>emergencies</a:t>
            </a:r>
            <a:r>
              <a:rPr lang="tr-TR" altLang="tr-TR" dirty="0" smtClean="0">
                <a:latin typeface="Arial" panose="020B0604020202020204" pitchFamily="34" charset="0"/>
              </a:rPr>
              <a:t>.</a:t>
            </a:r>
          </a:p>
          <a:p>
            <a:pPr lvl="0" eaLnBrk="0" fontAlgn="base" hangingPunct="0">
              <a:spcBef>
                <a:spcPct val="0"/>
              </a:spcBef>
              <a:spcAft>
                <a:spcPct val="0"/>
              </a:spcAft>
            </a:pPr>
            <a:endParaRPr lang="tr-TR" altLang="tr-TR" dirty="0">
              <a:latin typeface="Arial" panose="020B0604020202020204" pitchFamily="34" charset="0"/>
            </a:endParaRPr>
          </a:p>
          <a:p>
            <a:pPr lvl="0" eaLnBrk="0" fontAlgn="base" hangingPunct="0">
              <a:spcBef>
                <a:spcPct val="0"/>
              </a:spcBef>
              <a:spcAft>
                <a:spcPct val="0"/>
              </a:spcAft>
              <a:buFontTx/>
              <a:buChar char="•"/>
            </a:pPr>
            <a:r>
              <a:rPr lang="tr-TR" altLang="tr-TR" dirty="0" err="1">
                <a:latin typeface="Arial" panose="020B0604020202020204" pitchFamily="34" charset="0"/>
              </a:rPr>
              <a:t>Long-term</a:t>
            </a:r>
            <a:r>
              <a:rPr lang="tr-TR" altLang="tr-TR" dirty="0">
                <a:latin typeface="Arial" panose="020B0604020202020204" pitchFamily="34" charset="0"/>
              </a:rPr>
              <a:t> </a:t>
            </a:r>
            <a:r>
              <a:rPr lang="tr-TR" altLang="tr-TR" dirty="0" err="1">
                <a:latin typeface="Arial" panose="020B0604020202020204" pitchFamily="34" charset="0"/>
              </a:rPr>
              <a:t>disasters</a:t>
            </a:r>
            <a:r>
              <a:rPr lang="tr-TR" altLang="tr-TR" dirty="0">
                <a:latin typeface="Arial" panose="020B0604020202020204" pitchFamily="34" charset="0"/>
              </a:rPr>
              <a:t> </a:t>
            </a:r>
            <a:r>
              <a:rPr lang="tr-TR" altLang="tr-TR" dirty="0" err="1">
                <a:latin typeface="Arial" panose="020B0604020202020204" pitchFamily="34" charset="0"/>
              </a:rPr>
              <a:t>pose</a:t>
            </a:r>
            <a:r>
              <a:rPr lang="tr-TR" altLang="tr-TR" dirty="0">
                <a:latin typeface="Arial" panose="020B0604020202020204" pitchFamily="34" charset="0"/>
              </a:rPr>
              <a:t> </a:t>
            </a:r>
            <a:r>
              <a:rPr lang="tr-TR" altLang="tr-TR" dirty="0" err="1">
                <a:latin typeface="Arial" panose="020B0604020202020204" pitchFamily="34" charset="0"/>
              </a:rPr>
              <a:t>serious</a:t>
            </a:r>
            <a:r>
              <a:rPr lang="tr-TR" altLang="tr-TR" dirty="0">
                <a:latin typeface="Arial" panose="020B0604020202020204" pitchFamily="34" charset="0"/>
              </a:rPr>
              <a:t> </a:t>
            </a:r>
            <a:r>
              <a:rPr lang="tr-TR" altLang="tr-TR" dirty="0" err="1">
                <a:latin typeface="Arial" panose="020B0604020202020204" pitchFamily="34" charset="0"/>
              </a:rPr>
              <a:t>risks</a:t>
            </a:r>
            <a:r>
              <a:rPr lang="tr-TR" altLang="tr-TR" dirty="0">
                <a:latin typeface="Arial" panose="020B0604020202020204" pitchFamily="34" charset="0"/>
              </a:rPr>
              <a:t> </a:t>
            </a:r>
            <a:r>
              <a:rPr lang="tr-TR" altLang="tr-TR" dirty="0" err="1">
                <a:latin typeface="Arial" panose="020B0604020202020204" pitchFamily="34" charset="0"/>
              </a:rPr>
              <a:t>to</a:t>
            </a:r>
            <a:r>
              <a:rPr lang="tr-TR" altLang="tr-TR" dirty="0">
                <a:latin typeface="Arial" panose="020B0604020202020204" pitchFamily="34" charset="0"/>
              </a:rPr>
              <a:t> </a:t>
            </a:r>
            <a:r>
              <a:rPr lang="tr-TR" altLang="tr-TR" dirty="0" err="1">
                <a:latin typeface="Arial" panose="020B0604020202020204" pitchFamily="34" charset="0"/>
              </a:rPr>
              <a:t>food</a:t>
            </a:r>
            <a:r>
              <a:rPr lang="tr-TR" altLang="tr-TR" dirty="0">
                <a:latin typeface="Arial" panose="020B0604020202020204" pitchFamily="34" charset="0"/>
              </a:rPr>
              <a:t> </a:t>
            </a:r>
            <a:r>
              <a:rPr lang="tr-TR" altLang="tr-TR" dirty="0" err="1">
                <a:latin typeface="Arial" panose="020B0604020202020204" pitchFamily="34" charset="0"/>
              </a:rPr>
              <a:t>security</a:t>
            </a:r>
            <a:r>
              <a:rPr lang="tr-TR" altLang="tr-TR" dirty="0">
                <a:latin typeface="Arial" panose="020B0604020202020204" pitchFamily="34" charset="0"/>
              </a:rPr>
              <a:t> </a:t>
            </a:r>
            <a:r>
              <a:rPr lang="tr-TR" altLang="tr-TR" dirty="0" err="1">
                <a:latin typeface="Arial" panose="020B0604020202020204" pitchFamily="34" charset="0"/>
              </a:rPr>
              <a:t>and</a:t>
            </a:r>
            <a:r>
              <a:rPr lang="tr-TR" altLang="tr-TR" dirty="0">
                <a:latin typeface="Arial" panose="020B0604020202020204" pitchFamily="34" charset="0"/>
              </a:rPr>
              <a:t> </a:t>
            </a:r>
            <a:r>
              <a:rPr lang="tr-TR" altLang="tr-TR" dirty="0" err="1">
                <a:latin typeface="Arial" panose="020B0604020202020204" pitchFamily="34" charset="0"/>
              </a:rPr>
              <a:t>continuity</a:t>
            </a:r>
            <a:r>
              <a:rPr lang="tr-TR" altLang="tr-TR" dirty="0">
                <a:latin typeface="Arial" panose="020B0604020202020204" pitchFamily="34" charset="0"/>
              </a:rPr>
              <a:t> of life.</a:t>
            </a:r>
          </a:p>
        </p:txBody>
      </p:sp>
    </p:spTree>
    <p:extLst>
      <p:ext uri="{BB962C8B-B14F-4D97-AF65-F5344CB8AC3E}">
        <p14:creationId xmlns:p14="http://schemas.microsoft.com/office/powerpoint/2010/main" val="26328763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err="1"/>
              <a:t>Objective</a:t>
            </a:r>
            <a:endParaRPr lang="tr-TR" sz="4400" dirty="0"/>
          </a:p>
        </p:txBody>
      </p:sp>
      <p:pic>
        <p:nvPicPr>
          <p:cNvPr id="3" name="İçerik Yer Tutucusu 2"/>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8589817" y="202107"/>
            <a:ext cx="3012437" cy="2479392"/>
          </a:xfrm>
        </p:spPr>
      </p:pic>
      <p:sp>
        <p:nvSpPr>
          <p:cNvPr id="5" name="Rectangle 1"/>
          <p:cNvSpPr>
            <a:spLocks noGrp="1" noChangeArrowheads="1"/>
          </p:cNvSpPr>
          <p:nvPr>
            <p:ph sz="quarter" idx="13"/>
          </p:nvPr>
        </p:nvSpPr>
        <p:spPr bwMode="auto">
          <a:xfrm>
            <a:off x="166254" y="2681499"/>
            <a:ext cx="555567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smtClean="0">
                <a:ln>
                  <a:noFill/>
                </a:ln>
                <a:solidFill>
                  <a:schemeClr val="tx1"/>
                </a:solidFill>
                <a:effectLst/>
                <a:latin typeface="Arial" panose="020B0604020202020204" pitchFamily="34" charset="0"/>
              </a:rPr>
              <a:t>Design </a:t>
            </a:r>
            <a:r>
              <a:rPr kumimoji="0" lang="tr-TR" altLang="tr-TR" sz="1800" b="0" i="0" u="none" strike="noStrike" cap="none" normalizeH="0" baseline="0" dirty="0" err="1" smtClean="0">
                <a:ln>
                  <a:noFill/>
                </a:ln>
                <a:solidFill>
                  <a:schemeClr val="tx1"/>
                </a:solidFill>
                <a:effectLst/>
                <a:latin typeface="Arial" panose="020B0604020202020204" pitchFamily="34" charset="0"/>
              </a:rPr>
              <a:t>and</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implement</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disaster-resilient</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vaults</a:t>
            </a:r>
            <a:endParaRPr kumimoji="0" lang="tr-TR" altLang="tr-T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and</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shelter</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networks</a:t>
            </a:r>
            <a:r>
              <a:rPr kumimoji="0" lang="tr-TR" altLang="tr-TR" sz="1800" b="0" i="0" u="none" strike="noStrike" cap="none" normalizeH="0" baseline="0" dirty="0" smtClean="0">
                <a:ln>
                  <a:noFill/>
                </a:ln>
                <a:solidFill>
                  <a:schemeClr val="tx1"/>
                </a:solidFill>
                <a:effectLst/>
                <a:latin typeface="Arial" panose="020B0604020202020204" pitchFamily="34" charset="0"/>
              </a:rPr>
              <a:t> in urban </a:t>
            </a:r>
            <a:r>
              <a:rPr kumimoji="0" lang="tr-TR" altLang="tr-TR" sz="1800" b="0" i="0" u="none" strike="noStrike" cap="none" normalizeH="0" baseline="0" dirty="0" err="1" smtClean="0">
                <a:ln>
                  <a:noFill/>
                </a:ln>
                <a:solidFill>
                  <a:schemeClr val="tx1"/>
                </a:solidFill>
                <a:effectLst/>
                <a:latin typeface="Arial" panose="020B0604020202020204" pitchFamily="34" charset="0"/>
              </a:rPr>
              <a:t>areas</a:t>
            </a:r>
            <a:r>
              <a:rPr kumimoji="0" lang="tr-TR" altLang="tr-TR"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smtClean="0">
                <a:ln>
                  <a:noFill/>
                </a:ln>
                <a:solidFill>
                  <a:schemeClr val="tx1"/>
                </a:solidFill>
                <a:effectLst/>
                <a:latin typeface="Arial" panose="020B0604020202020204" pitchFamily="34" charset="0"/>
              </a:rPr>
              <a:t>Ensure</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communities</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have</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access</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to</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emergency</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supplies</a:t>
            </a:r>
            <a:r>
              <a:rPr kumimoji="0" lang="tr-TR" altLang="tr-TR"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food</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and</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seed</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storage</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for</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long-term</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survival</a:t>
            </a:r>
            <a:r>
              <a:rPr kumimoji="0" lang="tr-TR" altLang="tr-TR" sz="1800" b="0" i="0" u="none" strike="noStrike" cap="none" normalizeH="0" baseline="0" dirty="0" smtClean="0">
                <a:ln>
                  <a:noFill/>
                </a:ln>
                <a:solidFill>
                  <a:schemeClr val="tx1"/>
                </a:solidFill>
                <a:effectLst/>
                <a:latin typeface="Arial" panose="020B0604020202020204" pitchFamily="34" charset="0"/>
              </a:rPr>
              <a:t>.</a:t>
            </a:r>
          </a:p>
        </p:txBody>
      </p:sp>
      <p:pic>
        <p:nvPicPr>
          <p:cNvPr id="6"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1746" y="188322"/>
            <a:ext cx="1681366" cy="2784763"/>
          </a:xfrm>
          <a:prstGeom prst="rect">
            <a:avLst/>
          </a:prstGeom>
        </p:spPr>
      </p:pic>
      <p:sp>
        <p:nvSpPr>
          <p:cNvPr id="7" name="Dikdörtgen 6"/>
          <p:cNvSpPr/>
          <p:nvPr/>
        </p:nvSpPr>
        <p:spPr>
          <a:xfrm>
            <a:off x="6941127" y="3165192"/>
            <a:ext cx="3906982" cy="2308324"/>
          </a:xfrm>
          <a:prstGeom prst="rect">
            <a:avLst/>
          </a:prstGeom>
        </p:spPr>
        <p:txBody>
          <a:bodyPr wrap="square">
            <a:spAutoFit/>
          </a:bodyPr>
          <a:lstStyle/>
          <a:p>
            <a:r>
              <a:rPr lang="en-US" b="1" dirty="0">
                <a:latin typeface="Bahnschrift Condensed" panose="020B0502040204020203" pitchFamily="34" charset="0"/>
              </a:rPr>
              <a:t>🇬🇧 Seed Storage Unit</a:t>
            </a:r>
          </a:p>
          <a:p>
            <a:r>
              <a:rPr lang="en-US" dirty="0">
                <a:latin typeface="Bahnschrift Condensed" panose="020B0502040204020203" pitchFamily="34" charset="0"/>
              </a:rPr>
              <a:t>Designed to ensure safe and long-term preservation of seeds. Its </a:t>
            </a:r>
            <a:r>
              <a:rPr lang="en-US" b="1" dirty="0">
                <a:latin typeface="Bahnschrift Condensed" panose="020B0502040204020203" pitchFamily="34" charset="0"/>
              </a:rPr>
              <a:t>rectangular prism form with two circular compartments</a:t>
            </a:r>
            <a:r>
              <a:rPr lang="en-US" dirty="0">
                <a:latin typeface="Bahnschrift Condensed" panose="020B0502040204020203" pitchFamily="34" charset="0"/>
              </a:rPr>
              <a:t> maintains humidity balance and allows separate storage of different seed types. The modular structure enhances efficiency in both storage and transport.</a:t>
            </a:r>
          </a:p>
        </p:txBody>
      </p:sp>
    </p:spTree>
    <p:extLst>
      <p:ext uri="{BB962C8B-B14F-4D97-AF65-F5344CB8AC3E}">
        <p14:creationId xmlns:p14="http://schemas.microsoft.com/office/powerpoint/2010/main" val="32435879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err="1"/>
              <a:t>Proposed</a:t>
            </a:r>
            <a:r>
              <a:rPr lang="tr-TR" sz="4400" dirty="0"/>
              <a:t> Solution</a:t>
            </a:r>
          </a:p>
        </p:txBody>
      </p:sp>
      <p:sp>
        <p:nvSpPr>
          <p:cNvPr id="5" name="Rectangle 1"/>
          <p:cNvSpPr>
            <a:spLocks noGrp="1" noChangeArrowheads="1"/>
          </p:cNvSpPr>
          <p:nvPr>
            <p:ph sz="quarter" idx="13"/>
          </p:nvPr>
        </p:nvSpPr>
        <p:spPr bwMode="auto">
          <a:xfrm>
            <a:off x="415637" y="2161309"/>
            <a:ext cx="5102393" cy="291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smtClean="0">
                <a:ln>
                  <a:noFill/>
                </a:ln>
                <a:solidFill>
                  <a:schemeClr val="tx1"/>
                </a:solidFill>
                <a:effectLst/>
                <a:latin typeface="Arial" panose="020B0604020202020204" pitchFamily="34" charset="0"/>
              </a:rPr>
              <a:t>Small </a:t>
            </a:r>
            <a:r>
              <a:rPr kumimoji="0" lang="tr-TR" altLang="tr-TR" sz="1800" b="0" i="0" u="none" strike="noStrike" cap="none" normalizeH="0" baseline="0" dirty="0" err="1" smtClean="0">
                <a:ln>
                  <a:noFill/>
                </a:ln>
                <a:solidFill>
                  <a:schemeClr val="tx1"/>
                </a:solidFill>
                <a:effectLst/>
                <a:latin typeface="Arial" panose="020B0604020202020204" pitchFamily="34" charset="0"/>
              </a:rPr>
              <a:t>vaults</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placed</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near</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local</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facilities</a:t>
            </a:r>
            <a:endParaRPr kumimoji="0" lang="tr-TR" altLang="tr-T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schools</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hospitals</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military</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posts</a:t>
            </a:r>
            <a:r>
              <a:rPr kumimoji="0" lang="tr-TR" altLang="tr-TR"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for</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easy</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access</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during</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earthquakes</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and</a:t>
            </a:r>
            <a:endParaRPr kumimoji="0" lang="tr-TR" altLang="tr-T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other</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local</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disasters</a:t>
            </a:r>
            <a:r>
              <a:rPr kumimoji="0" lang="tr-TR" altLang="tr-TR"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smtClean="0">
                <a:ln>
                  <a:noFill/>
                </a:ln>
                <a:solidFill>
                  <a:schemeClr val="tx1"/>
                </a:solidFill>
                <a:effectLst/>
                <a:latin typeface="Arial" panose="020B0604020202020204" pitchFamily="34" charset="0"/>
              </a:rPr>
              <a:t>Large</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vaults</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designed</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for</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long-term</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survival</a:t>
            </a:r>
            <a:r>
              <a:rPr kumimoji="0" lang="tr-TR" altLang="tr-TR"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including</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seed</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storage</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located</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strategically</a:t>
            </a:r>
            <a:endParaRPr kumimoji="0" lang="tr-TR" altLang="tr-T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for</a:t>
            </a:r>
            <a:r>
              <a:rPr kumimoji="0" lang="tr-TR" altLang="tr-TR" sz="1800" b="0" i="0" u="none" strike="noStrike" cap="none" normalizeH="0" baseline="0" dirty="0" smtClean="0">
                <a:ln>
                  <a:noFill/>
                </a:ln>
                <a:solidFill>
                  <a:schemeClr val="tx1"/>
                </a:solidFill>
                <a:effectLst/>
                <a:latin typeface="Arial" panose="020B0604020202020204" pitchFamily="34" charset="0"/>
              </a:rPr>
              <a:t> global </a:t>
            </a:r>
            <a:r>
              <a:rPr kumimoji="0" lang="tr-TR" altLang="tr-TR" sz="1800" b="0" i="0" u="none" strike="noStrike" cap="none" normalizeH="0" baseline="0" dirty="0" err="1" smtClean="0">
                <a:ln>
                  <a:noFill/>
                </a:ln>
                <a:solidFill>
                  <a:schemeClr val="tx1"/>
                </a:solidFill>
                <a:effectLst/>
                <a:latin typeface="Arial" panose="020B0604020202020204" pitchFamily="34" charset="0"/>
              </a:rPr>
              <a:t>or</a:t>
            </a:r>
            <a:r>
              <a:rPr kumimoji="0" lang="tr-TR" altLang="tr-TR" sz="1800" b="0" i="0" u="none" strike="noStrike" cap="none" normalizeH="0" baseline="0" dirty="0" smtClean="0">
                <a:ln>
                  <a:noFill/>
                </a:ln>
                <a:solidFill>
                  <a:schemeClr val="tx1"/>
                </a:solidFill>
                <a:effectLst/>
                <a:latin typeface="Arial" panose="020B0604020202020204" pitchFamily="34" charset="0"/>
              </a:rPr>
              <a:t> severe </a:t>
            </a:r>
            <a:r>
              <a:rPr kumimoji="0" lang="tr-TR" altLang="tr-TR" sz="1800" b="0" i="0" u="none" strike="noStrike" cap="none" normalizeH="0" baseline="0" dirty="0" err="1" smtClean="0">
                <a:ln>
                  <a:noFill/>
                </a:ln>
                <a:solidFill>
                  <a:schemeClr val="tx1"/>
                </a:solidFill>
                <a:effectLst/>
                <a:latin typeface="Arial" panose="020B0604020202020204" pitchFamily="34" charset="0"/>
              </a:rPr>
              <a:t>disasters</a:t>
            </a:r>
            <a:r>
              <a:rPr kumimoji="0" lang="tr-TR" altLang="tr-TR"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smtClean="0">
                <a:ln>
                  <a:noFill/>
                </a:ln>
                <a:solidFill>
                  <a:schemeClr val="tx1"/>
                </a:solidFill>
                <a:effectLst/>
                <a:latin typeface="Arial" panose="020B0604020202020204" pitchFamily="34" charset="0"/>
              </a:rPr>
              <a:t>Emergency</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kits</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with</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food</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water</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and</a:t>
            </a:r>
            <a:r>
              <a:rPr kumimoji="0" lang="tr-TR" altLang="tr-TR"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err="1" smtClean="0">
                <a:ln>
                  <a:noFill/>
                </a:ln>
                <a:solidFill>
                  <a:schemeClr val="tx1"/>
                </a:solidFill>
                <a:effectLst/>
                <a:latin typeface="Arial" panose="020B0604020202020204" pitchFamily="34" charset="0"/>
              </a:rPr>
              <a:t>medical</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supplies</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available</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near</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small</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vaults</a:t>
            </a:r>
            <a:endParaRPr kumimoji="0" lang="tr-TR" altLang="tr-T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for</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immediate</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use</a:t>
            </a:r>
            <a:r>
              <a:rPr kumimoji="0" lang="tr-TR" altLang="tr-TR" sz="1800" b="0" i="0" u="none" strike="noStrike" cap="none" normalizeH="0" baseline="0" dirty="0" smtClean="0">
                <a:ln>
                  <a:noFill/>
                </a:ln>
                <a:solidFill>
                  <a:schemeClr val="tx1"/>
                </a:solidFill>
                <a:effectLst/>
                <a:latin typeface="Arial" panose="020B0604020202020204" pitchFamily="34" charset="0"/>
              </a:rPr>
              <a:t>.</a:t>
            </a:r>
          </a:p>
        </p:txBody>
      </p:sp>
      <p:pic>
        <p:nvPicPr>
          <p:cNvPr id="7" name="İçerik Yer Tutucusu 6"/>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rot="16200000">
            <a:off x="8603672" y="-171008"/>
            <a:ext cx="2576946" cy="2918962"/>
          </a:xfrm>
        </p:spPr>
      </p:pic>
      <p:sp>
        <p:nvSpPr>
          <p:cNvPr id="11" name="Dikdörtgen 10"/>
          <p:cNvSpPr/>
          <p:nvPr/>
        </p:nvSpPr>
        <p:spPr>
          <a:xfrm>
            <a:off x="6968836" y="2356558"/>
            <a:ext cx="4918363" cy="3139321"/>
          </a:xfrm>
          <a:prstGeom prst="rect">
            <a:avLst/>
          </a:prstGeom>
        </p:spPr>
        <p:txBody>
          <a:bodyPr wrap="square">
            <a:spAutoFit/>
          </a:bodyPr>
          <a:lstStyle/>
          <a:p>
            <a:r>
              <a:rPr lang="en-US" b="1" dirty="0">
                <a:latin typeface="Bahnschrift Condensed" panose="020B0502040204020203" pitchFamily="34" charset="0"/>
              </a:rPr>
              <a:t>🇬🇧 Emergency Survival Kit – Technical Description</a:t>
            </a:r>
          </a:p>
          <a:p>
            <a:r>
              <a:rPr lang="en-US" dirty="0">
                <a:latin typeface="Bahnschrift Condensed" panose="020B0502040204020203" pitchFamily="34" charset="0"/>
              </a:rPr>
              <a:t>The capsule is designed as a </a:t>
            </a:r>
            <a:r>
              <a:rPr lang="en-US" b="1" dirty="0">
                <a:latin typeface="Bahnschrift Condensed" panose="020B0502040204020203" pitchFamily="34" charset="0"/>
              </a:rPr>
              <a:t>modular, durable rectangular prism</a:t>
            </a:r>
            <a:r>
              <a:rPr lang="en-US" dirty="0">
                <a:latin typeface="Bahnschrift Condensed" panose="020B0502040204020203" pitchFamily="34" charset="0"/>
              </a:rPr>
              <a:t> to enable rapid access to essential supplies after disasters. The interior is optimized to accommodate </a:t>
            </a:r>
            <a:r>
              <a:rPr lang="en-US" b="1" dirty="0">
                <a:latin typeface="Bahnschrift Condensed" panose="020B0502040204020203" pitchFamily="34" charset="0"/>
              </a:rPr>
              <a:t>water, food, first aid supplies, and basic tools</a:t>
            </a:r>
            <a:r>
              <a:rPr lang="en-US" dirty="0">
                <a:latin typeface="Bahnschrift Condensed" panose="020B0502040204020203" pitchFamily="34" charset="0"/>
              </a:rPr>
              <a:t> in an organized manner. Materials are selected to balance </a:t>
            </a:r>
            <a:r>
              <a:rPr lang="en-US" b="1" dirty="0">
                <a:latin typeface="Bahnschrift Condensed" panose="020B0502040204020203" pitchFamily="34" charset="0"/>
              </a:rPr>
              <a:t>lightweight construction and robustness</a:t>
            </a:r>
            <a:r>
              <a:rPr lang="en-US" dirty="0">
                <a:latin typeface="Bahnschrift Condensed" panose="020B0502040204020203" pitchFamily="34" charset="0"/>
              </a:rPr>
              <a:t>; the prismatic shape improves stacking and placement efficiency, while offering stability underground and ease of transport.</a:t>
            </a:r>
            <a:br>
              <a:rPr lang="en-US" dirty="0">
                <a:latin typeface="Bahnschrift Condensed" panose="020B0502040204020203" pitchFamily="34" charset="0"/>
              </a:rPr>
            </a:br>
            <a:r>
              <a:rPr lang="en-US" b="1" dirty="0">
                <a:latin typeface="Bahnschrift Condensed" panose="020B0502040204020203" pitchFamily="34" charset="0"/>
              </a:rPr>
              <a:t>This design aims to provide quick access to life-saving support at critical moments.</a:t>
            </a:r>
            <a:endParaRPr lang="tr-TR" dirty="0">
              <a:latin typeface="Bahnschrift Condensed" panose="020B0502040204020203" pitchFamily="34" charset="0"/>
            </a:endParaRPr>
          </a:p>
        </p:txBody>
      </p:sp>
    </p:spTree>
    <p:extLst>
      <p:ext uri="{BB962C8B-B14F-4D97-AF65-F5344CB8AC3E}">
        <p14:creationId xmlns:p14="http://schemas.microsoft.com/office/powerpoint/2010/main" val="3772568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err="1"/>
              <a:t>Approach</a:t>
            </a:r>
            <a:endParaRPr lang="tr-TR" sz="4400" dirty="0"/>
          </a:p>
        </p:txBody>
      </p:sp>
      <p:sp>
        <p:nvSpPr>
          <p:cNvPr id="4" name="İçerik Yer Tutucusu 3"/>
          <p:cNvSpPr>
            <a:spLocks noGrp="1"/>
          </p:cNvSpPr>
          <p:nvPr>
            <p:ph sz="quarter" idx="14"/>
          </p:nvPr>
        </p:nvSpPr>
        <p:spPr/>
        <p:txBody>
          <a:bodyPr>
            <a:normAutofit/>
          </a:bodyPr>
          <a:lstStyle/>
          <a:p>
            <a:r>
              <a:rPr lang="en-US" b="1" dirty="0">
                <a:latin typeface="Bahnschrift Condensed" panose="020B0502040204020203" pitchFamily="34" charset="0"/>
              </a:rPr>
              <a:t>🇬🇧 Description of Reinforced Structure</a:t>
            </a:r>
          </a:p>
          <a:p>
            <a:r>
              <a:rPr lang="en-US" dirty="0">
                <a:latin typeface="Bahnschrift Condensed" panose="020B0502040204020203" pitchFamily="34" charset="0"/>
              </a:rPr>
              <a:t>The model does not visually represent structural reinforcement. However, this concept refers to improving the </a:t>
            </a:r>
            <a:r>
              <a:rPr lang="en-US" b="1" dirty="0">
                <a:latin typeface="Bahnschrift Condensed" panose="020B0502040204020203" pitchFamily="34" charset="0"/>
              </a:rPr>
              <a:t>load-bearing system</a:t>
            </a:r>
            <a:r>
              <a:rPr lang="en-US" dirty="0">
                <a:latin typeface="Bahnschrift Condensed" panose="020B0502040204020203" pitchFamily="34" charset="0"/>
              </a:rPr>
              <a:t>, adding </a:t>
            </a:r>
            <a:r>
              <a:rPr lang="en-US" b="1" dirty="0">
                <a:latin typeface="Bahnschrift Condensed" panose="020B0502040204020203" pitchFamily="34" charset="0"/>
              </a:rPr>
              <a:t>seismic isolation</a:t>
            </a:r>
            <a:r>
              <a:rPr lang="en-US" dirty="0">
                <a:latin typeface="Bahnschrift Condensed" panose="020B0502040204020203" pitchFamily="34" charset="0"/>
              </a:rPr>
              <a:t>, and </a:t>
            </a:r>
            <a:r>
              <a:rPr lang="en-US" b="1" dirty="0">
                <a:latin typeface="Bahnschrift Condensed" panose="020B0502040204020203" pitchFamily="34" charset="0"/>
              </a:rPr>
              <a:t>reorganizing emergency zones</a:t>
            </a:r>
            <a:r>
              <a:rPr lang="en-US" dirty="0">
                <a:latin typeface="Bahnschrift Condensed" panose="020B0502040204020203" pitchFamily="34" charset="0"/>
              </a:rPr>
              <a:t> to enhance the building’s resilience against disasters. This ensures safer evacuation and temporary shelter without collapse risk.</a:t>
            </a:r>
          </a:p>
          <a:p>
            <a:endParaRPr lang="tr-TR" dirty="0"/>
          </a:p>
        </p:txBody>
      </p:sp>
      <p:sp>
        <p:nvSpPr>
          <p:cNvPr id="5" name="Rectangle 1"/>
          <p:cNvSpPr>
            <a:spLocks noGrp="1" noChangeArrowheads="1"/>
          </p:cNvSpPr>
          <p:nvPr>
            <p:ph sz="quarter" idx="13"/>
          </p:nvPr>
        </p:nvSpPr>
        <p:spPr bwMode="auto">
          <a:xfrm>
            <a:off x="263237" y="2507674"/>
            <a:ext cx="5516770" cy="2088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smtClean="0">
                <a:ln>
                  <a:noFill/>
                </a:ln>
                <a:solidFill>
                  <a:schemeClr val="tx1"/>
                </a:solidFill>
                <a:effectLst/>
                <a:latin typeface="Arial" panose="020B0604020202020204" pitchFamily="34" charset="0"/>
              </a:rPr>
              <a:t>The</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placement</a:t>
            </a:r>
            <a:r>
              <a:rPr kumimoji="0" lang="tr-TR" altLang="tr-TR" sz="1800" b="0" i="0" u="none" strike="noStrike" cap="none" normalizeH="0" baseline="0" dirty="0" smtClean="0">
                <a:ln>
                  <a:noFill/>
                </a:ln>
                <a:solidFill>
                  <a:schemeClr val="tx1"/>
                </a:solidFill>
                <a:effectLst/>
                <a:latin typeface="Arial" panose="020B0604020202020204" pitchFamily="34" charset="0"/>
              </a:rPr>
              <a:t> of </a:t>
            </a:r>
            <a:r>
              <a:rPr kumimoji="0" lang="tr-TR" altLang="tr-TR" sz="1800" b="0" i="0" u="none" strike="noStrike" cap="none" normalizeH="0" baseline="0" dirty="0" err="1" smtClean="0">
                <a:ln>
                  <a:noFill/>
                </a:ln>
                <a:solidFill>
                  <a:schemeClr val="tx1"/>
                </a:solidFill>
                <a:effectLst/>
                <a:latin typeface="Arial" panose="020B0604020202020204" pitchFamily="34" charset="0"/>
              </a:rPr>
              <a:t>vaults</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and</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shelters</a:t>
            </a:r>
            <a:r>
              <a:rPr kumimoji="0" lang="tr-TR" altLang="tr-TR" sz="1800" b="0" i="0" u="none" strike="noStrike" cap="none" normalizeH="0" baseline="0" dirty="0" smtClean="0">
                <a:ln>
                  <a:noFill/>
                </a:ln>
                <a:solidFill>
                  <a:schemeClr val="tx1"/>
                </a:solidFill>
                <a:effectLst/>
                <a:latin typeface="Arial" panose="020B0604020202020204" pitchFamily="34" charset="0"/>
              </a:rPr>
              <a:t> is</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visualized</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using</a:t>
            </a:r>
            <a:r>
              <a:rPr kumimoji="0" lang="tr-TR" altLang="tr-TR" sz="1800" b="0" i="0" u="none" strike="noStrike" cap="none" normalizeH="0" baseline="0" dirty="0" smtClean="0">
                <a:ln>
                  <a:noFill/>
                </a:ln>
                <a:solidFill>
                  <a:schemeClr val="tx1"/>
                </a:solidFill>
                <a:effectLst/>
                <a:latin typeface="Arial" panose="020B0604020202020204" pitchFamily="34" charset="0"/>
              </a:rPr>
              <a:t> 3D </a:t>
            </a:r>
            <a:r>
              <a:rPr kumimoji="0" lang="tr-TR" altLang="tr-TR" sz="1800" b="0" i="0" u="none" strike="noStrike" cap="none" normalizeH="0" baseline="0" dirty="0" err="1" smtClean="0">
                <a:ln>
                  <a:noFill/>
                </a:ln>
                <a:solidFill>
                  <a:schemeClr val="tx1"/>
                </a:solidFill>
                <a:effectLst/>
                <a:latin typeface="Arial" panose="020B0604020202020204" pitchFamily="34" charset="0"/>
              </a:rPr>
              <a:t>modeling</a:t>
            </a:r>
            <a:r>
              <a:rPr kumimoji="0" lang="tr-TR" altLang="tr-TR"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smtClean="0">
                <a:ln>
                  <a:noFill/>
                </a:ln>
                <a:solidFill>
                  <a:schemeClr val="tx1"/>
                </a:solidFill>
                <a:effectLst/>
                <a:latin typeface="Arial" panose="020B0604020202020204" pitchFamily="34" charset="0"/>
              </a:rPr>
              <a:t>Existing</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structures</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are</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reinforced</a:t>
            </a:r>
            <a:r>
              <a:rPr kumimoji="0" lang="tr-TR" altLang="tr-TR"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err="1" smtClean="0">
                <a:ln>
                  <a:noFill/>
                </a:ln>
                <a:solidFill>
                  <a:schemeClr val="tx1"/>
                </a:solidFill>
                <a:effectLst/>
                <a:latin typeface="Arial" panose="020B0604020202020204" pitchFamily="34" charset="0"/>
              </a:rPr>
              <a:t>to</a:t>
            </a:r>
            <a:r>
              <a:rPr kumimoji="0" lang="tr-TR" altLang="tr-TR" sz="1800" b="0" i="0" u="none" strike="noStrike" cap="none" normalizeH="0" baseline="0" dirty="0" smtClean="0">
                <a:ln>
                  <a:noFill/>
                </a:ln>
                <a:solidFill>
                  <a:schemeClr val="tx1"/>
                </a:solidFill>
                <a:effectLst/>
                <a:latin typeface="Arial" panose="020B0604020202020204" pitchFamily="34" charset="0"/>
              </a:rPr>
              <a:t> be </a:t>
            </a:r>
            <a:r>
              <a:rPr kumimoji="0" lang="tr-TR" altLang="tr-TR" sz="1800" b="0" i="0" u="none" strike="noStrike" cap="none" normalizeH="0" baseline="0" dirty="0" err="1" smtClean="0">
                <a:ln>
                  <a:noFill/>
                </a:ln>
                <a:solidFill>
                  <a:schemeClr val="tx1"/>
                </a:solidFill>
                <a:effectLst/>
                <a:latin typeface="Arial" panose="020B0604020202020204" pitchFamily="34" charset="0"/>
              </a:rPr>
              <a:t>disaster-ready</a:t>
            </a:r>
            <a:r>
              <a:rPr kumimoji="0" lang="tr-TR" altLang="tr-TR"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smtClean="0">
                <a:ln>
                  <a:noFill/>
                </a:ln>
                <a:solidFill>
                  <a:schemeClr val="tx1"/>
                </a:solidFill>
                <a:effectLst/>
                <a:latin typeface="Arial" panose="020B0604020202020204" pitchFamily="34" charset="0"/>
              </a:rPr>
              <a:t>Features</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added</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to</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the</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vaults</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are</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determined</a:t>
            </a:r>
            <a:endParaRPr kumimoji="0" lang="tr-TR" altLang="tr-T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based</a:t>
            </a:r>
            <a:r>
              <a:rPr kumimoji="0" lang="tr-TR" altLang="tr-TR" sz="1800" b="0" i="0" u="none" strike="noStrike" cap="none" normalizeH="0" baseline="0" dirty="0" smtClean="0">
                <a:ln>
                  <a:noFill/>
                </a:ln>
                <a:solidFill>
                  <a:schemeClr val="tx1"/>
                </a:solidFill>
                <a:effectLst/>
                <a:latin typeface="Arial" panose="020B0604020202020204" pitchFamily="34" charset="0"/>
              </a:rPr>
              <a:t> on data </a:t>
            </a:r>
            <a:r>
              <a:rPr kumimoji="0" lang="tr-TR" altLang="tr-TR" sz="1800" b="0" i="0" u="none" strike="noStrike" cap="none" normalizeH="0" baseline="0" dirty="0" err="1" smtClean="0">
                <a:ln>
                  <a:noFill/>
                </a:ln>
                <a:solidFill>
                  <a:schemeClr val="tx1"/>
                </a:solidFill>
                <a:effectLst/>
                <a:latin typeface="Arial" panose="020B0604020202020204" pitchFamily="34" charset="0"/>
              </a:rPr>
              <a:t>sources</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such</a:t>
            </a:r>
            <a:r>
              <a:rPr kumimoji="0" lang="tr-TR" altLang="tr-TR" sz="1800" b="0" i="0" u="none" strike="noStrike" cap="none" normalizeH="0" baseline="0" dirty="0" smtClean="0">
                <a:ln>
                  <a:noFill/>
                </a:ln>
                <a:solidFill>
                  <a:schemeClr val="tx1"/>
                </a:solidFill>
                <a:effectLst/>
                <a:latin typeface="Arial" panose="020B0604020202020204" pitchFamily="34" charset="0"/>
              </a:rPr>
              <a:t> as </a:t>
            </a:r>
            <a:r>
              <a:rPr kumimoji="0" lang="tr-TR" altLang="tr-TR" sz="1800" b="0" i="0" u="none" strike="noStrike" cap="none" normalizeH="0" baseline="0" dirty="0" err="1" smtClean="0">
                <a:ln>
                  <a:noFill/>
                </a:ln>
                <a:solidFill>
                  <a:schemeClr val="tx1"/>
                </a:solidFill>
                <a:effectLst/>
                <a:latin typeface="Arial" panose="020B0604020202020204" pitchFamily="34" charset="0"/>
              </a:rPr>
              <a:t>climate</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change</a:t>
            </a:r>
            <a:r>
              <a:rPr kumimoji="0" lang="tr-TR" altLang="tr-TR"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earthquakes</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and</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radiation</a:t>
            </a:r>
            <a:r>
              <a:rPr kumimoji="0" lang="tr-TR" altLang="tr-TR" sz="18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2240864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err="1"/>
              <a:t>Expected</a:t>
            </a:r>
            <a:r>
              <a:rPr lang="tr-TR" sz="4400" dirty="0"/>
              <a:t> </a:t>
            </a:r>
            <a:r>
              <a:rPr lang="tr-TR" sz="4400" dirty="0" err="1"/>
              <a:t>Impact</a:t>
            </a:r>
            <a:endParaRPr lang="tr-TR" sz="4400" dirty="0"/>
          </a:p>
        </p:txBody>
      </p:sp>
      <p:sp>
        <p:nvSpPr>
          <p:cNvPr id="4" name="İçerik Yer Tutucusu 3"/>
          <p:cNvSpPr>
            <a:spLocks noGrp="1"/>
          </p:cNvSpPr>
          <p:nvPr>
            <p:ph sz="quarter" idx="14"/>
          </p:nvPr>
        </p:nvSpPr>
        <p:spPr>
          <a:xfrm>
            <a:off x="6340335" y="539396"/>
            <a:ext cx="5086538" cy="3311189"/>
          </a:xfrm>
        </p:spPr>
        <p:txBody>
          <a:bodyPr>
            <a:noAutofit/>
          </a:bodyPr>
          <a:lstStyle/>
          <a:p>
            <a:r>
              <a:rPr lang="tr-TR" sz="1600" b="1" dirty="0">
                <a:latin typeface="Times New Roman" panose="02020603050405020304" pitchFamily="18" charset="0"/>
                <a:cs typeface="Times New Roman" panose="02020603050405020304" pitchFamily="18" charset="0"/>
              </a:rPr>
              <a:t>🇬🇧 Project </a:t>
            </a:r>
            <a:r>
              <a:rPr lang="tr-TR" sz="1600" b="1" dirty="0" err="1" smtClean="0">
                <a:latin typeface="Times New Roman" panose="02020603050405020304" pitchFamily="18" charset="0"/>
                <a:cs typeface="Times New Roman" panose="02020603050405020304" pitchFamily="18" charset="0"/>
              </a:rPr>
              <a:t>Summary</a:t>
            </a:r>
            <a:endParaRPr lang="tr-TR" sz="1600" b="1" dirty="0" smtClean="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ResilientCity</a:t>
            </a:r>
            <a:r>
              <a:rPr lang="en-US" sz="1600" dirty="0">
                <a:latin typeface="Times New Roman" panose="02020603050405020304" pitchFamily="18" charset="0"/>
                <a:cs typeface="Times New Roman" panose="02020603050405020304" pitchFamily="18" charset="0"/>
              </a:rPr>
              <a:t> is designed to support survival and reconstruction after disasters.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When a city falls, hope can rise again — this project aims to protect both life and nature in the aftermath of disasters.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system combines emergency kits, seed preservation capsules, and reinforced structures to provide communities with safe shelter and sustainable living spaces.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Each capsule represents hope, and each structure symbolizes rebirth.</a:t>
            </a:r>
            <a:endParaRPr lang="tr-TR" sz="1600" dirty="0">
              <a:latin typeface="Times New Roman" panose="02020603050405020304" pitchFamily="18" charset="0"/>
              <a:cs typeface="Times New Roman" panose="02020603050405020304" pitchFamily="18" charset="0"/>
            </a:endParaRPr>
          </a:p>
        </p:txBody>
      </p:sp>
      <p:sp>
        <p:nvSpPr>
          <p:cNvPr id="5" name="Rectangle 1"/>
          <p:cNvSpPr>
            <a:spLocks noGrp="1" noChangeArrowheads="1"/>
          </p:cNvSpPr>
          <p:nvPr>
            <p:ph sz="quarter" idx="13"/>
          </p:nvPr>
        </p:nvSpPr>
        <p:spPr bwMode="auto">
          <a:xfrm>
            <a:off x="367146" y="2578592"/>
            <a:ext cx="517641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smtClean="0">
                <a:ln>
                  <a:noFill/>
                </a:ln>
                <a:solidFill>
                  <a:schemeClr val="tx1"/>
                </a:solidFill>
                <a:effectLst/>
                <a:latin typeface="Arial" panose="020B0604020202020204" pitchFamily="34" charset="0"/>
              </a:rPr>
              <a:t>Community</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safety</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during</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disasters</a:t>
            </a:r>
            <a:r>
              <a:rPr kumimoji="0" lang="tr-TR" altLang="tr-TR" sz="1800" b="0" i="0" u="none" strike="noStrike" cap="none" normalizeH="0" baseline="0" dirty="0" smtClean="0">
                <a:ln>
                  <a:noFill/>
                </a:ln>
                <a:solidFill>
                  <a:schemeClr val="tx1"/>
                </a:solidFill>
                <a:effectLst/>
                <a:latin typeface="Arial" panose="020B0604020202020204" pitchFamily="34" charset="0"/>
              </a:rPr>
              <a:t> is </a:t>
            </a:r>
            <a:r>
              <a:rPr kumimoji="0" lang="tr-TR" altLang="tr-TR" sz="1800" b="0" i="0" u="none" strike="noStrike" cap="none" normalizeH="0" baseline="0" dirty="0" err="1" smtClean="0">
                <a:ln>
                  <a:noFill/>
                </a:ln>
                <a:solidFill>
                  <a:schemeClr val="tx1"/>
                </a:solidFill>
                <a:effectLst/>
                <a:latin typeface="Arial" panose="020B0604020202020204" pitchFamily="34" charset="0"/>
              </a:rPr>
              <a:t>enhanced</a:t>
            </a:r>
            <a:r>
              <a:rPr kumimoji="0" lang="tr-TR" altLang="tr-TR"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smtClean="0">
                <a:ln>
                  <a:noFill/>
                </a:ln>
                <a:solidFill>
                  <a:schemeClr val="tx1"/>
                </a:solidFill>
                <a:effectLst/>
                <a:latin typeface="Arial" panose="020B0604020202020204" pitchFamily="34" charset="0"/>
              </a:rPr>
              <a:t>Continuity</a:t>
            </a:r>
            <a:r>
              <a:rPr kumimoji="0" lang="tr-TR" altLang="tr-TR" sz="1800" b="0" i="0" u="none" strike="noStrike" cap="none" normalizeH="0" baseline="0" dirty="0" smtClean="0">
                <a:ln>
                  <a:noFill/>
                </a:ln>
                <a:solidFill>
                  <a:schemeClr val="tx1"/>
                </a:solidFill>
                <a:effectLst/>
                <a:latin typeface="Arial" panose="020B0604020202020204" pitchFamily="34" charset="0"/>
              </a:rPr>
              <a:t> of life </a:t>
            </a:r>
            <a:r>
              <a:rPr kumimoji="0" lang="tr-TR" altLang="tr-TR" sz="1800" b="0" i="0" u="none" strike="noStrike" cap="none" normalizeH="0" baseline="0" dirty="0" err="1" smtClean="0">
                <a:ln>
                  <a:noFill/>
                </a:ln>
                <a:solidFill>
                  <a:schemeClr val="tx1"/>
                </a:solidFill>
                <a:effectLst/>
                <a:latin typeface="Arial" panose="020B0604020202020204" pitchFamily="34" charset="0"/>
              </a:rPr>
              <a:t>and</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food</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security</a:t>
            </a:r>
            <a:r>
              <a:rPr kumimoji="0" lang="tr-TR" altLang="tr-TR" sz="1800" b="0" i="0" u="none" strike="noStrike" cap="none" normalizeH="0" baseline="0" dirty="0" smtClean="0">
                <a:ln>
                  <a:noFill/>
                </a:ln>
                <a:solidFill>
                  <a:schemeClr val="tx1"/>
                </a:solidFill>
                <a:effectLst/>
                <a:latin typeface="Arial" panose="020B0604020202020204" pitchFamily="34" charset="0"/>
              </a:rPr>
              <a:t> is </a:t>
            </a:r>
            <a:r>
              <a:rPr kumimoji="0" lang="tr-TR" altLang="tr-TR" sz="1800" b="0" i="0" u="none" strike="noStrike" cap="none" normalizeH="0" baseline="0" dirty="0" err="1" smtClean="0">
                <a:ln>
                  <a:noFill/>
                </a:ln>
                <a:solidFill>
                  <a:schemeClr val="tx1"/>
                </a:solidFill>
                <a:effectLst/>
                <a:latin typeface="Arial" panose="020B0604020202020204" pitchFamily="34" charset="0"/>
              </a:rPr>
              <a:t>ensured</a:t>
            </a:r>
            <a:r>
              <a:rPr kumimoji="0" lang="tr-TR" altLang="tr-TR"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smtClean="0">
                <a:ln>
                  <a:noFill/>
                </a:ln>
                <a:solidFill>
                  <a:schemeClr val="tx1"/>
                </a:solidFill>
                <a:effectLst/>
                <a:latin typeface="Arial" panose="020B0604020202020204" pitchFamily="34" charset="0"/>
              </a:rPr>
              <a:t>Disaster</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preparedness</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and</a:t>
            </a:r>
            <a:r>
              <a:rPr kumimoji="0" lang="tr-TR" altLang="tr-TR" sz="1800" b="0" i="0" u="none" strike="noStrike" cap="none" normalizeH="0" baseline="0" dirty="0" smtClean="0">
                <a:ln>
                  <a:noFill/>
                </a:ln>
                <a:solidFill>
                  <a:schemeClr val="tx1"/>
                </a:solidFill>
                <a:effectLst/>
                <a:latin typeface="Arial" panose="020B0604020202020204" pitchFamily="34" charset="0"/>
              </a:rPr>
              <a:t> urban </a:t>
            </a:r>
            <a:r>
              <a:rPr kumimoji="0" lang="tr-TR" altLang="tr-TR" sz="1800" b="0" i="0" u="none" strike="noStrike" cap="none" normalizeH="0" baseline="0" dirty="0" err="1" smtClean="0">
                <a:ln>
                  <a:noFill/>
                </a:ln>
                <a:solidFill>
                  <a:schemeClr val="tx1"/>
                </a:solidFill>
                <a:effectLst/>
                <a:latin typeface="Arial" panose="020B0604020202020204" pitchFamily="34" charset="0"/>
              </a:rPr>
              <a:t>resilience</a:t>
            </a:r>
            <a:endParaRPr kumimoji="0" lang="tr-TR" altLang="tr-T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are</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strengthened</a:t>
            </a:r>
            <a:r>
              <a:rPr kumimoji="0" lang="tr-TR" altLang="tr-TR"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smtClean="0">
                <a:ln>
                  <a:noFill/>
                </a:ln>
                <a:solidFill>
                  <a:schemeClr val="tx1"/>
                </a:solidFill>
                <a:effectLst/>
                <a:latin typeface="Arial" panose="020B0604020202020204" pitchFamily="34" charset="0"/>
              </a:rPr>
              <a:t>Provides</a:t>
            </a:r>
            <a:r>
              <a:rPr kumimoji="0" lang="tr-TR" altLang="tr-TR" sz="1800" b="0" i="0" u="none" strike="noStrike" cap="none" normalizeH="0" baseline="0" dirty="0" smtClean="0">
                <a:ln>
                  <a:noFill/>
                </a:ln>
                <a:solidFill>
                  <a:schemeClr val="tx1"/>
                </a:solidFill>
                <a:effectLst/>
                <a:latin typeface="Arial" panose="020B0604020202020204" pitchFamily="34" charset="0"/>
              </a:rPr>
              <a:t> a </a:t>
            </a:r>
            <a:r>
              <a:rPr kumimoji="0" lang="tr-TR" altLang="tr-TR" sz="1800" b="0" i="0" u="none" strike="noStrike" cap="none" normalizeH="0" baseline="0" dirty="0" err="1" smtClean="0">
                <a:ln>
                  <a:noFill/>
                </a:ln>
                <a:solidFill>
                  <a:schemeClr val="tx1"/>
                </a:solidFill>
                <a:effectLst/>
                <a:latin typeface="Arial" panose="020B0604020202020204" pitchFamily="34" charset="0"/>
              </a:rPr>
              <a:t>sustainable</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solution</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considering</a:t>
            </a:r>
            <a:r>
              <a:rPr kumimoji="0" lang="tr-TR" altLang="tr-TR"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err="1" smtClean="0">
                <a:ln>
                  <a:noFill/>
                </a:ln>
                <a:solidFill>
                  <a:schemeClr val="tx1"/>
                </a:solidFill>
                <a:effectLst/>
                <a:latin typeface="Arial" panose="020B0604020202020204" pitchFamily="34" charset="0"/>
              </a:rPr>
              <a:t>cost</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and</a:t>
            </a:r>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1800" b="0" i="0" u="none" strike="noStrike" cap="none" normalizeH="0" baseline="0" dirty="0" err="1" smtClean="0">
                <a:ln>
                  <a:noFill/>
                </a:ln>
                <a:solidFill>
                  <a:schemeClr val="tx1"/>
                </a:solidFill>
                <a:effectLst/>
                <a:latin typeface="Arial" panose="020B0604020202020204" pitchFamily="34" charset="0"/>
              </a:rPr>
              <a:t>feasibility</a:t>
            </a:r>
            <a:r>
              <a:rPr kumimoji="0" lang="tr-TR" altLang="tr-TR" sz="18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7592558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a Olay">
  <a:themeElements>
    <a:clrScheme name="Ana Olay">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Ana Olay">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a Olay">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TM04033927[[fn=Ana Olay]]</Template>
  <TotalTime>536</TotalTime>
  <Words>652</Words>
  <Application>Microsoft Office PowerPoint</Application>
  <PresentationFormat>Geniş ekran</PresentationFormat>
  <Paragraphs>50</Paragraphs>
  <Slides>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7</vt:i4>
      </vt:variant>
    </vt:vector>
  </HeadingPairs>
  <TitlesOfParts>
    <vt:vector size="13" baseType="lpstr">
      <vt:lpstr>Arial</vt:lpstr>
      <vt:lpstr>Bahnschrift Condensed</vt:lpstr>
      <vt:lpstr>Britannic Bold</vt:lpstr>
      <vt:lpstr>Impact</vt:lpstr>
      <vt:lpstr>Times New Roman</vt:lpstr>
      <vt:lpstr>Ana Olay</vt:lpstr>
      <vt:lpstr>ResilientCity</vt:lpstr>
      <vt:lpstr>How This Idea Came to Life?</vt:lpstr>
      <vt:lpstr>Problem / Background  </vt:lpstr>
      <vt:lpstr>Objective</vt:lpstr>
      <vt:lpstr>Proposed Solution</vt:lpstr>
      <vt:lpstr>Approach</vt:lpstr>
      <vt:lpstr>Expected Impact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ResilientCity</dc:title>
  <dc:creator>LENOVO</dc:creator>
  <cp:lastModifiedBy>LENOVO</cp:lastModifiedBy>
  <cp:revision>11</cp:revision>
  <dcterms:created xsi:type="dcterms:W3CDTF">2025-10-02T20:16:45Z</dcterms:created>
  <dcterms:modified xsi:type="dcterms:W3CDTF">2025-10-04T15:09:51Z</dcterms:modified>
</cp:coreProperties>
</file>