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1284" r:id="rId3"/>
    <p:sldId id="1400" r:id="rId4"/>
    <p:sldId id="1402" r:id="rId5"/>
    <p:sldId id="1425" r:id="rId6"/>
    <p:sldId id="1426" r:id="rId7"/>
    <p:sldId id="1427" r:id="rId8"/>
    <p:sldId id="1429" r:id="rId9"/>
    <p:sldId id="1288" r:id="rId10"/>
    <p:sldId id="1430" r:id="rId11"/>
    <p:sldId id="1439" r:id="rId12"/>
    <p:sldId id="1440" r:id="rId13"/>
    <p:sldId id="1441" r:id="rId14"/>
    <p:sldId id="1442" r:id="rId15"/>
    <p:sldId id="1443" r:id="rId16"/>
    <p:sldId id="144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FF00"/>
    <a:srgbClr val="006600"/>
    <a:srgbClr val="FF6600"/>
    <a:srgbClr val="0000FF"/>
    <a:srgbClr val="FFFFFF"/>
    <a:srgbClr val="3333FF"/>
    <a:srgbClr val="FF33CC"/>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1" autoAdjust="0"/>
    <p:restoredTop sz="94049" autoAdjust="0"/>
  </p:normalViewPr>
  <p:slideViewPr>
    <p:cSldViewPr showGuides="1">
      <p:cViewPr>
        <p:scale>
          <a:sx n="81" d="100"/>
          <a:sy n="81" d="100"/>
        </p:scale>
        <p:origin x="-282" y="20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varScale="1">
      <p:scale>
        <a:sx n="1" d="1"/>
        <a:sy n="1" d="1"/>
      </p:scale>
      <p:origin x="0" y="-264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AED22-7A29-4A9E-B8EC-A32B4889A17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15DA6-C5A1-4164-8FBC-E4B0D1B4BE1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15DA6-C5A1-4164-8FBC-E4B0D1B4BE1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5715DA6-C5A1-4164-8FBC-E4B0D1B4BE1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49581DF2-B961-4A43-8B93-FE9979AA9AC1}" type="slidenum">
              <a:rPr lang="en-US" altLang="en-US" smtClean="0"/>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581DF2-B961-4A43-8B93-FE9979AA9AC1}" type="slidenum">
              <a:rPr lang="en-US" altLang="en-US" smtClean="0"/>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9.png"/><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5.png"/><Relationship Id="rId3" Type="http://schemas.openxmlformats.org/officeDocument/2006/relationships/image" Target="../media/image36.png"/><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2.xml"/><Relationship Id="rId7" Type="http://schemas.openxmlformats.org/officeDocument/2006/relationships/image" Target="../media/image44.png"/><Relationship Id="rId6" Type="http://schemas.microsoft.com/office/2007/relationships/hdphoto" Target="../media/image18.wdp"/><Relationship Id="rId5" Type="http://schemas.openxmlformats.org/officeDocument/2006/relationships/image" Target="../media/image17.png"/><Relationship Id="rId4" Type="http://schemas.openxmlformats.org/officeDocument/2006/relationships/image" Target="../media/image43.jpeg"/><Relationship Id="rId3" Type="http://schemas.openxmlformats.org/officeDocument/2006/relationships/image" Target="../media/image42.png"/><Relationship Id="rId2" Type="http://schemas.microsoft.com/office/2007/relationships/hdphoto" Target="../media/image41.wdp"/><Relationship Id="rId1" Type="http://schemas.openxmlformats.org/officeDocument/2006/relationships/image" Target="../media/image40.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8.png"/><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25.png"/><Relationship Id="rId3" Type="http://schemas.openxmlformats.org/officeDocument/2006/relationships/image" Target="../media/image8.png"/><Relationship Id="rId2" Type="http://schemas.microsoft.com/office/2007/relationships/hdphoto" Target="../media/image41.wdp"/><Relationship Id="rId10" Type="http://schemas.openxmlformats.org/officeDocument/2006/relationships/notesSlide" Target="../notesSlides/notesSlide2.xml"/><Relationship Id="rId1" Type="http://schemas.openxmlformats.org/officeDocument/2006/relationships/image" Target="../media/image40.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jpeg"/><Relationship Id="rId6" Type="http://schemas.openxmlformats.org/officeDocument/2006/relationships/image" Target="../media/image7.jpeg"/><Relationship Id="rId5" Type="http://schemas.openxmlformats.org/officeDocument/2006/relationships/image" Target="../media/image6.jpeg"/><Relationship Id="rId4" Type="http://schemas.microsoft.com/office/2007/relationships/hdphoto" Target="../media/image5.wdp"/><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9.png"/><Relationship Id="rId5" Type="http://schemas.microsoft.com/office/2007/relationships/hdphoto" Target="../media/image18.wdp"/><Relationship Id="rId4" Type="http://schemas.openxmlformats.org/officeDocument/2006/relationships/image" Target="../media/image17.png"/><Relationship Id="rId3" Type="http://schemas.openxmlformats.org/officeDocument/2006/relationships/image" Target="../media/image16.jpeg"/><Relationship Id="rId2" Type="http://schemas.microsoft.com/office/2007/relationships/hdphoto" Target="../media/image15.wdp"/><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0.jpe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21.jpe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jpeg"/><Relationship Id="rId2" Type="http://schemas.microsoft.com/office/2007/relationships/hdphoto" Target="../media/image23.wdp"/><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picture containing tree, person, outdoor, grass&#10;&#10;Description automatically generated"/>
          <p:cNvPicPr>
            <a:picLocks noGrp="1" noChangeAspect="1"/>
          </p:cNvPicPr>
          <p:nvPr>
            <p:ph idx="1"/>
          </p:nvPr>
        </p:nvPicPr>
        <p:blipFill rotWithShape="1">
          <a:blip r:embed="rId1">
            <a:extLst>
              <a:ext uri="{28A0092B-C50C-407E-A947-70E740481C1C}">
                <a14:useLocalDpi xmlns:a14="http://schemas.microsoft.com/office/drawing/2010/main" val="0"/>
              </a:ext>
            </a:extLst>
          </a:blip>
          <a:srcRect t="-643" b="16373"/>
          <a:stretch>
            <a:fillRect/>
          </a:stretch>
        </p:blipFill>
        <p:spPr>
          <a:xfrm>
            <a:off x="9728" y="-42153"/>
            <a:ext cx="12192000" cy="6858000"/>
          </a:xfrm>
          <a:prstGeom prst="rect">
            <a:avLst/>
          </a:prstGeom>
          <a:ln>
            <a:noFill/>
          </a:ln>
          <a:effectLst>
            <a:softEdge rad="112500"/>
          </a:effectLst>
        </p:spPr>
      </p:pic>
      <p:sp>
        <p:nvSpPr>
          <p:cNvPr id="6" name="Rectangle 8"/>
          <p:cNvSpPr>
            <a:spLocks noChangeArrowheads="1"/>
          </p:cNvSpPr>
          <p:nvPr/>
        </p:nvSpPr>
        <p:spPr bwMode="auto">
          <a:xfrm>
            <a:off x="-1524" y="2819400"/>
            <a:ext cx="12192000" cy="914897"/>
          </a:xfrm>
          <a:prstGeom prst="rect">
            <a:avLst/>
          </a:prstGeom>
          <a:solidFill>
            <a:schemeClr val="bg1">
              <a:alpha val="70979"/>
            </a:schemeClr>
          </a:solidFill>
          <a:ln>
            <a:noFill/>
          </a:ln>
          <a:extLst>
            <a:ext uri="{91240B29-F687-4F45-9708-019B960494DF}">
              <a14:hiddenLine xmlns:a14="http://schemas.microsoft.com/office/drawing/2010/main" w="9525">
                <a:solidFill>
                  <a:srgbClr val="000000"/>
                </a:solidFill>
                <a:round/>
              </a14:hiddenLine>
            </a:ext>
          </a:extLst>
        </p:spPr>
        <p:txBody>
          <a:bodyPr wrap="none" lIns="70588" tIns="36706" rIns="70588" bIns="36706" anchor="ct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hangingPunct="1"/>
            <a:endParaRPr lang="en-US" altLang="en-US" sz="1570"/>
          </a:p>
        </p:txBody>
      </p:sp>
      <p:sp>
        <p:nvSpPr>
          <p:cNvPr id="7" name="TextBox 10"/>
          <p:cNvSpPr>
            <a:spLocks noChangeArrowheads="1"/>
          </p:cNvSpPr>
          <p:nvPr>
            <p:custDataLst>
              <p:tags r:id="rId2"/>
            </p:custDataLst>
          </p:nvPr>
        </p:nvSpPr>
        <p:spPr bwMode="auto">
          <a:xfrm>
            <a:off x="914400" y="2944842"/>
            <a:ext cx="10855898" cy="6640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r>
              <a:rPr lang="en-US" altLang="en-US" sz="3300" b="1">
                <a:solidFill>
                  <a:srgbClr val="7030A0"/>
                </a:solidFill>
                <a:ea typeface="MS PGothic" panose="020B0600070205080204" pitchFamily="50" charset="-128"/>
              </a:rPr>
              <a:t>Thực hành tính sai số trong phép đo. Ghi kết quả đo</a:t>
            </a:r>
            <a:endParaRPr lang="en-US" altLang="en-US" sz="3300" b="1">
              <a:solidFill>
                <a:srgbClr val="7030A0"/>
              </a:solidFill>
            </a:endParaRPr>
          </a:p>
        </p:txBody>
      </p:sp>
      <p:sp>
        <p:nvSpPr>
          <p:cNvPr id="8" name="TextBox 11"/>
          <p:cNvSpPr>
            <a:spLocks noChangeArrowheads="1"/>
          </p:cNvSpPr>
          <p:nvPr>
            <p:custDataLst>
              <p:tags r:id="rId3"/>
            </p:custDataLst>
          </p:nvPr>
        </p:nvSpPr>
        <p:spPr bwMode="auto">
          <a:xfrm>
            <a:off x="-228600" y="2742606"/>
            <a:ext cx="1816029" cy="612934"/>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wrap="square">
            <a:spAutoFit/>
          </a:bodyPr>
          <a:lstStyle>
            <a:lvl1pPr>
              <a:defRPr sz="2000">
                <a:solidFill>
                  <a:schemeClr val="tx1"/>
                </a:solidFill>
                <a:latin typeface="Arial" panose="020B0604020202020204" pitchFamily="34" charset="0"/>
                <a:cs typeface="Arial" panose="020B0604020202020204" pitchFamily="34" charset="0"/>
              </a:defRPr>
            </a:lvl1pPr>
            <a:lvl2pPr marL="742950" indent="-285750">
              <a:defRPr sz="2000">
                <a:solidFill>
                  <a:schemeClr val="tx1"/>
                </a:solidFill>
                <a:latin typeface="Arial" panose="020B0604020202020204" pitchFamily="34" charset="0"/>
                <a:cs typeface="Arial" panose="020B0604020202020204" pitchFamily="34" charset="0"/>
              </a:defRPr>
            </a:lvl2pPr>
            <a:lvl3pPr marL="1143000" indent="-228600">
              <a:defRPr sz="2000">
                <a:solidFill>
                  <a:schemeClr val="tx1"/>
                </a:solidFill>
                <a:latin typeface="Arial" panose="020B0604020202020204" pitchFamily="34" charset="0"/>
                <a:cs typeface="Arial" panose="020B0604020202020204" pitchFamily="34" charset="0"/>
              </a:defRPr>
            </a:lvl3pPr>
            <a:lvl4pPr marL="1600200" indent="-228600">
              <a:defRPr sz="2000">
                <a:solidFill>
                  <a:schemeClr val="tx1"/>
                </a:solidFill>
                <a:latin typeface="Arial" panose="020B0604020202020204" pitchFamily="34" charset="0"/>
                <a:cs typeface="Arial" panose="020B0604020202020204" pitchFamily="34" charset="0"/>
              </a:defRPr>
            </a:lvl4pPr>
            <a:lvl5pPr marL="2057400" indent="-22860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3000" b="1" i="1">
                <a:latin typeface="Times New Roman" panose="02020603050405020304" pitchFamily="18" charset="0"/>
                <a:cs typeface="Times New Roman" panose="02020603050405020304" pitchFamily="18" charset="0"/>
              </a:rPr>
              <a:t>Bài 3:</a:t>
            </a:r>
            <a:endParaRPr lang="en-US" altLang="en-US" sz="30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0" y="83273"/>
            <a:ext cx="10317821" cy="551822"/>
            <a:chOff x="-3007" y="2231322"/>
            <a:chExt cx="10253890" cy="770302"/>
          </a:xfrm>
        </p:grpSpPr>
        <p:grpSp>
          <p:nvGrpSpPr>
            <p:cNvPr id="35" name="Group 70"/>
            <p:cNvGrpSpPr/>
            <p:nvPr/>
          </p:nvGrpSpPr>
          <p:grpSpPr bwMode="auto">
            <a:xfrm>
              <a:off x="286114" y="2280388"/>
              <a:ext cx="5042460" cy="708275"/>
              <a:chOff x="564750" y="3403329"/>
              <a:chExt cx="2596631" cy="1364238"/>
            </a:xfrm>
          </p:grpSpPr>
          <p:pic>
            <p:nvPicPr>
              <p:cNvPr id="3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Box 3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3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40" name="Text Box 13"/>
          <p:cNvSpPr txBox="1">
            <a:spLocks noChangeArrowheads="1"/>
          </p:cNvSpPr>
          <p:nvPr/>
        </p:nvSpPr>
        <p:spPr bwMode="auto">
          <a:xfrm>
            <a:off x="264401" y="651304"/>
            <a:ext cx="382331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2. Cách xác định sai số</a:t>
            </a:r>
            <a:endParaRPr lang="en-US" sz="2500" dirty="0">
              <a:solidFill>
                <a:srgbClr val="0070C0"/>
              </a:solidFill>
              <a:cs typeface="Arial" panose="020B0604020202020204" pitchFamily="34" charset="0"/>
            </a:endParaRPr>
          </a:p>
        </p:txBody>
      </p:sp>
      <p:grpSp>
        <p:nvGrpSpPr>
          <p:cNvPr id="32" name="Group 31"/>
          <p:cNvGrpSpPr/>
          <p:nvPr/>
        </p:nvGrpSpPr>
        <p:grpSpPr>
          <a:xfrm>
            <a:off x="3200400" y="1757738"/>
            <a:ext cx="3338888" cy="909261"/>
            <a:chOff x="5231186" y="3112945"/>
            <a:chExt cx="4663325" cy="1172319"/>
          </a:xfrm>
        </p:grpSpPr>
        <p:pic>
          <p:nvPicPr>
            <p:cNvPr id="41" name="Picture 40"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5"/>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2" name="TextBox 41"/>
                <p:cNvSpPr txBox="1"/>
                <p:nvPr/>
              </p:nvSpPr>
              <p:spPr>
                <a:xfrm>
                  <a:off x="5410199" y="3304804"/>
                  <a:ext cx="4305298" cy="980460"/>
                </a:xfrm>
                <a:prstGeom prst="rect">
                  <a:avLst/>
                </a:prstGeom>
                <a:noFill/>
              </p:spPr>
              <p:txBody>
                <a:bodyPr wrap="square">
                  <a:spAutoFit/>
                </a:bodyPr>
                <a:lstStyle/>
                <a:p>
                  <a:pPr algn="ct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r>
                        <a:rPr lang="en-US" sz="3000" i="1">
                          <a:solidFill>
                            <a:srgbClr val="000000"/>
                          </a:solidFill>
                          <a:latin typeface="Cambria Math" panose="02040503050406030204" pitchFamily="18" charset="0"/>
                          <a:cs typeface="Arial" panose="020B0604020202020204" pitchFamily="34" charset="0"/>
                        </a:rPr>
                        <m:t> </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3000">
                      <a:solidFill>
                        <a:srgbClr val="000000"/>
                      </a:solidFill>
                      <a:cs typeface="Arial" panose="020B0604020202020204" pitchFamily="34" charset="0"/>
                    </a:rPr>
                    <a:t> </a:t>
                  </a:r>
                  <a14:m>
                    <m:oMath xmlns:m="http://schemas.openxmlformats.org/officeDocument/2006/math">
                      <m:acc>
                        <m:accPr>
                          <m:chr m:val="̅"/>
                          <m:ctrlPr>
                            <a:rPr lang="en-US" sz="3000" i="1">
                              <a:solidFill>
                                <a:srgbClr val="000000"/>
                              </a:solidFill>
                              <a:latin typeface="Cambria Math" panose="02040503050406030204"/>
                              <a:cs typeface="Arial" panose="020B0604020202020204" pitchFamily="34" charset="0"/>
                            </a:rPr>
                          </m:ctrlPr>
                        </m:accPr>
                        <m:e>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e>
                      </m:acc>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3000">
                      <a:solidFill>
                        <a:srgbClr val="000000"/>
                      </a:solidFill>
                      <a:cs typeface="Arial" panose="020B0604020202020204" pitchFamily="34" charset="0"/>
                      <a:sym typeface="Symbol" panose="05050102010706020507" pitchFamily="18" charset="2"/>
                    </a:rPr>
                    <a:t> </a:t>
                  </a: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oMath>
                  </a14:m>
                  <a:r>
                    <a:rPr lang="en-US" sz="3000" i="1"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dc</a:t>
                  </a:r>
                  <a:endParaRPr lang="en-US" sz="3000"/>
                </a:p>
              </p:txBody>
            </p:sp>
          </mc:Choice>
          <mc:Fallback>
            <p:sp>
              <p:nvSpPr>
                <p:cNvPr id="42" name="TextBox 41"/>
                <p:cNvSpPr txBox="1">
                  <a:spLocks noRot="1" noChangeAspect="1" noMove="1" noResize="1" noEditPoints="1" noAdjustHandles="1" noChangeArrowheads="1" noChangeShapeType="1" noTextEdit="1"/>
                </p:cNvSpPr>
                <p:nvPr/>
              </p:nvSpPr>
              <p:spPr>
                <a:xfrm>
                  <a:off x="5410199" y="3304804"/>
                  <a:ext cx="4305298" cy="980460"/>
                </a:xfrm>
                <a:prstGeom prst="rect">
                  <a:avLst/>
                </a:prstGeom>
                <a:blipFill rotWithShape="1">
                  <a:blip r:embed="rId4"/>
                </a:blipFill>
              </p:spPr>
              <p:txBody>
                <a:bodyPr/>
                <a:lstStyle/>
                <a:p>
                  <a:r>
                    <a:rPr lang="en-US" altLang="en-US">
                      <a:noFill/>
                    </a:rPr>
                    <a:t> </a:t>
                  </a:r>
                </a:p>
              </p:txBody>
            </p:sp>
          </mc:Fallback>
        </mc:AlternateContent>
      </p:grpSp>
      <mc:AlternateContent xmlns:mc="http://schemas.openxmlformats.org/markup-compatibility/2006">
        <mc:Choice xmlns:a14="http://schemas.microsoft.com/office/drawing/2010/main" Requires="a14">
          <p:sp>
            <p:nvSpPr>
              <p:cNvPr id="43" name="TextBox 42"/>
              <p:cNvSpPr txBox="1"/>
              <p:nvPr/>
            </p:nvSpPr>
            <p:spPr>
              <a:xfrm>
                <a:off x="6858000" y="1925894"/>
                <a:ext cx="3671516" cy="477054"/>
              </a:xfrm>
              <a:prstGeom prst="rect">
                <a:avLst/>
              </a:prstGeom>
              <a:noFill/>
            </p:spPr>
            <p:txBody>
              <a:bodyPr wrap="square">
                <a:spAutoFit/>
              </a:bodyPr>
              <a:lstStyle/>
              <a:p>
                <a14:m>
                  <m:oMath xmlns:m="http://schemas.openxmlformats.org/officeDocument/2006/math">
                    <m:r>
                      <a:rPr lang="en-US" sz="2500" i="1" smtClean="0">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2500" i="1">
                        <a:solidFill>
                          <a:srgbClr val="000000"/>
                        </a:solidFill>
                        <a:latin typeface="Cambria Math" panose="02040503050406030204" pitchFamily="18" charset="0"/>
                        <a:cs typeface="Arial" panose="020B0604020202020204" pitchFamily="34" charset="0"/>
                      </a:rPr>
                      <m:t>𝐴</m:t>
                    </m:r>
                    <m:r>
                      <a:rPr lang="en-US" sz="2500" b="0" i="1" baseline="-25000" smtClean="0">
                        <a:solidFill>
                          <a:srgbClr val="000000"/>
                        </a:solidFill>
                        <a:latin typeface="Cambria Math" panose="02040503050406030204" pitchFamily="18" charset="0"/>
                        <a:cs typeface="Arial" panose="020B0604020202020204" pitchFamily="34" charset="0"/>
                      </a:rPr>
                      <m:t>𝑑𝑐</m:t>
                    </m:r>
                  </m:oMath>
                </a14:m>
                <a:r>
                  <a:rPr lang="en-US" sz="25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sai số dụng cụ</a:t>
                </a:r>
                <a:endParaRPr lang="en-US" sz="2500"/>
              </a:p>
            </p:txBody>
          </p:sp>
        </mc:Choice>
        <mc:Fallback>
          <p:sp>
            <p:nvSpPr>
              <p:cNvPr id="43" name="TextBox 42"/>
              <p:cNvSpPr txBox="1">
                <a:spLocks noRot="1" noChangeAspect="1" noMove="1" noResize="1" noEditPoints="1" noAdjustHandles="1" noChangeArrowheads="1" noChangeShapeType="1" noTextEdit="1"/>
              </p:cNvSpPr>
              <p:nvPr/>
            </p:nvSpPr>
            <p:spPr>
              <a:xfrm>
                <a:off x="6858000" y="1925894"/>
                <a:ext cx="3671516" cy="477054"/>
              </a:xfrm>
              <a:prstGeom prst="rect">
                <a:avLst/>
              </a:prstGeom>
              <a:blipFill rotWithShape="1">
                <a:blip r:embed="rId5"/>
                <a:stretch>
                  <a:fillRect t="-120" r="16" b="-20609"/>
                </a:stretch>
              </a:blipFill>
            </p:spPr>
            <p:txBody>
              <a:bodyPr/>
              <a:lstStyle/>
              <a:p>
                <a:r>
                  <a:rPr lang="en-US" altLang="en-US">
                    <a:noFill/>
                  </a:rPr>
                  <a:t> </a:t>
                </a:r>
              </a:p>
            </p:txBody>
          </p:sp>
        </mc:Fallback>
      </mc:AlternateContent>
      <p:sp>
        <p:nvSpPr>
          <p:cNvPr id="44" name="TextBox 43"/>
          <p:cNvSpPr txBox="1"/>
          <p:nvPr/>
        </p:nvSpPr>
        <p:spPr>
          <a:xfrm>
            <a:off x="533400" y="1237180"/>
            <a:ext cx="10806542" cy="474104"/>
          </a:xfrm>
          <a:prstGeom prst="rect">
            <a:avLst/>
          </a:prstGeom>
          <a:noFill/>
        </p:spPr>
        <p:txBody>
          <a:bodyPr wrap="square">
            <a:spAutoFit/>
          </a:bodyPr>
          <a:lstStyle/>
          <a:p>
            <a:pPr marL="342900" marR="0" indent="-342900">
              <a:lnSpc>
                <a:spcPct val="107000"/>
              </a:lnSpc>
              <a:spcBef>
                <a:spcPts val="0"/>
              </a:spcBef>
              <a:spcAft>
                <a:spcPts val="0"/>
              </a:spcAft>
              <a:buFontTx/>
              <a:buChar char="-"/>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tuyệt đối  =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dụng cụ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ngẫu nhiên</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p:sp>
        <p:nvSpPr>
          <p:cNvPr id="31" name="TextBox 30"/>
          <p:cNvSpPr txBox="1"/>
          <p:nvPr/>
        </p:nvSpPr>
        <p:spPr>
          <a:xfrm>
            <a:off x="692729" y="2795369"/>
            <a:ext cx="10806542" cy="885755"/>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tỉ đối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 phép đo là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tỉ lệ phần trăm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tuyệt đối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 trị trung bình</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của đại lượng đo, cho biết mức độ chính xác của phép đo.</a:t>
            </a:r>
            <a:endParaRPr lang="en-US" sz="2500">
              <a:effectLst/>
              <a:latin typeface="Arial" panose="020B0604020202020204" pitchFamily="34" charset="0"/>
              <a:ea typeface="游明朝" panose="02020400000000000000" pitchFamily="18" charset="-128"/>
              <a:cs typeface="Arial" panose="020B0604020202020204" pitchFamily="34" charset="0"/>
            </a:endParaRPr>
          </a:p>
        </p:txBody>
      </p:sp>
      <p:sp>
        <p:nvSpPr>
          <p:cNvPr id="34" name="TextBox 33"/>
          <p:cNvSpPr txBox="1"/>
          <p:nvPr/>
        </p:nvSpPr>
        <p:spPr>
          <a:xfrm>
            <a:off x="2846016" y="5404740"/>
            <a:ext cx="7696200" cy="477054"/>
          </a:xfrm>
          <a:prstGeom prst="rect">
            <a:avLst/>
          </a:prstGeom>
          <a:noFill/>
        </p:spPr>
        <p:txBody>
          <a:bodyPr wrap="square">
            <a:spAutoFit/>
          </a:bodyPr>
          <a:lstStyle/>
          <a:p>
            <a:pPr algn="ct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Sai số tỉ đối càng nhỏ, phép đo càng chính xác</a:t>
            </a:r>
            <a:endParaRPr lang="en-US" sz="2500"/>
          </a:p>
        </p:txBody>
      </p:sp>
      <p:grpSp>
        <p:nvGrpSpPr>
          <p:cNvPr id="48" name="Group 47"/>
          <p:cNvGrpSpPr/>
          <p:nvPr/>
        </p:nvGrpSpPr>
        <p:grpSpPr>
          <a:xfrm>
            <a:off x="3376374" y="3996002"/>
            <a:ext cx="3276599" cy="987289"/>
            <a:chOff x="5231186" y="3112946"/>
            <a:chExt cx="4663325" cy="1110251"/>
          </a:xfrm>
        </p:grpSpPr>
        <p:pic>
          <p:nvPicPr>
            <p:cNvPr id="49" name="Picture 48" descr="empty-red-rectangl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50" name="TextBox 49"/>
                <p:cNvSpPr txBox="1"/>
                <p:nvPr/>
              </p:nvSpPr>
              <p:spPr>
                <a:xfrm>
                  <a:off x="5351028" y="3209898"/>
                  <a:ext cx="4305298" cy="931320"/>
                </a:xfrm>
                <a:prstGeom prst="rect">
                  <a:avLst/>
                </a:prstGeom>
                <a:noFill/>
              </p:spPr>
              <p:txBody>
                <a:bodyPr wrap="square">
                  <a:spAutoFit/>
                </a:bodyPr>
                <a:lstStyle/>
                <a:p>
                  <a:pPr algn="ctr"/>
                  <a14:m>
                    <m:oMath xmlns:m="http://schemas.openxmlformats.org/officeDocument/2006/math">
                      <m:r>
                        <a:rPr lang="en-US" sz="300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m:t>
                      </m:r>
                      <m:r>
                        <a:rPr lang="en-US" sz="3000" i="1" smtClean="0">
                          <a:solidFill>
                            <a:srgbClr val="000000"/>
                          </a:solidFill>
                          <a:effectLst/>
                          <a:latin typeface="Cambria Math" panose="02040503050406030204" pitchFamily="18" charset="0"/>
                          <a:cs typeface="Arial" panose="020B0604020202020204" pitchFamily="34" charset="0"/>
                        </a:rPr>
                        <m:t>𝐴</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smtClean="0">
                              <a:solidFill>
                                <a:srgbClr val="000000"/>
                              </a:solidFill>
                              <a:effectLst/>
                              <a:latin typeface="Cambria Math" panose="02040503050406030204" pitchFamily="18" charset="0"/>
                              <a:cs typeface="Arial" panose="020B0604020202020204" pitchFamily="34" charset="0"/>
                            </a:rPr>
                            <m:t>𝐴</m:t>
                          </m:r>
                        </m:num>
                        <m:den>
                          <m:acc>
                            <m:accPr>
                              <m:chr m:val="̅"/>
                              <m:ctrlPr>
                                <a:rPr lang="en-US" sz="3000" i="1">
                                  <a:solidFill>
                                    <a:srgbClr val="000000"/>
                                  </a:solidFill>
                                  <a:latin typeface="Cambria Math" panose="02040503050406030204"/>
                                  <a:cs typeface="Arial" panose="020B0604020202020204" pitchFamily="34" charset="0"/>
                                </a:rPr>
                              </m:ctrlPr>
                            </m:accPr>
                            <m:e>
                              <m:r>
                                <a:rPr lang="en-US" sz="3000" i="1">
                                  <a:solidFill>
                                    <a:srgbClr val="000000"/>
                                  </a:solidFill>
                                  <a:latin typeface="Cambria Math" panose="02040503050406030204" pitchFamily="18" charset="0"/>
                                  <a:cs typeface="Arial" panose="020B0604020202020204" pitchFamily="34" charset="0"/>
                                </a:rPr>
                                <m:t>𝐴</m:t>
                              </m:r>
                            </m:e>
                          </m:acc>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a:t>
                  </a:r>
                  <a:endParaRPr lang="en-US" sz="3000"/>
                </a:p>
              </p:txBody>
            </p:sp>
          </mc:Choice>
          <mc:Fallback>
            <p:sp>
              <p:nvSpPr>
                <p:cNvPr id="50" name="TextBox 49"/>
                <p:cNvSpPr txBox="1">
                  <a:spLocks noRot="1" noChangeAspect="1" noMove="1" noResize="1" noEditPoints="1" noAdjustHandles="1" noChangeArrowheads="1" noChangeShapeType="1" noTextEdit="1"/>
                </p:cNvSpPr>
                <p:nvPr/>
              </p:nvSpPr>
              <p:spPr>
                <a:xfrm>
                  <a:off x="5351028" y="3209898"/>
                  <a:ext cx="4305298" cy="931320"/>
                </a:xfrm>
                <a:prstGeom prst="rect">
                  <a:avLst/>
                </a:prstGeom>
                <a:blipFill rotWithShape="1">
                  <a:blip r:embed="rId7"/>
                </a:blipFill>
              </p:spPr>
              <p:txBody>
                <a:bodyPr/>
                <a:lstStyle/>
                <a:p>
                  <a:r>
                    <a:rPr lang="en-US"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31" grpId="0"/>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p:cNvGrpSpPr/>
          <p:nvPr/>
        </p:nvGrpSpPr>
        <p:grpSpPr>
          <a:xfrm>
            <a:off x="-12700" y="99461"/>
            <a:ext cx="10317821" cy="551822"/>
            <a:chOff x="-3007" y="2231322"/>
            <a:chExt cx="10253890" cy="770302"/>
          </a:xfrm>
        </p:grpSpPr>
        <p:grpSp>
          <p:nvGrpSpPr>
            <p:cNvPr id="35" name="Group 70"/>
            <p:cNvGrpSpPr/>
            <p:nvPr/>
          </p:nvGrpSpPr>
          <p:grpSpPr bwMode="auto">
            <a:xfrm>
              <a:off x="286114" y="2280388"/>
              <a:ext cx="5042460" cy="708275"/>
              <a:chOff x="564750" y="3403329"/>
              <a:chExt cx="2596631" cy="1364238"/>
            </a:xfrm>
          </p:grpSpPr>
          <p:pic>
            <p:nvPicPr>
              <p:cNvPr id="3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Box 3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3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40" name="Text Box 13"/>
          <p:cNvSpPr txBox="1">
            <a:spLocks noChangeArrowheads="1"/>
          </p:cNvSpPr>
          <p:nvPr/>
        </p:nvSpPr>
        <p:spPr bwMode="auto">
          <a:xfrm>
            <a:off x="399120" y="727442"/>
            <a:ext cx="74317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3. Cách xác định sai số phép đo gián tiếp</a:t>
            </a:r>
            <a:endParaRPr lang="en-US" sz="2500" dirty="0">
              <a:solidFill>
                <a:srgbClr val="0070C0"/>
              </a:solidFill>
              <a:cs typeface="Arial" panose="020B0604020202020204" pitchFamily="34" charset="0"/>
            </a:endParaRPr>
          </a:p>
        </p:txBody>
      </p:sp>
      <p:sp>
        <p:nvSpPr>
          <p:cNvPr id="21" name="TextBox 20"/>
          <p:cNvSpPr txBox="1"/>
          <p:nvPr/>
        </p:nvSpPr>
        <p:spPr>
          <a:xfrm>
            <a:off x="866621" y="1215151"/>
            <a:ext cx="9877579" cy="474104"/>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Để xác định sai số của phép đo gián tiếp, vận dụng quy tắc sau: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3" name="TextBox 22"/>
          <p:cNvSpPr txBox="1"/>
          <p:nvPr/>
        </p:nvSpPr>
        <p:spPr>
          <a:xfrm>
            <a:off x="1172927" y="5251737"/>
            <a:ext cx="7699156" cy="477054"/>
          </a:xfrm>
          <a:prstGeom prst="rect">
            <a:avLst/>
          </a:prstGeom>
          <a:noFill/>
        </p:spPr>
        <p:txBody>
          <a:bodyPr wrap="square">
            <a:spAutoFit/>
          </a:bodyPr>
          <a:lstStyle/>
          <a:p>
            <a:r>
              <a:rPr lang="en-US" sz="2500">
                <a:solidFill>
                  <a:srgbClr val="000000"/>
                </a:solidFill>
                <a:effectLst/>
                <a:latin typeface="Arial" panose="020B0604020202020204" pitchFamily="34" charset="0"/>
                <a:ea typeface="Times New Roman" panose="02020603050405020304" pitchFamily="18" charset="0"/>
              </a:rPr>
              <a:t>- Từ sai số tỉ đối, tính được sai số tuyệt đối</a:t>
            </a:r>
            <a:endParaRPr lang="en-US" sz="2500"/>
          </a:p>
        </p:txBody>
      </p:sp>
      <p:sp>
        <p:nvSpPr>
          <p:cNvPr id="25" name="TextBox 24"/>
          <p:cNvSpPr txBox="1"/>
          <p:nvPr/>
        </p:nvSpPr>
        <p:spPr>
          <a:xfrm>
            <a:off x="942820" y="3293620"/>
            <a:ext cx="10058400" cy="894860"/>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Sai số tỉ đối của một tích hay thường thi bằng tổng các sai số tỉ đối của các thừa số.</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2" name="Group 1"/>
          <p:cNvGrpSpPr/>
          <p:nvPr/>
        </p:nvGrpSpPr>
        <p:grpSpPr>
          <a:xfrm>
            <a:off x="2073301" y="2570908"/>
            <a:ext cx="2638399" cy="533400"/>
            <a:chOff x="2073301" y="2570908"/>
            <a:chExt cx="2638399" cy="533400"/>
          </a:xfrm>
        </p:grpSpPr>
        <p:pic>
          <p:nvPicPr>
            <p:cNvPr id="26"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301" y="2570908"/>
              <a:ext cx="2638399"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TextBox 26"/>
            <p:cNvSpPr txBox="1"/>
            <p:nvPr/>
          </p:nvSpPr>
          <p:spPr>
            <a:xfrm>
              <a:off x="2174900" y="2618540"/>
              <a:ext cx="2498699" cy="477054"/>
            </a:xfrm>
            <a:prstGeom prst="rect">
              <a:avLst/>
            </a:prstGeom>
            <a:noFill/>
          </p:spPr>
          <p:txBody>
            <a:bodyPr wrap="square">
              <a:spAutoFit/>
            </a:bodyPr>
            <a:lstStyle/>
            <a:p>
              <a:pPr algn="ct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 B + C</a:t>
              </a:r>
              <a:endParaRPr lang="en-US" sz="2500"/>
            </a:p>
          </p:txBody>
        </p:sp>
      </p:grpSp>
      <p:grpSp>
        <p:nvGrpSpPr>
          <p:cNvPr id="4" name="Group 3"/>
          <p:cNvGrpSpPr/>
          <p:nvPr/>
        </p:nvGrpSpPr>
        <p:grpSpPr>
          <a:xfrm>
            <a:off x="2136801" y="4226863"/>
            <a:ext cx="2574899" cy="701859"/>
            <a:chOff x="2136801" y="4226863"/>
            <a:chExt cx="2574899" cy="701859"/>
          </a:xfrm>
        </p:grpSpPr>
        <p:pic>
          <p:nvPicPr>
            <p:cNvPr id="28"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6801" y="4226863"/>
              <a:ext cx="2574899" cy="70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a:xfrm>
              <a:off x="2749164" y="4311707"/>
              <a:ext cx="1810136" cy="523220"/>
            </a:xfrm>
            <a:prstGeom prst="rect">
              <a:avLst/>
            </a:prstGeom>
            <a:noFill/>
          </p:spPr>
          <p:txBody>
            <a:bodyPr wrap="square">
              <a:spAutoFit/>
            </a:bodyPr>
            <a:lstStyle/>
            <a:p>
              <a:pPr marR="0"/>
              <a:r>
                <a:rPr lang="en-US" sz="2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 B.C</a:t>
              </a:r>
              <a:endPar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grpSp>
      <p:grpSp>
        <p:nvGrpSpPr>
          <p:cNvPr id="3" name="Group 2"/>
          <p:cNvGrpSpPr/>
          <p:nvPr/>
        </p:nvGrpSpPr>
        <p:grpSpPr>
          <a:xfrm>
            <a:off x="6096000" y="2601817"/>
            <a:ext cx="3305201" cy="533400"/>
            <a:chOff x="6096000" y="2601817"/>
            <a:chExt cx="3305201" cy="533400"/>
          </a:xfrm>
        </p:grpSpPr>
        <p:pic>
          <p:nvPicPr>
            <p:cNvPr id="46"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601817"/>
              <a:ext cx="3305201"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TextBox 46"/>
            <p:cNvSpPr txBox="1"/>
            <p:nvPr/>
          </p:nvSpPr>
          <p:spPr>
            <a:xfrm>
              <a:off x="6505601" y="2641493"/>
              <a:ext cx="2667000" cy="493723"/>
            </a:xfrm>
            <a:prstGeom prst="rect">
              <a:avLst/>
            </a:prstGeom>
            <a:noFill/>
          </p:spPr>
          <p:txBody>
            <a:bodyPr wrap="square">
              <a:spAutoFit/>
            </a:bodyPr>
            <a:lstStyle/>
            <a:p>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B</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C</a:t>
              </a:r>
              <a:endParaRPr lang="en-US" sz="2500"/>
            </a:p>
          </p:txBody>
        </p:sp>
      </p:grpSp>
      <p:grpSp>
        <p:nvGrpSpPr>
          <p:cNvPr id="5" name="Group 4"/>
          <p:cNvGrpSpPr/>
          <p:nvPr/>
        </p:nvGrpSpPr>
        <p:grpSpPr>
          <a:xfrm>
            <a:off x="6180822" y="4188480"/>
            <a:ext cx="3472016" cy="701859"/>
            <a:chOff x="6180822" y="4188480"/>
            <a:chExt cx="3472016" cy="701859"/>
          </a:xfrm>
        </p:grpSpPr>
        <p:pic>
          <p:nvPicPr>
            <p:cNvPr id="52"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822" y="4188480"/>
              <a:ext cx="3103316" cy="701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TextBox 52"/>
            <p:cNvSpPr txBox="1"/>
            <p:nvPr/>
          </p:nvSpPr>
          <p:spPr>
            <a:xfrm>
              <a:off x="6549522" y="4311707"/>
              <a:ext cx="3103316" cy="523220"/>
            </a:xfrm>
            <a:prstGeom prst="rect">
              <a:avLst/>
            </a:prstGeom>
            <a:noFill/>
          </p:spPr>
          <p:txBody>
            <a:bodyPr wrap="square">
              <a:spAutoFit/>
            </a:bodyPr>
            <a:lstStyle/>
            <a:p>
              <a:pPr marR="0"/>
              <a:r>
                <a:rPr lang="en-US" sz="28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a:t>
              </a:r>
              <a:r>
                <a:rPr lang="en-US" sz="2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B</a:t>
              </a:r>
              <a:r>
                <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rPr>
                <a:t> + </a:t>
              </a:r>
              <a:r>
                <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C</a:t>
              </a:r>
              <a:r>
                <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n-US" sz="2800">
                <a:solidFill>
                  <a:srgbClr val="000000"/>
                </a:solidFill>
                <a:latin typeface="Arial" panose="020B0604020202020204" pitchFamily="34" charset="0"/>
                <a:ea typeface="Times New Roman" panose="02020603050405020304" pitchFamily="18" charset="0"/>
                <a:cs typeface="Arial" panose="020B0604020202020204" pitchFamily="34" charset="0"/>
              </a:endParaRPr>
            </a:p>
          </p:txBody>
        </p:sp>
      </p:grpSp>
      <p:sp>
        <p:nvSpPr>
          <p:cNvPr id="20" name="TextBox 19"/>
          <p:cNvSpPr txBox="1"/>
          <p:nvPr/>
        </p:nvSpPr>
        <p:spPr>
          <a:xfrm>
            <a:off x="786023" y="1600809"/>
            <a:ext cx="9877579" cy="894860"/>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Sai số tuyệt đối của một tổng hay hiệu bằng tổng các sai số tuyệt đối của các số hạng.</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00" y="99461"/>
            <a:ext cx="10317821" cy="551822"/>
            <a:chOff x="-3007" y="2231322"/>
            <a:chExt cx="10253890" cy="770302"/>
          </a:xfrm>
        </p:grpSpPr>
        <p:grpSp>
          <p:nvGrpSpPr>
            <p:cNvPr id="5" name="Group 70"/>
            <p:cNvGrpSpPr/>
            <p:nvPr/>
          </p:nvGrpSpPr>
          <p:grpSpPr bwMode="auto">
            <a:xfrm>
              <a:off x="286114" y="2280388"/>
              <a:ext cx="5042460" cy="708275"/>
              <a:chOff x="564750" y="3403329"/>
              <a:chExt cx="2596631"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10" name="Text Box 13"/>
          <p:cNvSpPr txBox="1">
            <a:spLocks noChangeArrowheads="1"/>
          </p:cNvSpPr>
          <p:nvPr/>
        </p:nvSpPr>
        <p:spPr bwMode="auto">
          <a:xfrm>
            <a:off x="399120" y="727442"/>
            <a:ext cx="74317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3. Cách xác định sai số phép đo gián tiếp</a:t>
            </a:r>
            <a:endParaRPr lang="en-US" sz="2500" dirty="0">
              <a:solidFill>
                <a:srgbClr val="0070C0"/>
              </a:solidFill>
              <a:cs typeface="Arial" panose="020B0604020202020204" pitchFamily="34" charset="0"/>
            </a:endParaRPr>
          </a:p>
        </p:txBody>
      </p:sp>
      <p:sp>
        <p:nvSpPr>
          <p:cNvPr id="12" name="TextBox 11"/>
          <p:cNvSpPr txBox="1"/>
          <p:nvPr/>
        </p:nvSpPr>
        <p:spPr>
          <a:xfrm>
            <a:off x="951021" y="1221314"/>
            <a:ext cx="10289956" cy="885755"/>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Ví dụ 1: Đo quãng đường s từ A đến C bằng tổng quãng đường s</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từ A đến B và s</a:t>
            </a:r>
            <a:r>
              <a:rPr lang="en-US" sz="2500" baseline="-25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từ B đến C.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p:grpSp>
        <p:nvGrpSpPr>
          <p:cNvPr id="13" name="Group 12"/>
          <p:cNvGrpSpPr/>
          <p:nvPr/>
        </p:nvGrpSpPr>
        <p:grpSpPr>
          <a:xfrm>
            <a:off x="4165662" y="5562600"/>
            <a:ext cx="2792082" cy="840087"/>
            <a:chOff x="5231186" y="3112946"/>
            <a:chExt cx="4663325" cy="1110251"/>
          </a:xfrm>
        </p:grpSpPr>
        <p:pic>
          <p:nvPicPr>
            <p:cNvPr id="14" name="Picture 13"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5" name="TextBox 14"/>
                <p:cNvSpPr txBox="1"/>
                <p:nvPr/>
              </p:nvSpPr>
              <p:spPr>
                <a:xfrm>
                  <a:off x="5410199" y="3262582"/>
                  <a:ext cx="4305298" cy="622996"/>
                </a:xfrm>
                <a:prstGeom prst="rect">
                  <a:avLst/>
                </a:prstGeom>
                <a:noFill/>
              </p:spPr>
              <p:txBody>
                <a:bodyPr wrap="square">
                  <a:spAutoFit/>
                </a:bodyPr>
                <a:lstStyle/>
                <a:p>
                  <a:pPr algn="ctr"/>
                  <a14:m>
                    <m:oMath xmlns:m="http://schemas.openxmlformats.org/officeDocument/2006/math">
                      <m:r>
                        <a:rPr lang="en-US" sz="3000" i="1" smtClean="0">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𝑣</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𝑣</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acc>
                        <m:accPr>
                          <m:chr m:val="̅"/>
                          <m:ctrlPr>
                            <a:rPr lang="en-US" sz="3000" i="1" smtClean="0">
                              <a:solidFill>
                                <a:srgbClr val="000000"/>
                              </a:solidFill>
                              <a:effectLst/>
                              <a:latin typeface="Cambria Math" panose="02040503050406030204"/>
                              <a:cs typeface="Arial" panose="020B0604020202020204" pitchFamily="34" charset="0"/>
                            </a:rPr>
                          </m:ctrlPr>
                        </m:accPr>
                        <m:e>
                          <m:r>
                            <a:rPr lang="en-US" sz="3000" b="0" i="1" smtClean="0">
                              <a:solidFill>
                                <a:srgbClr val="000000"/>
                              </a:solidFill>
                              <a:effectLst/>
                              <a:latin typeface="Cambria Math" panose="02040503050406030204" pitchFamily="18" charset="0"/>
                              <a:cs typeface="Arial" panose="020B0604020202020204" pitchFamily="34" charset="0"/>
                            </a:rPr>
                            <m:t>𝑣</m:t>
                          </m:r>
                        </m:e>
                      </m:acc>
                    </m:oMath>
                  </a14:m>
                  <a:endParaRPr lang="en-US" sz="3000"/>
                </a:p>
              </p:txBody>
            </p:sp>
          </mc:Choice>
          <mc:Fallback>
            <p:sp>
              <p:nvSpPr>
                <p:cNvPr id="15" name="TextBox 14"/>
                <p:cNvSpPr txBox="1">
                  <a:spLocks noRot="1" noChangeAspect="1" noMove="1" noResize="1" noEditPoints="1" noAdjustHandles="1" noChangeArrowheads="1" noChangeShapeType="1" noTextEdit="1"/>
                </p:cNvSpPr>
                <p:nvPr/>
              </p:nvSpPr>
              <p:spPr>
                <a:xfrm>
                  <a:off x="5410199" y="3262582"/>
                  <a:ext cx="4305298" cy="622996"/>
                </a:xfrm>
                <a:prstGeom prst="rect">
                  <a:avLst/>
                </a:prstGeom>
                <a:blipFill rotWithShape="1">
                  <a:blip r:embed="rId4"/>
                </a:blipFill>
              </p:spPr>
              <p:txBody>
                <a:bodyPr/>
                <a:lstStyle/>
                <a:p>
                  <a:r>
                    <a:rPr lang="en-US" altLang="en-US">
                      <a:noFill/>
                    </a:rPr>
                    <a:t> </a:t>
                  </a:r>
                </a:p>
              </p:txBody>
            </p:sp>
          </mc:Fallback>
        </mc:AlternateContent>
      </p:grpSp>
      <p:grpSp>
        <p:nvGrpSpPr>
          <p:cNvPr id="16" name="Group 15"/>
          <p:cNvGrpSpPr/>
          <p:nvPr/>
        </p:nvGrpSpPr>
        <p:grpSpPr>
          <a:xfrm>
            <a:off x="3030446" y="4162269"/>
            <a:ext cx="6131105" cy="987289"/>
            <a:chOff x="5231186" y="3112946"/>
            <a:chExt cx="4663325" cy="1110251"/>
          </a:xfrm>
        </p:grpSpPr>
        <p:pic>
          <p:nvPicPr>
            <p:cNvPr id="17" name="Picture 16"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8" name="TextBox 17"/>
                <p:cNvSpPr txBox="1"/>
                <p:nvPr/>
              </p:nvSpPr>
              <p:spPr>
                <a:xfrm>
                  <a:off x="5351028" y="3209898"/>
                  <a:ext cx="4305298" cy="934060"/>
                </a:xfrm>
                <a:prstGeom prst="rect">
                  <a:avLst/>
                </a:prstGeom>
                <a:noFill/>
              </p:spPr>
              <p:txBody>
                <a:bodyPr wrap="square">
                  <a:spAutoFit/>
                </a:bodyPr>
                <a:lstStyle/>
                <a:p>
                  <a:pPr algn="ctr"/>
                  <a14:m>
                    <m:oMath xmlns:m="http://schemas.openxmlformats.org/officeDocument/2006/math">
                      <m:r>
                        <a:rPr lang="en-US" sz="300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𝑣</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latin typeface="Cambria Math" panose="02040503050406030204" pitchFamily="18" charset="0"/>
                              <a:cs typeface="Arial" panose="020B0604020202020204" pitchFamily="34" charset="0"/>
                              <a:sym typeface="Symbol" panose="05050102010706020507" pitchFamily="18" charset="2"/>
                            </a:rPr>
                            <m:t>𝑠</m:t>
                          </m:r>
                        </m:num>
                        <m:den>
                          <m:r>
                            <a:rPr lang="en-US" sz="3000" b="0" i="1" smtClean="0">
                              <a:solidFill>
                                <a:srgbClr val="000000"/>
                              </a:solidFill>
                              <a:effectLst/>
                              <a:latin typeface="Cambria Math" panose="02040503050406030204" pitchFamily="18" charset="0"/>
                              <a:cs typeface="Arial" panose="020B0604020202020204" pitchFamily="34" charset="0"/>
                            </a:rPr>
                            <m:t>𝑠</m:t>
                          </m:r>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 </a:t>
                  </a:r>
                  <a14:m>
                    <m:oMath xmlns:m="http://schemas.openxmlformats.org/officeDocument/2006/math">
                      <m:f>
                        <m:fPr>
                          <m:ctrlPr>
                            <a:rPr lang="en-US" sz="3000" i="1">
                              <a:solidFill>
                                <a:srgbClr val="000000"/>
                              </a:solidFill>
                              <a:latin typeface="Cambria Math" panose="02040503050406030204"/>
                              <a:cs typeface="Arial" panose="020B0604020202020204" pitchFamily="34" charset="0"/>
                            </a:rPr>
                          </m:ctrlPr>
                        </m:fPr>
                        <m:num>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latin typeface="Cambria Math" panose="02040503050406030204" pitchFamily="18" charset="0"/>
                              <a:cs typeface="Arial" panose="020B0604020202020204" pitchFamily="34" charset="0"/>
                              <a:sym typeface="Symbol" panose="05050102010706020507" pitchFamily="18" charset="2"/>
                            </a:rPr>
                            <m:t>𝑡</m:t>
                          </m:r>
                        </m:num>
                        <m:den>
                          <m:r>
                            <a:rPr lang="en-US" sz="3000" b="0" i="1" smtClean="0">
                              <a:solidFill>
                                <a:srgbClr val="000000"/>
                              </a:solidFill>
                              <a:latin typeface="Cambria Math" panose="02040503050406030204" pitchFamily="18" charset="0"/>
                              <a:cs typeface="Arial" panose="020B0604020202020204" pitchFamily="34" charset="0"/>
                            </a:rPr>
                            <m:t>𝑡</m:t>
                          </m:r>
                        </m:den>
                      </m:f>
                    </m:oMath>
                  </a14:m>
                  <a:r>
                    <a:rPr lang="en-US" sz="3000" i="1">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n-US" sz="3000" i="1">
                      <a:solidFill>
                        <a:srgbClr val="000000"/>
                      </a:solidFill>
                      <a:latin typeface="Arial" panose="020B0604020202020204" pitchFamily="34" charset="0"/>
                      <a:ea typeface="Times New Roman" panose="02020603050405020304" pitchFamily="18" charset="0"/>
                      <a:cs typeface="Arial" panose="020B0604020202020204" pitchFamily="34" charset="0"/>
                    </a:rPr>
                    <a:t>100% </a:t>
                  </a:r>
                  <a:endParaRPr lang="en-US" sz="3000"/>
                </a:p>
              </p:txBody>
            </p:sp>
          </mc:Choice>
          <mc:Fallback>
            <p:sp>
              <p:nvSpPr>
                <p:cNvPr id="18" name="TextBox 17"/>
                <p:cNvSpPr txBox="1">
                  <a:spLocks noRot="1" noChangeAspect="1" noMove="1" noResize="1" noEditPoints="1" noAdjustHandles="1" noChangeArrowheads="1" noChangeShapeType="1" noTextEdit="1"/>
                </p:cNvSpPr>
                <p:nvPr/>
              </p:nvSpPr>
              <p:spPr>
                <a:xfrm>
                  <a:off x="5351028" y="3209898"/>
                  <a:ext cx="4305298" cy="934060"/>
                </a:xfrm>
                <a:prstGeom prst="rect">
                  <a:avLst/>
                </a:prstGeom>
                <a:blipFill rotWithShape="1">
                  <a:blip r:embed="rId5"/>
                </a:blipFill>
              </p:spPr>
              <p:txBody>
                <a:bodyPr/>
                <a:lstStyle/>
                <a:p>
                  <a:r>
                    <a:rPr lang="en-US" altLang="en-US">
                      <a:noFill/>
                    </a:rPr>
                    <a:t> </a:t>
                  </a:r>
                </a:p>
              </p:txBody>
            </p:sp>
          </mc:Fallback>
        </mc:AlternateContent>
      </p:grpSp>
      <p:grpSp>
        <p:nvGrpSpPr>
          <p:cNvPr id="19" name="Group 18"/>
          <p:cNvGrpSpPr/>
          <p:nvPr/>
        </p:nvGrpSpPr>
        <p:grpSpPr>
          <a:xfrm>
            <a:off x="4495800" y="2225984"/>
            <a:ext cx="3665037" cy="735395"/>
            <a:chOff x="5231186" y="3112946"/>
            <a:chExt cx="4663325" cy="1110251"/>
          </a:xfrm>
        </p:grpSpPr>
        <p:pic>
          <p:nvPicPr>
            <p:cNvPr id="20" name="Picture 19"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a:xfrm>
              <a:off x="5410199" y="3262582"/>
              <a:ext cx="4305298" cy="893310"/>
            </a:xfrm>
            <a:prstGeom prst="rect">
              <a:avLst/>
            </a:prstGeom>
            <a:noFill/>
          </p:spPr>
          <p:txBody>
            <a:bodyPr wrap="square">
              <a:spAutoFit/>
            </a:bodyPr>
            <a:lstStyle/>
            <a:p>
              <a:pPr>
                <a:lnSpc>
                  <a:spcPct val="107000"/>
                </a:lnSpc>
              </a:pPr>
              <a:r>
                <a:rPr lang="en-US" sz="32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3200">
                  <a:solidFill>
                    <a:srgbClr val="000000"/>
                  </a:solidFill>
                  <a:latin typeface="Arial" panose="020B0604020202020204" pitchFamily="34" charset="0"/>
                  <a:ea typeface="Times New Roman" panose="02020603050405020304" pitchFamily="18" charset="0"/>
                  <a:cs typeface="Times New Roman" panose="02020603050405020304" pitchFamily="18" charset="0"/>
                </a:rPr>
                <a:t>s =</a:t>
              </a:r>
              <a:r>
                <a:rPr lang="en-US" sz="32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s</a:t>
              </a:r>
              <a:r>
                <a:rPr lang="en-US" sz="3200" baseline="-250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1</a:t>
              </a:r>
              <a:r>
                <a:rPr lang="en-US" sz="3200">
                  <a:solidFill>
                    <a:srgbClr val="000000"/>
                  </a:solidFill>
                  <a:latin typeface="Arial" panose="020B0604020202020204" pitchFamily="34" charset="0"/>
                  <a:ea typeface="Times New Roman" panose="02020603050405020304" pitchFamily="18" charset="0"/>
                  <a:cs typeface="Times New Roman" panose="02020603050405020304" pitchFamily="18" charset="0"/>
                </a:rPr>
                <a:t> + </a:t>
              </a:r>
              <a:r>
                <a:rPr lang="en-US" sz="3200">
                  <a:solidFill>
                    <a:srgbClr val="000000"/>
                  </a:solidFill>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3200">
                  <a:solidFill>
                    <a:srgbClr val="000000"/>
                  </a:solidFill>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s</a:t>
              </a:r>
              <a:r>
                <a:rPr lang="en-US" sz="3200" baseline="-25000">
                  <a:solidFill>
                    <a:srgbClr val="000000"/>
                  </a:solidFill>
                  <a:latin typeface="Arial" panose="020B0604020202020204" pitchFamily="34" charset="0"/>
                  <a:ea typeface="Times New Roman" panose="02020603050405020304" pitchFamily="18" charset="0"/>
                  <a:cs typeface="Times New Roman" panose="02020603050405020304" pitchFamily="18" charset="0"/>
                </a:rPr>
                <a:t>2</a:t>
              </a:r>
              <a:endParaRPr lang="en-US" sz="3200">
                <a:latin typeface="Calibri" panose="020F0502020204030204" pitchFamily="34" charset="0"/>
                <a:ea typeface="游明朝" panose="02020400000000000000" pitchFamily="18" charset="-128"/>
                <a:cs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23" name="TextBox 22"/>
              <p:cNvSpPr txBox="1"/>
              <p:nvPr/>
            </p:nvSpPr>
            <p:spPr>
              <a:xfrm>
                <a:off x="1113962" y="3288628"/>
                <a:ext cx="8476321" cy="607154"/>
              </a:xfrm>
              <a:prstGeom prst="rect">
                <a:avLst/>
              </a:prstGeom>
              <a:noFill/>
            </p:spPr>
            <p:txBody>
              <a:bodyPr wrap="square">
                <a:spAutoFit/>
              </a:bodyPr>
              <a:lstStyle/>
              <a:p>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Ví dụ 2: Đo tốc độ theo công thức </a:t>
                </a:r>
                <a14:m>
                  <m:oMath xmlns:m="http://schemas.openxmlformats.org/officeDocument/2006/math">
                    <m:r>
                      <a:rPr lang="en-US" sz="25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25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
                      <m:fPr>
                        <m:ctrlPr>
                          <a:rPr lang="en-US" sz="2500" b="0" i="1" smtClean="0">
                            <a:solidFill>
                              <a:srgbClr val="000000"/>
                            </a:solidFill>
                            <a:effectLst/>
                            <a:latin typeface="Cambria Math" panose="02040503050406030204"/>
                            <a:cs typeface="Times New Roman" panose="02020603050405020304" pitchFamily="18" charset="0"/>
                          </a:rPr>
                        </m:ctrlPr>
                      </m:fPr>
                      <m:num>
                        <m:r>
                          <a:rPr lang="en-US" sz="2500" b="0" i="1" smtClean="0">
                            <a:solidFill>
                              <a:srgbClr val="000000"/>
                            </a:solidFill>
                            <a:effectLst/>
                            <a:latin typeface="Cambria Math" panose="02040503050406030204" pitchFamily="18" charset="0"/>
                            <a:cs typeface="Times New Roman" panose="02020603050405020304" pitchFamily="18" charset="0"/>
                          </a:rPr>
                          <m:t>𝑠</m:t>
                        </m:r>
                      </m:num>
                      <m:den>
                        <m:r>
                          <a:rPr lang="en-US" sz="2500" b="0" i="1" smtClean="0">
                            <a:solidFill>
                              <a:srgbClr val="000000"/>
                            </a:solidFill>
                            <a:effectLst/>
                            <a:latin typeface="Cambria Math" panose="02040503050406030204" pitchFamily="18" charset="0"/>
                            <a:cs typeface="Times New Roman" panose="02020603050405020304" pitchFamily="18" charset="0"/>
                          </a:rPr>
                          <m:t>𝑡</m:t>
                        </m:r>
                      </m:den>
                    </m:f>
                  </m:oMath>
                </a14:m>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sai số phép đo là:</a:t>
                </a:r>
                <a:endParaRPr lang="en-US" sz="2500"/>
              </a:p>
            </p:txBody>
          </p:sp>
        </mc:Choice>
        <mc:Fallback>
          <p:sp>
            <p:nvSpPr>
              <p:cNvPr id="23" name="TextBox 22"/>
              <p:cNvSpPr txBox="1">
                <a:spLocks noRot="1" noChangeAspect="1" noMove="1" noResize="1" noEditPoints="1" noAdjustHandles="1" noChangeArrowheads="1" noChangeShapeType="1" noTextEdit="1"/>
              </p:cNvSpPr>
              <p:nvPr/>
            </p:nvSpPr>
            <p:spPr>
              <a:xfrm>
                <a:off x="1113962" y="3288628"/>
                <a:ext cx="8476321" cy="607154"/>
              </a:xfrm>
              <a:prstGeom prst="rect">
                <a:avLst/>
              </a:prstGeom>
              <a:blipFill rotWithShape="1">
                <a:blip r:embed="rId6"/>
                <a:stretch>
                  <a:fillRect l="-2" t="-98" r="6" b="-51970"/>
                </a:stretch>
              </a:blipFill>
            </p:spPr>
            <p:txBody>
              <a:bodyPr/>
              <a:lstStyle/>
              <a:p>
                <a:r>
                  <a:rPr lang="en-US" altLang="en-US">
                    <a:noFill/>
                  </a:rPr>
                  <a:t> </a:t>
                </a:r>
              </a:p>
            </p:txBody>
          </p:sp>
        </mc:Fallback>
      </mc:AlternateContent>
      <p:sp>
        <p:nvSpPr>
          <p:cNvPr id="22" name="TextBox 21"/>
          <p:cNvSpPr txBox="1"/>
          <p:nvPr/>
        </p:nvSpPr>
        <p:spPr>
          <a:xfrm>
            <a:off x="1178872" y="2350497"/>
            <a:ext cx="3302395" cy="483209"/>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Sai số tuyệt đối:</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2700" y="99461"/>
            <a:ext cx="10317821" cy="551822"/>
            <a:chOff x="-3007" y="2231322"/>
            <a:chExt cx="10253890" cy="770302"/>
          </a:xfrm>
        </p:grpSpPr>
        <p:grpSp>
          <p:nvGrpSpPr>
            <p:cNvPr id="5" name="Group 70"/>
            <p:cNvGrpSpPr/>
            <p:nvPr/>
          </p:nvGrpSpPr>
          <p:grpSpPr bwMode="auto">
            <a:xfrm>
              <a:off x="286114" y="2280388"/>
              <a:ext cx="5042460" cy="708275"/>
              <a:chOff x="564750" y="3403329"/>
              <a:chExt cx="2596631" cy="1364238"/>
            </a:xfrm>
          </p:grpSpPr>
          <p:pic>
            <p:nvPicPr>
              <p:cNvPr id="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TextBox 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10" name="Text Box 13"/>
          <p:cNvSpPr txBox="1">
            <a:spLocks noChangeArrowheads="1"/>
          </p:cNvSpPr>
          <p:nvPr/>
        </p:nvSpPr>
        <p:spPr bwMode="auto">
          <a:xfrm>
            <a:off x="399120" y="727442"/>
            <a:ext cx="7431799"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4. Cách ghi kết quả đo</a:t>
            </a:r>
            <a:endParaRPr lang="en-US" sz="2500" i="1">
              <a:solidFill>
                <a:srgbClr val="0070C0"/>
              </a:solidFill>
              <a:cs typeface="Arial" panose="020B0604020202020204" pitchFamily="34" charset="0"/>
            </a:endParaRPr>
          </a:p>
        </p:txBody>
      </p:sp>
      <mc:AlternateContent xmlns:mc="http://schemas.openxmlformats.org/markup-compatibility/2006">
        <mc:Choice xmlns:a14="http://schemas.microsoft.com/office/drawing/2010/main" Requires="a14">
          <p:sp>
            <p:nvSpPr>
              <p:cNvPr id="14" name="TextBox 13"/>
              <p:cNvSpPr txBox="1"/>
              <p:nvPr/>
            </p:nvSpPr>
            <p:spPr>
              <a:xfrm>
                <a:off x="2752902" y="3037239"/>
                <a:ext cx="7162800" cy="924548"/>
              </a:xfrm>
              <a:prstGeom prst="rect">
                <a:avLst/>
              </a:prstGeom>
              <a:noFill/>
            </p:spPr>
            <p:txBody>
              <a:bodyPr wrap="square">
                <a:spAutoFit/>
              </a:bodyPr>
              <a:lstStyle/>
              <a:p>
                <a:pPr marL="342900" marR="0" indent="-342900">
                  <a:lnSpc>
                    <a:spcPct val="107000"/>
                  </a:lnSpc>
                  <a:spcBef>
                    <a:spcPts val="0"/>
                  </a:spcBef>
                  <a:spcAft>
                    <a:spcPts val="0"/>
                  </a:spcAft>
                  <a:buFont typeface="Arial" panose="020B0604020202020204" pitchFamily="34" charset="0"/>
                  <a:buChar char="•"/>
                </a:pPr>
                <a14:m>
                  <m:oMath xmlns:m="http://schemas.openxmlformats.org/officeDocument/2006/math">
                    <m:r>
                      <a:rPr lang="en-US" sz="2800" i="1" smtClean="0">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2800" i="1">
                        <a:solidFill>
                          <a:srgbClr val="000000"/>
                        </a:solidFill>
                        <a:latin typeface="Cambria Math" panose="02040503050406030204" pitchFamily="18" charset="0"/>
                        <a:cs typeface="Arial" panose="020B0604020202020204" pitchFamily="34" charset="0"/>
                      </a:rPr>
                      <m:t>𝐴</m:t>
                    </m:r>
                  </m:oMath>
                </a14:m>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viết đến số chữ số có nghĩa tới đơn vị của ĐCNN trên dụng cụ đo. </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14" name="TextBox 13"/>
              <p:cNvSpPr txBox="1">
                <a:spLocks noRot="1" noChangeAspect="1" noMove="1" noResize="1" noEditPoints="1" noAdjustHandles="1" noChangeArrowheads="1" noChangeShapeType="1" noTextEdit="1"/>
              </p:cNvSpPr>
              <p:nvPr/>
            </p:nvSpPr>
            <p:spPr>
              <a:xfrm>
                <a:off x="2752902" y="3037239"/>
                <a:ext cx="7162800" cy="924548"/>
              </a:xfrm>
              <a:prstGeom prst="rect">
                <a:avLst/>
              </a:prstGeom>
              <a:blipFill rotWithShape="1">
                <a:blip r:embed="rId3"/>
                <a:stretch>
                  <a:fillRect l="-2" t="-4" r="2" b="-9476"/>
                </a:stretch>
              </a:blipFill>
            </p:spPr>
            <p:txBody>
              <a:bodyPr/>
              <a:lstStyle/>
              <a:p>
                <a:r>
                  <a:rPr lang="en-US" altLang="en-US">
                    <a:noFill/>
                  </a:rPr>
                  <a:t> </a:t>
                </a:r>
              </a:p>
            </p:txBody>
          </p:sp>
        </mc:Fallback>
      </mc:AlternateContent>
      <p:sp>
        <p:nvSpPr>
          <p:cNvPr id="15" name="TextBox 14"/>
          <p:cNvSpPr txBox="1"/>
          <p:nvPr/>
        </p:nvSpPr>
        <p:spPr>
          <a:xfrm>
            <a:off x="709053" y="4648200"/>
            <a:ext cx="10492347" cy="1718163"/>
          </a:xfrm>
          <a:prstGeom prst="rect">
            <a:avLst/>
          </a:prstGeom>
          <a:noFill/>
        </p:spPr>
        <p:txBody>
          <a:bodyPr wrap="square">
            <a:spAutoFit/>
          </a:bodyPr>
          <a:lstStyle/>
          <a:p>
            <a:pPr marL="0" marR="0">
              <a:lnSpc>
                <a:spcPct val="107000"/>
              </a:lnSpc>
              <a:spcBef>
                <a:spcPts val="0"/>
              </a:spcBef>
              <a:spcAft>
                <a:spcPts val="0"/>
              </a:spcAft>
            </a:pP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Quy</a:t>
            </a:r>
            <a:r>
              <a:rPr lang="en-US" sz="2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tắc</a:t>
            </a:r>
            <a:r>
              <a:rPr lang="en-US" sz="2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làm</a:t>
            </a:r>
            <a:r>
              <a:rPr lang="en-US" sz="2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tròn</a:t>
            </a:r>
            <a:r>
              <a:rPr lang="en-US" sz="2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b="1"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5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b="1" dirty="0">
              <a:effectLst/>
              <a:latin typeface="Calibri" panose="020F0502020204030204" pitchFamily="34" charset="0"/>
              <a:ea typeface="游明朝" panose="02020400000000000000" pitchFamily="18" charset="-128"/>
              <a:cs typeface="Times New Roman" panose="02020603050405020304" pitchFamily="18" charset="0"/>
            </a:endParaRPr>
          </a:p>
          <a:p>
            <a:pPr marL="342900" marR="0" indent="-342900">
              <a:lnSpc>
                <a:spcPct val="107000"/>
              </a:lnSpc>
              <a:spcBef>
                <a:spcPts val="0"/>
              </a:spcBef>
              <a:spcAft>
                <a:spcPts val="0"/>
              </a:spcAft>
              <a:buFont typeface="Arial" panose="020B0604020202020204" pitchFamily="34" charset="0"/>
              <a:buChar char="•"/>
            </a:pP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Nếu</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chỉ</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ở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bỏ</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nhỏ</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5 thi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chữ</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bên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trái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vẫn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giữ</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nguyên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p>
            <a:pPr marL="342900" marR="0" indent="-342900">
              <a:lnSpc>
                <a:spcPct val="107000"/>
              </a:lnSpc>
              <a:spcBef>
                <a:spcPts val="0"/>
              </a:spcBef>
              <a:spcAft>
                <a:spcPts val="0"/>
              </a:spcAft>
              <a:buFont typeface="Arial" panose="020B0604020202020204" pitchFamily="34" charset="0"/>
              <a:buChar char="•"/>
            </a:pP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Nếu</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chữ</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hàng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bỏ</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lớn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hơn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hoặc</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bằng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5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thì</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chữ</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số</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bên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trái</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tăng</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thêm</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một</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đơn</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25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vị</a:t>
            </a:r>
            <a:r>
              <a:rPr lang="en-US" sz="25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dirty="0">
              <a:effectLst/>
              <a:latin typeface="Calibri" panose="020F0502020204030204" pitchFamily="34" charset="0"/>
              <a:ea typeface="游明朝" panose="02020400000000000000" pitchFamily="18" charset="-128"/>
              <a:cs typeface="Times New Roman" panose="02020603050405020304" pitchFamily="18" charset="0"/>
            </a:endParaRPr>
          </a:p>
        </p:txBody>
      </p:sp>
      <p:grpSp>
        <p:nvGrpSpPr>
          <p:cNvPr id="16" name="Group 15"/>
          <p:cNvGrpSpPr/>
          <p:nvPr/>
        </p:nvGrpSpPr>
        <p:grpSpPr>
          <a:xfrm>
            <a:off x="1497986" y="1999402"/>
            <a:ext cx="4810916" cy="832396"/>
            <a:chOff x="5231186" y="3112946"/>
            <a:chExt cx="4663325" cy="1110251"/>
          </a:xfrm>
        </p:grpSpPr>
        <p:pic>
          <p:nvPicPr>
            <p:cNvPr id="17" name="Picture 16"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8" name="TextBox 17"/>
                <p:cNvSpPr txBox="1"/>
                <p:nvPr/>
              </p:nvSpPr>
              <p:spPr>
                <a:xfrm>
                  <a:off x="5493073" y="3333621"/>
                  <a:ext cx="4305298" cy="741746"/>
                </a:xfrm>
                <a:prstGeom prst="rect">
                  <a:avLst/>
                </a:prstGeom>
                <a:noFill/>
              </p:spPr>
              <p:txBody>
                <a:bodyPr wrap="square">
                  <a:spAutoFit/>
                </a:bodyPr>
                <a:lstStyle/>
                <a:p>
                  <a:pPr algn="ctr"/>
                  <a14:m>
                    <m:oMath xmlns:m="http://schemas.openxmlformats.org/officeDocument/2006/math">
                      <m:d>
                        <m:dPr>
                          <m:ctrlPr>
                            <a:rPr lang="en-US" sz="3000" b="0" i="1" smtClean="0">
                              <a:solidFill>
                                <a:srgbClr val="000000"/>
                              </a:solidFill>
                              <a:latin typeface="Cambria Math" panose="02040503050406030204"/>
                              <a:cs typeface="Arial" panose="020B0604020202020204" pitchFamily="34" charset="0"/>
                            </a:rPr>
                          </m:ctrlPr>
                        </m:dPr>
                        <m:e>
                          <m:acc>
                            <m:accPr>
                              <m:chr m:val="̅"/>
                              <m:ctrlPr>
                                <a:rPr lang="en-US" sz="3000" i="1" smtClean="0">
                                  <a:solidFill>
                                    <a:srgbClr val="000000"/>
                                  </a:solidFill>
                                  <a:latin typeface="Cambria Math" panose="02040503050406030204"/>
                                  <a:cs typeface="Arial" panose="020B0604020202020204" pitchFamily="34" charset="0"/>
                                </a:rPr>
                              </m:ctrlPr>
                            </m:accPr>
                            <m:e>
                              <m:r>
                                <a:rPr lang="en-US" sz="3000" i="1">
                                  <a:solidFill>
                                    <a:srgbClr val="000000"/>
                                  </a:solidFill>
                                  <a:latin typeface="Cambria Math" panose="02040503050406030204" pitchFamily="18" charset="0"/>
                                  <a:cs typeface="Arial" panose="020B0604020202020204" pitchFamily="34" charset="0"/>
                                </a:rPr>
                                <m:t>𝐴</m:t>
                              </m:r>
                            </m:e>
                          </m:acc>
                          <m:r>
                            <m:rPr>
                              <m:nor/>
                            </m:rPr>
                            <a:rPr lang="en-US" sz="3000" i="1">
                              <a:solidFill>
                                <a:srgbClr val="000000"/>
                              </a:solidFill>
                              <a:latin typeface="Arial" panose="020B0604020202020204" pitchFamily="34" charset="0"/>
                              <a:ea typeface="Times New Roman" panose="02020603050405020304" pitchFamily="18" charset="0"/>
                              <a:cs typeface="Arial" panose="020B0604020202020204" pitchFamily="34" charset="0"/>
                            </a:rPr>
                            <m:t> </m:t>
                          </m:r>
                          <m:r>
                            <m:rPr>
                              <m:nor/>
                            </m:rPr>
                            <a:rPr lang="en-US" sz="3000" b="0" i="1" smtClean="0">
                              <a:solidFill>
                                <a:srgbClr val="000000"/>
                              </a:solidFill>
                              <a:latin typeface="Arial" panose="020B0604020202020204" pitchFamily="34" charset="0"/>
                              <a:ea typeface="Times New Roman" panose="02020603050405020304" pitchFamily="18" charset="0"/>
                              <a:cs typeface="Arial" panose="020B0604020202020204" pitchFamily="34" charset="0"/>
                            </a:rPr>
                            <m:t>−</m:t>
                          </m:r>
                          <m:r>
                            <m:rPr>
                              <m:nor/>
                            </m:rPr>
                            <a:rPr lang="en-US" sz="3000">
                              <a:solidFill>
                                <a:srgbClr val="000000"/>
                              </a:solidFill>
                              <a:latin typeface="Cambria Math" panose="02040503050406030204" pitchFamily="18" charset="0"/>
                              <a:cs typeface="Arial" panose="020B0604020202020204" pitchFamily="34" charset="0"/>
                              <a:sym typeface="Symbol" panose="05050102010706020507" pitchFamily="18" charset="2"/>
                            </a:rPr>
                            <m:t> </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e>
                      </m:d>
                      <m:r>
                        <a:rPr lang="en-US" sz="3000" b="0" i="1" smtClean="0">
                          <a:solidFill>
                            <a:srgbClr val="000000"/>
                          </a:solidFill>
                          <a:latin typeface="Cambria Math" panose="02040503050406030204" pitchFamily="18" charset="0"/>
                          <a:cs typeface="Arial" panose="020B0604020202020204" pitchFamily="34" charset="0"/>
                        </a:rPr>
                        <m:t> </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latin typeface="Cambria Math" panose="02040503050406030204" pitchFamily="18" charset="0"/>
                          <a:cs typeface="Arial" panose="020B0604020202020204" pitchFamily="34" charset="0"/>
                          <a:sym typeface="Symbol" panose="05050102010706020507" pitchFamily="18" charset="2"/>
                        </a:rPr>
                        <m:t> </m:t>
                      </m:r>
                      <m:r>
                        <a:rPr lang="en-US" sz="3000" i="1">
                          <a:solidFill>
                            <a:srgbClr val="000000"/>
                          </a:solidFill>
                          <a:latin typeface="Cambria Math" panose="02040503050406030204" pitchFamily="18" charset="0"/>
                          <a:cs typeface="Arial" panose="020B0604020202020204" pitchFamily="34" charset="0"/>
                        </a:rPr>
                        <m:t>𝐴</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oMath>
                  </a14:m>
                  <a:r>
                    <a:rPr lang="en-US" sz="3000">
                      <a:solidFill>
                        <a:srgbClr val="000000"/>
                      </a:solidFill>
                      <a:cs typeface="Arial" panose="020B0604020202020204" pitchFamily="34" charset="0"/>
                    </a:rPr>
                    <a:t>(</a:t>
                  </a:r>
                  <a14:m>
                    <m:oMath xmlns:m="http://schemas.openxmlformats.org/officeDocument/2006/math">
                      <m:acc>
                        <m:accPr>
                          <m:chr m:val="̅"/>
                          <m:ctrlPr>
                            <a:rPr lang="en-US" sz="3000" i="1">
                              <a:solidFill>
                                <a:srgbClr val="000000"/>
                              </a:solidFill>
                              <a:latin typeface="Cambria Math" panose="02040503050406030204"/>
                              <a:cs typeface="Arial" panose="020B0604020202020204" pitchFamily="34" charset="0"/>
                            </a:rPr>
                          </m:ctrlPr>
                        </m:accPr>
                        <m:e>
                          <m:r>
                            <a:rPr lang="en-US" sz="3000" i="1">
                              <a:solidFill>
                                <a:srgbClr val="000000"/>
                              </a:solidFill>
                              <a:latin typeface="Cambria Math" panose="02040503050406030204" pitchFamily="18" charset="0"/>
                              <a:cs typeface="Arial" panose="020B0604020202020204" pitchFamily="34" charset="0"/>
                            </a:rPr>
                            <m:t>𝐴</m:t>
                          </m:r>
                        </m:e>
                      </m:acc>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3000">
                      <a:solidFill>
                        <a:srgbClr val="000000"/>
                      </a:solidFill>
                      <a:cs typeface="Arial" panose="020B0604020202020204" pitchFamily="34" charset="0"/>
                      <a:sym typeface="Symbol" panose="05050102010706020507" pitchFamily="18" charset="2"/>
                    </a:rPr>
                    <a:t> </a:t>
                  </a: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r>
                        <a:rPr lang="en-US" sz="3000" b="0" i="1" smtClean="0">
                          <a:solidFill>
                            <a:srgbClr val="000000"/>
                          </a:solidFill>
                          <a:latin typeface="Cambria Math" panose="02040503050406030204" pitchFamily="18" charset="0"/>
                          <a:cs typeface="Arial" panose="020B0604020202020204" pitchFamily="34" charset="0"/>
                        </a:rPr>
                        <m:t>)</m:t>
                      </m:r>
                    </m:oMath>
                  </a14:m>
                  <a:endParaRPr lang="en-US" sz="3000"/>
                </a:p>
              </p:txBody>
            </p:sp>
          </mc:Choice>
          <mc:Fallback>
            <p:sp>
              <p:nvSpPr>
                <p:cNvPr id="18" name="TextBox 17"/>
                <p:cNvSpPr txBox="1">
                  <a:spLocks noRot="1" noChangeAspect="1" noMove="1" noResize="1" noEditPoints="1" noAdjustHandles="1" noChangeArrowheads="1" noChangeShapeType="1" noTextEdit="1"/>
                </p:cNvSpPr>
                <p:nvPr/>
              </p:nvSpPr>
              <p:spPr>
                <a:xfrm>
                  <a:off x="5493073" y="3333621"/>
                  <a:ext cx="4305298" cy="741746"/>
                </a:xfrm>
                <a:prstGeom prst="rect">
                  <a:avLst/>
                </a:prstGeom>
                <a:blipFill rotWithShape="1">
                  <a:blip r:embed="rId5"/>
                </a:blipFill>
              </p:spPr>
              <p:txBody>
                <a:bodyPr/>
                <a:lstStyle/>
                <a:p>
                  <a:r>
                    <a:rPr lang="en-US" altLang="en-US">
                      <a:noFill/>
                    </a:rPr>
                    <a:t> </a:t>
                  </a:r>
                </a:p>
              </p:txBody>
            </p:sp>
          </mc:Fallback>
        </mc:AlternateContent>
      </p:grpSp>
      <p:sp>
        <p:nvSpPr>
          <p:cNvPr id="19" name="TextBox 18"/>
          <p:cNvSpPr txBox="1"/>
          <p:nvPr/>
        </p:nvSpPr>
        <p:spPr>
          <a:xfrm>
            <a:off x="6479896" y="2106455"/>
            <a:ext cx="1184789" cy="477054"/>
          </a:xfrm>
          <a:prstGeom prst="rect">
            <a:avLst/>
          </a:prstGeom>
          <a:noFill/>
        </p:spPr>
        <p:txBody>
          <a:bodyPr wrap="square">
            <a:spAutoFit/>
          </a:bodyPr>
          <a:lstStyle/>
          <a:p>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hoặc</a:t>
            </a:r>
            <a:endParaRPr lang="vi-VN" sz="2500">
              <a:latin typeface="Arial" panose="020B0604020202020204" pitchFamily="34" charset="0"/>
              <a:ea typeface="Calibri" panose="020F0502020204030204" pitchFamily="34" charset="0"/>
              <a:cs typeface="Arial" panose="020B0604020202020204" pitchFamily="34" charset="0"/>
            </a:endParaRPr>
          </a:p>
        </p:txBody>
      </p:sp>
      <p:grpSp>
        <p:nvGrpSpPr>
          <p:cNvPr id="20" name="Group 19"/>
          <p:cNvGrpSpPr/>
          <p:nvPr/>
        </p:nvGrpSpPr>
        <p:grpSpPr>
          <a:xfrm>
            <a:off x="7765138" y="2026832"/>
            <a:ext cx="2616814" cy="861830"/>
            <a:chOff x="5231186" y="3112946"/>
            <a:chExt cx="4663325" cy="1110251"/>
          </a:xfrm>
        </p:grpSpPr>
        <p:pic>
          <p:nvPicPr>
            <p:cNvPr id="21" name="Picture 20"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2" name="TextBox 21"/>
                <p:cNvSpPr txBox="1"/>
                <p:nvPr/>
              </p:nvSpPr>
              <p:spPr>
                <a:xfrm>
                  <a:off x="5410199" y="3304805"/>
                  <a:ext cx="4305298" cy="716413"/>
                </a:xfrm>
                <a:prstGeom prst="rect">
                  <a:avLst/>
                </a:prstGeom>
                <a:noFill/>
              </p:spPr>
              <p:txBody>
                <a:bodyPr wrap="square">
                  <a:spAutoFit/>
                </a:bodyPr>
                <a:lstStyle/>
                <a:p>
                  <a:pPr algn="ct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rPr>
                        <m:t>𝐴</m:t>
                      </m:r>
                      <m:r>
                        <a:rPr lang="en-US" sz="3000" i="1">
                          <a:solidFill>
                            <a:srgbClr val="000000"/>
                          </a:solidFill>
                          <a:latin typeface="Cambria Math" panose="02040503050406030204" pitchFamily="18" charset="0"/>
                          <a:cs typeface="Arial" panose="020B0604020202020204" pitchFamily="34" charset="0"/>
                        </a:rPr>
                        <m:t> </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r>
                    <a:rPr lang="en-US" sz="3000">
                      <a:solidFill>
                        <a:srgbClr val="000000"/>
                      </a:solidFill>
                      <a:cs typeface="Arial" panose="020B0604020202020204" pitchFamily="34" charset="0"/>
                    </a:rPr>
                    <a:t> </a:t>
                  </a:r>
                  <a14:m>
                    <m:oMath xmlns:m="http://schemas.openxmlformats.org/officeDocument/2006/math">
                      <m:acc>
                        <m:accPr>
                          <m:chr m:val="̅"/>
                          <m:ctrlPr>
                            <a:rPr lang="en-US" sz="3000" i="1">
                              <a:solidFill>
                                <a:srgbClr val="000000"/>
                              </a:solidFill>
                              <a:latin typeface="Cambria Math" panose="02040503050406030204"/>
                              <a:cs typeface="Arial" panose="020B0604020202020204" pitchFamily="34" charset="0"/>
                            </a:rPr>
                          </m:ctrlPr>
                        </m:accPr>
                        <m:e>
                          <m:r>
                            <a:rPr lang="en-US" sz="3000" i="1">
                              <a:solidFill>
                                <a:srgbClr val="000000"/>
                              </a:solidFill>
                              <a:latin typeface="Cambria Math" panose="02040503050406030204" pitchFamily="18" charset="0"/>
                              <a:cs typeface="Arial" panose="020B0604020202020204" pitchFamily="34" charset="0"/>
                            </a:rPr>
                            <m:t>𝐴</m:t>
                          </m:r>
                        </m:e>
                      </m:acc>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30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r>
                    <a:rPr lang="en-US" sz="3000">
                      <a:solidFill>
                        <a:srgbClr val="000000"/>
                      </a:solidFill>
                      <a:cs typeface="Arial" panose="020B0604020202020204" pitchFamily="34" charset="0"/>
                      <a:sym typeface="Symbol" panose="05050102010706020507" pitchFamily="18" charset="2"/>
                    </a:rPr>
                    <a:t> </a:t>
                  </a: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oMath>
                  </a14:m>
                  <a:endParaRPr lang="en-US" sz="3000"/>
                </a:p>
              </p:txBody>
            </p:sp>
          </mc:Choice>
          <mc:Fallback>
            <p:sp>
              <p:nvSpPr>
                <p:cNvPr id="22" name="TextBox 21"/>
                <p:cNvSpPr txBox="1">
                  <a:spLocks noRot="1" noChangeAspect="1" noMove="1" noResize="1" noEditPoints="1" noAdjustHandles="1" noChangeArrowheads="1" noChangeShapeType="1" noTextEdit="1"/>
                </p:cNvSpPr>
                <p:nvPr/>
              </p:nvSpPr>
              <p:spPr>
                <a:xfrm>
                  <a:off x="5410199" y="3304805"/>
                  <a:ext cx="4305298" cy="716413"/>
                </a:xfrm>
                <a:prstGeom prst="rect">
                  <a:avLst/>
                </a:prstGeom>
                <a:blipFill rotWithShape="1">
                  <a:blip r:embed="rId6"/>
                </a:blipFill>
              </p:spPr>
              <p:txBody>
                <a:bodyPr/>
                <a:lstStyle/>
                <a:p>
                  <a:r>
                    <a:rPr lang="en-US" altLang="en-US">
                      <a:noFill/>
                    </a:rPr>
                    <a:t> </a:t>
                  </a:r>
                </a:p>
              </p:txBody>
            </p:sp>
          </mc:Fallback>
        </mc:AlternateContent>
      </p:grpSp>
      <p:sp>
        <p:nvSpPr>
          <p:cNvPr id="24" name="TextBox 23"/>
          <p:cNvSpPr txBox="1"/>
          <p:nvPr/>
        </p:nvSpPr>
        <p:spPr>
          <a:xfrm>
            <a:off x="604162" y="1286083"/>
            <a:ext cx="9311540" cy="483209"/>
          </a:xfrm>
          <a:prstGeom prst="rect">
            <a:avLst/>
          </a:prstGeom>
          <a:noFill/>
        </p:spPr>
        <p:txBody>
          <a:bodyPr wrap="square">
            <a:spAutoFit/>
          </a:bodyPr>
          <a:lstStyle/>
          <a:p>
            <a:pPr marL="0" marR="0">
              <a:lnSpc>
                <a:spcPct val="107000"/>
              </a:lnSpc>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Kết quả đo đại lượng A được ghi dưới dạng một khoảng giá trị:</a:t>
            </a:r>
            <a:endParaRPr lang="en-US" sz="2500">
              <a:effectLst/>
              <a:latin typeface="Calibri" panose="020F0502020204030204" pitchFamily="34" charset="0"/>
              <a:ea typeface="游明朝" panose="02020400000000000000" pitchFamily="18" charset="-128"/>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3" name="TextBox 22"/>
              <p:cNvSpPr txBox="1"/>
              <p:nvPr/>
            </p:nvSpPr>
            <p:spPr>
              <a:xfrm>
                <a:off x="2815173" y="3949087"/>
                <a:ext cx="7162800" cy="518604"/>
              </a:xfrm>
              <a:prstGeom prst="rect">
                <a:avLst/>
              </a:prstGeom>
              <a:noFill/>
            </p:spPr>
            <p:txBody>
              <a:bodyPr wrap="square">
                <a:spAutoFit/>
              </a:bodyPr>
              <a:lstStyle/>
              <a:p>
                <a:pPr marL="342900" marR="0" indent="-342900">
                  <a:lnSpc>
                    <a:spcPct val="107000"/>
                  </a:lnSpc>
                  <a:spcBef>
                    <a:spcPts val="0"/>
                  </a:spcBef>
                  <a:spcAft>
                    <a:spcPts val="0"/>
                  </a:spcAft>
                  <a:buFont typeface="Arial" panose="020B0604020202020204" pitchFamily="34" charset="0"/>
                  <a:buChar char="•"/>
                </a:pPr>
                <a14:m>
                  <m:oMath xmlns:m="http://schemas.openxmlformats.org/officeDocument/2006/math">
                    <m:acc>
                      <m:accPr>
                        <m:chr m:val="̅"/>
                        <m:ctrlPr>
                          <a:rPr lang="en-US" sz="2800" i="1" smtClean="0">
                            <a:solidFill>
                              <a:srgbClr val="000000"/>
                            </a:solidFill>
                            <a:effectLst/>
                            <a:latin typeface="Cambria Math" panose="02040503050406030204"/>
                            <a:cs typeface="Arial" panose="020B0604020202020204" pitchFamily="34" charset="0"/>
                          </a:rPr>
                        </m:ctrlPr>
                      </m:accPr>
                      <m:e>
                        <m:r>
                          <a:rPr lang="en-US" sz="2800" b="0" i="1" smtClean="0">
                            <a:solidFill>
                              <a:srgbClr val="000000"/>
                            </a:solidFill>
                            <a:effectLst/>
                            <a:latin typeface="Cambria Math" panose="02040503050406030204" pitchFamily="18" charset="0"/>
                            <a:cs typeface="Arial" panose="020B0604020202020204" pitchFamily="34" charset="0"/>
                          </a:rPr>
                          <m:t>𝐴</m:t>
                        </m:r>
                      </m:e>
                    </m:acc>
                  </m:oMath>
                </a14:m>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viết đến bậc thập phân tương ứng với </a:t>
                </a:r>
                <a14:m>
                  <m:oMath xmlns:m="http://schemas.openxmlformats.org/officeDocument/2006/math">
                    <m:r>
                      <a:rPr lang="en-US" sz="24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2400" i="1">
                        <a:solidFill>
                          <a:srgbClr val="000000"/>
                        </a:solidFill>
                        <a:latin typeface="Cambria Math" panose="02040503050406030204" pitchFamily="18" charset="0"/>
                        <a:cs typeface="Arial" panose="020B0604020202020204" pitchFamily="34" charset="0"/>
                      </a:rPr>
                      <m:t>𝐴</m:t>
                    </m:r>
                  </m:oMath>
                </a14:m>
                <a:r>
                  <a:rPr lang="en-US" sz="240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25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3" name="TextBox 22"/>
              <p:cNvSpPr txBox="1">
                <a:spLocks noRot="1" noChangeAspect="1" noMove="1" noResize="1" noEditPoints="1" noAdjustHandles="1" noChangeArrowheads="1" noChangeShapeType="1" noTextEdit="1"/>
              </p:cNvSpPr>
              <p:nvPr/>
            </p:nvSpPr>
            <p:spPr>
              <a:xfrm>
                <a:off x="2815173" y="3949087"/>
                <a:ext cx="7162800" cy="518604"/>
              </a:xfrm>
              <a:prstGeom prst="rect">
                <a:avLst/>
              </a:prstGeom>
              <a:blipFill rotWithShape="1">
                <a:blip r:embed="rId7"/>
                <a:stretch>
                  <a:fillRect l="-3" t="-4" r="3" b="-1135"/>
                </a:stretch>
              </a:blipFill>
            </p:spPr>
            <p:txBody>
              <a:bodyPr/>
              <a:lstStyle/>
              <a:p>
                <a:r>
                  <a:rPr lang="en-US"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P spid="24"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876800" y="153812"/>
            <a:ext cx="2269096"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Hoạt động</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641723" y="838923"/>
            <a:ext cx="10864478" cy="2324095"/>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1314086" y="768606"/>
            <a:ext cx="9563828" cy="2400657"/>
          </a:xfrm>
          <a:prstGeom prst="rect">
            <a:avLst/>
          </a:prstGeom>
          <a:noFill/>
          <a:ln>
            <a:noFill/>
          </a:ln>
          <a:effectLst/>
        </p:spPr>
        <p:txBody>
          <a:bodyPr wrap="square">
            <a:spAutoFit/>
          </a:bodyPr>
          <a:lstStyle/>
          <a:p>
            <a:pPr marL="0" marR="0">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Dùng các dụng cụ:</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00100" lvl="1" indent="-342900">
              <a:buFont typeface="Arial" panose="020B0604020202020204" pitchFamily="34" charset="0"/>
              <a:buChar char="•"/>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Một thước có ĐCNN là 1 mm</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800100" lvl="1" indent="-342900">
              <a:buFont typeface="Arial" panose="020B0604020202020204" pitchFamily="34" charset="0"/>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Đ</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ồng hồ đo thời gian có ĐCNN 0,01 s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spcBef>
                <a:spcPts val="0"/>
              </a:spcBef>
              <a:spcAft>
                <a:spcPts val="0"/>
              </a:spcAft>
              <a:buFontTx/>
              <a:buChar char="-"/>
            </a:pPr>
            <a:r>
              <a:rPr lang="en-US" sz="2500">
                <a:solidFill>
                  <a:srgbClr val="000000"/>
                </a:solidFill>
                <a:latin typeface="Arial" panose="020B0604020202020204" pitchFamily="34" charset="0"/>
                <a:ea typeface="Times New Roman" panose="02020603050405020304" pitchFamily="18" charset="0"/>
                <a:cs typeface="Arial" panose="020B0604020202020204" pitchFamily="34" charset="0"/>
              </a:rPr>
              <a:t>Đ</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 5 lần thời gian chuyển động của chiếc xe đồ chơi chạy bằng pin từ điểm A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 đến điểm B.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marR="0" indent="-342900">
              <a:spcBef>
                <a:spcPts val="0"/>
              </a:spcBef>
              <a:spcAft>
                <a:spcPts val="0"/>
              </a:spcAft>
              <a:buFontTx/>
              <a:buChar char="-"/>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Ghi các giá trị vào Bảng và trả lời các câu hỏi. </a:t>
            </a:r>
            <a:endParaRPr lang="en-US" sz="25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0" name="Oval 19"/>
          <p:cNvSpPr/>
          <p:nvPr/>
        </p:nvSpPr>
        <p:spPr>
          <a:xfrm>
            <a:off x="501379" y="507464"/>
            <a:ext cx="518742" cy="492626"/>
          </a:xfrm>
          <a:prstGeom prst="ellipse">
            <a:avLst/>
          </a:prstGeom>
          <a:solidFill>
            <a:schemeClr val="bg1"/>
          </a:solidFill>
          <a:ln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2227" b="89879" l="9494" r="98101">
                        <a14:foregroundMark x1="42405" y1="8097" x2="42405" y2="8097"/>
                        <a14:foregroundMark x1="54747" y1="5061" x2="54747" y2="5061"/>
                        <a14:foregroundMark x1="53481" y1="2227" x2="53481" y2="2227"/>
                        <a14:foregroundMark x1="92089" y1="39271" x2="92089" y2="39271"/>
                        <a14:foregroundMark x1="98101" y1="36437" x2="98101" y2="36437"/>
                      </a14:backgroundRemoval>
                    </a14:imgEffect>
                  </a14:imgLayer>
                </a14:imgProps>
              </a:ext>
              <a:ext uri="{28A0092B-C50C-407E-A947-70E740481C1C}">
                <a14:useLocalDpi xmlns:a14="http://schemas.microsoft.com/office/drawing/2010/main" val="0"/>
              </a:ext>
            </a:extLst>
          </a:blip>
          <a:srcRect r="-16970" b="22269"/>
          <a:stretch>
            <a:fillRect/>
          </a:stretch>
        </p:blipFill>
        <p:spPr>
          <a:xfrm flipH="1">
            <a:off x="493528" y="528349"/>
            <a:ext cx="480281" cy="442625"/>
          </a:xfrm>
          <a:prstGeom prst="rect">
            <a:avLst/>
          </a:prstGeom>
        </p:spPr>
      </p:pic>
      <mc:AlternateContent xmlns:mc="http://schemas.openxmlformats.org/markup-compatibility/2006" xmlns:a14="http://schemas.microsoft.com/office/drawing/2010/main">
        <mc:Choice Requires="a14">
          <p:graphicFrame>
            <p:nvGraphicFramePr>
              <p:cNvPr id="24" name="Table 13"/>
              <p:cNvGraphicFramePr>
                <a:graphicFrameLocks noGrp="1"/>
              </p:cNvGraphicFramePr>
              <p:nvPr/>
            </p:nvGraphicFramePr>
            <p:xfrm>
              <a:off x="501379" y="3495011"/>
              <a:ext cx="4997078" cy="2834640"/>
            </p:xfrm>
            <a:graphic>
              <a:graphicData uri="http://schemas.openxmlformats.org/drawingml/2006/table">
                <a:tbl>
                  <a:tblPr firstRow="1" bandRow="1">
                    <a:tableStyleId>{93296810-A885-4BE3-A3E7-6D5BEEA58F35}</a:tableStyleId>
                  </a:tblPr>
                  <a:tblGrid>
                    <a:gridCol w="1016793"/>
                    <a:gridCol w="1002252"/>
                    <a:gridCol w="977167"/>
                    <a:gridCol w="930635"/>
                    <a:gridCol w="1070231"/>
                  </a:tblGrid>
                  <a:tr h="21857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a:latin typeface="Arial" panose="020B0604020202020204" pitchFamily="34" charset="0"/>
                              <a:cs typeface="Arial" panose="020B0604020202020204" pitchFamily="34" charset="0"/>
                            </a:rPr>
                            <a:t>n</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s (m)</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sym typeface="Symbol" panose="05050102010706020507" pitchFamily="18" charset="2"/>
                            </a:rPr>
                            <a:t>s </a:t>
                          </a:r>
                          <a:r>
                            <a:rPr lang="en-US" sz="1800">
                              <a:latin typeface="Arial" panose="020B0604020202020204" pitchFamily="34" charset="0"/>
                              <a:cs typeface="Arial" panose="020B0604020202020204" pitchFamily="34" charset="0"/>
                            </a:rPr>
                            <a:t>(m)</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t (s)</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sym typeface="Symbol" panose="05050102010706020507" pitchFamily="18" charset="2"/>
                            </a:rPr>
                            <a:t>t </a:t>
                          </a:r>
                          <a:r>
                            <a:rPr lang="en-US" sz="1800">
                              <a:latin typeface="Arial" panose="020B0604020202020204" pitchFamily="34" charset="0"/>
                              <a:cs typeface="Arial" panose="020B0604020202020204" pitchFamily="34" charset="0"/>
                            </a:rPr>
                            <a:t>(s)</a:t>
                          </a: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1</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2</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3</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4</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5</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Trung bình</a:t>
                          </a:r>
                          <a:endParaRPr lang="en-US" sz="1800">
                            <a:latin typeface="Arial" panose="020B0604020202020204" pitchFamily="34" charset="0"/>
                            <a:cs typeface="Arial" panose="020B0604020202020204" pitchFamily="34" charset="0"/>
                          </a:endParaRPr>
                        </a:p>
                      </a:txBody>
                      <a:tcPr/>
                    </a:tc>
                    <a:tc>
                      <a:txBody>
                        <a:bodyPr/>
                        <a:lstStyle/>
                        <a:p>
                          <a:pPr algn="ctr"/>
                          <a14:m>
                            <m:oMath xmlns:m="http://schemas.openxmlformats.org/officeDocument/2006/math">
                              <m:acc>
                                <m:accPr>
                                  <m:chr m:val="̅"/>
                                  <m:ctrlPr>
                                    <a:rPr lang="en-US" sz="1800" i="1" smtClean="0">
                                      <a:solidFill>
                                        <a:srgbClr val="000000"/>
                                      </a:solidFill>
                                      <a:latin typeface="Cambria Math" panose="02040503050406030204"/>
                                      <a:cs typeface="Arial" panose="020B0604020202020204" pitchFamily="34" charset="0"/>
                                    </a:rPr>
                                  </m:ctrlPr>
                                </m:accPr>
                                <m:e>
                                  <m:r>
                                    <a:rPr lang="en-US" sz="1800" b="0" i="1" smtClean="0">
                                      <a:solidFill>
                                        <a:srgbClr val="000000"/>
                                      </a:solidFill>
                                      <a:latin typeface="Cambria Math" panose="02040503050406030204" pitchFamily="18" charset="0"/>
                                      <a:cs typeface="Arial" panose="020B0604020202020204" pitchFamily="34" charset="0"/>
                                    </a:rPr>
                                    <m:t>𝑠</m:t>
                                  </m:r>
                                </m:e>
                              </m:acc>
                              <m:r>
                                <a:rPr lang="en-US" sz="1800" b="0" i="1" smtClean="0">
                                  <a:solidFill>
                                    <a:srgbClr val="000000"/>
                                  </a:solidFill>
                                  <a:latin typeface="Cambria Math" panose="02040503050406030204" pitchFamily="18" charset="0"/>
                                  <a:cs typeface="Arial" panose="020B0604020202020204" pitchFamily="34" charset="0"/>
                                </a:rPr>
                                <m:t>= ?</m:t>
                              </m:r>
                            </m:oMath>
                          </a14:m>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a:solidFill>
                                <a:srgbClr val="000000"/>
                              </a:solidFill>
                              <a:cs typeface="Arial" panose="020B0604020202020204" pitchFamily="34" charset="0"/>
                              <a:sym typeface="Symbol" panose="05050102010706020507" pitchFamily="18" charset="2"/>
                            </a:rPr>
                            <a:t></a:t>
                          </a:r>
                          <a14:m>
                            <m:oMath xmlns:m="http://schemas.openxmlformats.org/officeDocument/2006/math">
                              <m:acc>
                                <m:accPr>
                                  <m:chr m:val="̅"/>
                                  <m:ctrlPr>
                                    <a:rPr lang="en-US" sz="1800" i="1" smtClean="0">
                                      <a:solidFill>
                                        <a:srgbClr val="000000"/>
                                      </a:solidFill>
                                      <a:latin typeface="Cambria Math" panose="02040503050406030204"/>
                                      <a:cs typeface="Arial" panose="020B0604020202020204" pitchFamily="34" charset="0"/>
                                    </a:rPr>
                                  </m:ctrlPr>
                                </m:accPr>
                                <m:e>
                                  <m:r>
                                    <a:rPr lang="en-US" sz="1800" b="0" i="1" smtClean="0">
                                      <a:solidFill>
                                        <a:srgbClr val="000000"/>
                                      </a:solidFill>
                                      <a:latin typeface="Cambria Math" panose="02040503050406030204" pitchFamily="18" charset="0"/>
                                      <a:cs typeface="Arial" panose="020B0604020202020204" pitchFamily="34" charset="0"/>
                                    </a:rPr>
                                    <m:t>𝑠</m:t>
                                  </m:r>
                                </m:e>
                              </m:acc>
                              <m:r>
                                <a:rPr lang="en-US" sz="1800" b="0" i="1" smtClean="0">
                                  <a:solidFill>
                                    <a:srgbClr val="000000"/>
                                  </a:solidFill>
                                  <a:latin typeface="Cambria Math" panose="02040503050406030204" pitchFamily="18" charset="0"/>
                                  <a:cs typeface="Arial" panose="020B0604020202020204" pitchFamily="34" charset="0"/>
                                </a:rPr>
                                <m:t>= ?</m:t>
                              </m:r>
                            </m:oMath>
                          </a14:m>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14:m>
                            <m:oMath xmlns:m="http://schemas.openxmlformats.org/officeDocument/2006/math">
                              <m:acc>
                                <m:accPr>
                                  <m:chr m:val="̅"/>
                                  <m:ctrlPr>
                                    <a:rPr lang="en-US" sz="1800" i="1" smtClean="0">
                                      <a:solidFill>
                                        <a:srgbClr val="000000"/>
                                      </a:solidFill>
                                      <a:latin typeface="Cambria Math" panose="02040503050406030204"/>
                                      <a:cs typeface="Arial" panose="020B0604020202020204" pitchFamily="34" charset="0"/>
                                    </a:rPr>
                                  </m:ctrlPr>
                                </m:accPr>
                                <m:e>
                                  <m:r>
                                    <a:rPr lang="en-US" sz="1800" b="0" i="1" smtClean="0">
                                      <a:solidFill>
                                        <a:srgbClr val="000000"/>
                                      </a:solidFill>
                                      <a:latin typeface="Cambria Math" panose="02040503050406030204" pitchFamily="18" charset="0"/>
                                      <a:cs typeface="Arial" panose="020B0604020202020204" pitchFamily="34" charset="0"/>
                                    </a:rPr>
                                    <m:t>𝑡</m:t>
                                  </m:r>
                                </m:e>
                              </m:acc>
                              <m:r>
                                <a:rPr lang="en-US" sz="1800" b="0" i="1" smtClean="0">
                                  <a:solidFill>
                                    <a:srgbClr val="000000"/>
                                  </a:solidFill>
                                  <a:latin typeface="Cambria Math" panose="02040503050406030204" pitchFamily="18" charset="0"/>
                                  <a:cs typeface="Arial" panose="020B0604020202020204" pitchFamily="34" charset="0"/>
                                </a:rPr>
                                <m:t>= ?</m:t>
                              </m:r>
                            </m:oMath>
                          </a14:m>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a:latin typeface="Arial" panose="020B0604020202020204" pitchFamily="34" charset="0"/>
                            <a:cs typeface="Arial" panose="020B060402020202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a:solidFill>
                                <a:srgbClr val="000000"/>
                              </a:solidFill>
                              <a:cs typeface="Arial" panose="020B0604020202020204" pitchFamily="34" charset="0"/>
                              <a:sym typeface="Symbol" panose="05050102010706020507" pitchFamily="18" charset="2"/>
                            </a:rPr>
                            <a:t></a:t>
                          </a:r>
                          <a14:m>
                            <m:oMath xmlns:m="http://schemas.openxmlformats.org/officeDocument/2006/math">
                              <m:acc>
                                <m:accPr>
                                  <m:chr m:val="̅"/>
                                  <m:ctrlPr>
                                    <a:rPr lang="en-US" sz="1800" i="1" smtClean="0">
                                      <a:solidFill>
                                        <a:srgbClr val="000000"/>
                                      </a:solidFill>
                                      <a:latin typeface="Cambria Math" panose="02040503050406030204"/>
                                      <a:cs typeface="Arial" panose="020B0604020202020204" pitchFamily="34" charset="0"/>
                                    </a:rPr>
                                  </m:ctrlPr>
                                </m:accPr>
                                <m:e>
                                  <m:r>
                                    <a:rPr lang="en-US" sz="1800" b="0" i="1" smtClean="0">
                                      <a:solidFill>
                                        <a:srgbClr val="000000"/>
                                      </a:solidFill>
                                      <a:latin typeface="Cambria Math" panose="02040503050406030204" pitchFamily="18" charset="0"/>
                                      <a:cs typeface="Arial" panose="020B0604020202020204" pitchFamily="34" charset="0"/>
                                    </a:rPr>
                                    <m:t>𝑡</m:t>
                                  </m:r>
                                </m:e>
                              </m:acc>
                              <m:r>
                                <a:rPr lang="en-US" sz="1800" b="0" i="1" smtClean="0">
                                  <a:solidFill>
                                    <a:srgbClr val="000000"/>
                                  </a:solidFill>
                                  <a:latin typeface="Cambria Math" panose="02040503050406030204" pitchFamily="18" charset="0"/>
                                  <a:cs typeface="Arial" panose="020B0604020202020204" pitchFamily="34" charset="0"/>
                                </a:rPr>
                                <m:t>= ?</m:t>
                              </m:r>
                            </m:oMath>
                          </a14:m>
                          <a:r>
                            <a:rPr lang="en-US" sz="18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1800">
                            <a:latin typeface="Arial" panose="020B0604020202020204" pitchFamily="34" charset="0"/>
                            <a:cs typeface="Arial" panose="020B0604020202020204" pitchFamily="34" charset="0"/>
                          </a:endParaRPr>
                        </a:p>
                      </a:txBody>
                      <a:tcPr/>
                    </a:tc>
                  </a:tr>
                </a:tbl>
              </a:graphicData>
            </a:graphic>
          </p:graphicFrame>
        </mc:Choice>
        <mc:Fallback xmlns="">
          <p:graphicFrame>
            <p:nvGraphicFramePr>
              <p:cNvPr id="24" name="Table 13"/>
              <p:cNvGraphicFramePr>
                <a:graphicFrameLocks noGrp="1"/>
              </p:cNvGraphicFramePr>
              <p:nvPr/>
            </p:nvGraphicFramePr>
            <p:xfrm>
              <a:off x="501379" y="3495011"/>
              <a:ext cx="4997078" cy="2834640"/>
            </p:xfrm>
            <a:graphic>
              <a:graphicData uri="http://schemas.openxmlformats.org/drawingml/2006/table">
                <a:tbl>
                  <a:tblPr firstRow="1" bandRow="1">
                    <a:tableStyleId>{93296810-A885-4BE3-A3E7-6D5BEEA58F35}</a:tableStyleId>
                  </a:tblPr>
                  <a:tblGrid>
                    <a:gridCol w="1016793"/>
                    <a:gridCol w="1002252"/>
                    <a:gridCol w="977167"/>
                    <a:gridCol w="930635"/>
                    <a:gridCol w="1070231"/>
                  </a:tblGrid>
                  <a:tr h="218578">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a:latin typeface="Arial" panose="020B0604020202020204" pitchFamily="34" charset="0"/>
                              <a:cs typeface="Arial" panose="020B0604020202020204" pitchFamily="34" charset="0"/>
                            </a:rPr>
                            <a:t>n</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s (m)</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sym typeface="Symbol" panose="05050102010706020507" pitchFamily="18" charset="2"/>
                            </a:rPr>
                            <a:t>s </a:t>
                          </a:r>
                          <a:r>
                            <a:rPr lang="en-US" sz="1800">
                              <a:latin typeface="Arial" panose="020B0604020202020204" pitchFamily="34" charset="0"/>
                              <a:cs typeface="Arial" panose="020B0604020202020204" pitchFamily="34" charset="0"/>
                            </a:rPr>
                            <a:t>(m)</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t (s)</a:t>
                          </a: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sym typeface="Symbol" panose="05050102010706020507" pitchFamily="18" charset="2"/>
                            </a:rPr>
                            <a:t>t </a:t>
                          </a:r>
                          <a:r>
                            <a:rPr lang="en-US" sz="1800">
                              <a:latin typeface="Arial" panose="020B0604020202020204" pitchFamily="34" charset="0"/>
                              <a:cs typeface="Arial" panose="020B0604020202020204" pitchFamily="34" charset="0"/>
                            </a:rPr>
                            <a:t>(s)</a:t>
                          </a: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1</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2</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3</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4</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r>
                            <a:rPr lang="en-US" sz="1800">
                              <a:latin typeface="Arial" panose="020B0604020202020204" pitchFamily="34" charset="0"/>
                              <a:cs typeface="Arial" panose="020B0604020202020204" pitchFamily="34" charset="0"/>
                            </a:rPr>
                            <a:t>-</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218578">
                    <a:tc>
                      <a:txBody>
                        <a:bodyPr/>
                        <a:lstStyle/>
                        <a:p>
                          <a:pPr algn="ctr"/>
                          <a:r>
                            <a:rPr lang="en-US" sz="1800">
                              <a:latin typeface="Arial" panose="020B0604020202020204" pitchFamily="34" charset="0"/>
                              <a:cs typeface="Arial" panose="020B0604020202020204" pitchFamily="34" charset="0"/>
                            </a:rPr>
                            <a:t>5</a:t>
                          </a: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c>
                      <a:txBody>
                        <a:bodyPr/>
                        <a:lstStyle/>
                        <a:p>
                          <a:pPr algn="ctr"/>
                          <a:endParaRPr lang="en-US" sz="1800">
                            <a:latin typeface="Arial" panose="020B0604020202020204" pitchFamily="34" charset="0"/>
                            <a:cs typeface="Arial" panose="020B0604020202020204" pitchFamily="34" charset="0"/>
                          </a:endParaRPr>
                        </a:p>
                      </a:txBody>
                      <a:tcPr/>
                    </a:tc>
                  </a:tr>
                  <a:tr h="640080">
                    <a:tc>
                      <a:txBody>
                        <a:bodyPr/>
                        <a:lstStyle/>
                        <a:p>
                          <a:pPr algn="ctr"/>
                          <a:r>
                            <a:rPr lang="en-US" sz="1800">
                              <a:latin typeface="Arial" panose="020B0604020202020204" pitchFamily="34" charset="0"/>
                              <a:cs typeface="Arial" panose="020B0604020202020204" pitchFamily="34" charset="0"/>
                            </a:rPr>
                            <a:t>Trung bình</a:t>
                          </a:r>
                          <a:endParaRPr lang="en-US" sz="1800">
                            <a:latin typeface="Arial" panose="020B0604020202020204" pitchFamily="34" charset="0"/>
                            <a:cs typeface="Arial" panose="020B0604020202020204" pitchFamily="34" charset="0"/>
                          </a:endParaRPr>
                        </a:p>
                      </a:txBody>
                      <a:tcPr/>
                    </a:tc>
                    <a:tc>
                      <a:txBody>
                        <a:bodyPr/>
                        <a:lstStyle/>
                        <a:p>
                          <a:endParaRPr lang="en-US"/>
                        </a:p>
                      </a:txBody>
                      <a:tcPr>
                        <a:blipFill>
                          <a:blip r:embed="rId3"/>
                        </a:blipFill>
                      </a:tcPr>
                    </a:tc>
                    <a:tc>
                      <a:txBody>
                        <a:bodyPr/>
                        <a:lstStyle/>
                        <a:p>
                          <a:endParaRPr lang="en-US"/>
                        </a:p>
                      </a:txBody>
                      <a:tcPr>
                        <a:blipFill>
                          <a:blip r:embed="rId3"/>
                        </a:blipFill>
                      </a:tcPr>
                    </a:tc>
                    <a:tc>
                      <a:txBody>
                        <a:bodyPr/>
                        <a:lstStyle/>
                        <a:p>
                          <a:endParaRPr lang="en-US"/>
                        </a:p>
                      </a:txBody>
                      <a:tcPr>
                        <a:blipFill>
                          <a:blip r:embed="rId3"/>
                        </a:blipFill>
                      </a:tcPr>
                    </a:tc>
                    <a:tc>
                      <a:txBody>
                        <a:bodyPr/>
                        <a:lstStyle/>
                        <a:p>
                          <a:endParaRPr lang="en-US"/>
                        </a:p>
                      </a:txBody>
                      <a:tcPr>
                        <a:blipFill>
                          <a:blip r:embed="rId3"/>
                        </a:blipFill>
                      </a:tcPr>
                    </a:tc>
                  </a:tr>
                </a:tbl>
              </a:graphicData>
            </a:graphic>
          </p:graphicFrame>
        </mc:Fallback>
      </mc:AlternateContent>
      <p:pic>
        <p:nvPicPr>
          <p:cNvPr id="25" name="Picture 24" descr="A person holding a watch&#10;&#10;Description automatically generated with medium confidence"/>
          <p:cNvPicPr>
            <a:picLocks noChangeAspect="1"/>
          </p:cNvPicPr>
          <p:nvPr/>
        </p:nvPicPr>
        <p:blipFill rotWithShape="1">
          <a:blip r:embed="rId4" cstate="print">
            <a:extLst>
              <a:ext uri="{28A0092B-C50C-407E-A947-70E740481C1C}">
                <a14:useLocalDpi xmlns:a14="http://schemas.microsoft.com/office/drawing/2010/main" val="0"/>
              </a:ext>
            </a:extLst>
          </a:blip>
          <a:srcRect r="-14" b="15763"/>
          <a:stretch>
            <a:fillRect/>
          </a:stretch>
        </p:blipFill>
        <p:spPr>
          <a:xfrm>
            <a:off x="6324600" y="3370508"/>
            <a:ext cx="1055331" cy="1001353"/>
          </a:xfrm>
          <a:prstGeom prst="rect">
            <a:avLst/>
          </a:prstGeom>
        </p:spPr>
      </p:pic>
      <p:pic>
        <p:nvPicPr>
          <p:cNvPr id="26" name="Picture 25" descr="A red sports car&#10;&#10;Description automatically generated with medium confidence"/>
          <p:cNvPicPr>
            <a:picLocks noChangeAspect="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43131" y1="43885" x2="43131" y2="43885"/>
                        <a14:foregroundMark x1="41534" y1="45324" x2="41534" y2="45324"/>
                        <a14:foregroundMark x1="40256" y1="47482" x2="40256" y2="47482"/>
                        <a14:foregroundMark x1="39617" y1="47482" x2="39617" y2="47482"/>
                        <a14:foregroundMark x1="41853" y1="45803" x2="42971" y2="45324"/>
                        <a14:foregroundMark x1="45208" y1="42926" x2="45208" y2="42926"/>
                        <a14:foregroundMark x1="44728" y1="41487" x2="44728" y2="41487"/>
                        <a14:foregroundMark x1="40256" y1="47242" x2="40256" y2="47242"/>
                        <a14:foregroundMark x1="38978" y1="47002" x2="38498" y2="47002"/>
                        <a14:foregroundMark x1="37380" y1="46523" x2="37380" y2="46523"/>
                        <a14:foregroundMark x1="35463" y1="46523" x2="36741" y2="46523"/>
                        <a14:foregroundMark x1="38978" y1="44844" x2="38978" y2="44844"/>
                        <a14:foregroundMark x1="40256" y1="43885" x2="41693" y2="42926"/>
                        <a14:foregroundMark x1="42173" y1="42686" x2="42971" y2="41966"/>
                        <a14:foregroundMark x1="44888" y1="40767" x2="45527" y2="40288"/>
                        <a14:foregroundMark x1="46486" y1="40048" x2="47125" y2="39568"/>
                        <a14:foregroundMark x1="45687" y1="39089" x2="45687" y2="39089"/>
                        <a14:foregroundMark x1="44249" y1="40528" x2="44249" y2="40528"/>
                        <a14:foregroundMark x1="69169" y1="47002" x2="69169" y2="47002"/>
                        <a14:foregroundMark x1="71725" y1="45803" x2="71725" y2="45803"/>
                        <a14:foregroundMark x1="70607" y1="44844" x2="71406" y2="44844"/>
                        <a14:foregroundMark x1="22204" y1="51559" x2="22204" y2="51559"/>
                        <a14:foregroundMark x1="20447" y1="51559" x2="20447" y2="51559"/>
                        <a14:foregroundMark x1="22364" y1="50360" x2="22684" y2="49880"/>
                        <a14:foregroundMark x1="23482" y1="48921" x2="24441" y2="47962"/>
                        <a14:foregroundMark x1="24760" y1="47962" x2="26038" y2="46763"/>
                        <a14:foregroundMark x1="28435" y1="45803" x2="28435" y2="45803"/>
                        <a14:foregroundMark x1="29872" y1="45803" x2="29872" y2="45803"/>
                        <a14:foregroundMark x1="33866" y1="46283" x2="33866" y2="46283"/>
                        <a14:foregroundMark x1="38498" y1="44604" x2="39297" y2="44125"/>
                        <a14:foregroundMark x1="41853" y1="41487" x2="42332" y2="41487"/>
                        <a14:foregroundMark x1="44728" y1="40528" x2="44728" y2="40528"/>
                        <a14:foregroundMark x1="44728" y1="39089" x2="44089" y2="39089"/>
                        <a14:foregroundMark x1="43770" y1="39089" x2="43291" y2="39089"/>
                        <a14:foregroundMark x1="42812" y1="39089" x2="42812" y2="39089"/>
                        <a14:foregroundMark x1="42013" y1="39089" x2="42013" y2="39089"/>
                        <a14:foregroundMark x1="41214" y1="39808" x2="40256" y2="40048"/>
                        <a14:foregroundMark x1="39137" y1="41007" x2="39137" y2="41007"/>
                        <a14:foregroundMark x1="38339" y1="42686" x2="38339" y2="42686"/>
                        <a14:foregroundMark x1="36102" y1="44365" x2="36102" y2="44365"/>
                        <a14:foregroundMark x1="35942" y1="44365" x2="35623" y2="45084"/>
                        <a14:foregroundMark x1="35463" y1="45084" x2="34665" y2="45564"/>
                        <a14:foregroundMark x1="31949" y1="46283" x2="31949" y2="46283"/>
                      </a14:backgroundRemoval>
                    </a14:imgEffect>
                  </a14:imgLayer>
                </a14:imgProps>
              </a:ext>
              <a:ext uri="{28A0092B-C50C-407E-A947-70E740481C1C}">
                <a14:useLocalDpi xmlns:a14="http://schemas.microsoft.com/office/drawing/2010/main" val="0"/>
              </a:ext>
            </a:extLst>
          </a:blip>
          <a:srcRect l="11670" t="37053" r="12628" b="25545"/>
          <a:stretch>
            <a:fillRect/>
          </a:stretch>
        </p:blipFill>
        <p:spPr>
          <a:xfrm flipH="1">
            <a:off x="6083300" y="4573107"/>
            <a:ext cx="2057400" cy="703848"/>
          </a:xfrm>
          <a:prstGeom prst="rect">
            <a:avLst/>
          </a:prstGeom>
        </p:spPr>
      </p:pic>
      <p:pic>
        <p:nvPicPr>
          <p:cNvPr id="28" name="Picture 27" descr="A picture containing text, measuring stick&#10;&#10;Description automatically generated"/>
          <p:cNvPicPr>
            <a:picLocks noChangeAspect="1"/>
          </p:cNvPicPr>
          <p:nvPr/>
        </p:nvPicPr>
        <p:blipFill rotWithShape="1">
          <a:blip r:embed="rId7" cstate="print">
            <a:extLst>
              <a:ext uri="{28A0092B-C50C-407E-A947-70E740481C1C}">
                <a14:useLocalDpi xmlns:a14="http://schemas.microsoft.com/office/drawing/2010/main" val="0"/>
              </a:ext>
            </a:extLst>
          </a:blip>
          <a:srcRect r="1000" b="25268"/>
          <a:stretch>
            <a:fillRect/>
          </a:stretch>
        </p:blipFill>
        <p:spPr>
          <a:xfrm>
            <a:off x="5998648" y="5575961"/>
            <a:ext cx="5905843" cy="7663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876800" y="153812"/>
            <a:ext cx="2269096"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Hoạt động</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641722" y="838923"/>
            <a:ext cx="11275469" cy="1477329"/>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838201" y="919101"/>
            <a:ext cx="11078990" cy="1246495"/>
          </a:xfrm>
          <a:prstGeom prst="rect">
            <a:avLst/>
          </a:prstGeom>
          <a:noFill/>
          <a:ln>
            <a:noFill/>
          </a:ln>
          <a:effectLst/>
        </p:spPr>
        <p:txBody>
          <a:bodyPr wrap="square">
            <a:spAutoFit/>
          </a:bodyPr>
          <a:lstStyle/>
          <a:p>
            <a:pPr marL="0" marR="0" algn="ctr">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Dùng một thước có ĐCNN là 1 mm và một đồng hồ đo thời gian có ĐCNN 0,01 s để đo 5 lần thời gian chuyển động của chiếc xe đồ chơi chạy bằng pin từ điểm A (v</a:t>
            </a:r>
            <a:r>
              <a:rPr lang="en-US" sz="2500" baseline="-250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 đến điểm B. Ghi các giá trị vào Bảng và trả lời các câu hỏi. </a:t>
            </a:r>
            <a:endParaRPr lang="en-US" sz="25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0" name="Oval 19"/>
          <p:cNvSpPr/>
          <p:nvPr/>
        </p:nvSpPr>
        <p:spPr>
          <a:xfrm>
            <a:off x="501379" y="507464"/>
            <a:ext cx="518742" cy="492626"/>
          </a:xfrm>
          <a:prstGeom prst="ellipse">
            <a:avLst/>
          </a:prstGeom>
          <a:solidFill>
            <a:schemeClr val="bg1"/>
          </a:solidFill>
          <a:ln cmpd="thickThi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2227" b="89879" l="9494" r="98101">
                        <a14:foregroundMark x1="42405" y1="8097" x2="42405" y2="8097"/>
                        <a14:foregroundMark x1="54747" y1="5061" x2="54747" y2="5061"/>
                        <a14:foregroundMark x1="53481" y1="2227" x2="53481" y2="2227"/>
                        <a14:foregroundMark x1="92089" y1="39271" x2="92089" y2="39271"/>
                        <a14:foregroundMark x1="98101" y1="36437" x2="98101" y2="36437"/>
                      </a14:backgroundRemoval>
                    </a14:imgEffect>
                  </a14:imgLayer>
                </a14:imgProps>
              </a:ext>
              <a:ext uri="{28A0092B-C50C-407E-A947-70E740481C1C}">
                <a14:useLocalDpi xmlns:a14="http://schemas.microsoft.com/office/drawing/2010/main" val="0"/>
              </a:ext>
            </a:extLst>
          </a:blip>
          <a:srcRect r="-16970" b="22269"/>
          <a:stretch>
            <a:fillRect/>
          </a:stretch>
        </p:blipFill>
        <p:spPr>
          <a:xfrm flipH="1">
            <a:off x="501379" y="541049"/>
            <a:ext cx="480281" cy="442625"/>
          </a:xfrm>
          <a:prstGeom prst="rect">
            <a:avLst/>
          </a:prstGeom>
        </p:spPr>
      </p:pic>
      <p:pic>
        <p:nvPicPr>
          <p:cNvPr id="19" name="Picture 5" descr="empty-blue-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82075"/>
            <a:ext cx="11536191" cy="184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a:xfrm>
            <a:off x="994360" y="2504602"/>
            <a:ext cx="9497967" cy="1631216"/>
          </a:xfrm>
          <a:prstGeom prst="rect">
            <a:avLst/>
          </a:prstGeom>
          <a:noFill/>
        </p:spPr>
        <p:txBody>
          <a:bodyPr wrap="square">
            <a:spAutoFit/>
          </a:bodyPr>
          <a:lstStyle/>
          <a:p>
            <a:pPr marL="457200" marR="0" indent="-457200">
              <a:spcBef>
                <a:spcPts val="0"/>
              </a:spcBef>
              <a:spcAft>
                <a:spcPts val="0"/>
              </a:spcAft>
              <a:buAutoNum type="alphaLcParenR"/>
            </a:pP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Nguyên</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nhân</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nào</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gây</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ra</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sự</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khác</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giữa</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các</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lần</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spcBef>
                <a:spcPts val="0"/>
              </a:spcBef>
              <a:spcAft>
                <a:spcPts val="0"/>
              </a:spcAft>
              <a:buAutoNum type="alphaLcParenR"/>
            </a:pP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Tính</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tuyệt</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đối</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phép</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tvà</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điền</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vào</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Bảng</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3.1. </a:t>
            </a:r>
            <a:endPar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spcBef>
                <a:spcPts val="0"/>
              </a:spcBef>
              <a:spcAft>
                <a:spcPts val="0"/>
              </a:spcAft>
              <a:buAutoNum type="alphaLcParenR"/>
            </a:pP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Viết</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kết</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quả</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i="1"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a:t>
            </a:r>
            <a:r>
              <a:rPr lang="en-US" sz="25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 = ..........; t =… . </a:t>
            </a:r>
            <a:endPar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457200" marR="0" indent="-457200">
              <a:spcBef>
                <a:spcPts val="0"/>
              </a:spcBef>
              <a:spcAft>
                <a:spcPts val="0"/>
              </a:spcAft>
              <a:buAutoNum type="alphaLcParenR"/>
            </a:pP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Tính</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số</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tỉ</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US" sz="250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đối</a:t>
            </a:r>
            <a:r>
              <a:rPr lang="en-US" sz="25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dirty="0">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13" name="Group 12"/>
          <p:cNvGrpSpPr/>
          <p:nvPr/>
        </p:nvGrpSpPr>
        <p:grpSpPr>
          <a:xfrm>
            <a:off x="2633332" y="5599033"/>
            <a:ext cx="2190934" cy="840087"/>
            <a:chOff x="5231186" y="3112946"/>
            <a:chExt cx="4663325" cy="1110251"/>
          </a:xfrm>
        </p:grpSpPr>
        <p:pic>
          <p:nvPicPr>
            <p:cNvPr id="14" name="Picture 13"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15" name="TextBox 14"/>
                <p:cNvSpPr txBox="1"/>
                <p:nvPr/>
              </p:nvSpPr>
              <p:spPr>
                <a:xfrm>
                  <a:off x="5410199" y="3262582"/>
                  <a:ext cx="4305298" cy="732158"/>
                </a:xfrm>
                <a:prstGeom prst="rect">
                  <a:avLst/>
                </a:prstGeom>
                <a:noFill/>
              </p:spPr>
              <p:txBody>
                <a:bodyPr wrap="square">
                  <a:spAutoFit/>
                </a:bodyPr>
                <a:lstStyle/>
                <a:p>
                  <a:pPr algn="ct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𝑣</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endParaRPr lang="en-US" sz="3000"/>
                </a:p>
              </p:txBody>
            </p:sp>
          </mc:Choice>
          <mc:Fallback>
            <p:sp>
              <p:nvSpPr>
                <p:cNvPr id="15" name="TextBox 14"/>
                <p:cNvSpPr txBox="1">
                  <a:spLocks noRot="1" noChangeAspect="1" noMove="1" noResize="1" noEditPoints="1" noAdjustHandles="1" noChangeArrowheads="1" noChangeShapeType="1" noTextEdit="1"/>
                </p:cNvSpPr>
                <p:nvPr/>
              </p:nvSpPr>
              <p:spPr>
                <a:xfrm>
                  <a:off x="5410199" y="3262582"/>
                  <a:ext cx="4305298" cy="732158"/>
                </a:xfrm>
                <a:prstGeom prst="rect">
                  <a:avLst/>
                </a:prstGeom>
                <a:blipFill rotWithShape="1">
                  <a:blip r:embed="rId5"/>
                </a:blipFill>
              </p:spPr>
              <p:txBody>
                <a:bodyPr/>
                <a:lstStyle/>
                <a:p>
                  <a:r>
                    <a:rPr lang="en-US" altLang="en-US">
                      <a:noFill/>
                    </a:rPr>
                    <a:t> </a:t>
                  </a:r>
                </a:p>
              </p:txBody>
            </p:sp>
          </mc:Fallback>
        </mc:AlternateContent>
      </p:grpSp>
      <p:grpSp>
        <p:nvGrpSpPr>
          <p:cNvPr id="16" name="Group 15"/>
          <p:cNvGrpSpPr/>
          <p:nvPr/>
        </p:nvGrpSpPr>
        <p:grpSpPr>
          <a:xfrm>
            <a:off x="2514600" y="4495362"/>
            <a:ext cx="4125999" cy="905701"/>
            <a:chOff x="5231186" y="3112946"/>
            <a:chExt cx="4663325" cy="1110251"/>
          </a:xfrm>
        </p:grpSpPr>
        <p:pic>
          <p:nvPicPr>
            <p:cNvPr id="17" name="Picture 16"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1" name="TextBox 20"/>
                <p:cNvSpPr txBox="1"/>
                <p:nvPr/>
              </p:nvSpPr>
              <p:spPr>
                <a:xfrm>
                  <a:off x="5365380" y="3165704"/>
                  <a:ext cx="4305298" cy="1018203"/>
                </a:xfrm>
                <a:prstGeom prst="rect">
                  <a:avLst/>
                </a:prstGeom>
                <a:noFill/>
              </p:spPr>
              <p:txBody>
                <a:bodyPr wrap="square">
                  <a:spAutoFit/>
                </a:bodyPr>
                <a:lstStyle/>
                <a:p>
                  <a:pPr algn="ctr"/>
                  <a14:m>
                    <m:oMath xmlns:m="http://schemas.openxmlformats.org/officeDocument/2006/math">
                      <m:r>
                        <a:rPr lang="en-US" sz="300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𝑡</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latin typeface="Cambria Math" panose="02040503050406030204" pitchFamily="18" charset="0"/>
                              <a:cs typeface="Arial" panose="020B0604020202020204" pitchFamily="34" charset="0"/>
                              <a:sym typeface="Symbol" panose="05050102010706020507" pitchFamily="18" charset="2"/>
                            </a:rPr>
                            <m:t>𝑡</m:t>
                          </m:r>
                        </m:num>
                        <m:den>
                          <m:r>
                            <a:rPr lang="en-US" sz="3000" b="0" i="1" smtClean="0">
                              <a:solidFill>
                                <a:srgbClr val="000000"/>
                              </a:solidFill>
                              <a:effectLst/>
                              <a:latin typeface="Cambria Math" panose="02040503050406030204" pitchFamily="18" charset="0"/>
                              <a:cs typeface="Arial" panose="020B0604020202020204" pitchFamily="34" charset="0"/>
                            </a:rPr>
                            <m:t>𝑡</m:t>
                          </m:r>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 …</a:t>
                  </a:r>
                  <a:endParaRPr lang="en-US" sz="3000"/>
                </a:p>
              </p:txBody>
            </p:sp>
          </mc:Choice>
          <mc:Fallback>
            <p:sp>
              <p:nvSpPr>
                <p:cNvPr id="21" name="TextBox 20"/>
                <p:cNvSpPr txBox="1">
                  <a:spLocks noRot="1" noChangeAspect="1" noMove="1" noResize="1" noEditPoints="1" noAdjustHandles="1" noChangeArrowheads="1" noChangeShapeType="1" noTextEdit="1"/>
                </p:cNvSpPr>
                <p:nvPr/>
              </p:nvSpPr>
              <p:spPr>
                <a:xfrm>
                  <a:off x="5365380" y="3165704"/>
                  <a:ext cx="4305298" cy="1018203"/>
                </a:xfrm>
                <a:prstGeom prst="rect">
                  <a:avLst/>
                </a:prstGeom>
                <a:blipFill rotWithShape="1">
                  <a:blip r:embed="rId6"/>
                </a:blipFill>
              </p:spPr>
              <p:txBody>
                <a:bodyPr/>
                <a:lstStyle/>
                <a:p>
                  <a:r>
                    <a:rPr lang="en-US" altLang="en-US">
                      <a:noFill/>
                    </a:rPr>
                    <a:t> </a:t>
                  </a:r>
                </a:p>
              </p:txBody>
            </p:sp>
          </mc:Fallback>
        </mc:AlternateContent>
      </p:grpSp>
      <p:grpSp>
        <p:nvGrpSpPr>
          <p:cNvPr id="22" name="Group 21"/>
          <p:cNvGrpSpPr/>
          <p:nvPr/>
        </p:nvGrpSpPr>
        <p:grpSpPr>
          <a:xfrm>
            <a:off x="7239228" y="5543338"/>
            <a:ext cx="2190934" cy="840087"/>
            <a:chOff x="5231186" y="3112946"/>
            <a:chExt cx="4663325" cy="1110251"/>
          </a:xfrm>
        </p:grpSpPr>
        <p:pic>
          <p:nvPicPr>
            <p:cNvPr id="25" name="Picture 24"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6" name="TextBox 25"/>
                <p:cNvSpPr txBox="1"/>
                <p:nvPr/>
              </p:nvSpPr>
              <p:spPr>
                <a:xfrm>
                  <a:off x="5410199" y="3262582"/>
                  <a:ext cx="4305298" cy="732158"/>
                </a:xfrm>
                <a:prstGeom prst="rect">
                  <a:avLst/>
                </a:prstGeom>
                <a:noFill/>
              </p:spPr>
              <p:txBody>
                <a:bodyPr wrap="square">
                  <a:spAutoFit/>
                </a:bodyPr>
                <a:lstStyle/>
                <a:p>
                  <a:pPr algn="ctr"/>
                  <a14:m>
                    <m:oMath xmlns:m="http://schemas.openxmlformats.org/officeDocument/2006/math">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𝑣</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endParaRPr lang="en-US" sz="3000"/>
                </a:p>
              </p:txBody>
            </p:sp>
          </mc:Choice>
          <mc:Fallback>
            <p:sp>
              <p:nvSpPr>
                <p:cNvPr id="26" name="TextBox 25"/>
                <p:cNvSpPr txBox="1">
                  <a:spLocks noRot="1" noChangeAspect="1" noMove="1" noResize="1" noEditPoints="1" noAdjustHandles="1" noChangeArrowheads="1" noChangeShapeType="1" noTextEdit="1"/>
                </p:cNvSpPr>
                <p:nvPr/>
              </p:nvSpPr>
              <p:spPr>
                <a:xfrm>
                  <a:off x="5410199" y="3262582"/>
                  <a:ext cx="4305298" cy="732158"/>
                </a:xfrm>
                <a:prstGeom prst="rect">
                  <a:avLst/>
                </a:prstGeom>
                <a:blipFill rotWithShape="1">
                  <a:blip r:embed="rId7"/>
                </a:blipFill>
              </p:spPr>
              <p:txBody>
                <a:bodyPr/>
                <a:lstStyle/>
                <a:p>
                  <a:r>
                    <a:rPr lang="en-US" altLang="en-US">
                      <a:noFill/>
                    </a:rPr>
                    <a:t> </a:t>
                  </a:r>
                </a:p>
              </p:txBody>
            </p:sp>
          </mc:Fallback>
        </mc:AlternateContent>
      </p:grpSp>
      <p:grpSp>
        <p:nvGrpSpPr>
          <p:cNvPr id="27" name="Group 26"/>
          <p:cNvGrpSpPr/>
          <p:nvPr/>
        </p:nvGrpSpPr>
        <p:grpSpPr>
          <a:xfrm>
            <a:off x="7120496" y="4439667"/>
            <a:ext cx="4125999" cy="905701"/>
            <a:chOff x="5231186" y="3112946"/>
            <a:chExt cx="4663325" cy="1110251"/>
          </a:xfrm>
        </p:grpSpPr>
        <p:pic>
          <p:nvPicPr>
            <p:cNvPr id="28" name="Picture 27" descr="empty-red-rectan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9" name="TextBox 28"/>
                <p:cNvSpPr txBox="1"/>
                <p:nvPr/>
              </p:nvSpPr>
              <p:spPr>
                <a:xfrm>
                  <a:off x="5365380" y="3165704"/>
                  <a:ext cx="4305298" cy="1018203"/>
                </a:xfrm>
                <a:prstGeom prst="rect">
                  <a:avLst/>
                </a:prstGeom>
                <a:noFill/>
              </p:spPr>
              <p:txBody>
                <a:bodyPr wrap="square">
                  <a:spAutoFit/>
                </a:bodyPr>
                <a:lstStyle/>
                <a:p>
                  <a:pPr algn="ctr"/>
                  <a14:m>
                    <m:oMath xmlns:m="http://schemas.openxmlformats.org/officeDocument/2006/math">
                      <m:r>
                        <a:rPr lang="en-US" sz="300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𝑠</m:t>
                      </m:r>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latin typeface="Cambria Math" panose="02040503050406030204" pitchFamily="18" charset="0"/>
                              <a:cs typeface="Arial" panose="020B0604020202020204" pitchFamily="34" charset="0"/>
                              <a:sym typeface="Symbol" panose="05050102010706020507" pitchFamily="18" charset="2"/>
                            </a:rPr>
                            <m:t>𝑠</m:t>
                          </m:r>
                        </m:num>
                        <m:den>
                          <m:r>
                            <a:rPr lang="en-US" sz="3000" b="0" i="1" smtClean="0">
                              <a:solidFill>
                                <a:srgbClr val="000000"/>
                              </a:solidFill>
                              <a:effectLst/>
                              <a:latin typeface="Cambria Math" panose="02040503050406030204" pitchFamily="18" charset="0"/>
                              <a:cs typeface="Arial" panose="020B0604020202020204" pitchFamily="34" charset="0"/>
                            </a:rPr>
                            <m:t>𝑠</m:t>
                          </m:r>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 . </a:t>
                  </a:r>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100% = …</a:t>
                  </a:r>
                  <a:endParaRPr lang="en-US" sz="3000"/>
                </a:p>
              </p:txBody>
            </p:sp>
          </mc:Choice>
          <mc:Fallback>
            <p:sp>
              <p:nvSpPr>
                <p:cNvPr id="29" name="TextBox 28"/>
                <p:cNvSpPr txBox="1">
                  <a:spLocks noRot="1" noChangeAspect="1" noMove="1" noResize="1" noEditPoints="1" noAdjustHandles="1" noChangeArrowheads="1" noChangeShapeType="1" noTextEdit="1"/>
                </p:cNvSpPr>
                <p:nvPr/>
              </p:nvSpPr>
              <p:spPr>
                <a:xfrm>
                  <a:off x="5365380" y="3165704"/>
                  <a:ext cx="4305298" cy="1018203"/>
                </a:xfrm>
                <a:prstGeom prst="rect">
                  <a:avLst/>
                </a:prstGeom>
                <a:blipFill rotWithShape="1">
                  <a:blip r:embed="rId8"/>
                </a:blipFill>
              </p:spPr>
              <p:txBody>
                <a:bodyPr/>
                <a:lstStyle/>
                <a:p>
                  <a:r>
                    <a:rPr lang="en-US"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6"/>
          <p:cNvGrpSpPr/>
          <p:nvPr/>
        </p:nvGrpSpPr>
        <p:grpSpPr>
          <a:xfrm>
            <a:off x="4876800" y="153812"/>
            <a:ext cx="2269096" cy="531988"/>
            <a:chOff x="2193" y="0"/>
            <a:chExt cx="2245706" cy="1239104"/>
          </a:xfrm>
          <a:solidFill>
            <a:srgbClr val="002060"/>
          </a:solidFill>
          <a:scene3d>
            <a:camera prst="orthographicFront"/>
            <a:lightRig rig="threePt" dir="t">
              <a:rot lat="0" lon="0" rev="7500000"/>
            </a:lightRig>
          </a:scene3d>
        </p:grpSpPr>
        <p:sp>
          <p:nvSpPr>
            <p:cNvPr id="7"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8"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Khởi động</a:t>
              </a:r>
              <a:endParaRPr lang="en-US" sz="2600" b="1">
                <a:latin typeface="Arial" panose="020B0604020202020204" pitchFamily="34" charset="0"/>
                <a:cs typeface="Arial" panose="020B0604020202020204" pitchFamily="34" charset="0"/>
              </a:endParaRPr>
            </a:p>
          </p:txBody>
        </p:sp>
      </p:grpSp>
      <p:sp>
        <p:nvSpPr>
          <p:cNvPr id="11" name="Rectangle: Rounded Corners 10"/>
          <p:cNvSpPr/>
          <p:nvPr/>
        </p:nvSpPr>
        <p:spPr>
          <a:xfrm>
            <a:off x="641722" y="838922"/>
            <a:ext cx="11275469" cy="1396148"/>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12" name="Text Box 29"/>
          <p:cNvSpPr txBox="1">
            <a:spLocks noChangeArrowheads="1"/>
          </p:cNvSpPr>
          <p:nvPr/>
        </p:nvSpPr>
        <p:spPr bwMode="auto">
          <a:xfrm>
            <a:off x="981410" y="913748"/>
            <a:ext cx="10809161" cy="1246495"/>
          </a:xfrm>
          <a:prstGeom prst="rect">
            <a:avLst/>
          </a:prstGeom>
          <a:noFill/>
          <a:ln>
            <a:noFill/>
          </a:ln>
          <a:effectLst/>
        </p:spPr>
        <p:txBody>
          <a:bodyPr wrap="square">
            <a:spAutoFit/>
          </a:bodyPr>
          <a:lstStyle/>
          <a:p>
            <a:pPr marL="0" marR="0" algn="ctr">
              <a:spcBef>
                <a:spcPts val="0"/>
              </a:spcBef>
              <a:spcAft>
                <a:spcPts val="0"/>
              </a:spcAft>
            </a:pPr>
            <a:r>
              <a:rPr lang="en-US" sz="2500" i="1">
                <a:solidFill>
                  <a:srgbClr val="000000"/>
                </a:solidFill>
                <a:effectLst/>
                <a:latin typeface="Arial" panose="020B0604020202020204" pitchFamily="34" charset="0"/>
                <a:ea typeface="Times New Roman" panose="02020603050405020304" pitchFamily="18" charset="0"/>
              </a:rPr>
              <a:t>Không một phép đo nào có thể cho ta giá trị thực của đại lượng cần đo mà đều có sai số. Làm thế nào để xác định được các sai số này? </a:t>
            </a:r>
            <a:endParaRPr lang="en-US" sz="2500" i="1">
              <a:solidFill>
                <a:srgbClr val="000000"/>
              </a:solidFill>
              <a:effectLst/>
              <a:latin typeface="Arial" panose="020B0604020202020204" pitchFamily="34" charset="0"/>
              <a:ea typeface="Times New Roman" panose="02020603050405020304" pitchFamily="18" charset="0"/>
            </a:endParaRPr>
          </a:p>
          <a:p>
            <a:pPr marL="0" marR="0" algn="ctr">
              <a:spcBef>
                <a:spcPts val="0"/>
              </a:spcBef>
              <a:spcAft>
                <a:spcPts val="0"/>
              </a:spcAft>
            </a:pPr>
            <a:r>
              <a:rPr lang="en-US" sz="2500" i="1">
                <a:solidFill>
                  <a:srgbClr val="000000"/>
                </a:solidFill>
                <a:effectLst/>
                <a:latin typeface="Arial" panose="020B0604020202020204" pitchFamily="34" charset="0"/>
                <a:ea typeface="Times New Roman" panose="02020603050405020304" pitchFamily="18" charset="0"/>
              </a:rPr>
              <a:t>Nguyên nhân gây ra các sai số là gì và cách khắc phục như thế nào?</a:t>
            </a:r>
            <a:endParaRPr lang="en-US" sz="2500">
              <a:effectLst/>
              <a:latin typeface="Times New Roman" panose="02020603050405020304" pitchFamily="18" charset="0"/>
              <a:ea typeface="Times New Roman" panose="02020603050405020304" pitchFamily="18" charset="0"/>
            </a:endParaRPr>
          </a:p>
        </p:txBody>
      </p:sp>
      <p:grpSp>
        <p:nvGrpSpPr>
          <p:cNvPr id="15" name="Group 14"/>
          <p:cNvGrpSpPr/>
          <p:nvPr/>
        </p:nvGrpSpPr>
        <p:grpSpPr>
          <a:xfrm>
            <a:off x="354750" y="489991"/>
            <a:ext cx="573943" cy="732171"/>
            <a:chOff x="492857" y="487470"/>
            <a:chExt cx="573943" cy="732171"/>
          </a:xfrm>
        </p:grpSpPr>
        <p:grpSp>
          <p:nvGrpSpPr>
            <p:cNvPr id="16" name="Group 15"/>
            <p:cNvGrpSpPr/>
            <p:nvPr/>
          </p:nvGrpSpPr>
          <p:grpSpPr>
            <a:xfrm>
              <a:off x="492857" y="487470"/>
              <a:ext cx="573943" cy="531990"/>
              <a:chOff x="492857" y="307120"/>
              <a:chExt cx="758778" cy="712340"/>
            </a:xfrm>
          </p:grpSpPr>
          <p:sp>
            <p:nvSpPr>
              <p:cNvPr id="20" name="Oval 19"/>
              <p:cNvSpPr/>
              <p:nvPr/>
            </p:nvSpPr>
            <p:spPr>
              <a:xfrm>
                <a:off x="504123" y="333892"/>
                <a:ext cx="685800" cy="65963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Logo&#10;&#10;Description automatically generated"/>
              <p:cNvPicPr>
                <a:picLocks noChangeAspect="1"/>
              </p:cNvPicPr>
              <p:nvPr/>
            </p:nvPicPr>
            <p:blipFill rotWithShape="1">
              <a:blip r:embed="rId1" cstate="print">
                <a:extLst>
                  <a:ext uri="{BEBA8EAE-BF5A-486C-A8C5-ECC9F3942E4B}">
                    <a14:imgProps xmlns:a14="http://schemas.microsoft.com/office/drawing/2010/main">
                      <a14:imgLayer r:embed="rId2">
                        <a14:imgEffect>
                          <a14:backgroundRemoval t="10000" b="90000" l="10000" r="90000"/>
                        </a14:imgEffect>
                      </a14:imgLayer>
                    </a14:imgProps>
                  </a:ext>
                  <a:ext uri="{28A0092B-C50C-407E-A947-70E740481C1C}">
                    <a14:useLocalDpi xmlns:a14="http://schemas.microsoft.com/office/drawing/2010/main" val="0"/>
                  </a:ext>
                </a:extLst>
              </a:blip>
              <a:srcRect l="26889" t="8771" r="26000" b="14679"/>
              <a:stretch>
                <a:fillRect/>
              </a:stretch>
            </p:blipFill>
            <p:spPr>
              <a:xfrm>
                <a:off x="492857" y="307120"/>
                <a:ext cx="758778" cy="712340"/>
              </a:xfrm>
              <a:prstGeom prst="rect">
                <a:avLst/>
              </a:prstGeom>
            </p:spPr>
          </p:pic>
        </p:grpSp>
        <p:pic>
          <p:nvPicPr>
            <p:cNvPr id="17" name="Picture 16" descr="A picture containing handwear&#10;&#10;Description automatically generated"/>
            <p:cNvPicPr>
              <a:picLocks noChangeAspect="1"/>
            </p:cNvPicPr>
            <p:nvPr/>
          </p:nvPicPr>
          <p:blipFill rotWithShape="1">
            <a:blip r:embed="rId3" cstate="print">
              <a:extLst>
                <a:ext uri="{BEBA8EAE-BF5A-486C-A8C5-ECC9F3942E4B}">
                  <a14:imgProps xmlns:a14="http://schemas.microsoft.com/office/drawing/2010/main">
                    <a14:imgLayer r:embed="rId4">
                      <a14:imgEffect>
                        <a14:backgroundRemoval t="1418" b="89942" l="7111" r="93889">
                          <a14:foregroundMark x1="42222" y1="5222" x2="42222" y2="5222"/>
                          <a14:foregroundMark x1="42667" y1="1934" x2="42667" y2="1934"/>
                          <a14:foregroundMark x1="7333" y1="34687" x2="7333" y2="34687"/>
                          <a14:foregroundMark x1="93889" y1="38878" x2="93889" y2="38878"/>
                          <a14:foregroundMark x1="42889" y1="1418" x2="42889" y2="1418"/>
                        </a14:backgroundRemoval>
                      </a14:imgEffect>
                    </a14:imgLayer>
                  </a14:imgProps>
                </a:ext>
                <a:ext uri="{28A0092B-C50C-407E-A947-70E740481C1C}">
                  <a14:useLocalDpi xmlns:a14="http://schemas.microsoft.com/office/drawing/2010/main" val="0"/>
                </a:ext>
              </a:extLst>
            </a:blip>
            <a:srcRect b="10877"/>
            <a:stretch>
              <a:fillRect/>
            </a:stretch>
          </p:blipFill>
          <p:spPr>
            <a:xfrm>
              <a:off x="600775" y="770499"/>
              <a:ext cx="292432" cy="449142"/>
            </a:xfrm>
            <a:prstGeom prst="rect">
              <a:avLst/>
            </a:prstGeom>
          </p:spPr>
        </p:pic>
      </p:grpSp>
      <p:pic>
        <p:nvPicPr>
          <p:cNvPr id="19" name="Picture 18" descr="A picture containing ground, outdoor, dirt, soil&#10;&#10;Description automatically generated"/>
          <p:cNvPicPr>
            <a:picLocks noChangeAspect="1"/>
          </p:cNvPicPr>
          <p:nvPr/>
        </p:nvPicPr>
        <p:blipFill rotWithShape="1">
          <a:blip r:embed="rId5">
            <a:extLst>
              <a:ext uri="{28A0092B-C50C-407E-A947-70E740481C1C}">
                <a14:useLocalDpi xmlns:a14="http://schemas.microsoft.com/office/drawing/2010/main" val="0"/>
              </a:ext>
            </a:extLst>
          </a:blip>
          <a:srcRect l="14717" t="2637" r="25138"/>
          <a:stretch>
            <a:fillRect/>
          </a:stretch>
        </p:blipFill>
        <p:spPr>
          <a:xfrm>
            <a:off x="5034380" y="2432940"/>
            <a:ext cx="3220959" cy="3473847"/>
          </a:xfrm>
          <a:prstGeom prst="rect">
            <a:avLst/>
          </a:prstGeom>
          <a:ln>
            <a:noFill/>
          </a:ln>
          <a:effectLst>
            <a:softEdge rad="112500"/>
          </a:effectLst>
        </p:spPr>
      </p:pic>
      <p:pic>
        <p:nvPicPr>
          <p:cNvPr id="22" name="Picture 21" descr="A picture containing text, person, device, red&#10;&#10;Description automatically generated"/>
          <p:cNvPicPr>
            <a:picLocks noChangeAspect="1"/>
          </p:cNvPicPr>
          <p:nvPr/>
        </p:nvPicPr>
        <p:blipFill rotWithShape="1">
          <a:blip r:embed="rId6">
            <a:extLst>
              <a:ext uri="{28A0092B-C50C-407E-A947-70E740481C1C}">
                <a14:useLocalDpi xmlns:a14="http://schemas.microsoft.com/office/drawing/2010/main" val="0"/>
              </a:ext>
            </a:extLst>
          </a:blip>
          <a:srcRect l="1021" t="3752" r="-1040" b="821"/>
          <a:stretch>
            <a:fillRect/>
          </a:stretch>
        </p:blipFill>
        <p:spPr>
          <a:xfrm>
            <a:off x="8255339" y="2412851"/>
            <a:ext cx="3641068" cy="3473847"/>
          </a:xfrm>
          <a:prstGeom prst="rect">
            <a:avLst/>
          </a:prstGeom>
          <a:ln>
            <a:noFill/>
          </a:ln>
          <a:effectLst>
            <a:softEdge rad="112500"/>
          </a:effectLst>
        </p:spPr>
      </p:pic>
      <p:sp>
        <p:nvSpPr>
          <p:cNvPr id="24" name="TextBox 23"/>
          <p:cNvSpPr txBox="1"/>
          <p:nvPr/>
        </p:nvSpPr>
        <p:spPr>
          <a:xfrm>
            <a:off x="1143000" y="5962966"/>
            <a:ext cx="3276600" cy="477054"/>
          </a:xfrm>
          <a:prstGeom prst="rect">
            <a:avLst/>
          </a:prstGeom>
          <a:noFill/>
        </p:spPr>
        <p:txBody>
          <a:bodyPr wrap="square">
            <a:spAutoFit/>
          </a:bodyPr>
          <a:lstStyle/>
          <a:p>
            <a:pPr algn="ctr"/>
            <a:r>
              <a:rPr lang="en-US" sz="2500" i="1">
                <a:solidFill>
                  <a:srgbClr val="000000"/>
                </a:solidFill>
                <a:latin typeface="Arial" panose="020B0604020202020204" pitchFamily="34" charset="0"/>
              </a:rPr>
              <a:t>Đo chu vi thân cây</a:t>
            </a:r>
            <a:endParaRPr lang="en-US" sz="2500"/>
          </a:p>
        </p:txBody>
      </p:sp>
      <p:sp>
        <p:nvSpPr>
          <p:cNvPr id="25" name="TextBox 24"/>
          <p:cNvSpPr txBox="1"/>
          <p:nvPr/>
        </p:nvSpPr>
        <p:spPr>
          <a:xfrm>
            <a:off x="4907669" y="6000344"/>
            <a:ext cx="3276600" cy="477054"/>
          </a:xfrm>
          <a:prstGeom prst="rect">
            <a:avLst/>
          </a:prstGeom>
          <a:noFill/>
        </p:spPr>
        <p:txBody>
          <a:bodyPr wrap="square">
            <a:spAutoFit/>
          </a:bodyPr>
          <a:lstStyle/>
          <a:p>
            <a:pPr algn="ctr"/>
            <a:r>
              <a:rPr lang="en-US" sz="2500" i="1">
                <a:solidFill>
                  <a:srgbClr val="000000"/>
                </a:solidFill>
                <a:latin typeface="Arial" panose="020B0604020202020204" pitchFamily="34" charset="0"/>
              </a:rPr>
              <a:t>Đo nhiệt độ</a:t>
            </a:r>
            <a:endParaRPr lang="en-US" sz="2500"/>
          </a:p>
        </p:txBody>
      </p:sp>
      <p:sp>
        <p:nvSpPr>
          <p:cNvPr id="26" name="TextBox 25"/>
          <p:cNvSpPr txBox="1"/>
          <p:nvPr/>
        </p:nvSpPr>
        <p:spPr>
          <a:xfrm>
            <a:off x="8437573" y="5989635"/>
            <a:ext cx="3276600" cy="477054"/>
          </a:xfrm>
          <a:prstGeom prst="rect">
            <a:avLst/>
          </a:prstGeom>
          <a:noFill/>
        </p:spPr>
        <p:txBody>
          <a:bodyPr wrap="square">
            <a:spAutoFit/>
          </a:bodyPr>
          <a:lstStyle/>
          <a:p>
            <a:pPr algn="ctr"/>
            <a:r>
              <a:rPr lang="en-US" sz="2500" i="1">
                <a:solidFill>
                  <a:srgbClr val="000000"/>
                </a:solidFill>
                <a:latin typeface="Arial" panose="020B0604020202020204" pitchFamily="34" charset="0"/>
              </a:rPr>
              <a:t>Đo điện áp</a:t>
            </a:r>
            <a:endParaRPr lang="en-US" sz="2500"/>
          </a:p>
        </p:txBody>
      </p:sp>
      <p:pic>
        <p:nvPicPr>
          <p:cNvPr id="28" name="Content Placeholder 4" descr="A picture containing tree, person, outdoor, grass&#10;&#10;Description automatically generated"/>
          <p:cNvPicPr>
            <a:picLocks noGrp="1" noChangeAspect="1"/>
          </p:cNvPicPr>
          <p:nvPr>
            <p:ph idx="1"/>
          </p:nvPr>
        </p:nvPicPr>
        <p:blipFill rotWithShape="1">
          <a:blip r:embed="rId7">
            <a:extLst>
              <a:ext uri="{28A0092B-C50C-407E-A947-70E740481C1C}">
                <a14:useLocalDpi xmlns:a14="http://schemas.microsoft.com/office/drawing/2010/main" val="0"/>
              </a:ext>
            </a:extLst>
          </a:blip>
          <a:srcRect l="-613" t="867" r="11007" b="-2156"/>
          <a:stretch>
            <a:fillRect/>
          </a:stretch>
        </p:blipFill>
        <p:spPr>
          <a:xfrm>
            <a:off x="565315" y="2491141"/>
            <a:ext cx="4500247" cy="3395557"/>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83902" y="759016"/>
            <a:ext cx="11834534" cy="969773"/>
            <a:chOff x="834244" y="1897873"/>
            <a:chExt cx="10363510" cy="2530500"/>
          </a:xfrm>
        </p:grpSpPr>
        <p:pic>
          <p:nvPicPr>
            <p:cNvPr id="23"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244" y="1897873"/>
              <a:ext cx="10363510" cy="25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1417525" y="2017192"/>
              <a:ext cx="9312981" cy="2201411"/>
            </a:xfrm>
            <a:prstGeom prst="rect">
              <a:avLst/>
            </a:prstGeom>
            <a:noFill/>
          </p:spPr>
          <p:txBody>
            <a:bodyPr wrap="square">
              <a:spAutoFit/>
            </a:bodyPr>
            <a:lstStyle/>
            <a:p>
              <a:pPr marL="0" marR="0" algn="ctr">
                <a:spcBef>
                  <a:spcPts val="0"/>
                </a:spcBef>
              </a:pPr>
              <a:r>
                <a:rPr lang="en-US" sz="2500" b="1">
                  <a:solidFill>
                    <a:srgbClr val="FF0000"/>
                  </a:solidFill>
                  <a:effectLst/>
                  <a:latin typeface="Arial" panose="020B0604020202020204" pitchFamily="34" charset="0"/>
                  <a:ea typeface="Times New Roman" panose="02020603050405020304" pitchFamily="18" charset="0"/>
                  <a:cs typeface="Arial" panose="020B0604020202020204" pitchFamily="34" charset="0"/>
                </a:rPr>
                <a:t>Phép đo các đại lượng vật lí</a:t>
              </a:r>
              <a:endParaRPr lang="en-US" sz="2500" b="1">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là phép so sánh chúng với đại lượng cùng loại được quy ước làm đơn vị.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sp>
        <p:nvSpPr>
          <p:cNvPr id="18" name="TextBox 17"/>
          <p:cNvSpPr txBox="1"/>
          <p:nvPr/>
        </p:nvSpPr>
        <p:spPr>
          <a:xfrm>
            <a:off x="445111" y="2731632"/>
            <a:ext cx="4787900" cy="830997"/>
          </a:xfrm>
          <a:prstGeom prst="rect">
            <a:avLst/>
          </a:prstGeom>
          <a:noFill/>
        </p:spPr>
        <p:txBody>
          <a:bodyPr wrap="square">
            <a:spAutoFit/>
          </a:bodyPr>
          <a:lstStyle/>
          <a:p>
            <a:pPr marR="0" algn="ctr">
              <a:spcBef>
                <a:spcPts val="0"/>
              </a:spcBef>
            </a:pPr>
            <a:r>
              <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 trị của đại lượng cần đo được đọc trực tiếp trên dụng cụ đo</a:t>
            </a:r>
            <a:endParaRPr lang="en-US" sz="24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9" name="TextBox 18"/>
          <p:cNvSpPr txBox="1"/>
          <p:nvPr/>
        </p:nvSpPr>
        <p:spPr>
          <a:xfrm>
            <a:off x="6567005" y="2812861"/>
            <a:ext cx="5624995" cy="769441"/>
          </a:xfrm>
          <a:prstGeom prst="rect">
            <a:avLst/>
          </a:prstGeom>
          <a:noFill/>
        </p:spPr>
        <p:txBody>
          <a:bodyPr wrap="square">
            <a:spAutoFit/>
          </a:bodyPr>
          <a:lstStyle/>
          <a:p>
            <a:pPr marR="0">
              <a:spcBef>
                <a:spcPts val="0"/>
              </a:spcBef>
            </a:pPr>
            <a:r>
              <a:rPr lang="en-US" sz="22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 trị của đại lượng cần đo được xác định thông qua các đại lượng được đo trực tiếp</a:t>
            </a:r>
            <a:endParaRPr lang="en-US" sz="2200" i="1">
              <a:effectLst/>
              <a:latin typeface="Arial" panose="020B0604020202020204" pitchFamily="34" charset="0"/>
              <a:ea typeface="游明朝" panose="02020400000000000000" pitchFamily="18" charset="-128"/>
              <a:cs typeface="Arial" panose="020B0604020202020204" pitchFamily="34" charset="0"/>
            </a:endParaRPr>
          </a:p>
        </p:txBody>
      </p:sp>
      <p:sp>
        <p:nvSpPr>
          <p:cNvPr id="25" name="TextBox 24"/>
          <p:cNvSpPr txBox="1"/>
          <p:nvPr/>
        </p:nvSpPr>
        <p:spPr>
          <a:xfrm>
            <a:off x="25400" y="6423069"/>
            <a:ext cx="2870200" cy="366184"/>
          </a:xfrm>
          <a:prstGeom prst="rect">
            <a:avLst/>
          </a:prstGeom>
          <a:noFill/>
        </p:spPr>
        <p:txBody>
          <a:bodyPr wrap="square">
            <a:spAutoFit/>
          </a:bodyPr>
          <a:lstStyle/>
          <a:p>
            <a:r>
              <a:rPr lang="en-US">
                <a:solidFill>
                  <a:srgbClr val="000000"/>
                </a:solidFill>
                <a:latin typeface="Arial" panose="020B0604020202020204" pitchFamily="34" charset="0"/>
                <a:ea typeface="Times New Roman" panose="02020603050405020304" pitchFamily="18" charset="0"/>
                <a:cs typeface="Arial" panose="020B0604020202020204" pitchFamily="34" charset="0"/>
              </a:rPr>
              <a:t>Đ</a:t>
            </a: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 khối lượng bằng cân</a:t>
            </a:r>
            <a:endParaRPr lang="en-US"/>
          </a:p>
        </p:txBody>
      </p:sp>
      <p:grpSp>
        <p:nvGrpSpPr>
          <p:cNvPr id="49" name="Group 48"/>
          <p:cNvGrpSpPr/>
          <p:nvPr/>
        </p:nvGrpSpPr>
        <p:grpSpPr>
          <a:xfrm>
            <a:off x="834243" y="1679409"/>
            <a:ext cx="10298530" cy="914400"/>
            <a:chOff x="834244" y="1905001"/>
            <a:chExt cx="10298530" cy="914400"/>
          </a:xfrm>
        </p:grpSpPr>
        <p:sp>
          <p:nvSpPr>
            <p:cNvPr id="20" name="Rectangle 19"/>
            <p:cNvSpPr/>
            <p:nvPr/>
          </p:nvSpPr>
          <p:spPr>
            <a:xfrm>
              <a:off x="834244" y="2362200"/>
              <a:ext cx="3472090" cy="457201"/>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Arial" panose="020B0604020202020204" pitchFamily="34" charset="0"/>
                  <a:cs typeface="Arial" panose="020B0604020202020204" pitchFamily="34" charset="0"/>
                </a:rPr>
                <a:t>Phép đo trực tiếp</a:t>
              </a:r>
              <a:endParaRPr lang="en-US" sz="2500">
                <a:latin typeface="Arial" panose="020B0604020202020204" pitchFamily="34" charset="0"/>
                <a:cs typeface="Arial" panose="020B0604020202020204" pitchFamily="34" charset="0"/>
              </a:endParaRPr>
            </a:p>
          </p:txBody>
        </p:sp>
        <p:sp>
          <p:nvSpPr>
            <p:cNvPr id="21" name="Rectangle 20"/>
            <p:cNvSpPr/>
            <p:nvPr/>
          </p:nvSpPr>
          <p:spPr>
            <a:xfrm>
              <a:off x="7660684" y="2362200"/>
              <a:ext cx="3472090" cy="457201"/>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Arial" panose="020B0604020202020204" pitchFamily="34" charset="0"/>
                  <a:cs typeface="Arial" panose="020B0604020202020204" pitchFamily="34" charset="0"/>
                </a:rPr>
                <a:t>Phép đo gián tiếp</a:t>
              </a:r>
              <a:endParaRPr lang="en-US" sz="2500">
                <a:latin typeface="Arial" panose="020B0604020202020204" pitchFamily="34" charset="0"/>
                <a:cs typeface="Arial" panose="020B0604020202020204" pitchFamily="34" charset="0"/>
              </a:endParaRPr>
            </a:p>
          </p:txBody>
        </p:sp>
        <p:cxnSp>
          <p:nvCxnSpPr>
            <p:cNvPr id="26" name="Connector: Elbow 25"/>
            <p:cNvCxnSpPr/>
            <p:nvPr/>
          </p:nvCxnSpPr>
          <p:spPr>
            <a:xfrm rot="5400000">
              <a:off x="3849244" y="351577"/>
              <a:ext cx="457200" cy="356404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p:cNvCxnSpPr/>
            <p:nvPr/>
          </p:nvCxnSpPr>
          <p:spPr>
            <a:xfrm>
              <a:off x="5872568" y="2133600"/>
              <a:ext cx="3576232" cy="208858"/>
            </a:xfrm>
            <a:prstGeom prst="bentConnector3">
              <a:avLst>
                <a:gd name="adj1" fmla="val 99717"/>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8229600" y="6456989"/>
            <a:ext cx="2598374" cy="369332"/>
          </a:xfrm>
          <a:prstGeom prst="rect">
            <a:avLst/>
          </a:prstGeom>
          <a:noFill/>
        </p:spPr>
        <p:txBody>
          <a:bodyPr wrap="square">
            <a:spAutoFit/>
          </a:bodyPr>
          <a:lstStyle/>
          <a:p>
            <a:pPr algn="ctr"/>
            <a:r>
              <a:rPr lang="en-US">
                <a:solidFill>
                  <a:srgbClr val="000000"/>
                </a:solidFill>
                <a:latin typeface="Arial" panose="020B0604020202020204" pitchFamily="34" charset="0"/>
                <a:ea typeface="Times New Roman" panose="02020603050405020304" pitchFamily="18" charset="0"/>
                <a:cs typeface="Arial" panose="020B0604020202020204" pitchFamily="34" charset="0"/>
              </a:rPr>
              <a:t>Đ</a:t>
            </a: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o khối lượng riêng</a:t>
            </a:r>
            <a:endParaRPr lang="en-US"/>
          </a:p>
        </p:txBody>
      </p:sp>
      <p:sp>
        <p:nvSpPr>
          <p:cNvPr id="34" name="TextBox 33"/>
          <p:cNvSpPr txBox="1"/>
          <p:nvPr/>
        </p:nvSpPr>
        <p:spPr>
          <a:xfrm>
            <a:off x="3083220" y="6419921"/>
            <a:ext cx="3564048" cy="369332"/>
          </a:xfrm>
          <a:prstGeom prst="rect">
            <a:avLst/>
          </a:prstGeom>
          <a:noFill/>
        </p:spPr>
        <p:txBody>
          <a:bodyPr wrap="square">
            <a:spAutoFit/>
          </a:bodyPr>
          <a:lstStyle/>
          <a:p>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Đo thể tích bằng bình chia độ </a:t>
            </a:r>
            <a:endParaRPr lang="en-US"/>
          </a:p>
        </p:txBody>
      </p:sp>
      <p:pic>
        <p:nvPicPr>
          <p:cNvPr id="35" name="Content Placeholder 4" descr="A picture containing text, device, thermometer, gauge&#10;&#10;Description automatically generated"/>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66231" y="4157652"/>
            <a:ext cx="2918900" cy="2181878"/>
          </a:xfrm>
        </p:spPr>
      </p:pic>
      <p:pic>
        <p:nvPicPr>
          <p:cNvPr id="36" name="Picture 35" descr="A picture containing device, scale&#10;&#10;Description automatically generated"/>
          <p:cNvPicPr>
            <a:picLocks noChangeAspect="1"/>
          </p:cNvPicPr>
          <p:nvPr/>
        </p:nvPicPr>
        <p:blipFill rotWithShape="1">
          <a:blip r:embed="rId3" cstate="print">
            <a:extLst>
              <a:ext uri="{28A0092B-C50C-407E-A947-70E740481C1C}">
                <a14:useLocalDpi xmlns:a14="http://schemas.microsoft.com/office/drawing/2010/main" val="0"/>
              </a:ext>
            </a:extLst>
          </a:blip>
          <a:srcRect l="5448" t="10794" r="4923" b="13333"/>
          <a:stretch>
            <a:fillRect/>
          </a:stretch>
        </p:blipFill>
        <p:spPr>
          <a:xfrm>
            <a:off x="465164" y="4293563"/>
            <a:ext cx="2227561" cy="1885666"/>
          </a:xfrm>
          <a:prstGeom prst="rect">
            <a:avLst/>
          </a:prstGeom>
        </p:spPr>
      </p:pic>
      <p:grpSp>
        <p:nvGrpSpPr>
          <p:cNvPr id="42" name="Group 41"/>
          <p:cNvGrpSpPr/>
          <p:nvPr/>
        </p:nvGrpSpPr>
        <p:grpSpPr>
          <a:xfrm>
            <a:off x="7296073" y="3962400"/>
            <a:ext cx="1295400" cy="747131"/>
            <a:chOff x="7296073" y="3962400"/>
            <a:chExt cx="1295400" cy="747131"/>
          </a:xfrm>
        </p:grpSpPr>
        <p:pic>
          <p:nvPicPr>
            <p:cNvPr id="39" name="Picture 38" descr="empty-red-recta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073" y="3964409"/>
              <a:ext cx="1295400" cy="7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 name="TextBox 39"/>
            <p:cNvSpPr txBox="1"/>
            <p:nvPr/>
          </p:nvSpPr>
          <p:spPr>
            <a:xfrm>
              <a:off x="7429502" y="3962400"/>
              <a:ext cx="1028541" cy="707886"/>
            </a:xfrm>
            <a:prstGeom prst="rect">
              <a:avLst/>
            </a:prstGeom>
            <a:noFill/>
          </p:spPr>
          <p:txBody>
            <a:bodyPr wrap="square">
              <a:spAutoFit/>
            </a:bodyPr>
            <a:lstStyle/>
            <a:p>
              <a:pPr algn="ctr"/>
              <a:r>
                <a:rPr lang="en-US" sz="4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m</a:t>
              </a:r>
              <a:endParaRPr lang="en-US" sz="4000"/>
            </a:p>
          </p:txBody>
        </p:sp>
      </p:grpSp>
      <p:sp>
        <p:nvSpPr>
          <p:cNvPr id="41" name="Arrow: Left-Right-Up 40"/>
          <p:cNvSpPr/>
          <p:nvPr/>
        </p:nvSpPr>
        <p:spPr>
          <a:xfrm flipV="1">
            <a:off x="9044101" y="4222822"/>
            <a:ext cx="1295400" cy="906959"/>
          </a:xfrm>
          <a:prstGeom prst="leftRightUp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p:cNvGrpSpPr/>
          <p:nvPr/>
        </p:nvGrpSpPr>
        <p:grpSpPr>
          <a:xfrm>
            <a:off x="9082201" y="5455408"/>
            <a:ext cx="1295400" cy="747131"/>
            <a:chOff x="7296073" y="3962400"/>
            <a:chExt cx="1295400" cy="747131"/>
          </a:xfrm>
        </p:grpSpPr>
        <p:pic>
          <p:nvPicPr>
            <p:cNvPr id="44" name="Picture 43" descr="empty-red-recta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073" y="3964409"/>
              <a:ext cx="1295400" cy="7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p:cNvSpPr txBox="1"/>
            <p:nvPr/>
          </p:nvSpPr>
          <p:spPr>
            <a:xfrm>
              <a:off x="7429502" y="3962400"/>
              <a:ext cx="1028541" cy="707886"/>
            </a:xfrm>
            <a:prstGeom prst="rect">
              <a:avLst/>
            </a:prstGeom>
            <a:noFill/>
          </p:spPr>
          <p:txBody>
            <a:bodyPr wrap="square">
              <a:spAutoFit/>
            </a:bodyPr>
            <a:lstStyle/>
            <a:p>
              <a:pPr algn="ctr"/>
              <a:r>
                <a:rPr lang="en-US" sz="4000" i="1">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Symbol" panose="05050102010706020507" pitchFamily="18" charset="2"/>
                </a:rPr>
                <a:t></a:t>
              </a:r>
              <a:endParaRPr lang="en-US" sz="4000"/>
            </a:p>
          </p:txBody>
        </p:sp>
      </p:grpSp>
      <p:grpSp>
        <p:nvGrpSpPr>
          <p:cNvPr id="46" name="Group 45"/>
          <p:cNvGrpSpPr/>
          <p:nvPr/>
        </p:nvGrpSpPr>
        <p:grpSpPr>
          <a:xfrm>
            <a:off x="10485074" y="3988433"/>
            <a:ext cx="1295400" cy="747131"/>
            <a:chOff x="7296073" y="3962400"/>
            <a:chExt cx="1295400" cy="747131"/>
          </a:xfrm>
        </p:grpSpPr>
        <p:pic>
          <p:nvPicPr>
            <p:cNvPr id="47" name="Picture 46" descr="empty-red-rectangl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96073" y="3964409"/>
              <a:ext cx="1295400" cy="745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TextBox 47"/>
            <p:cNvSpPr txBox="1"/>
            <p:nvPr/>
          </p:nvSpPr>
          <p:spPr>
            <a:xfrm>
              <a:off x="7429502" y="3962400"/>
              <a:ext cx="1028541" cy="707886"/>
            </a:xfrm>
            <a:prstGeom prst="rect">
              <a:avLst/>
            </a:prstGeom>
            <a:noFill/>
          </p:spPr>
          <p:txBody>
            <a:bodyPr wrap="square">
              <a:spAutoFit/>
            </a:bodyPr>
            <a:lstStyle/>
            <a:p>
              <a:pPr algn="ctr"/>
              <a:r>
                <a:rPr lang="en-US" sz="4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V</a:t>
              </a:r>
              <a:endParaRPr lang="en-US" sz="4000"/>
            </a:p>
          </p:txBody>
        </p:sp>
      </p:grpSp>
      <p:grpSp>
        <p:nvGrpSpPr>
          <p:cNvPr id="37" name="Group 36"/>
          <p:cNvGrpSpPr/>
          <p:nvPr/>
        </p:nvGrpSpPr>
        <p:grpSpPr>
          <a:xfrm>
            <a:off x="-107020" y="65599"/>
            <a:ext cx="10317821" cy="551822"/>
            <a:chOff x="-3007" y="2231322"/>
            <a:chExt cx="10253890" cy="770302"/>
          </a:xfrm>
        </p:grpSpPr>
        <p:grpSp>
          <p:nvGrpSpPr>
            <p:cNvPr id="38" name="Group 70"/>
            <p:cNvGrpSpPr/>
            <p:nvPr/>
          </p:nvGrpSpPr>
          <p:grpSpPr bwMode="auto">
            <a:xfrm>
              <a:off x="286112" y="2280388"/>
              <a:ext cx="7995846" cy="708275"/>
              <a:chOff x="564749" y="3403329"/>
              <a:chExt cx="4117487" cy="1364238"/>
            </a:xfrm>
          </p:grpSpPr>
          <p:pic>
            <p:nvPicPr>
              <p:cNvPr id="52" name="Picture 8" descr="empty-green-rectangl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749" y="3403329"/>
                <a:ext cx="4117487"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9" descr="green-top-fade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0" name="TextBox 49"/>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51"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Phép đo trực tiếp và phép đo gián tiếp</a:t>
              </a:r>
              <a:endParaRPr lang="en-US" sz="2800" dirty="0">
                <a:cs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5" grpId="0"/>
      <p:bldP spid="29" grpId="0"/>
      <p:bldP spid="34" grpId="0"/>
      <p:bldP spid="4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Câu hỏi</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38200" y="761999"/>
            <a:ext cx="10591800" cy="2362201"/>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1331379" y="747290"/>
            <a:ext cx="998644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500">
                <a:solidFill>
                  <a:srgbClr val="000000"/>
                </a:solidFill>
                <a:effectLst/>
                <a:latin typeface="Arial" panose="020B0604020202020204" pitchFamily="34" charset="0"/>
                <a:ea typeface="游明朝" panose="02020400000000000000" pitchFamily="18" charset="-128"/>
              </a:rPr>
              <a:t>Em hãy lập phương án đo tốc độ chuyển động của chiếc xe ô tô đồ chơi chỉ dùng thước; đồng hồ bấm giây và trả lời các câu hỏi sau:</a:t>
            </a:r>
            <a:endParaRPr lang="en-US" sz="2500">
              <a:solidFill>
                <a:srgbClr val="000000"/>
              </a:solidFill>
              <a:effectLst/>
              <a:latin typeface="Arial" panose="020B0604020202020204" pitchFamily="34" charset="0"/>
              <a:ea typeface="游明朝" panose="02020400000000000000" pitchFamily="18" charset="-128"/>
            </a:endParaRPr>
          </a:p>
          <a:p>
            <a:endParaRPr lang="en-US" sz="2500"/>
          </a:p>
        </p:txBody>
      </p:sp>
      <p:grpSp>
        <p:nvGrpSpPr>
          <p:cNvPr id="32" name="Group 31"/>
          <p:cNvGrpSpPr/>
          <p:nvPr/>
        </p:nvGrpSpPr>
        <p:grpSpPr>
          <a:xfrm>
            <a:off x="523655" y="427780"/>
            <a:ext cx="629089" cy="639020"/>
            <a:chOff x="493574" y="321685"/>
            <a:chExt cx="755550" cy="790692"/>
          </a:xfrm>
        </p:grpSpPr>
        <p:sp>
          <p:nvSpPr>
            <p:cNvPr id="33" name="Oval 32"/>
            <p:cNvSpPr/>
            <p:nvPr/>
          </p:nvSpPr>
          <p:spPr>
            <a:xfrm>
              <a:off x="504123" y="333892"/>
              <a:ext cx="644399" cy="65963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Ico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7000" b="90000" l="7442" r="90349">
                          <a14:foregroundMark x1="7558" y1="39556" x2="7558" y2="39556"/>
                          <a14:foregroundMark x1="46744" y1="8556" x2="46744" y2="8556"/>
                          <a14:foregroundMark x1="49302" y1="7000" x2="49302" y2="7000"/>
                          <a14:foregroundMark x1="90349" y1="44333" x2="90349" y2="44333"/>
                        </a14:backgroundRemoval>
                      </a14:imgEffect>
                    </a14:imgLayer>
                  </a14:imgProps>
                </a:ext>
                <a:ext uri="{28A0092B-C50C-407E-A947-70E740481C1C}">
                  <a14:useLocalDpi xmlns:a14="http://schemas.microsoft.com/office/drawing/2010/main" val="0"/>
                </a:ext>
              </a:extLst>
            </a:blip>
            <a:stretch>
              <a:fillRect/>
            </a:stretch>
          </p:blipFill>
          <p:spPr>
            <a:xfrm>
              <a:off x="493574" y="321685"/>
              <a:ext cx="755550" cy="790692"/>
            </a:xfrm>
            <a:prstGeom prst="rect">
              <a:avLst/>
            </a:prstGeom>
          </p:spPr>
        </p:pic>
      </p:grpSp>
      <p:pic>
        <p:nvPicPr>
          <p:cNvPr id="21" name="Picture 20" descr="A person holding a watch&#10;&#10;Description automatically generated with medium confidence"/>
          <p:cNvPicPr>
            <a:picLocks noChangeAspect="1"/>
          </p:cNvPicPr>
          <p:nvPr/>
        </p:nvPicPr>
        <p:blipFill rotWithShape="1">
          <a:blip r:embed="rId3" cstate="print">
            <a:extLst>
              <a:ext uri="{28A0092B-C50C-407E-A947-70E740481C1C}">
                <a14:useLocalDpi xmlns:a14="http://schemas.microsoft.com/office/drawing/2010/main" val="0"/>
              </a:ext>
            </a:extLst>
          </a:blip>
          <a:srcRect r="-14" b="15763"/>
          <a:stretch>
            <a:fillRect/>
          </a:stretch>
        </p:blipFill>
        <p:spPr>
          <a:xfrm>
            <a:off x="7313868" y="3647702"/>
            <a:ext cx="1647145" cy="1562897"/>
          </a:xfrm>
          <a:prstGeom prst="rect">
            <a:avLst/>
          </a:prstGeom>
        </p:spPr>
      </p:pic>
      <p:pic>
        <p:nvPicPr>
          <p:cNvPr id="9" name="Picture 8" descr="A red sports car&#10;&#10;Description automatically generated with medium confidence"/>
          <p:cNvPicPr>
            <a:picLocks noChangeAspect="1"/>
          </p:cNvPicPr>
          <p:nvPr/>
        </p:nvPicPr>
        <p:blipFill rotWithShape="1">
          <a:blip r:embed="rId4">
            <a:extLst>
              <a:ext uri="{BEBA8EAE-BF5A-486C-A8C5-ECC9F3942E4B}">
                <a14:imgProps xmlns:a14="http://schemas.microsoft.com/office/drawing/2010/main">
                  <a14:imgLayer r:embed="rId5">
                    <a14:imgEffect>
                      <a14:backgroundRemoval t="10000" b="90000" l="10000" r="90000">
                        <a14:foregroundMark x1="43131" y1="43885" x2="43131" y2="43885"/>
                        <a14:foregroundMark x1="41534" y1="45324" x2="41534" y2="45324"/>
                        <a14:foregroundMark x1="40256" y1="47482" x2="40256" y2="47482"/>
                        <a14:foregroundMark x1="39617" y1="47482" x2="39617" y2="47482"/>
                        <a14:foregroundMark x1="41853" y1="45803" x2="42971" y2="45324"/>
                        <a14:foregroundMark x1="45208" y1="42926" x2="45208" y2="42926"/>
                        <a14:foregroundMark x1="44728" y1="41487" x2="44728" y2="41487"/>
                        <a14:foregroundMark x1="40256" y1="47242" x2="40256" y2="47242"/>
                        <a14:foregroundMark x1="38978" y1="47002" x2="38498" y2="47002"/>
                        <a14:foregroundMark x1="37380" y1="46523" x2="37380" y2="46523"/>
                        <a14:foregroundMark x1="35463" y1="46523" x2="36741" y2="46523"/>
                        <a14:foregroundMark x1="38978" y1="44844" x2="38978" y2="44844"/>
                        <a14:foregroundMark x1="40256" y1="43885" x2="41693" y2="42926"/>
                        <a14:foregroundMark x1="42173" y1="42686" x2="42971" y2="41966"/>
                        <a14:foregroundMark x1="44888" y1="40767" x2="45527" y2="40288"/>
                        <a14:foregroundMark x1="46486" y1="40048" x2="47125" y2="39568"/>
                        <a14:foregroundMark x1="45687" y1="39089" x2="45687" y2="39089"/>
                        <a14:foregroundMark x1="44249" y1="40528" x2="44249" y2="40528"/>
                        <a14:foregroundMark x1="69169" y1="47002" x2="69169" y2="47002"/>
                        <a14:foregroundMark x1="71725" y1="45803" x2="71725" y2="45803"/>
                        <a14:foregroundMark x1="70607" y1="44844" x2="71406" y2="44844"/>
                        <a14:foregroundMark x1="22204" y1="51559" x2="22204" y2="51559"/>
                        <a14:foregroundMark x1="20447" y1="51559" x2="20447" y2="51559"/>
                        <a14:foregroundMark x1="22364" y1="50360" x2="22684" y2="49880"/>
                        <a14:foregroundMark x1="23482" y1="48921" x2="24441" y2="47962"/>
                        <a14:foregroundMark x1="24760" y1="47962" x2="26038" y2="46763"/>
                        <a14:foregroundMark x1="28435" y1="45803" x2="28435" y2="45803"/>
                        <a14:foregroundMark x1="29872" y1="45803" x2="29872" y2="45803"/>
                        <a14:foregroundMark x1="33866" y1="46283" x2="33866" y2="46283"/>
                        <a14:foregroundMark x1="38498" y1="44604" x2="39297" y2="44125"/>
                        <a14:foregroundMark x1="41853" y1="41487" x2="42332" y2="41487"/>
                        <a14:foregroundMark x1="44728" y1="40528" x2="44728" y2="40528"/>
                        <a14:foregroundMark x1="44728" y1="39089" x2="44089" y2="39089"/>
                        <a14:foregroundMark x1="43770" y1="39089" x2="43291" y2="39089"/>
                        <a14:foregroundMark x1="42812" y1="39089" x2="42812" y2="39089"/>
                        <a14:foregroundMark x1="42013" y1="39089" x2="42013" y2="39089"/>
                        <a14:foregroundMark x1="41214" y1="39808" x2="40256" y2="40048"/>
                        <a14:foregroundMark x1="39137" y1="41007" x2="39137" y2="41007"/>
                        <a14:foregroundMark x1="38339" y1="42686" x2="38339" y2="42686"/>
                        <a14:foregroundMark x1="36102" y1="44365" x2="36102" y2="44365"/>
                        <a14:foregroundMark x1="35942" y1="44365" x2="35623" y2="45084"/>
                        <a14:foregroundMark x1="35463" y1="45084" x2="34665" y2="45564"/>
                        <a14:foregroundMark x1="31949" y1="46283" x2="31949" y2="46283"/>
                      </a14:backgroundRemoval>
                    </a14:imgEffect>
                  </a14:imgLayer>
                </a14:imgProps>
              </a:ext>
              <a:ext uri="{28A0092B-C50C-407E-A947-70E740481C1C}">
                <a14:useLocalDpi xmlns:a14="http://schemas.microsoft.com/office/drawing/2010/main" val="0"/>
              </a:ext>
            </a:extLst>
          </a:blip>
          <a:srcRect l="11670" t="37053" r="12628" b="25545"/>
          <a:stretch>
            <a:fillRect/>
          </a:stretch>
        </p:blipFill>
        <p:spPr>
          <a:xfrm flipH="1">
            <a:off x="1752600" y="4267200"/>
            <a:ext cx="2819400" cy="964532"/>
          </a:xfrm>
          <a:prstGeom prst="rect">
            <a:avLst/>
          </a:prstGeom>
        </p:spPr>
      </p:pic>
      <p:pic>
        <p:nvPicPr>
          <p:cNvPr id="28" name="Picture 27" descr="A picture containing text, measuring stick&#10;&#10;Description automatically generated"/>
          <p:cNvPicPr>
            <a:picLocks noChangeAspect="1"/>
          </p:cNvPicPr>
          <p:nvPr/>
        </p:nvPicPr>
        <p:blipFill rotWithShape="1">
          <a:blip r:embed="rId6" cstate="print">
            <a:extLst>
              <a:ext uri="{28A0092B-C50C-407E-A947-70E740481C1C}">
                <a14:useLocalDpi xmlns:a14="http://schemas.microsoft.com/office/drawing/2010/main" val="0"/>
              </a:ext>
            </a:extLst>
          </a:blip>
          <a:srcRect r="1000" b="25268"/>
          <a:stretch>
            <a:fillRect/>
          </a:stretch>
        </p:blipFill>
        <p:spPr>
          <a:xfrm>
            <a:off x="1905000" y="5462864"/>
            <a:ext cx="7432739" cy="964533"/>
          </a:xfrm>
          <a:prstGeom prst="rect">
            <a:avLst/>
          </a:prstGeom>
        </p:spPr>
      </p:pic>
      <p:sp>
        <p:nvSpPr>
          <p:cNvPr id="13" name="Text Box 29"/>
          <p:cNvSpPr txBox="1">
            <a:spLocks noChangeArrowheads="1"/>
          </p:cNvSpPr>
          <p:nvPr/>
        </p:nvSpPr>
        <p:spPr bwMode="auto">
          <a:xfrm>
            <a:off x="1244599" y="1505634"/>
            <a:ext cx="9986441" cy="1246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marR="0" indent="-457200" algn="just">
              <a:spcBef>
                <a:spcPts val="0"/>
              </a:spcBef>
              <a:spcAft>
                <a:spcPts val="0"/>
              </a:spcAft>
              <a:buAutoNum type="alphaLcParenR"/>
            </a:pPr>
            <a:r>
              <a:rPr lang="en-US" sz="2500">
                <a:solidFill>
                  <a:srgbClr val="000000"/>
                </a:solidFill>
                <a:effectLst/>
                <a:latin typeface="Arial" panose="020B0604020202020204" pitchFamily="34" charset="0"/>
                <a:ea typeface="游明朝" panose="02020400000000000000" pitchFamily="18" charset="-128"/>
              </a:rPr>
              <a:t>Để đo tốc độ chuyển động của chiếc xe cần đo đại lượng nào? </a:t>
            </a:r>
            <a:endParaRPr lang="en-US" sz="2500">
              <a:solidFill>
                <a:srgbClr val="000000"/>
              </a:solidFill>
              <a:effectLst/>
              <a:latin typeface="Arial" panose="020B0604020202020204" pitchFamily="34" charset="0"/>
              <a:ea typeface="游明朝" panose="02020400000000000000" pitchFamily="18" charset="-128"/>
            </a:endParaRPr>
          </a:p>
          <a:p>
            <a:pPr marL="457200" marR="0" indent="-457200" algn="just">
              <a:spcBef>
                <a:spcPts val="0"/>
              </a:spcBef>
              <a:spcAft>
                <a:spcPts val="0"/>
              </a:spcAft>
              <a:buAutoNum type="alphaLcParenR"/>
            </a:pPr>
            <a:r>
              <a:rPr lang="en-US" sz="2500">
                <a:solidFill>
                  <a:srgbClr val="000000"/>
                </a:solidFill>
                <a:effectLst/>
                <a:latin typeface="Arial" panose="020B0604020202020204" pitchFamily="34" charset="0"/>
                <a:ea typeface="游明朝" panose="02020400000000000000" pitchFamily="18" charset="-128"/>
              </a:rPr>
              <a:t>Xác định tốc độ chuyển động của xe theo công thức nào? </a:t>
            </a:r>
            <a:endParaRPr lang="en-US" sz="2500">
              <a:solidFill>
                <a:srgbClr val="000000"/>
              </a:solidFill>
              <a:effectLst/>
              <a:latin typeface="Arial" panose="020B0604020202020204" pitchFamily="34" charset="0"/>
              <a:ea typeface="游明朝" panose="02020400000000000000" pitchFamily="18" charset="-128"/>
            </a:endParaRPr>
          </a:p>
          <a:p>
            <a:endParaRPr lang="en-US" sz="2500"/>
          </a:p>
        </p:txBody>
      </p:sp>
      <p:sp>
        <p:nvSpPr>
          <p:cNvPr id="14" name="Text Box 29"/>
          <p:cNvSpPr txBox="1">
            <a:spLocks noChangeArrowheads="1"/>
          </p:cNvSpPr>
          <p:nvPr/>
        </p:nvSpPr>
        <p:spPr bwMode="auto">
          <a:xfrm>
            <a:off x="1231899" y="2286827"/>
            <a:ext cx="99864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algn="just">
              <a:spcBef>
                <a:spcPts val="0"/>
              </a:spcBef>
              <a:spcAft>
                <a:spcPts val="0"/>
              </a:spcAft>
            </a:pPr>
            <a:r>
              <a:rPr lang="en-US" sz="2500" dirty="0">
                <a:solidFill>
                  <a:srgbClr val="000000"/>
                </a:solidFill>
                <a:effectLst/>
                <a:latin typeface="Arial" panose="020B0604020202020204" pitchFamily="34" charset="0"/>
                <a:ea typeface="游明朝" panose="02020400000000000000" pitchFamily="18" charset="-128"/>
              </a:rPr>
              <a:t>c) </a:t>
            </a:r>
            <a:r>
              <a:rPr lang="en-US" sz="2500" dirty="0" err="1">
                <a:solidFill>
                  <a:srgbClr val="000000"/>
                </a:solidFill>
                <a:effectLst/>
                <a:latin typeface="Arial" panose="020B0604020202020204" pitchFamily="34" charset="0"/>
                <a:ea typeface="游明朝" panose="02020400000000000000" pitchFamily="18" charset="-128"/>
              </a:rPr>
              <a:t>Phép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đo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nào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là</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phép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đo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trực</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tiếp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Tại</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sao</a:t>
            </a:r>
            <a:r>
              <a:rPr lang="en-US" sz="2500" dirty="0">
                <a:solidFill>
                  <a:srgbClr val="000000"/>
                </a:solidFill>
                <a:effectLst/>
                <a:latin typeface="Arial" panose="020B0604020202020204" pitchFamily="34" charset="0"/>
                <a:ea typeface="游明朝" panose="02020400000000000000" pitchFamily="18" charset="-128"/>
              </a:rPr>
              <a:t>? </a:t>
            </a:r>
            <a:endParaRPr lang="en-US" sz="2500" dirty="0">
              <a:solidFill>
                <a:srgbClr val="000000"/>
              </a:solidFill>
              <a:effectLst/>
              <a:latin typeface="Arial" panose="020B0604020202020204" pitchFamily="34" charset="0"/>
              <a:ea typeface="游明朝" panose="02020400000000000000" pitchFamily="18" charset="-128"/>
            </a:endParaRPr>
          </a:p>
          <a:p>
            <a:pPr marR="0" algn="just">
              <a:spcBef>
                <a:spcPts val="0"/>
              </a:spcBef>
              <a:spcAft>
                <a:spcPts val="0"/>
              </a:spcAft>
            </a:pPr>
            <a:r>
              <a:rPr lang="en-US" sz="2500" dirty="0">
                <a:solidFill>
                  <a:srgbClr val="000000"/>
                </a:solidFill>
                <a:effectLst/>
                <a:latin typeface="Arial" panose="020B0604020202020204" pitchFamily="34" charset="0"/>
                <a:ea typeface="游明朝" panose="02020400000000000000" pitchFamily="18" charset="-128"/>
              </a:rPr>
              <a:t>d) </a:t>
            </a:r>
            <a:r>
              <a:rPr lang="en-US" sz="2500" dirty="0" err="1">
                <a:solidFill>
                  <a:srgbClr val="000000"/>
                </a:solidFill>
                <a:effectLst/>
                <a:latin typeface="Arial" panose="020B0604020202020204" pitchFamily="34" charset="0"/>
                <a:ea typeface="游明朝" panose="02020400000000000000" pitchFamily="18" charset="-128"/>
              </a:rPr>
              <a:t>Phép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đo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nào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là</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phép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đo</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gián</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tiếp</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Tại</a:t>
            </a:r>
            <a:r>
              <a:rPr lang="en-US" sz="2500" dirty="0">
                <a:solidFill>
                  <a:srgbClr val="000000"/>
                </a:solidFill>
                <a:effectLst/>
                <a:latin typeface="Arial" panose="020B0604020202020204" pitchFamily="34" charset="0"/>
                <a:ea typeface="游明朝" panose="02020400000000000000" pitchFamily="18" charset="-128"/>
              </a:rPr>
              <a:t> </a:t>
            </a:r>
            <a:r>
              <a:rPr lang="en-US" sz="2500" dirty="0" err="1">
                <a:solidFill>
                  <a:srgbClr val="000000"/>
                </a:solidFill>
                <a:effectLst/>
                <a:latin typeface="Arial" panose="020B0604020202020204" pitchFamily="34" charset="0"/>
                <a:ea typeface="游明朝" panose="02020400000000000000" pitchFamily="18" charset="-128"/>
              </a:rPr>
              <a:t>sao</a:t>
            </a:r>
            <a:r>
              <a:rPr lang="en-US" sz="2500" dirty="0">
                <a:solidFill>
                  <a:srgbClr val="000000"/>
                </a:solidFill>
                <a:effectLst/>
                <a:latin typeface="Arial" panose="020B0604020202020204" pitchFamily="34" charset="0"/>
                <a:ea typeface="游明朝" panose="02020400000000000000" pitchFamily="18" charset="-128"/>
              </a:rPr>
              <a:t>?</a:t>
            </a:r>
            <a:endParaRPr lang="en-US" sz="2500" dirty="0">
              <a:effectLst/>
              <a:latin typeface="Arial" panose="020B0604020202020204" pitchFamily="34" charset="0"/>
              <a:ea typeface="游明朝" panose="02020400000000000000" pitchFamily="18" charset="-128"/>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18873" y="838200"/>
            <a:ext cx="11644527" cy="1524000"/>
            <a:chOff x="834244" y="1897873"/>
            <a:chExt cx="10363510" cy="5380476"/>
          </a:xfrm>
        </p:grpSpPr>
        <p:pic>
          <p:nvPicPr>
            <p:cNvPr id="23"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4244" y="1897873"/>
              <a:ext cx="10363510" cy="5380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p:cNvSpPr txBox="1"/>
            <p:nvPr/>
          </p:nvSpPr>
          <p:spPr>
            <a:xfrm>
              <a:off x="1493416" y="2142332"/>
              <a:ext cx="8964823" cy="4580487"/>
            </a:xfrm>
            <a:prstGeom prst="rect">
              <a:avLst/>
            </a:prstGeom>
            <a:noFill/>
          </p:spPr>
          <p:txBody>
            <a:bodyPr wrap="square">
              <a:spAutoFit/>
            </a:bodyPr>
            <a:lstStyle/>
            <a:p>
              <a:pPr marL="0" marR="0" algn="ctr">
                <a:lnSpc>
                  <a:spcPct val="107000"/>
                </a:lnSpc>
                <a:spcBef>
                  <a:spcPts val="0"/>
                </a:spcBef>
                <a:spcAft>
                  <a:spcPts val="500"/>
                </a:spcAft>
              </a:pP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Khi thực hiện phép đo, chúng ta không thể tránh khỏi sự chênh lệnh giữa giá trị thật và số đo (giá trị đo được). </a:t>
              </a: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Độ chênh lệch này gọi là sai số</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 Như vậy, mọi phép đo đều tồn tại sai số.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grpSp>
        <p:nvGrpSpPr>
          <p:cNvPr id="36" name="Group 35"/>
          <p:cNvGrpSpPr/>
          <p:nvPr/>
        </p:nvGrpSpPr>
        <p:grpSpPr>
          <a:xfrm>
            <a:off x="946735" y="4256456"/>
            <a:ext cx="10298530" cy="1306144"/>
            <a:chOff x="834244" y="1905001"/>
            <a:chExt cx="10298530" cy="914400"/>
          </a:xfrm>
        </p:grpSpPr>
        <p:sp>
          <p:nvSpPr>
            <p:cNvPr id="37" name="Rectangle 36"/>
            <p:cNvSpPr/>
            <p:nvPr/>
          </p:nvSpPr>
          <p:spPr>
            <a:xfrm>
              <a:off x="834244" y="2362200"/>
              <a:ext cx="3472090" cy="457201"/>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Arial" panose="020B0604020202020204" pitchFamily="34" charset="0"/>
                  <a:cs typeface="Arial" panose="020B0604020202020204" pitchFamily="34" charset="0"/>
                </a:rPr>
                <a:t>Sai số hệ thống</a:t>
              </a:r>
              <a:endParaRPr lang="en-US" sz="2500">
                <a:latin typeface="Arial" panose="020B0604020202020204" pitchFamily="34" charset="0"/>
                <a:cs typeface="Arial" panose="020B0604020202020204" pitchFamily="34" charset="0"/>
              </a:endParaRPr>
            </a:p>
          </p:txBody>
        </p:sp>
        <p:sp>
          <p:nvSpPr>
            <p:cNvPr id="38" name="Rectangle 37"/>
            <p:cNvSpPr/>
            <p:nvPr/>
          </p:nvSpPr>
          <p:spPr>
            <a:xfrm>
              <a:off x="7660684" y="2362200"/>
              <a:ext cx="3472090" cy="457201"/>
            </a:xfrm>
            <a:prstGeom prst="rect">
              <a:avLst/>
            </a:prstGeom>
            <a:solidFill>
              <a:srgbClr val="0070C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a:latin typeface="Arial" panose="020B0604020202020204" pitchFamily="34" charset="0"/>
                  <a:cs typeface="Arial" panose="020B0604020202020204" pitchFamily="34" charset="0"/>
                </a:rPr>
                <a:t>Sai số ngẫu nhiên</a:t>
              </a:r>
              <a:endParaRPr lang="en-US" sz="2500">
                <a:latin typeface="Arial" panose="020B0604020202020204" pitchFamily="34" charset="0"/>
                <a:cs typeface="Arial" panose="020B0604020202020204" pitchFamily="34" charset="0"/>
              </a:endParaRPr>
            </a:p>
          </p:txBody>
        </p:sp>
        <p:cxnSp>
          <p:nvCxnSpPr>
            <p:cNvPr id="39" name="Connector: Elbow 38"/>
            <p:cNvCxnSpPr/>
            <p:nvPr/>
          </p:nvCxnSpPr>
          <p:spPr>
            <a:xfrm rot="5400000">
              <a:off x="3849244" y="351577"/>
              <a:ext cx="457200" cy="3564047"/>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p:cNvCxnSpPr/>
            <p:nvPr/>
          </p:nvCxnSpPr>
          <p:spPr>
            <a:xfrm>
              <a:off x="5872568" y="2133600"/>
              <a:ext cx="3576232" cy="208858"/>
            </a:xfrm>
            <a:prstGeom prst="bentConnector3">
              <a:avLst>
                <a:gd name="adj1" fmla="val 99717"/>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41" name="Rectangle 40"/>
          <p:cNvSpPr/>
          <p:nvPr/>
        </p:nvSpPr>
        <p:spPr>
          <a:xfrm>
            <a:off x="4494602" y="3486898"/>
            <a:ext cx="2819400" cy="653072"/>
          </a:xfrm>
          <a:prstGeom prst="rect">
            <a:avLst/>
          </a:prstGeom>
          <a:solidFill>
            <a:srgbClr val="C00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a:latin typeface="Arial" panose="020B0604020202020204" pitchFamily="34" charset="0"/>
                <a:cs typeface="Arial" panose="020B0604020202020204" pitchFamily="34" charset="0"/>
              </a:rPr>
              <a:t>Sai số</a:t>
            </a:r>
            <a:endParaRPr lang="en-US" sz="3000">
              <a:latin typeface="Arial" panose="020B0604020202020204" pitchFamily="34" charset="0"/>
              <a:cs typeface="Arial" panose="020B0604020202020204" pitchFamily="34" charset="0"/>
            </a:endParaRPr>
          </a:p>
        </p:txBody>
      </p:sp>
      <p:grpSp>
        <p:nvGrpSpPr>
          <p:cNvPr id="49" name="Group 48"/>
          <p:cNvGrpSpPr/>
          <p:nvPr/>
        </p:nvGrpSpPr>
        <p:grpSpPr>
          <a:xfrm>
            <a:off x="0" y="83273"/>
            <a:ext cx="10317821" cy="551822"/>
            <a:chOff x="-3007" y="2231322"/>
            <a:chExt cx="10253890" cy="770302"/>
          </a:xfrm>
        </p:grpSpPr>
        <p:grpSp>
          <p:nvGrpSpPr>
            <p:cNvPr id="50" name="Group 70"/>
            <p:cNvGrpSpPr/>
            <p:nvPr/>
          </p:nvGrpSpPr>
          <p:grpSpPr bwMode="auto">
            <a:xfrm>
              <a:off x="286114" y="2280388"/>
              <a:ext cx="5042460" cy="708275"/>
              <a:chOff x="564750" y="3403329"/>
              <a:chExt cx="2596631" cy="1364238"/>
            </a:xfrm>
          </p:grpSpPr>
          <p:pic>
            <p:nvPicPr>
              <p:cNvPr id="59" name="Picture 8" descr="empty-green-rectang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9" descr="green-top-fa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7" name="TextBox 56"/>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58"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61" name="Text Box 13"/>
          <p:cNvSpPr txBox="1">
            <a:spLocks noChangeArrowheads="1"/>
          </p:cNvSpPr>
          <p:nvPr/>
        </p:nvSpPr>
        <p:spPr bwMode="auto">
          <a:xfrm>
            <a:off x="353119" y="2713419"/>
            <a:ext cx="382331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1. Phân loại sai số</a:t>
            </a:r>
            <a:endParaRPr lang="en-US" sz="2500" dirty="0">
              <a:solidFill>
                <a:srgbClr val="0070C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6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4348" y="1575971"/>
            <a:ext cx="11703303" cy="231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762562" y="1647871"/>
            <a:ext cx="10452012" cy="861774"/>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
            </a:pPr>
            <a:r>
              <a:rPr lang="en-US" sz="2500">
                <a:solidFill>
                  <a:srgbClr val="000000"/>
                </a:solidFill>
                <a:effectLst/>
                <a:latin typeface="Arial" panose="020B0604020202020204" pitchFamily="34" charset="0"/>
                <a:ea typeface="Times New Roman" panose="02020603050405020304" pitchFamily="18" charset="0"/>
              </a:rPr>
              <a:t>Khi sử dụng dụng cụ đo để đo các đại lượng vật lí luôn có sự sai lệch do đặc điểm và cấu tạo của dụng cụ gây ra.</a:t>
            </a:r>
            <a:endParaRPr lang="en-US" sz="2500">
              <a:effectLst/>
              <a:latin typeface="Times New Roman" panose="02020603050405020304" pitchFamily="18" charset="0"/>
              <a:ea typeface="Times New Roman" panose="02020603050405020304" pitchFamily="18" charset="0"/>
            </a:endParaRPr>
          </a:p>
        </p:txBody>
      </p:sp>
      <p:sp>
        <p:nvSpPr>
          <p:cNvPr id="34" name="TextBox 33"/>
          <p:cNvSpPr txBox="1"/>
          <p:nvPr/>
        </p:nvSpPr>
        <p:spPr>
          <a:xfrm>
            <a:off x="294935" y="1144348"/>
            <a:ext cx="2971800" cy="477054"/>
          </a:xfrm>
          <a:prstGeom prst="rect">
            <a:avLst/>
          </a:prstGeom>
          <a:noFill/>
        </p:spPr>
        <p:txBody>
          <a:bodyPr wrap="square">
            <a:spAutoFit/>
          </a:bodyPr>
          <a:lstStyle/>
          <a:p>
            <a:r>
              <a:rPr lang="en-US" sz="2500" i="1">
                <a:solidFill>
                  <a:srgbClr val="00B050"/>
                </a:solidFill>
                <a:latin typeface="Arial" panose="020B0604020202020204" pitchFamily="34" charset="0"/>
                <a:ea typeface="Times New Roman" panose="02020603050405020304" pitchFamily="18" charset="0"/>
                <a:cs typeface="Times New Roman" panose="02020603050405020304" pitchFamily="18" charset="0"/>
              </a:rPr>
              <a:t>a. </a:t>
            </a:r>
            <a:r>
              <a:rPr lang="en-US" sz="2500" i="1">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Sai số hệ thống</a:t>
            </a:r>
            <a:endParaRPr lang="en-US" sz="2500" i="1">
              <a:solidFill>
                <a:srgbClr val="00B050"/>
              </a:solidFill>
            </a:endParaRPr>
          </a:p>
        </p:txBody>
      </p:sp>
      <p:sp>
        <p:nvSpPr>
          <p:cNvPr id="35" name="TextBox 34"/>
          <p:cNvSpPr txBox="1"/>
          <p:nvPr/>
        </p:nvSpPr>
        <p:spPr>
          <a:xfrm>
            <a:off x="1696987" y="4683458"/>
            <a:ext cx="4781463" cy="1523238"/>
          </a:xfrm>
          <a:prstGeom prst="rect">
            <a:avLst/>
          </a:prstGeom>
          <a:noFill/>
        </p:spPr>
        <p:txBody>
          <a:bodyPr wrap="square">
            <a:spAutoFit/>
          </a:bodyPr>
          <a:lstStyle/>
          <a:p>
            <a:pPr marL="0" marR="0" algn="ctr">
              <a:lnSpc>
                <a:spcPct val="107000"/>
              </a:lnSpc>
              <a:spcBef>
                <a:spcPts val="0"/>
              </a:spcBef>
              <a:spcAft>
                <a:spcPts val="500"/>
              </a:spcAft>
            </a:pPr>
            <a:r>
              <a:rPr lang="en-US" sz="22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Ví dụ: Kết quả khối lượng trong mọi lần đo đều nhỏ hơn giá trị thật một lượng xác định khi ta không hiệu chỉnh kim của cán về đúng vị trí. </a:t>
            </a:r>
            <a:endParaRPr lang="en-US" sz="2200" i="1">
              <a:effectLst/>
              <a:latin typeface="Calibri" panose="020F0502020204030204" pitchFamily="34" charset="0"/>
              <a:ea typeface="游明朝" panose="02020400000000000000" pitchFamily="18" charset="-128"/>
              <a:cs typeface="Times New Roman" panose="02020603050405020304" pitchFamily="18" charset="0"/>
            </a:endParaRPr>
          </a:p>
        </p:txBody>
      </p:sp>
      <p:pic>
        <p:nvPicPr>
          <p:cNvPr id="38" name="Picture 37" descr="A picture containing green, device, scale&#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414" y="4171464"/>
            <a:ext cx="2560387" cy="2560387"/>
          </a:xfrm>
          <a:prstGeom prst="rect">
            <a:avLst/>
          </a:prstGeom>
        </p:spPr>
      </p:pic>
      <p:grpSp>
        <p:nvGrpSpPr>
          <p:cNvPr id="24" name="Group 23"/>
          <p:cNvGrpSpPr/>
          <p:nvPr/>
        </p:nvGrpSpPr>
        <p:grpSpPr>
          <a:xfrm>
            <a:off x="0" y="83273"/>
            <a:ext cx="10317821" cy="551822"/>
            <a:chOff x="-3007" y="2231322"/>
            <a:chExt cx="10253890" cy="770302"/>
          </a:xfrm>
        </p:grpSpPr>
        <p:grpSp>
          <p:nvGrpSpPr>
            <p:cNvPr id="31" name="Group 70"/>
            <p:cNvGrpSpPr/>
            <p:nvPr/>
          </p:nvGrpSpPr>
          <p:grpSpPr bwMode="auto">
            <a:xfrm>
              <a:off x="286114" y="2280388"/>
              <a:ext cx="5042460" cy="708275"/>
              <a:chOff x="564750" y="3403329"/>
              <a:chExt cx="2596631" cy="1364238"/>
            </a:xfrm>
          </p:grpSpPr>
          <p:pic>
            <p:nvPicPr>
              <p:cNvPr id="36" name="Picture 8" descr="empty-green-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9" descr="green-top-f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2" name="TextBox 31"/>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33"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39" name="Text Box 13"/>
          <p:cNvSpPr txBox="1">
            <a:spLocks noChangeArrowheads="1"/>
          </p:cNvSpPr>
          <p:nvPr/>
        </p:nvSpPr>
        <p:spPr bwMode="auto">
          <a:xfrm>
            <a:off x="264401" y="651304"/>
            <a:ext cx="382331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1. Phân loại sai số</a:t>
            </a:r>
            <a:endParaRPr lang="en-US" sz="2500" dirty="0">
              <a:solidFill>
                <a:srgbClr val="0070C0"/>
              </a:solidFill>
              <a:cs typeface="Arial" panose="020B0604020202020204" pitchFamily="34" charset="0"/>
            </a:endParaRPr>
          </a:p>
        </p:txBody>
      </p:sp>
      <p:sp>
        <p:nvSpPr>
          <p:cNvPr id="14" name="TextBox 13"/>
          <p:cNvSpPr txBox="1"/>
          <p:nvPr/>
        </p:nvSpPr>
        <p:spPr>
          <a:xfrm>
            <a:off x="755343" y="2476135"/>
            <a:ext cx="10452012" cy="477054"/>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
            </a:pPr>
            <a:r>
              <a:rPr lang="en-US" sz="2500">
                <a:solidFill>
                  <a:srgbClr val="000000"/>
                </a:solidFill>
                <a:effectLst/>
                <a:latin typeface="Arial" panose="020B0604020202020204" pitchFamily="34" charset="0"/>
                <a:ea typeface="Times New Roman" panose="02020603050405020304" pitchFamily="18" charset="0"/>
              </a:rPr>
              <a:t>Sự sai lệch này gọi là </a:t>
            </a:r>
            <a:r>
              <a:rPr lang="en-US" sz="2500" b="1">
                <a:solidFill>
                  <a:srgbClr val="000000"/>
                </a:solidFill>
                <a:effectLst/>
                <a:latin typeface="Arial" panose="020B0604020202020204" pitchFamily="34" charset="0"/>
                <a:ea typeface="Times New Roman" panose="02020603050405020304" pitchFamily="18" charset="0"/>
              </a:rPr>
              <a:t>sai số dụng cụ </a:t>
            </a:r>
            <a:r>
              <a:rPr lang="en-US" sz="2500">
                <a:solidFill>
                  <a:srgbClr val="000000"/>
                </a:solidFill>
                <a:effectLst/>
                <a:latin typeface="Arial" panose="020B0604020202020204" pitchFamily="34" charset="0"/>
                <a:ea typeface="Times New Roman" panose="02020603050405020304" pitchFamily="18" charset="0"/>
              </a:rPr>
              <a:t>hoặc </a:t>
            </a:r>
            <a:r>
              <a:rPr lang="en-US" sz="2500" b="1">
                <a:solidFill>
                  <a:srgbClr val="000000"/>
                </a:solidFill>
                <a:effectLst/>
                <a:latin typeface="Arial" panose="020B0604020202020204" pitchFamily="34" charset="0"/>
                <a:ea typeface="Times New Roman" panose="02020603050405020304" pitchFamily="18" charset="0"/>
              </a:rPr>
              <a:t>sai số hệ thống</a:t>
            </a:r>
            <a:endParaRPr lang="en-US" sz="2500" b="1">
              <a:effectLst/>
              <a:latin typeface="Times New Roman" panose="02020603050405020304" pitchFamily="18" charset="0"/>
              <a:ea typeface="Times New Roman" panose="02020603050405020304" pitchFamily="18" charset="0"/>
            </a:endParaRPr>
          </a:p>
        </p:txBody>
      </p:sp>
      <p:sp>
        <p:nvSpPr>
          <p:cNvPr id="15" name="TextBox 14"/>
          <p:cNvSpPr txBox="1"/>
          <p:nvPr/>
        </p:nvSpPr>
        <p:spPr>
          <a:xfrm>
            <a:off x="751853" y="2898495"/>
            <a:ext cx="10452012" cy="861774"/>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
            </a:pPr>
            <a:r>
              <a:rPr lang="en-US" sz="2500">
                <a:solidFill>
                  <a:srgbClr val="000000"/>
                </a:solidFill>
                <a:effectLst/>
                <a:latin typeface="Arial" panose="020B0604020202020204" pitchFamily="34" charset="0"/>
                <a:ea typeface="Times New Roman" panose="02020603050405020304" pitchFamily="18" charset="0"/>
              </a:rPr>
              <a:t>Sai số hệ thống có nguyên nhân khách quan (do dụng cụ),</a:t>
            </a:r>
            <a:r>
              <a:rPr lang="en-US" sz="2500">
                <a:effectLst/>
                <a:latin typeface="Times New Roman" panose="02020603050405020304" pitchFamily="18" charset="0"/>
                <a:ea typeface="Times New Roman" panose="02020603050405020304" pitchFamily="18" charset="0"/>
              </a:rPr>
              <a:t> </a:t>
            </a:r>
            <a:r>
              <a:rPr lang="en-US" sz="2500">
                <a:solidFill>
                  <a:srgbClr val="000000"/>
                </a:solidFill>
                <a:effectLst/>
                <a:latin typeface="Arial" panose="020B0604020202020204" pitchFamily="34" charset="0"/>
                <a:ea typeface="Times New Roman" panose="02020603050405020304" pitchFamily="18" charset="0"/>
              </a:rPr>
              <a:t>nguyên nhân chủ quan do người đo (cần loại bỏ).</a:t>
            </a:r>
            <a:endParaRPr lang="en-US" sz="250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5" grpId="0"/>
      <p:bldP spid="14" grpId="0"/>
      <p:bldP spid="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5" descr="empty-blue-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75971"/>
            <a:ext cx="11963400" cy="1853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a:xfrm>
            <a:off x="623458" y="1618904"/>
            <a:ext cx="10806542" cy="861774"/>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
            </a:pPr>
            <a:r>
              <a:rPr lang="en-US" sz="2500">
                <a:solidFill>
                  <a:srgbClr val="000000"/>
                </a:solidFill>
                <a:effectLst/>
                <a:latin typeface="Arial" panose="020B0604020202020204" pitchFamily="34" charset="0"/>
                <a:ea typeface="Times New Roman" panose="02020603050405020304" pitchFamily="18" charset="0"/>
              </a:rPr>
              <a:t>Khi lặp lại các phép đo, ta nhận được các giá trị khác nhau, sự sai lệch này không có nguyên nhân rõ ràng nên gọi là </a:t>
            </a:r>
            <a:r>
              <a:rPr lang="en-US" sz="2500" b="1">
                <a:solidFill>
                  <a:srgbClr val="000000"/>
                </a:solidFill>
                <a:effectLst/>
                <a:latin typeface="Arial" panose="020B0604020202020204" pitchFamily="34" charset="0"/>
                <a:ea typeface="Times New Roman" panose="02020603050405020304" pitchFamily="18" charset="0"/>
              </a:rPr>
              <a:t>sai số ngẫu nhiên</a:t>
            </a:r>
            <a:endParaRPr lang="en-US" sz="2500" b="1">
              <a:solidFill>
                <a:srgbClr val="000000"/>
              </a:solidFill>
              <a:effectLst/>
              <a:latin typeface="Arial" panose="020B0604020202020204" pitchFamily="34" charset="0"/>
              <a:ea typeface="Times New Roman" panose="02020603050405020304" pitchFamily="18" charset="0"/>
            </a:endParaRPr>
          </a:p>
        </p:txBody>
      </p:sp>
      <p:sp>
        <p:nvSpPr>
          <p:cNvPr id="34" name="TextBox 33"/>
          <p:cNvSpPr txBox="1"/>
          <p:nvPr/>
        </p:nvSpPr>
        <p:spPr>
          <a:xfrm>
            <a:off x="381000" y="1066800"/>
            <a:ext cx="3429000" cy="477054"/>
          </a:xfrm>
          <a:prstGeom prst="rect">
            <a:avLst/>
          </a:prstGeom>
          <a:noFill/>
        </p:spPr>
        <p:txBody>
          <a:bodyPr wrap="square">
            <a:spAutoFit/>
          </a:bodyPr>
          <a:lstStyle/>
          <a:p>
            <a:r>
              <a:rPr lang="en-US" sz="2500" i="1">
                <a:solidFill>
                  <a:srgbClr val="00B050"/>
                </a:solidFill>
                <a:effectLst/>
                <a:latin typeface="Arial" panose="020B0604020202020204" pitchFamily="34" charset="0"/>
                <a:ea typeface="Times New Roman" panose="02020603050405020304" pitchFamily="18" charset="0"/>
                <a:cs typeface="Times New Roman" panose="02020603050405020304" pitchFamily="18" charset="0"/>
              </a:rPr>
              <a:t>b. Sai số ngẫu nhiên </a:t>
            </a:r>
            <a:endParaRPr lang="en-US" sz="2500" i="1">
              <a:solidFill>
                <a:srgbClr val="00B050"/>
              </a:solidFill>
            </a:endParaRPr>
          </a:p>
        </p:txBody>
      </p:sp>
      <p:sp>
        <p:nvSpPr>
          <p:cNvPr id="24" name="TextBox 23"/>
          <p:cNvSpPr txBox="1"/>
          <p:nvPr/>
        </p:nvSpPr>
        <p:spPr>
          <a:xfrm>
            <a:off x="4800600" y="5036285"/>
            <a:ext cx="5707721" cy="1306512"/>
          </a:xfrm>
          <a:prstGeom prst="rect">
            <a:avLst/>
          </a:prstGeom>
          <a:noFill/>
        </p:spPr>
        <p:txBody>
          <a:bodyPr wrap="square">
            <a:spAutoFit/>
          </a:bodyPr>
          <a:lstStyle/>
          <a:p>
            <a:pPr marL="0" marR="0" algn="ctr">
              <a:lnSpc>
                <a:spcPct val="107000"/>
              </a:lnSpc>
              <a:spcBef>
                <a:spcPts val="0"/>
              </a:spcBef>
              <a:spcAft>
                <a:spcPts val="500"/>
              </a:spcAft>
            </a:pPr>
            <a:r>
              <a:rPr lang="en-US" sz="2500" i="1">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 </a:t>
            </a:r>
            <a:r>
              <a:rPr lang="en-US" sz="2500" i="1">
                <a:solidFill>
                  <a:srgbClr val="7030A0"/>
                </a:solidFill>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Để khắc phục t</a:t>
            </a:r>
            <a:r>
              <a:rPr lang="en-US" sz="2500" i="1">
                <a:solidFill>
                  <a:srgbClr val="7030A0"/>
                </a:solidFill>
                <a:effectLst/>
                <a:latin typeface="Arial" panose="020B0604020202020204" pitchFamily="34" charset="0"/>
                <a:ea typeface="Times New Roman" panose="02020603050405020304" pitchFamily="18" charset="0"/>
                <a:cs typeface="Times New Roman" panose="02020603050405020304" pitchFamily="18" charset="0"/>
              </a:rPr>
              <a:t>hực hiện phép đo nhiều lần và lấy giá trị trung bình để hạn chế sự phân tán của số liệu đo.</a:t>
            </a:r>
            <a:endParaRPr lang="en-US" sz="2500" i="1">
              <a:solidFill>
                <a:srgbClr val="7030A0"/>
              </a:solidFill>
              <a:effectLst/>
              <a:latin typeface="Calibri" panose="020F0502020204030204" pitchFamily="34" charset="0"/>
              <a:ea typeface="游明朝" panose="02020400000000000000" pitchFamily="18" charset="-128"/>
              <a:cs typeface="Times New Roman" panose="02020603050405020304" pitchFamily="18" charset="0"/>
            </a:endParaRPr>
          </a:p>
        </p:txBody>
      </p:sp>
      <p:sp>
        <p:nvSpPr>
          <p:cNvPr id="31" name="TextBox 30"/>
          <p:cNvSpPr txBox="1"/>
          <p:nvPr/>
        </p:nvSpPr>
        <p:spPr>
          <a:xfrm>
            <a:off x="4267200" y="3590235"/>
            <a:ext cx="7239000" cy="798680"/>
          </a:xfrm>
          <a:prstGeom prst="rect">
            <a:avLst/>
          </a:prstGeom>
          <a:noFill/>
        </p:spPr>
        <p:txBody>
          <a:bodyPr wrap="square">
            <a:spAutoFit/>
          </a:bodyPr>
          <a:lstStyle/>
          <a:p>
            <a:pPr marL="0" marR="0" algn="ctr">
              <a:lnSpc>
                <a:spcPct val="107000"/>
              </a:lnSpc>
              <a:spcBef>
                <a:spcPts val="0"/>
              </a:spcBef>
              <a:spcAft>
                <a:spcPts val="500"/>
              </a:spcAft>
            </a:pPr>
            <a:r>
              <a:rPr lang="en-US" sz="2200" i="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VD: Khi đo thời gian rơi của một vật bằng đồng hồ bấm giây, phản xạ của người đo sẽ gây ra sai số ngẫu nhiên. </a:t>
            </a:r>
            <a:endParaRPr lang="en-US" sz="2200" i="1">
              <a:effectLst/>
              <a:latin typeface="Calibri" panose="020F0502020204030204" pitchFamily="34" charset="0"/>
              <a:ea typeface="游明朝" panose="02020400000000000000" pitchFamily="18" charset="-128"/>
              <a:cs typeface="Times New Roman" panose="02020603050405020304" pitchFamily="18" charset="0"/>
            </a:endParaRPr>
          </a:p>
        </p:txBody>
      </p:sp>
      <p:pic>
        <p:nvPicPr>
          <p:cNvPr id="9" name="Picture 8" descr="A person holding a watch&#10;&#10;Description automatically generated with medium confidence"/>
          <p:cNvPicPr>
            <a:picLocks noChangeAspect="1"/>
          </p:cNvPicPr>
          <p:nvPr/>
        </p:nvPicPr>
        <p:blipFill rotWithShape="1">
          <a:blip r:embed="rId2">
            <a:extLst>
              <a:ext uri="{28A0092B-C50C-407E-A947-70E740481C1C}">
                <a14:useLocalDpi xmlns:a14="http://schemas.microsoft.com/office/drawing/2010/main" val="0"/>
              </a:ext>
            </a:extLst>
          </a:blip>
          <a:srcRect r="-14" b="15763"/>
          <a:stretch>
            <a:fillRect/>
          </a:stretch>
        </p:blipFill>
        <p:spPr>
          <a:xfrm>
            <a:off x="811424" y="3590235"/>
            <a:ext cx="3048000" cy="2892101"/>
          </a:xfrm>
          <a:prstGeom prst="rect">
            <a:avLst/>
          </a:prstGeom>
        </p:spPr>
      </p:pic>
      <p:grpSp>
        <p:nvGrpSpPr>
          <p:cNvPr id="33" name="Group 32"/>
          <p:cNvGrpSpPr/>
          <p:nvPr/>
        </p:nvGrpSpPr>
        <p:grpSpPr>
          <a:xfrm>
            <a:off x="0" y="83273"/>
            <a:ext cx="10317821" cy="551822"/>
            <a:chOff x="-3007" y="2231322"/>
            <a:chExt cx="10253890" cy="770302"/>
          </a:xfrm>
        </p:grpSpPr>
        <p:grpSp>
          <p:nvGrpSpPr>
            <p:cNvPr id="35" name="Group 70"/>
            <p:cNvGrpSpPr/>
            <p:nvPr/>
          </p:nvGrpSpPr>
          <p:grpSpPr bwMode="auto">
            <a:xfrm>
              <a:off x="286114" y="2280388"/>
              <a:ext cx="5042460" cy="708275"/>
              <a:chOff x="564750" y="3403329"/>
              <a:chExt cx="2596631" cy="1364238"/>
            </a:xfrm>
          </p:grpSpPr>
          <p:pic>
            <p:nvPicPr>
              <p:cNvPr id="38" name="Picture 8" descr="empty-green-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green-top-fa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Box 3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3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40" name="Text Box 13"/>
          <p:cNvSpPr txBox="1">
            <a:spLocks noChangeArrowheads="1"/>
          </p:cNvSpPr>
          <p:nvPr/>
        </p:nvSpPr>
        <p:spPr bwMode="auto">
          <a:xfrm>
            <a:off x="264401" y="651304"/>
            <a:ext cx="382331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1. Phân loại sai số</a:t>
            </a:r>
            <a:endParaRPr lang="en-US" sz="2500" dirty="0">
              <a:solidFill>
                <a:srgbClr val="0070C0"/>
              </a:solidFill>
              <a:cs typeface="Arial" panose="020B0604020202020204" pitchFamily="34" charset="0"/>
            </a:endParaRPr>
          </a:p>
        </p:txBody>
      </p:sp>
      <p:sp>
        <p:nvSpPr>
          <p:cNvPr id="15" name="TextBox 14"/>
          <p:cNvSpPr txBox="1"/>
          <p:nvPr/>
        </p:nvSpPr>
        <p:spPr>
          <a:xfrm>
            <a:off x="686958" y="2472964"/>
            <a:ext cx="10806542" cy="861774"/>
          </a:xfrm>
          <a:prstGeom prst="rect">
            <a:avLst/>
          </a:prstGeom>
          <a:noFill/>
        </p:spPr>
        <p:txBody>
          <a:bodyPr wrap="square">
            <a:spAutoFit/>
          </a:bodyPr>
          <a:lstStyle/>
          <a:p>
            <a:pPr marL="342900" marR="0" indent="-342900">
              <a:spcBef>
                <a:spcPts val="0"/>
              </a:spcBef>
              <a:spcAft>
                <a:spcPts val="0"/>
              </a:spcAft>
              <a:buFont typeface="Wingdings" panose="05000000000000000000" pitchFamily="2" charset="2"/>
              <a:buChar char="§"/>
            </a:pPr>
            <a:r>
              <a:rPr lang="en-US" sz="2500">
                <a:solidFill>
                  <a:srgbClr val="000000"/>
                </a:solidFill>
                <a:latin typeface="Arial" panose="020B0604020202020204" pitchFamily="34" charset="0"/>
                <a:ea typeface="Times New Roman" panose="02020603050405020304" pitchFamily="18" charset="0"/>
              </a:rPr>
              <a:t>C</a:t>
            </a:r>
            <a:r>
              <a:rPr lang="en-US" sz="2500">
                <a:solidFill>
                  <a:srgbClr val="000000"/>
                </a:solidFill>
                <a:effectLst/>
                <a:latin typeface="Arial" panose="020B0604020202020204" pitchFamily="34" charset="0"/>
                <a:ea typeface="Times New Roman" panose="02020603050405020304" pitchFamily="18" charset="0"/>
              </a:rPr>
              <a:t>ó thể do thao tác đo không chuẩn, điều kiện làm thí nghiệm không ổn định hoặc hạn chế về giác quan,... </a:t>
            </a:r>
            <a:endParaRPr lang="en-US" sz="2500">
              <a:effectLst/>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4" grpId="0"/>
      <p:bldP spid="3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56"/>
          <p:cNvGrpSpPr/>
          <p:nvPr/>
        </p:nvGrpSpPr>
        <p:grpSpPr>
          <a:xfrm>
            <a:off x="4718423" y="126868"/>
            <a:ext cx="2590800" cy="531988"/>
            <a:chOff x="2193" y="0"/>
            <a:chExt cx="2245706" cy="1239104"/>
          </a:xfrm>
          <a:solidFill>
            <a:srgbClr val="002060"/>
          </a:solidFill>
          <a:scene3d>
            <a:camera prst="orthographicFront"/>
            <a:lightRig rig="threePt" dir="t">
              <a:rot lat="0" lon="0" rev="7500000"/>
            </a:lightRig>
          </a:scene3d>
        </p:grpSpPr>
        <p:sp>
          <p:nvSpPr>
            <p:cNvPr id="24" name="Rounded Rectangle 57"/>
            <p:cNvSpPr/>
            <p:nvPr/>
          </p:nvSpPr>
          <p:spPr>
            <a:xfrm>
              <a:off x="2193" y="0"/>
              <a:ext cx="2245706" cy="1239104"/>
            </a:xfrm>
            <a:prstGeom prst="roundRect">
              <a:avLst/>
            </a:prstGeom>
            <a:grpFill/>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sp>
        <p:sp>
          <p:nvSpPr>
            <p:cNvPr id="25" name="Rounded Rectangle 4"/>
            <p:cNvSpPr/>
            <p:nvPr/>
          </p:nvSpPr>
          <p:spPr>
            <a:xfrm>
              <a:off x="77334" y="60488"/>
              <a:ext cx="2124730" cy="1118127"/>
            </a:xfrm>
            <a:prstGeom prst="rect">
              <a:avLst/>
            </a:prstGeom>
            <a:grpFill/>
            <a:sp3d/>
          </p:spPr>
          <p:style>
            <a:lnRef idx="0">
              <a:scrgbClr r="0" g="0" b="0"/>
            </a:lnRef>
            <a:fillRef idx="0">
              <a:scrgbClr r="0" g="0" b="0"/>
            </a:fillRef>
            <a:effectRef idx="0">
              <a:scrgbClr r="0" g="0" b="0"/>
            </a:effectRef>
            <a:fontRef idx="minor">
              <a:schemeClr val="lt1"/>
            </a:fontRef>
          </p:style>
          <p:txBody>
            <a:bodyPr spcFirstLastPara="0" vert="horz" wrap="square" lIns="121920" tIns="60960" rIns="121920" bIns="60960" numCol="1" spcCol="1270" anchor="ctr" anchorCtr="0">
              <a:noAutofit/>
            </a:bodyPr>
            <a:lstStyle/>
            <a:p>
              <a:pPr algn="ctr" defTabSz="1422400">
                <a:lnSpc>
                  <a:spcPct val="90000"/>
                </a:lnSpc>
                <a:spcBef>
                  <a:spcPct val="0"/>
                </a:spcBef>
                <a:spcAft>
                  <a:spcPct val="35000"/>
                </a:spcAft>
              </a:pPr>
              <a:r>
                <a:rPr lang="en-US" sz="2600" b="1">
                  <a:latin typeface="Arial" panose="020B0604020202020204" pitchFamily="34" charset="0"/>
                  <a:cs typeface="Arial" panose="020B0604020202020204" pitchFamily="34" charset="0"/>
                </a:rPr>
                <a:t>Lưu ý</a:t>
              </a:r>
              <a:endParaRPr lang="en-US" sz="2600" b="1">
                <a:latin typeface="Arial" panose="020B0604020202020204" pitchFamily="34" charset="0"/>
                <a:cs typeface="Arial" panose="020B0604020202020204" pitchFamily="34" charset="0"/>
              </a:endParaRPr>
            </a:p>
          </p:txBody>
        </p:sp>
      </p:grpSp>
      <p:sp>
        <p:nvSpPr>
          <p:cNvPr id="26" name="Rectangle: Rounded Corners 25"/>
          <p:cNvSpPr/>
          <p:nvPr/>
        </p:nvSpPr>
        <p:spPr>
          <a:xfrm>
            <a:off x="838200" y="762000"/>
            <a:ext cx="10972800" cy="973826"/>
          </a:xfrm>
          <a:prstGeom prst="roundRect">
            <a:avLst>
              <a:gd name="adj" fmla="val 8564"/>
            </a:avLst>
          </a:prstGeom>
          <a:solidFill>
            <a:schemeClr val="accent5">
              <a:lumMod val="20000"/>
              <a:lumOff val="80000"/>
            </a:schemeClr>
          </a:solidFill>
          <a:ln cmpd="dbl">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0" name="Text Box 29"/>
          <p:cNvSpPr txBox="1">
            <a:spLocks noChangeArrowheads="1"/>
          </p:cNvSpPr>
          <p:nvPr/>
        </p:nvSpPr>
        <p:spPr bwMode="auto">
          <a:xfrm>
            <a:off x="914831" y="781476"/>
            <a:ext cx="1066713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algn="ctr">
              <a:spcBef>
                <a:spcPts val="0"/>
              </a:spcBef>
              <a:spcAft>
                <a:spcPts val="0"/>
              </a:spcAft>
            </a:pPr>
            <a:r>
              <a:rPr lang="en-US" sz="2500">
                <a:solidFill>
                  <a:srgbClr val="000000"/>
                </a:solidFill>
                <a:effectLst/>
                <a:latin typeface="Arial" panose="020B0604020202020204" pitchFamily="34" charset="0"/>
                <a:ea typeface="Times New Roman" panose="02020603050405020304" pitchFamily="18" charset="0"/>
              </a:rPr>
              <a:t>Sai số gây bởi dụng cụ có thể lấy bằng một nửa độ chia nhỏ nhất trên dụng cụ</a:t>
            </a:r>
            <a:r>
              <a:rPr lang="en-US" sz="2500">
                <a:solidFill>
                  <a:srgbClr val="000000"/>
                </a:solidFill>
                <a:effectLst/>
                <a:latin typeface="Arial" panose="020B0604020202020204" pitchFamily="34" charset="0"/>
                <a:ea typeface="游明朝" panose="02020400000000000000" pitchFamily="18" charset="-128"/>
              </a:rPr>
              <a:t>, hoặc được ghi trực tiếp trên dụng cụ do nhà sản xuất xác định</a:t>
            </a:r>
            <a:endParaRPr lang="en-US" sz="2500">
              <a:effectLst/>
              <a:latin typeface="Times New Roman" panose="02020603050405020304" pitchFamily="18" charset="0"/>
              <a:ea typeface="Times New Roman" panose="02020603050405020304" pitchFamily="18" charset="0"/>
            </a:endParaRPr>
          </a:p>
        </p:txBody>
      </p:sp>
      <p:sp>
        <p:nvSpPr>
          <p:cNvPr id="33" name="Oval 32"/>
          <p:cNvSpPr/>
          <p:nvPr/>
        </p:nvSpPr>
        <p:spPr>
          <a:xfrm>
            <a:off x="532438" y="437645"/>
            <a:ext cx="536542" cy="533099"/>
          </a:xfrm>
          <a:prstGeom prst="ellipse">
            <a:avLst/>
          </a:prstGeom>
          <a:solidFill>
            <a:schemeClr val="accent4">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Shape, background pattern&#10;&#10;Description automatically generated"/>
          <p:cNvPicPr>
            <a:picLocks noChangeAspect="1"/>
          </p:cNvPicPr>
          <p:nvPr/>
        </p:nvPicPr>
        <p:blipFill>
          <a:blip r:embed="rId1" cstate="print">
            <a:extLst>
              <a:ext uri="{BEBA8EAE-BF5A-486C-A8C5-ECC9F3942E4B}">
                <a14:imgProps xmlns:a14="http://schemas.microsoft.com/office/drawing/2010/main">
                  <a14:imgLayer r:embed="rId2">
                    <a14:imgEffect>
                      <a14:backgroundRemoval t="6427" b="94172" l="10000" r="90000">
                        <a14:foregroundMark x1="49333" y1="6481" x2="49333" y2="6481"/>
                        <a14:foregroundMark x1="57111" y1="84641" x2="57111" y2="84641"/>
                        <a14:foregroundMark x1="52778" y1="94172" x2="52778" y2="94172"/>
                      </a14:backgroundRemoval>
                    </a14:imgEffect>
                  </a14:imgLayer>
                </a14:imgProps>
              </a:ext>
              <a:ext uri="{28A0092B-C50C-407E-A947-70E740481C1C}">
                <a14:useLocalDpi xmlns:a14="http://schemas.microsoft.com/office/drawing/2010/main" val="0"/>
              </a:ext>
            </a:extLst>
          </a:blip>
          <a:stretch>
            <a:fillRect/>
          </a:stretch>
        </p:blipFill>
        <p:spPr>
          <a:xfrm flipH="1">
            <a:off x="686663" y="477775"/>
            <a:ext cx="228091" cy="465306"/>
          </a:xfrm>
          <a:prstGeom prst="rect">
            <a:avLst/>
          </a:prstGeom>
        </p:spPr>
      </p:pic>
      <p:sp>
        <p:nvSpPr>
          <p:cNvPr id="20" name="TextBox 19"/>
          <p:cNvSpPr txBox="1"/>
          <p:nvPr/>
        </p:nvSpPr>
        <p:spPr>
          <a:xfrm>
            <a:off x="1600200" y="5497184"/>
            <a:ext cx="8457846" cy="923330"/>
          </a:xfrm>
          <a:prstGeom prst="rect">
            <a:avLst/>
          </a:prstGeom>
          <a:noFill/>
        </p:spPr>
        <p:txBody>
          <a:bodyPr wrap="square">
            <a:spAutoFit/>
          </a:bodyPr>
          <a:lstStyle/>
          <a:p>
            <a:pPr marL="342900" indent="-342900">
              <a:buFont typeface="Wingdings" panose="05000000000000000000" pitchFamily="2" charset="2"/>
              <a:buChar char="§"/>
            </a:pPr>
            <a:r>
              <a:rPr lang="en-US" sz="2700">
                <a:latin typeface="Arial" panose="020B0604020202020204" pitchFamily="34" charset="0"/>
                <a:ea typeface="Times New Roman" panose="02020603050405020304" pitchFamily="18" charset="0"/>
              </a:rPr>
              <a:t>T</a:t>
            </a:r>
            <a:r>
              <a:rPr lang="en-US" sz="2700">
                <a:effectLst/>
                <a:latin typeface="Arial" panose="020B0604020202020204" pitchFamily="34" charset="0"/>
                <a:ea typeface="Times New Roman" panose="02020603050405020304" pitchFamily="18" charset="0"/>
              </a:rPr>
              <a:t>hước đo chiều dài có </a:t>
            </a:r>
            <a:r>
              <a:rPr lang="en-US" sz="2700" b="1">
                <a:effectLst/>
                <a:latin typeface="Arial" panose="020B0604020202020204" pitchFamily="34" charset="0"/>
                <a:ea typeface="Times New Roman" panose="02020603050405020304" pitchFamily="18" charset="0"/>
              </a:rPr>
              <a:t>độ chia nhỏ nhất </a:t>
            </a:r>
            <a:r>
              <a:rPr lang="en-US" sz="2700">
                <a:effectLst/>
                <a:latin typeface="Arial" panose="020B0604020202020204" pitchFamily="34" charset="0"/>
                <a:ea typeface="Times New Roman" panose="02020603050405020304" pitchFamily="18" charset="0"/>
              </a:rPr>
              <a:t>là: </a:t>
            </a:r>
            <a:r>
              <a:rPr lang="en-US" sz="2700" b="1">
                <a:effectLst/>
                <a:latin typeface="Arial" panose="020B0604020202020204" pitchFamily="34" charset="0"/>
                <a:ea typeface="游明朝" panose="02020400000000000000" pitchFamily="18" charset="-128"/>
              </a:rPr>
              <a:t>1 mm</a:t>
            </a:r>
            <a:endParaRPr lang="en-US" sz="2700" b="1">
              <a:effectLst/>
              <a:latin typeface="Arial" panose="020B0604020202020204" pitchFamily="34" charset="0"/>
              <a:ea typeface="游明朝" panose="02020400000000000000" pitchFamily="18" charset="-128"/>
            </a:endParaRPr>
          </a:p>
          <a:p>
            <a:pPr marL="342900" indent="-342900">
              <a:buFont typeface="Wingdings" panose="05000000000000000000" pitchFamily="2" charset="2"/>
              <a:buChar char="§"/>
            </a:pPr>
            <a:r>
              <a:rPr lang="en-US" sz="2700" b="1">
                <a:latin typeface="Arial" panose="020B0604020202020204" pitchFamily="34" charset="0"/>
                <a:ea typeface="游明朝" panose="02020400000000000000" pitchFamily="18" charset="-128"/>
              </a:rPr>
              <a:t>S</a:t>
            </a:r>
            <a:r>
              <a:rPr lang="en-US" sz="2700" b="1">
                <a:effectLst/>
                <a:latin typeface="Arial" panose="020B0604020202020204" pitchFamily="34" charset="0"/>
                <a:ea typeface="游明朝" panose="02020400000000000000" pitchFamily="18" charset="-128"/>
              </a:rPr>
              <a:t>ai số dụng cụ </a:t>
            </a:r>
            <a:r>
              <a:rPr lang="en-US" sz="2700">
                <a:effectLst/>
                <a:latin typeface="Arial" panose="020B0604020202020204" pitchFamily="34" charset="0"/>
                <a:ea typeface="游明朝" panose="02020400000000000000" pitchFamily="18" charset="-128"/>
              </a:rPr>
              <a:t>là:  </a:t>
            </a:r>
            <a:r>
              <a:rPr lang="en-US" sz="2700" b="1">
                <a:effectLst/>
                <a:latin typeface="Arial" panose="020B0604020202020204" pitchFamily="34" charset="0"/>
                <a:ea typeface="游明朝" panose="02020400000000000000" pitchFamily="18" charset="-128"/>
              </a:rPr>
              <a:t>0,5 mm</a:t>
            </a:r>
            <a:endParaRPr lang="en-US" sz="2700" b="1"/>
          </a:p>
        </p:txBody>
      </p:sp>
      <p:pic>
        <p:nvPicPr>
          <p:cNvPr id="31" name="Content Placeholder 4" descr="A picture containing device, caliper&#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1939" t="35390" r="477" b="15661"/>
          <a:stretch>
            <a:fillRect/>
          </a:stretch>
        </p:blipFill>
        <p:spPr bwMode="auto">
          <a:xfrm>
            <a:off x="800708" y="1995585"/>
            <a:ext cx="10781260" cy="355452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489616" y="1104028"/>
            <a:ext cx="10102184" cy="885755"/>
          </a:xfrm>
          <a:prstGeom prst="rect">
            <a:avLst/>
          </a:prstGeom>
          <a:noFill/>
        </p:spPr>
        <p:txBody>
          <a:bodyPr wrap="square">
            <a:spAutoFit/>
          </a:bodyPr>
          <a:lstStyle/>
          <a:p>
            <a:pPr marL="342900" marR="0" indent="-342900">
              <a:lnSpc>
                <a:spcPct val="107000"/>
              </a:lnSpc>
              <a:spcBef>
                <a:spcPts val="0"/>
              </a:spcBef>
              <a:spcAft>
                <a:spcPts val="0"/>
              </a:spcAft>
              <a:buFontTx/>
              <a:buChar char="-"/>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ngẫu nhiên tuyệt đối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 từng lần đo là trị tuyệt đối của hiệu số giữa giá trị trung bình các lần đo và giá trị của mỗi lần đo. </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33" name="Group 32"/>
          <p:cNvGrpSpPr/>
          <p:nvPr/>
        </p:nvGrpSpPr>
        <p:grpSpPr>
          <a:xfrm>
            <a:off x="0" y="83273"/>
            <a:ext cx="10317821" cy="551822"/>
            <a:chOff x="-3007" y="2231322"/>
            <a:chExt cx="10253890" cy="770302"/>
          </a:xfrm>
        </p:grpSpPr>
        <p:grpSp>
          <p:nvGrpSpPr>
            <p:cNvPr id="35" name="Group 70"/>
            <p:cNvGrpSpPr/>
            <p:nvPr/>
          </p:nvGrpSpPr>
          <p:grpSpPr bwMode="auto">
            <a:xfrm>
              <a:off x="286114" y="2280388"/>
              <a:ext cx="5042460" cy="708275"/>
              <a:chOff x="564750" y="3403329"/>
              <a:chExt cx="2596631" cy="1364238"/>
            </a:xfrm>
          </p:grpSpPr>
          <p:pic>
            <p:nvPicPr>
              <p:cNvPr id="38" name="Picture 8" descr="empty-green-rectang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64750" y="3403329"/>
                <a:ext cx="2596631" cy="136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 name="Picture 9" descr="green-top-fad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187656" y="3887448"/>
                <a:ext cx="1273934" cy="396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 name="TextBox 35"/>
            <p:cNvSpPr txBox="1"/>
            <p:nvPr/>
          </p:nvSpPr>
          <p:spPr bwMode="auto">
            <a:xfrm>
              <a:off x="-3007" y="2314211"/>
              <a:ext cx="1501326" cy="687413"/>
            </a:xfrm>
            <a:prstGeom prst="rect">
              <a:avLst/>
            </a:prstGeom>
            <a:noFill/>
          </p:spPr>
          <p:txBody>
            <a:bodyPr wrap="square">
              <a:spAutoFit/>
            </a:bodyPr>
            <a:lstStyle/>
            <a:p>
              <a:pPr algn="ctr">
                <a:defRPr/>
              </a:pPr>
              <a:r>
                <a:rPr lang="en-US" sz="260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rPr>
                <a:t>II</a:t>
              </a:r>
              <a:endParaRPr lang="en-US" sz="2600" dirty="0">
                <a:ln w="18415" cmpd="sng">
                  <a:solidFill>
                    <a:srgbClr val="FFFFFF"/>
                  </a:solidFill>
                  <a:prstDash val="solid"/>
                </a:ln>
                <a:solidFill>
                  <a:schemeClr val="tx1"/>
                </a:solidFill>
                <a:effectLst>
                  <a:glow rad="101600">
                    <a:schemeClr val="accent4">
                      <a:satMod val="175000"/>
                      <a:alpha val="40000"/>
                    </a:schemeClr>
                  </a:glow>
                  <a:outerShdw blurRad="63500" dir="3600000" algn="tl" rotWithShape="0">
                    <a:srgbClr val="000000">
                      <a:alpha val="70000"/>
                    </a:srgbClr>
                  </a:outerShdw>
                </a:effectLst>
                <a:latin typeface="Arial" panose="020B0604020202020204" pitchFamily="34" charset="0"/>
                <a:cs typeface="Arial" panose="020B0604020202020204" pitchFamily="34" charset="0"/>
              </a:endParaRPr>
            </a:p>
          </p:txBody>
        </p:sp>
        <p:sp>
          <p:nvSpPr>
            <p:cNvPr id="37" name="Rectangle 1026060"/>
            <p:cNvSpPr>
              <a:spLocks noChangeArrowheads="1"/>
            </p:cNvSpPr>
            <p:nvPr/>
          </p:nvSpPr>
          <p:spPr bwMode="auto">
            <a:xfrm>
              <a:off x="1209204" y="2231322"/>
              <a:ext cx="9041679" cy="756154"/>
            </a:xfrm>
            <a:prstGeom prst="rect">
              <a:avLst/>
            </a:prstGeom>
            <a:noFill/>
            <a:ln w="9525" algn="ctr">
              <a:noFill/>
              <a:miter lim="800000"/>
            </a:ln>
          </p:spPr>
          <p:txBody>
            <a:bodyPr wrap="square" lIns="109728" tIns="54864" rIns="109728" bIns="54864">
              <a:spAutoFit/>
            </a:bodyPr>
            <a:lstStyle>
              <a:lvl1pPr marL="287655" indent="-287655" defTabSz="1095375">
                <a:defRPr>
                  <a:solidFill>
                    <a:schemeClr val="tx1"/>
                  </a:solidFill>
                  <a:latin typeface="Arial" panose="020B0604020202020204" pitchFamily="34" charset="0"/>
                </a:defRPr>
              </a:lvl1pPr>
              <a:lvl2pPr marL="742950" indent="-285750" defTabSz="1095375">
                <a:defRPr>
                  <a:solidFill>
                    <a:schemeClr val="tx1"/>
                  </a:solidFill>
                  <a:latin typeface="Arial" panose="020B0604020202020204" pitchFamily="34" charset="0"/>
                </a:defRPr>
              </a:lvl2pPr>
              <a:lvl3pPr marL="1143000" indent="-228600" defTabSz="1095375">
                <a:defRPr>
                  <a:solidFill>
                    <a:schemeClr val="tx1"/>
                  </a:solidFill>
                  <a:latin typeface="Arial" panose="020B0604020202020204" pitchFamily="34" charset="0"/>
                </a:defRPr>
              </a:lvl3pPr>
              <a:lvl4pPr marL="1600200" indent="-228600" defTabSz="1095375">
                <a:defRPr>
                  <a:solidFill>
                    <a:schemeClr val="tx1"/>
                  </a:solidFill>
                  <a:latin typeface="Arial" panose="020B0604020202020204" pitchFamily="34" charset="0"/>
                </a:defRPr>
              </a:lvl4pPr>
              <a:lvl5pPr marL="2057400" indent="-228600" defTabSz="1095375">
                <a:defRPr>
                  <a:solidFill>
                    <a:schemeClr val="tx1"/>
                  </a:solidFill>
                  <a:latin typeface="Arial" panose="020B0604020202020204" pitchFamily="34" charset="0"/>
                </a:defRPr>
              </a:lvl5pPr>
              <a:lvl6pPr marL="2514600" indent="-228600" defTabSz="1095375" fontAlgn="base">
                <a:spcBef>
                  <a:spcPct val="0"/>
                </a:spcBef>
                <a:spcAft>
                  <a:spcPct val="0"/>
                </a:spcAft>
                <a:defRPr>
                  <a:solidFill>
                    <a:schemeClr val="tx1"/>
                  </a:solidFill>
                  <a:latin typeface="Arial" panose="020B0604020202020204" pitchFamily="34" charset="0"/>
                </a:defRPr>
              </a:lvl6pPr>
              <a:lvl7pPr marL="2971800" indent="-228600" defTabSz="1095375" fontAlgn="base">
                <a:spcBef>
                  <a:spcPct val="0"/>
                </a:spcBef>
                <a:spcAft>
                  <a:spcPct val="0"/>
                </a:spcAft>
                <a:defRPr>
                  <a:solidFill>
                    <a:schemeClr val="tx1"/>
                  </a:solidFill>
                  <a:latin typeface="Arial" panose="020B0604020202020204" pitchFamily="34" charset="0"/>
                </a:defRPr>
              </a:lvl7pPr>
              <a:lvl8pPr marL="3429000" indent="-228600" defTabSz="1095375" fontAlgn="base">
                <a:spcBef>
                  <a:spcPct val="0"/>
                </a:spcBef>
                <a:spcAft>
                  <a:spcPct val="0"/>
                </a:spcAft>
                <a:defRPr>
                  <a:solidFill>
                    <a:schemeClr val="tx1"/>
                  </a:solidFill>
                  <a:latin typeface="Arial" panose="020B0604020202020204" pitchFamily="34" charset="0"/>
                </a:defRPr>
              </a:lvl8pPr>
              <a:lvl9pPr marL="3886200" indent="-228600" defTabSz="1095375" fontAlgn="base">
                <a:spcBef>
                  <a:spcPct val="0"/>
                </a:spcBef>
                <a:spcAft>
                  <a:spcPct val="0"/>
                </a:spcAft>
                <a:defRPr>
                  <a:solidFill>
                    <a:schemeClr val="tx1"/>
                  </a:solidFill>
                  <a:latin typeface="Arial" panose="020B0604020202020204" pitchFamily="34" charset="0"/>
                </a:defRPr>
              </a:lvl9pPr>
            </a:lstStyle>
            <a:p>
              <a:pPr marL="0" indent="0" defTabSz="1095375">
                <a:buClr>
                  <a:schemeClr val="tx2"/>
                </a:buClr>
                <a:buSzPct val="95000"/>
                <a:defRPr/>
              </a:pPr>
              <a:r>
                <a:rPr lang="en-US" sz="2800" i="1">
                  <a:cs typeface="Arial" panose="020B0604020202020204" pitchFamily="34" charset="0"/>
                </a:rPr>
                <a:t>Sai số phép đo</a:t>
              </a:r>
              <a:endParaRPr lang="en-US" sz="2800" dirty="0">
                <a:cs typeface="Arial" panose="020B0604020202020204" pitchFamily="34" charset="0"/>
              </a:endParaRPr>
            </a:p>
          </p:txBody>
        </p:sp>
      </p:grpSp>
      <p:sp>
        <p:nvSpPr>
          <p:cNvPr id="40" name="Text Box 13"/>
          <p:cNvSpPr txBox="1">
            <a:spLocks noChangeArrowheads="1"/>
          </p:cNvSpPr>
          <p:nvPr/>
        </p:nvSpPr>
        <p:spPr bwMode="auto">
          <a:xfrm>
            <a:off x="264401" y="651304"/>
            <a:ext cx="3823318"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defTabSz="1095375">
              <a:buClr>
                <a:schemeClr val="tx2"/>
              </a:buClr>
              <a:buSzPct val="95000"/>
              <a:buNone/>
              <a:defRPr/>
            </a:pPr>
            <a:r>
              <a:rPr lang="en-US" sz="2500" i="1">
                <a:solidFill>
                  <a:srgbClr val="0070C0"/>
                </a:solidFill>
                <a:cs typeface="Arial" panose="020B0604020202020204" pitchFamily="34" charset="0"/>
              </a:rPr>
              <a:t>2. Cách xác định sai số</a:t>
            </a:r>
            <a:endParaRPr lang="en-US" sz="2500" dirty="0">
              <a:solidFill>
                <a:srgbClr val="0070C0"/>
              </a:solidFill>
              <a:cs typeface="Arial" panose="020B0604020202020204" pitchFamily="34" charset="0"/>
            </a:endParaRPr>
          </a:p>
        </p:txBody>
      </p:sp>
      <p:sp>
        <p:nvSpPr>
          <p:cNvPr id="18" name="TextBox 17"/>
          <p:cNvSpPr txBox="1"/>
          <p:nvPr/>
        </p:nvSpPr>
        <p:spPr>
          <a:xfrm>
            <a:off x="527716" y="3664220"/>
            <a:ext cx="4875207" cy="474104"/>
          </a:xfrm>
          <a:prstGeom prst="rect">
            <a:avLst/>
          </a:prstGeom>
          <a:noFill/>
        </p:spPr>
        <p:txBody>
          <a:bodyPr wrap="square">
            <a:spAutoFit/>
          </a:bodyPr>
          <a:lstStyle/>
          <a:p>
            <a:pPr marL="342900" marR="0" indent="-342900">
              <a:lnSpc>
                <a:spcPct val="107000"/>
              </a:lnSpc>
              <a:spcBef>
                <a:spcPts val="0"/>
              </a:spcBef>
              <a:spcAft>
                <a:spcPts val="0"/>
              </a:spcAft>
              <a:buFontTx/>
              <a:buChar char="-"/>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Giá trị trung bình</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19" name="TextBox 18"/>
          <p:cNvSpPr txBox="1"/>
          <p:nvPr/>
        </p:nvSpPr>
        <p:spPr>
          <a:xfrm>
            <a:off x="527716" y="4937296"/>
            <a:ext cx="10806542" cy="474104"/>
          </a:xfrm>
          <a:prstGeom prst="rect">
            <a:avLst/>
          </a:prstGeom>
          <a:noFill/>
        </p:spPr>
        <p:txBody>
          <a:bodyPr wrap="square">
            <a:spAutoFit/>
          </a:bodyPr>
          <a:lstStyle/>
          <a:p>
            <a:pPr marL="342900" marR="0" indent="-342900">
              <a:lnSpc>
                <a:spcPct val="107000"/>
              </a:lnSpc>
              <a:spcBef>
                <a:spcPts val="0"/>
              </a:spcBef>
              <a:spcAft>
                <a:spcPts val="0"/>
              </a:spcAft>
              <a:buFontTx/>
              <a:buChar char="-"/>
            </a:pPr>
            <a:r>
              <a:rPr lang="en-US" sz="2500" b="1">
                <a:solidFill>
                  <a:srgbClr val="000000"/>
                </a:solidFill>
                <a:effectLst/>
                <a:latin typeface="Arial" panose="020B0604020202020204" pitchFamily="34" charset="0"/>
                <a:ea typeface="Times New Roman" panose="02020603050405020304" pitchFamily="18" charset="0"/>
                <a:cs typeface="Arial" panose="020B0604020202020204" pitchFamily="34" charset="0"/>
              </a:rPr>
              <a:t>Sai số ngẫu nhiên tuyệt đối trung bình </a:t>
            </a:r>
            <a:r>
              <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của n lần đo:</a:t>
            </a:r>
            <a:endParaRPr lang="en-US" sz="250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p:txBody>
      </p:sp>
      <p:grpSp>
        <p:nvGrpSpPr>
          <p:cNvPr id="2" name="Group 1"/>
          <p:cNvGrpSpPr/>
          <p:nvPr/>
        </p:nvGrpSpPr>
        <p:grpSpPr>
          <a:xfrm>
            <a:off x="2438400" y="2172460"/>
            <a:ext cx="7543800" cy="692787"/>
            <a:chOff x="4087719" y="2861567"/>
            <a:chExt cx="7543800" cy="607594"/>
          </a:xfrm>
        </p:grpSpPr>
        <p:pic>
          <p:nvPicPr>
            <p:cNvPr id="22" name="Picture 21"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9298" y="2861567"/>
              <a:ext cx="7244596" cy="607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7" name="TextBox 26"/>
                <p:cNvSpPr txBox="1"/>
                <p:nvPr/>
              </p:nvSpPr>
              <p:spPr>
                <a:xfrm>
                  <a:off x="4087719" y="2915901"/>
                  <a:ext cx="7543800" cy="477888"/>
                </a:xfrm>
                <a:prstGeom prst="rect">
                  <a:avLst/>
                </a:prstGeom>
                <a:noFill/>
              </p:spPr>
              <p:txBody>
                <a:bodyPr wrap="square">
                  <a:spAutoFit/>
                </a:bodyPr>
                <a:lstStyle/>
                <a:p>
                  <a:pPr algn="ctr"/>
                  <a:r>
                    <a:rPr lang="en-US" sz="2500" b="0" i="1">
                      <a:solidFill>
                        <a:srgbClr val="000000"/>
                      </a:solidFill>
                      <a:effectLst/>
                      <a:cs typeface="Arial" panose="020B0604020202020204" pitchFamily="34" charset="0"/>
                      <a:sym typeface="Symbol" panose="05050102010706020507" pitchFamily="18" charset="2"/>
                    </a:rPr>
                    <a:t></a:t>
                  </a:r>
                  <a:r>
                    <a:rPr lang="en-US" sz="2500" i="1">
                      <a:solidFill>
                        <a:srgbClr val="000000"/>
                      </a:solidFill>
                      <a:cs typeface="Arial" panose="020B0604020202020204" pitchFamily="34" charset="0"/>
                      <a:sym typeface="Symbol" panose="05050102010706020507" pitchFamily="18" charset="2"/>
                    </a:rPr>
                    <a:t>A</a:t>
                  </a:r>
                  <a:r>
                    <a:rPr lang="en-US" sz="2500" i="1" baseline="-25000">
                      <a:solidFill>
                        <a:srgbClr val="000000"/>
                      </a:solidFill>
                      <a:cs typeface="Arial" panose="020B0604020202020204" pitchFamily="34" charset="0"/>
                      <a:sym typeface="Symbol" panose="05050102010706020507" pitchFamily="18" charset="2"/>
                    </a:rPr>
                    <a:t>1</a:t>
                  </a:r>
                  <a:r>
                    <a:rPr lang="en-US" sz="2500" b="0">
                      <a:solidFill>
                        <a:srgbClr val="000000"/>
                      </a:solidFill>
                      <a:effectLst/>
                      <a:cs typeface="Arial" panose="020B0604020202020204" pitchFamily="34" charset="0"/>
                    </a:rPr>
                    <a:t> = </a:t>
                  </a:r>
                  <a14:m>
                    <m:oMath xmlns:m="http://schemas.openxmlformats.org/officeDocument/2006/math">
                      <m:d>
                        <m:dPr>
                          <m:begChr m:val="|"/>
                          <m:endChr m:val="|"/>
                          <m:ctrlPr>
                            <a:rPr lang="en-US" sz="2500" b="0" i="1" smtClean="0">
                              <a:solidFill>
                                <a:srgbClr val="000000"/>
                              </a:solidFill>
                              <a:effectLst/>
                              <a:latin typeface="Cambria Math" panose="02040503050406030204"/>
                              <a:cs typeface="Arial" panose="020B0604020202020204" pitchFamily="34" charset="0"/>
                            </a:rPr>
                          </m:ctrlPr>
                        </m:dPr>
                        <m:e>
                          <m:acc>
                            <m:accPr>
                              <m:chr m:val="̅"/>
                              <m:ctrlPr>
                                <a:rPr lang="en-US" sz="2500" i="1">
                                  <a:solidFill>
                                    <a:srgbClr val="000000"/>
                                  </a:solidFill>
                                  <a:latin typeface="Cambria Math" panose="02040503050406030204"/>
                                  <a:cs typeface="Arial" panose="020B0604020202020204" pitchFamily="34" charset="0"/>
                                </a:rPr>
                              </m:ctrlPr>
                            </m:accPr>
                            <m:e>
                              <m:r>
                                <a:rPr lang="en-US" sz="2500" i="1">
                                  <a:solidFill>
                                    <a:srgbClr val="000000"/>
                                  </a:solidFill>
                                  <a:latin typeface="Cambria Math" panose="02040503050406030204" pitchFamily="18" charset="0"/>
                                  <a:cs typeface="Arial" panose="020B0604020202020204" pitchFamily="34" charset="0"/>
                                </a:rPr>
                                <m:t>𝐴</m:t>
                              </m:r>
                            </m:e>
                          </m:acc>
                          <m:r>
                            <a:rPr lang="en-US" sz="2500" b="0" i="1" smtClean="0">
                              <a:solidFill>
                                <a:srgbClr val="000000"/>
                              </a:solidFill>
                              <a:latin typeface="Cambria Math" panose="02040503050406030204" pitchFamily="18" charset="0"/>
                              <a:cs typeface="Arial" panose="020B0604020202020204" pitchFamily="34" charset="0"/>
                            </a:rPr>
                            <m:t>−</m:t>
                          </m:r>
                          <m:sSub>
                            <m:sSubPr>
                              <m:ctrlPr>
                                <a:rPr lang="en-US" sz="2500" b="0" i="1" smtClean="0">
                                  <a:solidFill>
                                    <a:srgbClr val="000000"/>
                                  </a:solidFill>
                                  <a:latin typeface="Cambria Math" panose="02040503050406030204"/>
                                  <a:cs typeface="Arial" panose="020B0604020202020204" pitchFamily="34" charset="0"/>
                                </a:rPr>
                              </m:ctrlPr>
                            </m:sSubPr>
                            <m:e>
                              <m:r>
                                <a:rPr lang="en-US" sz="2500" b="0" i="1" smtClean="0">
                                  <a:solidFill>
                                    <a:srgbClr val="000000"/>
                                  </a:solidFill>
                                  <a:latin typeface="Cambria Math" panose="02040503050406030204" pitchFamily="18" charset="0"/>
                                  <a:cs typeface="Arial" panose="020B0604020202020204" pitchFamily="34" charset="0"/>
                                </a:rPr>
                                <m:t>𝐴</m:t>
                              </m:r>
                            </m:e>
                            <m:sub>
                              <m:r>
                                <a:rPr lang="en-US" sz="2500" b="0" i="1" smtClean="0">
                                  <a:solidFill>
                                    <a:srgbClr val="000000"/>
                                  </a:solidFill>
                                  <a:latin typeface="Cambria Math" panose="02040503050406030204" pitchFamily="18" charset="0"/>
                                  <a:cs typeface="Arial" panose="020B0604020202020204" pitchFamily="34" charset="0"/>
                                </a:rPr>
                                <m:t>1</m:t>
                              </m:r>
                            </m:sub>
                          </m:sSub>
                        </m:e>
                      </m:d>
                    </m:oMath>
                  </a14:m>
                  <a:r>
                    <a:rPr lang="en-US" sz="2500" b="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US" sz="2500" i="1">
                      <a:solidFill>
                        <a:srgbClr val="000000"/>
                      </a:solidFill>
                      <a:cs typeface="Arial" panose="020B0604020202020204" pitchFamily="34" charset="0"/>
                      <a:sym typeface="Symbol" panose="05050102010706020507" pitchFamily="18" charset="2"/>
                    </a:rPr>
                    <a:t>A</a:t>
                  </a:r>
                  <a:r>
                    <a:rPr lang="en-US" sz="2500" i="1" baseline="-25000">
                      <a:solidFill>
                        <a:srgbClr val="000000"/>
                      </a:solidFill>
                      <a:cs typeface="Arial" panose="020B0604020202020204" pitchFamily="34" charset="0"/>
                      <a:sym typeface="Symbol" panose="05050102010706020507" pitchFamily="18" charset="2"/>
                    </a:rPr>
                    <a:t>2</a:t>
                  </a:r>
                  <a:r>
                    <a:rPr lang="en-US" sz="2500">
                      <a:solidFill>
                        <a:srgbClr val="000000"/>
                      </a:solidFill>
                      <a:cs typeface="Arial" panose="020B0604020202020204" pitchFamily="34" charset="0"/>
                    </a:rPr>
                    <a:t> = </a:t>
                  </a:r>
                  <a14:m>
                    <m:oMath xmlns:m="http://schemas.openxmlformats.org/officeDocument/2006/math">
                      <m:d>
                        <m:dPr>
                          <m:begChr m:val="|"/>
                          <m:endChr m:val="|"/>
                          <m:ctrlPr>
                            <a:rPr lang="en-US" sz="2500" i="1">
                              <a:solidFill>
                                <a:srgbClr val="000000"/>
                              </a:solidFill>
                              <a:latin typeface="Cambria Math" panose="02040503050406030204"/>
                              <a:cs typeface="Arial" panose="020B0604020202020204" pitchFamily="34" charset="0"/>
                            </a:rPr>
                          </m:ctrlPr>
                        </m:dPr>
                        <m:e>
                          <m:acc>
                            <m:accPr>
                              <m:chr m:val="̅"/>
                              <m:ctrlPr>
                                <a:rPr lang="en-US" sz="2500" i="1">
                                  <a:solidFill>
                                    <a:srgbClr val="000000"/>
                                  </a:solidFill>
                                  <a:latin typeface="Cambria Math" panose="02040503050406030204"/>
                                  <a:cs typeface="Arial" panose="020B0604020202020204" pitchFamily="34" charset="0"/>
                                </a:rPr>
                              </m:ctrlPr>
                            </m:accPr>
                            <m:e>
                              <m:r>
                                <a:rPr lang="en-US" sz="2500" i="1">
                                  <a:solidFill>
                                    <a:srgbClr val="000000"/>
                                  </a:solidFill>
                                  <a:latin typeface="Cambria Math" panose="02040503050406030204" pitchFamily="18" charset="0"/>
                                  <a:cs typeface="Arial" panose="020B0604020202020204" pitchFamily="34" charset="0"/>
                                </a:rPr>
                                <m:t>𝐴</m:t>
                              </m:r>
                            </m:e>
                          </m:acc>
                          <m:r>
                            <a:rPr lang="en-US" sz="2500" i="1">
                              <a:solidFill>
                                <a:srgbClr val="000000"/>
                              </a:solidFill>
                              <a:latin typeface="Cambria Math" panose="02040503050406030204" pitchFamily="18" charset="0"/>
                              <a:cs typeface="Arial" panose="020B0604020202020204" pitchFamily="34" charset="0"/>
                            </a:rPr>
                            <m:t>−</m:t>
                          </m:r>
                          <m:sSub>
                            <m:sSubPr>
                              <m:ctrlPr>
                                <a:rPr lang="en-US" sz="2500" i="1">
                                  <a:solidFill>
                                    <a:srgbClr val="000000"/>
                                  </a:solidFill>
                                  <a:latin typeface="Cambria Math" panose="02040503050406030204"/>
                                  <a:cs typeface="Arial" panose="020B0604020202020204" pitchFamily="34" charset="0"/>
                                </a:rPr>
                              </m:ctrlPr>
                            </m:sSubPr>
                            <m:e>
                              <m:r>
                                <a:rPr lang="en-US" sz="2500" i="1">
                                  <a:solidFill>
                                    <a:srgbClr val="000000"/>
                                  </a:solidFill>
                                  <a:latin typeface="Cambria Math" panose="02040503050406030204" pitchFamily="18" charset="0"/>
                                  <a:cs typeface="Arial" panose="020B0604020202020204" pitchFamily="34" charset="0"/>
                                </a:rPr>
                                <m:t>𝐴</m:t>
                              </m:r>
                            </m:e>
                            <m:sub>
                              <m:r>
                                <a:rPr lang="en-US" sz="2500" b="0" i="1" smtClean="0">
                                  <a:solidFill>
                                    <a:srgbClr val="000000"/>
                                  </a:solidFill>
                                  <a:latin typeface="Cambria Math" panose="02040503050406030204" pitchFamily="18" charset="0"/>
                                  <a:cs typeface="Arial" panose="020B0604020202020204" pitchFamily="34" charset="0"/>
                                </a:rPr>
                                <m:t>2</m:t>
                              </m:r>
                            </m:sub>
                          </m:sSub>
                        </m:e>
                      </m:d>
                    </m:oMath>
                  </a14:m>
                  <a:r>
                    <a:rPr lang="en-US" sz="2500">
                      <a:latin typeface="Arial" panose="020B0604020202020204" pitchFamily="34" charset="0"/>
                      <a:ea typeface="Calibri" panose="020F0502020204030204" pitchFamily="34" charset="0"/>
                      <a:cs typeface="Arial" panose="020B0604020202020204" pitchFamily="34" charset="0"/>
                    </a:rPr>
                    <a:t>; </a:t>
                  </a:r>
                  <a:r>
                    <a:rPr lang="en-US" sz="2500" i="1">
                      <a:solidFill>
                        <a:srgbClr val="000000"/>
                      </a:solidFill>
                      <a:cs typeface="Arial" panose="020B0604020202020204" pitchFamily="34" charset="0"/>
                      <a:sym typeface="Symbol" panose="05050102010706020507" pitchFamily="18" charset="2"/>
                    </a:rPr>
                    <a:t>A</a:t>
                  </a:r>
                  <a:r>
                    <a:rPr lang="en-US" sz="2500" i="1" baseline="-25000">
                      <a:solidFill>
                        <a:srgbClr val="000000"/>
                      </a:solidFill>
                      <a:cs typeface="Arial" panose="020B0604020202020204" pitchFamily="34" charset="0"/>
                      <a:sym typeface="Symbol" panose="05050102010706020507" pitchFamily="18" charset="2"/>
                    </a:rPr>
                    <a:t>3</a:t>
                  </a:r>
                  <a:r>
                    <a:rPr lang="en-US" sz="2500">
                      <a:solidFill>
                        <a:srgbClr val="000000"/>
                      </a:solidFill>
                      <a:cs typeface="Arial" panose="020B0604020202020204" pitchFamily="34" charset="0"/>
                    </a:rPr>
                    <a:t> = </a:t>
                  </a:r>
                  <a14:m>
                    <m:oMath xmlns:m="http://schemas.openxmlformats.org/officeDocument/2006/math">
                      <m:d>
                        <m:dPr>
                          <m:begChr m:val="|"/>
                          <m:endChr m:val="|"/>
                          <m:ctrlPr>
                            <a:rPr lang="en-US" sz="2500" i="1">
                              <a:solidFill>
                                <a:srgbClr val="000000"/>
                              </a:solidFill>
                              <a:latin typeface="Cambria Math" panose="02040503050406030204"/>
                              <a:cs typeface="Arial" panose="020B0604020202020204" pitchFamily="34" charset="0"/>
                            </a:rPr>
                          </m:ctrlPr>
                        </m:dPr>
                        <m:e>
                          <m:acc>
                            <m:accPr>
                              <m:chr m:val="̅"/>
                              <m:ctrlPr>
                                <a:rPr lang="en-US" sz="2500" i="1">
                                  <a:solidFill>
                                    <a:srgbClr val="000000"/>
                                  </a:solidFill>
                                  <a:latin typeface="Cambria Math" panose="02040503050406030204"/>
                                  <a:cs typeface="Arial" panose="020B0604020202020204" pitchFamily="34" charset="0"/>
                                </a:rPr>
                              </m:ctrlPr>
                            </m:accPr>
                            <m:e>
                              <m:r>
                                <a:rPr lang="en-US" sz="2500" i="1">
                                  <a:solidFill>
                                    <a:srgbClr val="000000"/>
                                  </a:solidFill>
                                  <a:latin typeface="Cambria Math" panose="02040503050406030204" pitchFamily="18" charset="0"/>
                                  <a:cs typeface="Arial" panose="020B0604020202020204" pitchFamily="34" charset="0"/>
                                </a:rPr>
                                <m:t>𝐴</m:t>
                              </m:r>
                            </m:e>
                          </m:acc>
                          <m:r>
                            <a:rPr lang="en-US" sz="2500" i="1">
                              <a:solidFill>
                                <a:srgbClr val="000000"/>
                              </a:solidFill>
                              <a:latin typeface="Cambria Math" panose="02040503050406030204" pitchFamily="18" charset="0"/>
                              <a:cs typeface="Arial" panose="020B0604020202020204" pitchFamily="34" charset="0"/>
                            </a:rPr>
                            <m:t>−</m:t>
                          </m:r>
                          <m:sSub>
                            <m:sSubPr>
                              <m:ctrlPr>
                                <a:rPr lang="en-US" sz="2500" i="1">
                                  <a:solidFill>
                                    <a:srgbClr val="000000"/>
                                  </a:solidFill>
                                  <a:latin typeface="Cambria Math" panose="02040503050406030204"/>
                                  <a:cs typeface="Arial" panose="020B0604020202020204" pitchFamily="34" charset="0"/>
                                </a:rPr>
                              </m:ctrlPr>
                            </m:sSubPr>
                            <m:e>
                              <m:r>
                                <a:rPr lang="en-US" sz="2500" i="1">
                                  <a:solidFill>
                                    <a:srgbClr val="000000"/>
                                  </a:solidFill>
                                  <a:latin typeface="Cambria Math" panose="02040503050406030204" pitchFamily="18" charset="0"/>
                                  <a:cs typeface="Arial" panose="020B0604020202020204" pitchFamily="34" charset="0"/>
                                </a:rPr>
                                <m:t>𝐴</m:t>
                              </m:r>
                            </m:e>
                            <m:sub>
                              <m:r>
                                <a:rPr lang="en-US" sz="2500" b="0" i="1" smtClean="0">
                                  <a:solidFill>
                                    <a:srgbClr val="000000"/>
                                  </a:solidFill>
                                  <a:latin typeface="Cambria Math" panose="02040503050406030204" pitchFamily="18" charset="0"/>
                                  <a:cs typeface="Arial" panose="020B0604020202020204" pitchFamily="34" charset="0"/>
                                </a:rPr>
                                <m:t>3</m:t>
                              </m:r>
                            </m:sub>
                          </m:sSub>
                        </m:e>
                      </m:d>
                      <m:r>
                        <a:rPr lang="en-US" sz="2500" b="0" i="1" smtClean="0">
                          <a:solidFill>
                            <a:srgbClr val="000000"/>
                          </a:solidFill>
                          <a:latin typeface="Cambria Math" panose="02040503050406030204" pitchFamily="18" charset="0"/>
                          <a:cs typeface="Arial" panose="020B0604020202020204" pitchFamily="34" charset="0"/>
                        </a:rPr>
                        <m:t>…</m:t>
                      </m:r>
                    </m:oMath>
                  </a14:m>
                  <a:endParaRPr lang="vi-VN" sz="2500">
                    <a:ea typeface="Calibri" panose="020F0502020204030204" pitchFamily="34" charset="0"/>
                    <a:cs typeface="Arial" panose="020B0604020202020204" pitchFamily="34" charset="0"/>
                  </a:endParaRPr>
                </a:p>
              </p:txBody>
            </p:sp>
          </mc:Choice>
          <mc:Fallback>
            <p:sp>
              <p:nvSpPr>
                <p:cNvPr id="27" name="TextBox 26"/>
                <p:cNvSpPr txBox="1">
                  <a:spLocks noRot="1" noChangeAspect="1" noMove="1" noResize="1" noEditPoints="1" noAdjustHandles="1" noChangeArrowheads="1" noChangeShapeType="1" noTextEdit="1"/>
                </p:cNvSpPr>
                <p:nvPr/>
              </p:nvSpPr>
              <p:spPr>
                <a:xfrm>
                  <a:off x="4087719" y="2915901"/>
                  <a:ext cx="7543800" cy="477888"/>
                </a:xfrm>
                <a:prstGeom prst="rect">
                  <a:avLst/>
                </a:prstGeom>
                <a:blipFill rotWithShape="1">
                  <a:blip r:embed="rId4"/>
                </a:blipFill>
              </p:spPr>
              <p:txBody>
                <a:bodyPr/>
                <a:lstStyle/>
                <a:p>
                  <a:r>
                    <a:rPr lang="en-US" altLang="en-US">
                      <a:noFill/>
                    </a:rPr>
                    <a:t> </a:t>
                  </a:r>
                </a:p>
              </p:txBody>
            </p:sp>
          </mc:Fallback>
        </mc:AlternateContent>
      </p:grpSp>
      <p:grpSp>
        <p:nvGrpSpPr>
          <p:cNvPr id="28" name="Group 27"/>
          <p:cNvGrpSpPr/>
          <p:nvPr/>
        </p:nvGrpSpPr>
        <p:grpSpPr>
          <a:xfrm>
            <a:off x="4897064" y="3524286"/>
            <a:ext cx="3513048" cy="969219"/>
            <a:chOff x="5231186" y="3112946"/>
            <a:chExt cx="4663325" cy="1110251"/>
          </a:xfrm>
        </p:grpSpPr>
        <p:pic>
          <p:nvPicPr>
            <p:cNvPr id="29" name="Picture 28"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30" name="TextBox 29"/>
                <p:cNvSpPr txBox="1"/>
                <p:nvPr/>
              </p:nvSpPr>
              <p:spPr>
                <a:xfrm>
                  <a:off x="5410200" y="3200400"/>
                  <a:ext cx="4305298" cy="750270"/>
                </a:xfrm>
                <a:prstGeom prst="rect">
                  <a:avLst/>
                </a:prstGeom>
                <a:noFill/>
              </p:spPr>
              <p:txBody>
                <a:bodyPr wrap="square">
                  <a:spAutoFit/>
                </a:bodyPr>
                <a:lstStyle/>
                <a:p>
                  <a:pPr algn="ctr"/>
                  <a14:m>
                    <m:oMath xmlns:m="http://schemas.openxmlformats.org/officeDocument/2006/math">
                      <m:acc>
                        <m:accPr>
                          <m:chr m:val="̅"/>
                          <m:ctrlPr>
                            <a:rPr lang="en-US" sz="3000" i="1" smtClean="0">
                              <a:solidFill>
                                <a:srgbClr val="000000"/>
                              </a:solidFill>
                              <a:effectLst/>
                              <a:latin typeface="Cambria Math" panose="02040503050406030204"/>
                              <a:cs typeface="Arial" panose="020B0604020202020204" pitchFamily="34" charset="0"/>
                            </a:rPr>
                          </m:ctrlPr>
                        </m:accPr>
                        <m:e>
                          <m:r>
                            <a:rPr lang="en-US" sz="3000" b="0" i="1" smtClean="0">
                              <a:solidFill>
                                <a:srgbClr val="000000"/>
                              </a:solidFill>
                              <a:effectLst/>
                              <a:latin typeface="Cambria Math" panose="02040503050406030204" pitchFamily="18" charset="0"/>
                              <a:cs typeface="Arial" panose="020B0604020202020204" pitchFamily="34" charset="0"/>
                            </a:rPr>
                            <m:t>𝐴</m:t>
                          </m:r>
                        </m:e>
                      </m:acc>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sSub>
                            <m:sSubPr>
                              <m:ctrlPr>
                                <a:rPr lang="en-US" sz="3000" i="1" smtClean="0">
                                  <a:solidFill>
                                    <a:srgbClr val="000000"/>
                                  </a:solidFill>
                                  <a:effectLst/>
                                  <a:latin typeface="Cambria Math" panose="02040503050406030204"/>
                                  <a:cs typeface="Arial" panose="020B0604020202020204" pitchFamily="34" charset="0"/>
                                </a:rPr>
                              </m:ctrlPr>
                            </m:sSubPr>
                            <m:e>
                              <m:r>
                                <a:rPr lang="en-US" sz="3000" b="0" i="1" smtClean="0">
                                  <a:solidFill>
                                    <a:srgbClr val="000000"/>
                                  </a:solidFill>
                                  <a:effectLst/>
                                  <a:latin typeface="Cambria Math" panose="02040503050406030204" pitchFamily="18" charset="0"/>
                                  <a:cs typeface="Arial" panose="020B0604020202020204" pitchFamily="34" charset="0"/>
                                </a:rPr>
                                <m:t>𝐴</m:t>
                              </m:r>
                            </m:e>
                            <m:sub>
                              <m:r>
                                <a:rPr lang="en-US" sz="3000" b="0" i="1" smtClean="0">
                                  <a:solidFill>
                                    <a:srgbClr val="000000"/>
                                  </a:solidFill>
                                  <a:effectLst/>
                                  <a:latin typeface="Cambria Math" panose="02040503050406030204" pitchFamily="18" charset="0"/>
                                  <a:cs typeface="Arial" panose="020B0604020202020204" pitchFamily="34" charset="0"/>
                                </a:rPr>
                                <m:t>1</m:t>
                              </m:r>
                            </m:sub>
                          </m:sSub>
                          <m:r>
                            <a:rPr lang="en-US" sz="3000" b="0" i="1" smtClean="0">
                              <a:solidFill>
                                <a:srgbClr val="000000"/>
                              </a:solidFill>
                              <a:effectLst/>
                              <a:latin typeface="Cambria Math" panose="02040503050406030204" pitchFamily="18" charset="0"/>
                              <a:cs typeface="Arial" panose="020B0604020202020204" pitchFamily="34" charset="0"/>
                            </a:rPr>
                            <m:t>+</m:t>
                          </m:r>
                          <m:sSub>
                            <m:sSubPr>
                              <m:ctrlPr>
                                <a:rPr lang="en-US" sz="3000" i="1">
                                  <a:solidFill>
                                    <a:srgbClr val="000000"/>
                                  </a:solidFill>
                                  <a:latin typeface="Cambria Math" panose="02040503050406030204"/>
                                  <a:cs typeface="Arial" panose="020B0604020202020204" pitchFamily="34" charset="0"/>
                                </a:rPr>
                              </m:ctrlPr>
                            </m:sSubPr>
                            <m:e>
                              <m:r>
                                <a:rPr lang="en-US" sz="3000" i="1">
                                  <a:solidFill>
                                    <a:srgbClr val="000000"/>
                                  </a:solidFill>
                                  <a:latin typeface="Cambria Math" panose="02040503050406030204" pitchFamily="18" charset="0"/>
                                  <a:cs typeface="Arial" panose="020B0604020202020204" pitchFamily="34" charset="0"/>
                                </a:rPr>
                                <m:t>𝐴</m:t>
                              </m:r>
                            </m:e>
                            <m:sub>
                              <m:r>
                                <a:rPr lang="en-US" sz="3000" b="0" i="1" smtClean="0">
                                  <a:solidFill>
                                    <a:srgbClr val="000000"/>
                                  </a:solidFill>
                                  <a:latin typeface="Cambria Math" panose="02040503050406030204" pitchFamily="18" charset="0"/>
                                  <a:cs typeface="Arial" panose="020B0604020202020204" pitchFamily="34" charset="0"/>
                                </a:rPr>
                                <m:t>2</m:t>
                              </m:r>
                            </m:sub>
                          </m:sSub>
                          <m:r>
                            <a:rPr lang="en-US" sz="3000" i="1">
                              <a:solidFill>
                                <a:srgbClr val="000000"/>
                              </a:solidFill>
                              <a:latin typeface="Cambria Math" panose="02040503050406030204" pitchFamily="18" charset="0"/>
                              <a:cs typeface="Arial" panose="020B0604020202020204" pitchFamily="34" charset="0"/>
                            </a:rPr>
                            <m:t>+</m:t>
                          </m:r>
                          <m:r>
                            <a:rPr lang="en-US" sz="3000" b="0" i="1" smtClean="0">
                              <a:solidFill>
                                <a:srgbClr val="000000"/>
                              </a:solidFill>
                              <a:latin typeface="Cambria Math" panose="02040503050406030204" pitchFamily="18" charset="0"/>
                              <a:cs typeface="Arial" panose="020B0604020202020204" pitchFamily="34" charset="0"/>
                            </a:rPr>
                            <m:t>…</m:t>
                          </m:r>
                          <m:r>
                            <a:rPr lang="en-US" sz="3000" i="1">
                              <a:solidFill>
                                <a:srgbClr val="000000"/>
                              </a:solidFill>
                              <a:latin typeface="Cambria Math" panose="02040503050406030204" pitchFamily="18" charset="0"/>
                              <a:cs typeface="Arial" panose="020B0604020202020204" pitchFamily="34" charset="0"/>
                            </a:rPr>
                            <m:t>+</m:t>
                          </m:r>
                          <m:sSub>
                            <m:sSubPr>
                              <m:ctrlPr>
                                <a:rPr lang="en-US" sz="3000" i="1">
                                  <a:solidFill>
                                    <a:srgbClr val="000000"/>
                                  </a:solidFill>
                                  <a:latin typeface="Cambria Math" panose="02040503050406030204"/>
                                  <a:cs typeface="Arial" panose="020B0604020202020204" pitchFamily="34" charset="0"/>
                                </a:rPr>
                              </m:ctrlPr>
                            </m:sSubPr>
                            <m:e>
                              <m:r>
                                <a:rPr lang="en-US" sz="3000" i="1">
                                  <a:solidFill>
                                    <a:srgbClr val="000000"/>
                                  </a:solidFill>
                                  <a:latin typeface="Cambria Math" panose="02040503050406030204" pitchFamily="18" charset="0"/>
                                  <a:cs typeface="Arial" panose="020B0604020202020204" pitchFamily="34" charset="0"/>
                                </a:rPr>
                                <m:t>𝐴</m:t>
                              </m:r>
                            </m:e>
                            <m:sub>
                              <m:r>
                                <a:rPr lang="en-US" sz="3000" b="0" i="1" smtClean="0">
                                  <a:solidFill>
                                    <a:srgbClr val="000000"/>
                                  </a:solidFill>
                                  <a:latin typeface="Cambria Math" panose="02040503050406030204" pitchFamily="18" charset="0"/>
                                  <a:cs typeface="Arial" panose="020B0604020202020204" pitchFamily="34" charset="0"/>
                                </a:rPr>
                                <m:t>𝑛</m:t>
                              </m:r>
                            </m:sub>
                          </m:sSub>
                        </m:num>
                        <m:den>
                          <m:r>
                            <a:rPr lang="en-US" sz="3000" b="0" i="1" smtClean="0">
                              <a:solidFill>
                                <a:srgbClr val="000000"/>
                              </a:solidFill>
                              <a:effectLst/>
                              <a:latin typeface="Cambria Math" panose="02040503050406030204" pitchFamily="18" charset="0"/>
                              <a:cs typeface="Arial" panose="020B0604020202020204" pitchFamily="34" charset="0"/>
                            </a:rPr>
                            <m:t>𝑛</m:t>
                          </m:r>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3000"/>
                </a:p>
              </p:txBody>
            </p:sp>
          </mc:Choice>
          <mc:Fallback>
            <p:sp>
              <p:nvSpPr>
                <p:cNvPr id="30" name="TextBox 29"/>
                <p:cNvSpPr txBox="1">
                  <a:spLocks noRot="1" noChangeAspect="1" noMove="1" noResize="1" noEditPoints="1" noAdjustHandles="1" noChangeArrowheads="1" noChangeShapeType="1" noTextEdit="1"/>
                </p:cNvSpPr>
                <p:nvPr/>
              </p:nvSpPr>
              <p:spPr>
                <a:xfrm>
                  <a:off x="5410200" y="3200400"/>
                  <a:ext cx="4305298" cy="750270"/>
                </a:xfrm>
                <a:prstGeom prst="rect">
                  <a:avLst/>
                </a:prstGeom>
                <a:blipFill rotWithShape="1">
                  <a:blip r:embed="rId5"/>
                </a:blipFill>
              </p:spPr>
              <p:txBody>
                <a:bodyPr/>
                <a:lstStyle/>
                <a:p>
                  <a:r>
                    <a:rPr lang="en-US" altLang="en-US">
                      <a:noFill/>
                    </a:rPr>
                    <a:t> </a:t>
                  </a:r>
                </a:p>
              </p:txBody>
            </p:sp>
          </mc:Fallback>
        </mc:AlternateContent>
      </p:grpSp>
      <p:grpSp>
        <p:nvGrpSpPr>
          <p:cNvPr id="45" name="Group 44"/>
          <p:cNvGrpSpPr/>
          <p:nvPr/>
        </p:nvGrpSpPr>
        <p:grpSpPr>
          <a:xfrm>
            <a:off x="4624341" y="5594078"/>
            <a:ext cx="4640917" cy="807904"/>
            <a:chOff x="5231186" y="3104854"/>
            <a:chExt cx="4663325" cy="1118343"/>
          </a:xfrm>
        </p:grpSpPr>
        <p:pic>
          <p:nvPicPr>
            <p:cNvPr id="46" name="Picture 45" descr="empty-red-rectang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186" y="3112946"/>
              <a:ext cx="4663325" cy="111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47" name="TextBox 46"/>
                <p:cNvSpPr txBox="1"/>
                <p:nvPr/>
              </p:nvSpPr>
              <p:spPr>
                <a:xfrm>
                  <a:off x="5231186" y="3104854"/>
                  <a:ext cx="4305298" cy="830613"/>
                </a:xfrm>
                <a:prstGeom prst="rect">
                  <a:avLst/>
                </a:prstGeom>
                <a:noFill/>
              </p:spPr>
              <p:txBody>
                <a:bodyPr wrap="square">
                  <a:spAutoFit/>
                </a:bodyPr>
                <a:lstStyle/>
                <a:p>
                  <a:pPr algn="ctr"/>
                  <a14:m>
                    <m:oMath xmlns:m="http://schemas.openxmlformats.org/officeDocument/2006/math">
                      <m:acc>
                        <m:accPr>
                          <m:chr m:val="̅"/>
                          <m:ctrlPr>
                            <a:rPr lang="en-US" sz="3000" i="1" smtClean="0">
                              <a:solidFill>
                                <a:srgbClr val="000000"/>
                              </a:solidFill>
                              <a:effectLst/>
                              <a:latin typeface="Cambria Math" panose="02040503050406030204"/>
                              <a:cs typeface="Arial" panose="020B0604020202020204" pitchFamily="34" charset="0"/>
                            </a:rPr>
                          </m:ctrlPr>
                        </m:accPr>
                        <m:e>
                          <m:r>
                            <a:rPr lang="en-US" sz="3000" i="1" smtClean="0">
                              <a:solidFill>
                                <a:srgbClr val="000000"/>
                              </a:solidFill>
                              <a:effectLst/>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rPr>
                            <m:t>𝐴</m:t>
                          </m:r>
                        </m:e>
                      </m:acc>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14:m>
                    <m:oMath xmlns:m="http://schemas.openxmlformats.org/officeDocument/2006/math">
                      <m:f>
                        <m:fPr>
                          <m:ctrlPr>
                            <a:rPr lang="en-US" sz="3000" i="1" smtClean="0">
                              <a:solidFill>
                                <a:srgbClr val="000000"/>
                              </a:solidFill>
                              <a:effectLst/>
                              <a:latin typeface="Cambria Math" panose="02040503050406030204"/>
                              <a:cs typeface="Arial" panose="020B0604020202020204" pitchFamily="34" charset="0"/>
                            </a:rPr>
                          </m:ctrlPr>
                        </m:fPr>
                        <m:num>
                          <m:sSub>
                            <m:sSubPr>
                              <m:ctrlPr>
                                <a:rPr lang="en-US" sz="3000" i="1" smtClean="0">
                                  <a:solidFill>
                                    <a:srgbClr val="000000"/>
                                  </a:solidFill>
                                  <a:effectLst/>
                                  <a:latin typeface="Cambria Math" panose="02040503050406030204"/>
                                  <a:cs typeface="Arial" panose="020B0604020202020204" pitchFamily="34" charset="0"/>
                                </a:rPr>
                              </m:ctrlPr>
                            </m:sSubPr>
                            <m:e>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b="0" i="1" smtClean="0">
                                  <a:solidFill>
                                    <a:srgbClr val="000000"/>
                                  </a:solidFill>
                                  <a:effectLst/>
                                  <a:latin typeface="Cambria Math" panose="02040503050406030204" pitchFamily="18" charset="0"/>
                                  <a:cs typeface="Arial" panose="020B0604020202020204" pitchFamily="34" charset="0"/>
                                </a:rPr>
                                <m:t>𝐴</m:t>
                              </m:r>
                            </m:e>
                            <m:sub>
                              <m:r>
                                <a:rPr lang="en-US" sz="3000" b="0" i="1" smtClean="0">
                                  <a:solidFill>
                                    <a:srgbClr val="000000"/>
                                  </a:solidFill>
                                  <a:effectLst/>
                                  <a:latin typeface="Cambria Math" panose="02040503050406030204" pitchFamily="18" charset="0"/>
                                  <a:cs typeface="Arial" panose="020B0604020202020204" pitchFamily="34" charset="0"/>
                                </a:rPr>
                                <m:t>1</m:t>
                              </m:r>
                            </m:sub>
                          </m:sSub>
                          <m:r>
                            <a:rPr lang="en-US" sz="3000" b="0" i="1" smtClean="0">
                              <a:solidFill>
                                <a:srgbClr val="000000"/>
                              </a:solidFill>
                              <a:effectLst/>
                              <a:latin typeface="Cambria Math" panose="02040503050406030204" pitchFamily="18" charset="0"/>
                              <a:cs typeface="Arial" panose="020B0604020202020204" pitchFamily="34" charset="0"/>
                            </a:rPr>
                            <m:t>+</m:t>
                          </m:r>
                          <m:sSub>
                            <m:sSubPr>
                              <m:ctrlPr>
                                <a:rPr lang="en-US" sz="3000" i="1">
                                  <a:solidFill>
                                    <a:srgbClr val="000000"/>
                                  </a:solidFill>
                                  <a:latin typeface="Cambria Math" panose="02040503050406030204"/>
                                  <a:cs typeface="Arial" panose="020B0604020202020204" pitchFamily="34" charset="0"/>
                                </a:rPr>
                              </m:ctrlPr>
                            </m:sSubPr>
                            <m:e>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e>
                            <m:sub>
                              <m:r>
                                <a:rPr lang="en-US" sz="3000" b="0" i="1" smtClean="0">
                                  <a:solidFill>
                                    <a:srgbClr val="000000"/>
                                  </a:solidFill>
                                  <a:latin typeface="Cambria Math" panose="02040503050406030204" pitchFamily="18" charset="0"/>
                                  <a:cs typeface="Arial" panose="020B0604020202020204" pitchFamily="34" charset="0"/>
                                </a:rPr>
                                <m:t>2</m:t>
                              </m:r>
                            </m:sub>
                          </m:sSub>
                          <m:r>
                            <a:rPr lang="en-US" sz="3000" i="1">
                              <a:solidFill>
                                <a:srgbClr val="000000"/>
                              </a:solidFill>
                              <a:latin typeface="Cambria Math" panose="02040503050406030204" pitchFamily="18" charset="0"/>
                              <a:cs typeface="Arial" panose="020B0604020202020204" pitchFamily="34" charset="0"/>
                            </a:rPr>
                            <m:t>+</m:t>
                          </m:r>
                          <m:r>
                            <a:rPr lang="en-US" sz="3000" b="0" i="1" smtClean="0">
                              <a:solidFill>
                                <a:srgbClr val="000000"/>
                              </a:solidFill>
                              <a:latin typeface="Cambria Math" panose="02040503050406030204" pitchFamily="18" charset="0"/>
                              <a:cs typeface="Arial" panose="020B0604020202020204" pitchFamily="34" charset="0"/>
                            </a:rPr>
                            <m:t>…</m:t>
                          </m:r>
                          <m:r>
                            <a:rPr lang="en-US" sz="3000" i="1">
                              <a:solidFill>
                                <a:srgbClr val="000000"/>
                              </a:solidFill>
                              <a:latin typeface="Cambria Math" panose="02040503050406030204" pitchFamily="18" charset="0"/>
                              <a:cs typeface="Arial" panose="020B0604020202020204" pitchFamily="34" charset="0"/>
                            </a:rPr>
                            <m:t>+</m:t>
                          </m:r>
                          <m:sSub>
                            <m:sSubPr>
                              <m:ctrlPr>
                                <a:rPr lang="en-US" sz="3000" i="1">
                                  <a:solidFill>
                                    <a:srgbClr val="000000"/>
                                  </a:solidFill>
                                  <a:latin typeface="Cambria Math" panose="02040503050406030204"/>
                                  <a:cs typeface="Arial" panose="020B0604020202020204" pitchFamily="34" charset="0"/>
                                </a:rPr>
                              </m:ctrlPr>
                            </m:sSubPr>
                            <m:e>
                              <m:r>
                                <a:rPr lang="en-US" sz="3000" i="1">
                                  <a:solidFill>
                                    <a:srgbClr val="000000"/>
                                  </a:solidFill>
                                  <a:latin typeface="Cambria Math" panose="02040503050406030204" pitchFamily="18" charset="0"/>
                                  <a:cs typeface="Arial" panose="020B0604020202020204" pitchFamily="34" charset="0"/>
                                  <a:sym typeface="Symbol" panose="05050102010706020507" pitchFamily="18" charset="2"/>
                                </a:rPr>
                                <m:t></m:t>
                              </m:r>
                              <m:r>
                                <a:rPr lang="en-US" sz="3000" i="1">
                                  <a:solidFill>
                                    <a:srgbClr val="000000"/>
                                  </a:solidFill>
                                  <a:latin typeface="Cambria Math" panose="02040503050406030204" pitchFamily="18" charset="0"/>
                                  <a:cs typeface="Arial" panose="020B0604020202020204" pitchFamily="34" charset="0"/>
                                </a:rPr>
                                <m:t>𝐴</m:t>
                              </m:r>
                            </m:e>
                            <m:sub>
                              <m:r>
                                <a:rPr lang="en-US" sz="3000" b="0" i="1" smtClean="0">
                                  <a:solidFill>
                                    <a:srgbClr val="000000"/>
                                  </a:solidFill>
                                  <a:latin typeface="Cambria Math" panose="02040503050406030204" pitchFamily="18" charset="0"/>
                                  <a:cs typeface="Arial" panose="020B0604020202020204" pitchFamily="34" charset="0"/>
                                </a:rPr>
                                <m:t>𝑛</m:t>
                              </m:r>
                            </m:sub>
                          </m:sSub>
                        </m:num>
                        <m:den>
                          <m:r>
                            <a:rPr lang="en-US" sz="3000" b="0" i="1" smtClean="0">
                              <a:solidFill>
                                <a:srgbClr val="000000"/>
                              </a:solidFill>
                              <a:effectLst/>
                              <a:latin typeface="Cambria Math" panose="02040503050406030204" pitchFamily="18" charset="0"/>
                              <a:cs typeface="Arial" panose="020B0604020202020204" pitchFamily="34" charset="0"/>
                            </a:rPr>
                            <m:t>𝑛</m:t>
                          </m:r>
                        </m:den>
                      </m:f>
                    </m:oMath>
                  </a14:m>
                  <a:r>
                    <a:rPr lang="en-US" sz="3000" i="1">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US" sz="3000"/>
                </a:p>
              </p:txBody>
            </p:sp>
          </mc:Choice>
          <mc:Fallback>
            <p:sp>
              <p:nvSpPr>
                <p:cNvPr id="47" name="TextBox 46"/>
                <p:cNvSpPr txBox="1">
                  <a:spLocks noRot="1" noChangeAspect="1" noMove="1" noResize="1" noEditPoints="1" noAdjustHandles="1" noChangeArrowheads="1" noChangeShapeType="1" noTextEdit="1"/>
                </p:cNvSpPr>
                <p:nvPr/>
              </p:nvSpPr>
              <p:spPr>
                <a:xfrm>
                  <a:off x="5231186" y="3104854"/>
                  <a:ext cx="4305298" cy="830613"/>
                </a:xfrm>
                <a:prstGeom prst="rect">
                  <a:avLst/>
                </a:prstGeom>
                <a:blipFill rotWithShape="1">
                  <a:blip r:embed="rId6"/>
                </a:blipFill>
              </p:spPr>
              <p:txBody>
                <a:bodyPr/>
                <a:lstStyle/>
                <a:p>
                  <a:r>
                    <a:rPr lang="en-US"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18" grpId="0"/>
      <p:bldP spid="19" grpId="0"/>
    </p:bld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9&quot;/&gt;&lt;/TableIndex&gt;&lt;/ShapeTextInfo&gt;"/>
</p:tagLst>
</file>

<file path=ppt/tags/tag2.xml><?xml version="1.0" encoding="utf-8"?>
<p:tagLst xmlns:p="http://schemas.openxmlformats.org/presentationml/2006/main">
  <p:tag name="PRESENTER_SHAPETEXTINFO" val="&lt;ShapeTextInfo&gt;&lt;TableIndex row=&quot;-1&quot; col=&quot;-1&quot;&gt;&lt;linesCount val=&quot;1&quot;/&gt;&lt;lineCharCount val=&quot;29&quot;/&gt;&lt;/TableIndex&gt;&lt;/ShapeText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5136</Words>
  <Application>WPS Presentation</Application>
  <PresentationFormat>Custom</PresentationFormat>
  <Paragraphs>268</Paragraphs>
  <Slides>15</Slides>
  <Notes>3</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15</vt:i4>
      </vt:variant>
    </vt:vector>
  </HeadingPairs>
  <TitlesOfParts>
    <vt:vector size="32" baseType="lpstr">
      <vt:lpstr>Arial</vt:lpstr>
      <vt:lpstr>SimSun</vt:lpstr>
      <vt:lpstr>Wingdings</vt:lpstr>
      <vt:lpstr>Times New Roman</vt:lpstr>
      <vt:lpstr>VNI-Times</vt:lpstr>
      <vt:lpstr>MS PGothic</vt:lpstr>
      <vt:lpstr>游明朝</vt:lpstr>
      <vt:lpstr>Yu Gothic UI Semilight</vt:lpstr>
      <vt:lpstr>Symbol</vt:lpstr>
      <vt:lpstr>Calibri</vt:lpstr>
      <vt:lpstr>Cambria Math</vt:lpstr>
      <vt:lpstr>Cambria Math</vt:lpstr>
      <vt:lpstr>Segoe Print</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Viet Chung</cp:lastModifiedBy>
  <cp:revision>396</cp:revision>
  <dcterms:created xsi:type="dcterms:W3CDTF">2007-10-27T08:09:00Z</dcterms:created>
  <dcterms:modified xsi:type="dcterms:W3CDTF">2025-09-06T22:36:16Z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668D1808B98042568767391F7962401F_12</vt:lpwstr>
  </property>
  <property fmtid="{D5CDD505-2E9C-101B-9397-08002B2CF9AE}" pid="3" name="KSOProductBuildVer">
    <vt:lpwstr>1033-12.2.0.22549</vt:lpwstr>
  </property>
</Properties>
</file>