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wdp" ContentType="image/vnd.ms-photo"/>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1186" r:id="rId3"/>
    <p:sldId id="1211" r:id="rId4"/>
    <p:sldId id="948" r:id="rId5"/>
    <p:sldId id="1214" r:id="rId6"/>
    <p:sldId id="1286" r:id="rId7"/>
    <p:sldId id="1216" r:id="rId8"/>
    <p:sldId id="1288" r:id="rId9"/>
    <p:sldId id="1287" r:id="rId10"/>
    <p:sldId id="1289" r:id="rId11"/>
    <p:sldId id="1291" r:id="rId12"/>
    <p:sldId id="1210" r:id="rId13"/>
    <p:sldId id="1303" r:id="rId14"/>
    <p:sldId id="1304" r:id="rId16"/>
    <p:sldId id="1305" r:id="rId17"/>
    <p:sldId id="1321" r:id="rId18"/>
    <p:sldId id="1307" r:id="rId19"/>
    <p:sldId id="1308" r:id="rId20"/>
    <p:sldId id="1311" r:id="rId21"/>
    <p:sldId id="1312" r:id="rId22"/>
    <p:sldId id="1314" r:id="rId23"/>
    <p:sldId id="1315" r:id="rId24"/>
    <p:sldId id="1318" r:id="rId25"/>
    <p:sldId id="1319" r:id="rId26"/>
    <p:sldId id="132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FFFF00"/>
    <a:srgbClr val="006600"/>
    <a:srgbClr val="FF6600"/>
    <a:srgbClr val="0000FF"/>
    <a:srgbClr val="FFFFFF"/>
    <a:srgbClr val="3333FF"/>
    <a:srgbClr val="FF33CC"/>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11" autoAdjust="0"/>
    <p:restoredTop sz="94049" autoAdjust="0"/>
  </p:normalViewPr>
  <p:slideViewPr>
    <p:cSldViewPr showGuides="1">
      <p:cViewPr>
        <p:scale>
          <a:sx n="79" d="100"/>
          <a:sy n="79" d="100"/>
        </p:scale>
        <p:origin x="-366" y="-30"/>
      </p:cViewPr>
      <p:guideLst>
        <p:guide orient="horz" pos="2160"/>
        <p:guide pos="3840"/>
      </p:guideLst>
    </p:cSldViewPr>
  </p:slideViewPr>
  <p:outlineViewPr>
    <p:cViewPr>
      <p:scale>
        <a:sx n="33" d="100"/>
        <a:sy n="33" d="100"/>
      </p:scale>
      <p:origin x="0" y="0"/>
    </p:cViewPr>
  </p:outlineViewPr>
  <p:notesTextViewPr>
    <p:cViewPr>
      <p:scale>
        <a:sx n="200" d="100"/>
        <a:sy n="2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DAED22-7A29-4A9E-B8EC-A32B4889A174}"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715DA6-C5A1-4164-8FBC-E4B0D1B4BE12}"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715DA6-C5A1-4164-8FBC-E4B0D1B4BE12}"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715DA6-C5A1-4164-8FBC-E4B0D1B4BE12}"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715DA6-C5A1-4164-8FBC-E4B0D1B4BE12}"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49581DF2-B961-4A43-8B93-FE9979AA9AC1}" type="slidenum">
              <a:rPr lang="en-US" altLang="en-US" smtClean="0"/>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49581DF2-B961-4A43-8B93-FE9979AA9AC1}" type="slidenum">
              <a:rPr lang="en-US" altLang="en-US" smtClean="0"/>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49581DF2-B961-4A43-8B93-FE9979AA9AC1}" type="slidenum">
              <a:rPr lang="en-US" altLang="en-US" smtClean="0"/>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49581DF2-B961-4A43-8B93-FE9979AA9AC1}" type="slidenum">
              <a:rPr lang="en-US" altLang="en-US" smtClean="0"/>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49581DF2-B961-4A43-8B93-FE9979AA9AC1}" type="slidenum">
              <a:rPr lang="en-US" altLang="en-US" smtClean="0"/>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49581DF2-B961-4A43-8B93-FE9979AA9AC1}" type="slidenum">
              <a:rPr lang="en-US" altLang="en-US" smtClean="0"/>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49581DF2-B961-4A43-8B93-FE9979AA9AC1}" type="slidenum">
              <a:rPr lang="en-US" altLang="en-US" smtClean="0"/>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49581DF2-B961-4A43-8B93-FE9979AA9AC1}" type="slidenum">
              <a:rPr lang="en-US" altLang="en-US" smtClean="0"/>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49581DF2-B961-4A43-8B93-FE9979AA9AC1}" type="slidenum">
              <a:rPr lang="en-US" altLang="en-US" smtClean="0"/>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49581DF2-B961-4A43-8B93-FE9979AA9AC1}" type="slidenum">
              <a:rPr lang="en-US" altLang="en-US" smtClean="0"/>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49581DF2-B961-4A43-8B93-FE9979AA9AC1}" type="slidenum">
              <a:rPr lang="en-US" altLang="en-US" smtClean="0"/>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581DF2-B961-4A43-8B93-FE9979AA9AC1}" type="slidenum">
              <a:rPr lang="en-US" altLang="en-US" smtClean="0"/>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25.png"/><Relationship Id="rId6" Type="http://schemas.openxmlformats.org/officeDocument/2006/relationships/image" Target="../media/image10.jpeg"/><Relationship Id="rId5" Type="http://schemas.openxmlformats.org/officeDocument/2006/relationships/image" Target="../media/image22.png"/><Relationship Id="rId4" Type="http://schemas.openxmlformats.org/officeDocument/2006/relationships/image" Target="../media/image16.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microsoft.com/office/2007/relationships/hdphoto" Target="../media/image14.wdp"/><Relationship Id="rId2" Type="http://schemas.openxmlformats.org/officeDocument/2006/relationships/image" Target="../media/image13.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xml"/><Relationship Id="rId3" Type="http://schemas.openxmlformats.org/officeDocument/2006/relationships/image" Target="../media/image28.png"/><Relationship Id="rId2" Type="http://schemas.microsoft.com/office/2007/relationships/hdphoto" Target="../media/image27.wdp"/><Relationship Id="rId1" Type="http://schemas.openxmlformats.org/officeDocument/2006/relationships/image" Target="../media/image26.png"/></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16.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0.jpeg"/><Relationship Id="rId2" Type="http://schemas.microsoft.com/office/2007/relationships/hdphoto" Target="../media/image14.wdp"/><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35.jpeg"/><Relationship Id="rId4" Type="http://schemas.openxmlformats.org/officeDocument/2006/relationships/image" Target="../media/image34.wmf"/><Relationship Id="rId3" Type="http://schemas.openxmlformats.org/officeDocument/2006/relationships/image" Target="../media/image33.png"/><Relationship Id="rId2" Type="http://schemas.microsoft.com/office/2007/relationships/hdphoto" Target="../media/image14.wdp"/><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3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38.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6.jpeg"/><Relationship Id="rId4" Type="http://schemas.microsoft.com/office/2007/relationships/hdphoto" Target="../media/image5.wdp"/><Relationship Id="rId3" Type="http://schemas.openxmlformats.org/officeDocument/2006/relationships/image" Target="../media/image4.png"/><Relationship Id="rId2" Type="http://schemas.microsoft.com/office/2007/relationships/hdphoto" Target="../media/image3.wdp"/><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9.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microsoft.com/office/2007/relationships/hdphoto" Target="../media/image14.wdp"/><Relationship Id="rId1" Type="http://schemas.openxmlformats.org/officeDocument/2006/relationships/image" Target="../media/image13.png"/></Relationships>
</file>

<file path=ppt/slides/_rels/slide23.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jpeg"/><Relationship Id="rId3" Type="http://schemas.openxmlformats.org/officeDocument/2006/relationships/image" Target="../media/image43.jpeg"/><Relationship Id="rId2" Type="http://schemas.microsoft.com/office/2007/relationships/hdphoto" Target="../media/image27.wdp"/><Relationship Id="rId1" Type="http://schemas.openxmlformats.org/officeDocument/2006/relationships/image" Target="../media/image26.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microsoft.com/office/2007/relationships/hdphoto" Target="../media/image27.wdp"/><Relationship Id="rId1" Type="http://schemas.openxmlformats.org/officeDocument/2006/relationships/image" Target="../media/image26.png"/></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0.jpe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2.emf"/><Relationship Id="rId4" Type="http://schemas.openxmlformats.org/officeDocument/2006/relationships/image" Target="../media/image11.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5.png"/><Relationship Id="rId2" Type="http://schemas.microsoft.com/office/2007/relationships/hdphoto" Target="../media/image14.wdp"/><Relationship Id="rId1" Type="http://schemas.openxmlformats.org/officeDocument/2006/relationships/image" Target="../media/image13.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5.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21.png"/><Relationship Id="rId7" Type="http://schemas.openxmlformats.org/officeDocument/2006/relationships/image" Target="../media/image20.png"/><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8.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2.emf"/><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9" Type="http://schemas.openxmlformats.org/officeDocument/2006/relationships/image" Target="../media/image20.png"/><Relationship Id="rId8" Type="http://schemas.openxmlformats.org/officeDocument/2006/relationships/image" Target="../media/image19.png"/><Relationship Id="rId7" Type="http://schemas.openxmlformats.org/officeDocument/2006/relationships/image" Target="../media/image18.png"/><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3" Type="http://schemas.openxmlformats.org/officeDocument/2006/relationships/image" Target="../media/image16.png"/><Relationship Id="rId2" Type="http://schemas.openxmlformats.org/officeDocument/2006/relationships/image" Target="../media/image8.png"/><Relationship Id="rId11" Type="http://schemas.openxmlformats.org/officeDocument/2006/relationships/slideLayout" Target="../slideLayouts/slideLayout2.xml"/><Relationship Id="rId10" Type="http://schemas.openxmlformats.org/officeDocument/2006/relationships/image" Target="../media/image21.pn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descr="A group of people riding bikes over a bridge&#10;&#10;Description automatically generated with low confidence"/>
          <p:cNvPicPr>
            <a:picLocks noGrp="1" noChangeAspect="1"/>
          </p:cNvPicPr>
          <p:nvPr>
            <p:ph idx="1"/>
          </p:nvPr>
        </p:nvPicPr>
        <p:blipFill rotWithShape="1">
          <a:blip r:embed="rId1"/>
          <a:srcRect t="15110"/>
          <a:stretch>
            <a:fillRect/>
          </a:stretch>
        </p:blipFill>
        <p:spPr>
          <a:xfrm>
            <a:off x="20" y="1282"/>
            <a:ext cx="12191980" cy="6856718"/>
          </a:xfrm>
          <a:prstGeom prst="rect">
            <a:avLst/>
          </a:prstGeom>
          <a:ln>
            <a:noFill/>
          </a:ln>
          <a:effectLst>
            <a:softEdge rad="112500"/>
          </a:effectLst>
        </p:spPr>
      </p:pic>
      <p:sp>
        <p:nvSpPr>
          <p:cNvPr id="7" name="Rectangle 8"/>
          <p:cNvSpPr>
            <a:spLocks noChangeArrowheads="1"/>
          </p:cNvSpPr>
          <p:nvPr/>
        </p:nvSpPr>
        <p:spPr bwMode="auto">
          <a:xfrm>
            <a:off x="0" y="2895600"/>
            <a:ext cx="12192000" cy="851297"/>
          </a:xfrm>
          <a:prstGeom prst="rect">
            <a:avLst/>
          </a:prstGeom>
          <a:solidFill>
            <a:schemeClr val="bg1">
              <a:alpha val="68000"/>
            </a:schemeClr>
          </a:solidFill>
          <a:ln>
            <a:noFill/>
          </a:ln>
        </p:spPr>
        <p:txBody>
          <a:bodyPr wrap="none" lIns="90000" tIns="46800" rIns="90000" bIns="46800" anchor="ct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8" name="TextBox 10"/>
          <p:cNvSpPr>
            <a:spLocks noChangeArrowheads="1"/>
          </p:cNvSpPr>
          <p:nvPr>
            <p:custDataLst>
              <p:tags r:id="rId2"/>
            </p:custDataLst>
          </p:nvPr>
        </p:nvSpPr>
        <p:spPr bwMode="auto">
          <a:xfrm>
            <a:off x="-609600" y="2895600"/>
            <a:ext cx="13299712" cy="851297"/>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square">
            <a:spAutoFit/>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ctr"/>
            <a:r>
              <a:rPr lang="en-US" altLang="en-US" sz="4400" b="1">
                <a:solidFill>
                  <a:srgbClr val="C00000"/>
                </a:solidFill>
                <a:ea typeface="MS PGothic" panose="020B0600070205080204" pitchFamily="50" charset="-128"/>
              </a:rPr>
              <a:t>Chuyển động ném</a:t>
            </a:r>
            <a:endParaRPr lang="en-US" altLang="en-US" sz="4400" b="1">
              <a:solidFill>
                <a:srgbClr val="C00000"/>
              </a:solidFill>
            </a:endParaRPr>
          </a:p>
        </p:txBody>
      </p:sp>
      <p:sp>
        <p:nvSpPr>
          <p:cNvPr id="9" name="TextBox 11"/>
          <p:cNvSpPr>
            <a:spLocks noChangeArrowheads="1"/>
          </p:cNvSpPr>
          <p:nvPr>
            <p:custDataLst>
              <p:tags r:id="rId3"/>
            </p:custDataLst>
          </p:nvPr>
        </p:nvSpPr>
        <p:spPr bwMode="auto">
          <a:xfrm>
            <a:off x="-609600" y="2813545"/>
            <a:ext cx="3264618" cy="646986"/>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square">
            <a:spAutoFit/>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3200" b="1" i="1">
                <a:latin typeface="Times New Roman" panose="02020603050405020304" pitchFamily="18" charset="0"/>
                <a:cs typeface="Times New Roman" panose="02020603050405020304" pitchFamily="18" charset="0"/>
              </a:rPr>
              <a:t>Bài 12:</a:t>
            </a:r>
            <a:endParaRPr lang="en-US" altLang="en-US" sz="3200" b="1" i="1">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9497" y="65600"/>
            <a:ext cx="8603569" cy="542538"/>
            <a:chOff x="74035" y="2231322"/>
            <a:chExt cx="8550261" cy="757342"/>
          </a:xfrm>
        </p:grpSpPr>
        <p:grpSp>
          <p:nvGrpSpPr>
            <p:cNvPr id="5" name="Group 70"/>
            <p:cNvGrpSpPr/>
            <p:nvPr/>
          </p:nvGrpSpPr>
          <p:grpSpPr bwMode="auto">
            <a:xfrm>
              <a:off x="286108" y="2280389"/>
              <a:ext cx="5875473" cy="708275"/>
              <a:chOff x="564747" y="3403331"/>
              <a:chExt cx="3025594" cy="1364238"/>
            </a:xfrm>
          </p:grpSpPr>
          <p:pic>
            <p:nvPicPr>
              <p:cNvPr id="8" name="Picture 8" descr="empty-green-rectangl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64747" y="3403331"/>
                <a:ext cx="3025594" cy="13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9" descr="green-top-fad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205129" y="3887447"/>
                <a:ext cx="1273934" cy="396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 name="TextBox 5"/>
            <p:cNvSpPr txBox="1"/>
            <p:nvPr/>
          </p:nvSpPr>
          <p:spPr bwMode="auto">
            <a:xfrm>
              <a:off x="74035" y="2267003"/>
              <a:ext cx="1501326" cy="687413"/>
            </a:xfrm>
            <a:prstGeom prst="rect">
              <a:avLst/>
            </a:prstGeom>
            <a:noFill/>
          </p:spPr>
          <p:txBody>
            <a:bodyPr wrap="square">
              <a:spAutoFit/>
            </a:bodyPr>
            <a:lstStyle/>
            <a:p>
              <a:pPr algn="ctr">
                <a:defRPr/>
              </a:pPr>
              <a:r>
                <a:rPr lang="en-US" sz="2600">
                  <a:ln w="18415" cmpd="sng">
                    <a:solidFill>
                      <a:srgbClr val="FFFFFF"/>
                    </a:solidFill>
                    <a:prstDash val="solid"/>
                  </a:ln>
                  <a:solidFill>
                    <a:schemeClr val="tx1"/>
                  </a:solidFill>
                  <a:effectLst>
                    <a:glow rad="101600">
                      <a:schemeClr val="accent4">
                        <a:satMod val="175000"/>
                        <a:alpha val="40000"/>
                      </a:schemeClr>
                    </a:glow>
                    <a:outerShdw blurRad="63500" dir="3600000" algn="tl" rotWithShape="0">
                      <a:srgbClr val="000000">
                        <a:alpha val="70000"/>
                      </a:srgbClr>
                    </a:outerShdw>
                  </a:effectLst>
                  <a:latin typeface="Arial" panose="020B0604020202020204" pitchFamily="34" charset="0"/>
                  <a:cs typeface="Arial" panose="020B0604020202020204" pitchFamily="34" charset="0"/>
                </a:rPr>
                <a:t>I</a:t>
              </a:r>
              <a:endParaRPr lang="en-US" sz="2600" dirty="0">
                <a:ln w="18415" cmpd="sng">
                  <a:solidFill>
                    <a:srgbClr val="FFFFFF"/>
                  </a:solidFill>
                  <a:prstDash val="solid"/>
                </a:ln>
                <a:solidFill>
                  <a:schemeClr val="tx1"/>
                </a:solidFill>
                <a:effectLst>
                  <a:glow rad="101600">
                    <a:schemeClr val="accent4">
                      <a:satMod val="175000"/>
                      <a:alpha val="40000"/>
                    </a:schemeClr>
                  </a:glow>
                  <a:outerShdw blurRad="63500" dir="3600000" algn="tl" rotWithShape="0">
                    <a:srgbClr val="000000">
                      <a:alpha val="70000"/>
                    </a:srgbClr>
                  </a:outerShdw>
                </a:effectLst>
                <a:latin typeface="Arial" panose="020B0604020202020204" pitchFamily="34" charset="0"/>
                <a:cs typeface="Arial" panose="020B0604020202020204" pitchFamily="34" charset="0"/>
              </a:endParaRPr>
            </a:p>
          </p:txBody>
        </p:sp>
        <p:sp>
          <p:nvSpPr>
            <p:cNvPr id="7" name="Rectangle 1026060"/>
            <p:cNvSpPr>
              <a:spLocks noChangeArrowheads="1"/>
            </p:cNvSpPr>
            <p:nvPr/>
          </p:nvSpPr>
          <p:spPr bwMode="auto">
            <a:xfrm>
              <a:off x="1209204" y="2231322"/>
              <a:ext cx="7415092" cy="756153"/>
            </a:xfrm>
            <a:prstGeom prst="rect">
              <a:avLst/>
            </a:prstGeom>
            <a:noFill/>
            <a:ln w="9525" algn="ctr">
              <a:noFill/>
              <a:miter lim="800000"/>
            </a:ln>
          </p:spPr>
          <p:txBody>
            <a:bodyPr wrap="square" lIns="109728" tIns="54864" rIns="109728" bIns="54864">
              <a:spAutoFit/>
            </a:bodyPr>
            <a:lstStyle>
              <a:lvl1pPr marL="287655" indent="-287655" defTabSz="1095375">
                <a:defRPr>
                  <a:solidFill>
                    <a:schemeClr val="tx1"/>
                  </a:solidFill>
                  <a:latin typeface="Arial" panose="020B0604020202020204" pitchFamily="34" charset="0"/>
                </a:defRPr>
              </a:lvl1pPr>
              <a:lvl2pPr marL="742950" indent="-285750" defTabSz="1095375">
                <a:defRPr>
                  <a:solidFill>
                    <a:schemeClr val="tx1"/>
                  </a:solidFill>
                  <a:latin typeface="Arial" panose="020B0604020202020204" pitchFamily="34" charset="0"/>
                </a:defRPr>
              </a:lvl2pPr>
              <a:lvl3pPr marL="1143000" indent="-228600" defTabSz="1095375">
                <a:defRPr>
                  <a:solidFill>
                    <a:schemeClr val="tx1"/>
                  </a:solidFill>
                  <a:latin typeface="Arial" panose="020B0604020202020204" pitchFamily="34" charset="0"/>
                </a:defRPr>
              </a:lvl3pPr>
              <a:lvl4pPr marL="1600200" indent="-228600" defTabSz="1095375">
                <a:defRPr>
                  <a:solidFill>
                    <a:schemeClr val="tx1"/>
                  </a:solidFill>
                  <a:latin typeface="Arial" panose="020B0604020202020204" pitchFamily="34" charset="0"/>
                </a:defRPr>
              </a:lvl4pPr>
              <a:lvl5pPr marL="2057400" indent="-228600" defTabSz="1095375">
                <a:defRPr>
                  <a:solidFill>
                    <a:schemeClr val="tx1"/>
                  </a:solidFill>
                  <a:latin typeface="Arial" panose="020B0604020202020204" pitchFamily="34" charset="0"/>
                </a:defRPr>
              </a:lvl5pPr>
              <a:lvl6pPr marL="2514600" indent="-228600" defTabSz="1095375" fontAlgn="base">
                <a:spcBef>
                  <a:spcPct val="0"/>
                </a:spcBef>
                <a:spcAft>
                  <a:spcPct val="0"/>
                </a:spcAft>
                <a:defRPr>
                  <a:solidFill>
                    <a:schemeClr val="tx1"/>
                  </a:solidFill>
                  <a:latin typeface="Arial" panose="020B0604020202020204" pitchFamily="34" charset="0"/>
                </a:defRPr>
              </a:lvl6pPr>
              <a:lvl7pPr marL="2971800" indent="-228600" defTabSz="1095375" fontAlgn="base">
                <a:spcBef>
                  <a:spcPct val="0"/>
                </a:spcBef>
                <a:spcAft>
                  <a:spcPct val="0"/>
                </a:spcAft>
                <a:defRPr>
                  <a:solidFill>
                    <a:schemeClr val="tx1"/>
                  </a:solidFill>
                  <a:latin typeface="Arial" panose="020B0604020202020204" pitchFamily="34" charset="0"/>
                </a:defRPr>
              </a:lvl7pPr>
              <a:lvl8pPr marL="3429000" indent="-228600" defTabSz="1095375" fontAlgn="base">
                <a:spcBef>
                  <a:spcPct val="0"/>
                </a:spcBef>
                <a:spcAft>
                  <a:spcPct val="0"/>
                </a:spcAft>
                <a:defRPr>
                  <a:solidFill>
                    <a:schemeClr val="tx1"/>
                  </a:solidFill>
                  <a:latin typeface="Arial" panose="020B0604020202020204" pitchFamily="34" charset="0"/>
                </a:defRPr>
              </a:lvl8pPr>
              <a:lvl9pPr marL="3886200" indent="-228600" defTabSz="1095375" fontAlgn="base">
                <a:spcBef>
                  <a:spcPct val="0"/>
                </a:spcBef>
                <a:spcAft>
                  <a:spcPct val="0"/>
                </a:spcAft>
                <a:defRPr>
                  <a:solidFill>
                    <a:schemeClr val="tx1"/>
                  </a:solidFill>
                  <a:latin typeface="Arial" panose="020B0604020202020204" pitchFamily="34" charset="0"/>
                </a:defRPr>
              </a:lvl9pPr>
            </a:lstStyle>
            <a:p>
              <a:pPr marL="0" indent="0" defTabSz="1095375">
                <a:buClr>
                  <a:schemeClr val="tx2"/>
                </a:buClr>
                <a:buSzPct val="95000"/>
                <a:defRPr/>
              </a:pPr>
              <a:r>
                <a:rPr lang="en-US" sz="2800" i="1">
                  <a:cs typeface="Arial" panose="020B0604020202020204" pitchFamily="34" charset="0"/>
                </a:rPr>
                <a:t>Chuyển động ném ngang </a:t>
              </a:r>
              <a:endParaRPr lang="en-US" sz="2800" dirty="0">
                <a:cs typeface="Arial" panose="020B0604020202020204" pitchFamily="34" charset="0"/>
              </a:endParaRPr>
            </a:p>
          </p:txBody>
        </p:sp>
      </p:grpSp>
      <p:pic>
        <p:nvPicPr>
          <p:cNvPr id="15" name="Picture 5" descr="empty-blue-rectang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898" y="4572000"/>
            <a:ext cx="11627101" cy="2091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 Box 13"/>
          <p:cNvSpPr txBox="1">
            <a:spLocks noChangeArrowheads="1"/>
          </p:cNvSpPr>
          <p:nvPr/>
        </p:nvSpPr>
        <p:spPr bwMode="auto">
          <a:xfrm>
            <a:off x="338942" y="666498"/>
            <a:ext cx="57570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400" i="1">
                <a:solidFill>
                  <a:srgbClr val="0070C0"/>
                </a:solidFill>
                <a:cs typeface="Arial" panose="020B0604020202020204" pitchFamily="34" charset="0"/>
              </a:rPr>
              <a:t>3. Phân tích kết quả thí nghiệm </a:t>
            </a:r>
            <a:endParaRPr lang="en-US" altLang="en-US" sz="2400" i="1">
              <a:solidFill>
                <a:srgbClr val="0070C0"/>
              </a:solidFill>
              <a:cs typeface="Arial" panose="020B0604020202020204" pitchFamily="34" charset="0"/>
            </a:endParaRPr>
          </a:p>
        </p:txBody>
      </p:sp>
      <p:sp>
        <p:nvSpPr>
          <p:cNvPr id="20" name="TextBox 19"/>
          <p:cNvSpPr txBox="1"/>
          <p:nvPr/>
        </p:nvSpPr>
        <p:spPr>
          <a:xfrm>
            <a:off x="762000" y="4752330"/>
            <a:ext cx="10656092" cy="861774"/>
          </a:xfrm>
          <a:prstGeom prst="rect">
            <a:avLst/>
          </a:prstGeom>
          <a:noFill/>
        </p:spPr>
        <p:txBody>
          <a:bodyPr wrap="square">
            <a:spAutoFit/>
          </a:bodyPr>
          <a:lstStyle/>
          <a:p>
            <a:pPr marL="457200" indent="-457200">
              <a:buFont typeface="+mj-lt"/>
              <a:buAutoNum type="arabicPeriod"/>
            </a:pPr>
            <a:r>
              <a:rPr lang="en-US" sz="2500">
                <a:latin typeface="Arial" panose="020B0604020202020204" pitchFamily="34" charset="0"/>
                <a:cs typeface="Arial" panose="020B0604020202020204" pitchFamily="34" charset="0"/>
              </a:rPr>
              <a:t>Tầm xa của vật bị ném ngang phụ thuộc vào độ cao H của vật khi bị ném và vận tốc ném. </a:t>
            </a:r>
            <a:endParaRPr lang="en-US" sz="2500">
              <a:latin typeface="Arial" panose="020B0604020202020204" pitchFamily="34" charset="0"/>
              <a:cs typeface="Arial" panose="020B0604020202020204" pitchFamily="34" charset="0"/>
            </a:endParaRPr>
          </a:p>
        </p:txBody>
      </p:sp>
      <p:sp>
        <p:nvSpPr>
          <p:cNvPr id="13" name="Text Box 13"/>
          <p:cNvSpPr txBox="1">
            <a:spLocks noChangeArrowheads="1"/>
          </p:cNvSpPr>
          <p:nvPr/>
        </p:nvSpPr>
        <p:spPr bwMode="auto">
          <a:xfrm>
            <a:off x="358465" y="1022651"/>
            <a:ext cx="77409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400" i="1">
                <a:solidFill>
                  <a:srgbClr val="00B050"/>
                </a:solidFill>
                <a:cs typeface="Arial" panose="020B0604020202020204" pitchFamily="34" charset="0"/>
              </a:rPr>
              <a:t>b) Thành phần chuyển động theo phương nằm ngang</a:t>
            </a:r>
            <a:endParaRPr lang="en-US" altLang="en-US" sz="2400" i="1">
              <a:solidFill>
                <a:srgbClr val="00B050"/>
              </a:solidFill>
              <a:cs typeface="Arial" panose="020B0604020202020204" pitchFamily="34" charset="0"/>
            </a:endParaRPr>
          </a:p>
        </p:txBody>
      </p:sp>
      <p:grpSp>
        <p:nvGrpSpPr>
          <p:cNvPr id="16" name="Group 15"/>
          <p:cNvGrpSpPr/>
          <p:nvPr/>
        </p:nvGrpSpPr>
        <p:grpSpPr>
          <a:xfrm>
            <a:off x="1233977" y="2371225"/>
            <a:ext cx="2982239" cy="1338337"/>
            <a:chOff x="8043673" y="1342232"/>
            <a:chExt cx="2839456" cy="1420874"/>
          </a:xfrm>
        </p:grpSpPr>
        <p:pic>
          <p:nvPicPr>
            <p:cNvPr id="22" name="Picture 21" descr="empty-red-rectang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43673" y="1342232"/>
              <a:ext cx="2288975" cy="1420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a14="http://schemas.microsoft.com/office/drawing/2010/main" Requires="a14">
            <p:sp>
              <p:nvSpPr>
                <p:cNvPr id="23" name="Object 18"/>
                <p:cNvSpPr txBox="1"/>
                <p:nvPr/>
              </p:nvSpPr>
              <p:spPr bwMode="auto">
                <a:xfrm>
                  <a:off x="8160565" y="1353403"/>
                  <a:ext cx="2722564" cy="1277938"/>
                </a:xfrm>
                <a:prstGeom prst="rect">
                  <a:avLst/>
                </a:prstGeom>
                <a:noFill/>
                <a:ln>
                  <a:noFill/>
                </a:ln>
                <a:effectLst/>
              </p:spPr>
              <p:txBody>
                <a:bodyPr>
                  <a:noAutofit/>
                </a:bodyPr>
                <a:lstStyle/>
                <a:p>
                  <a14:m>
                    <m:oMathPara xmlns:m="http://schemas.openxmlformats.org/officeDocument/2006/math">
                      <m:oMathParaPr>
                        <m:jc m:val="left"/>
                      </m:oMathParaPr>
                      <m:oMath xmlns:m="http://schemas.openxmlformats.org/officeDocument/2006/math">
                        <m:r>
                          <m:rPr>
                            <m:sty m:val="p"/>
                          </m:rPr>
                          <a:rPr lang="en-US" sz="2800" i="1" smtClean="0">
                            <a:latin typeface="Cambria Math" panose="02040503050406030204" pitchFamily="18" charset="0"/>
                          </a:rPr>
                          <m:t>L</m:t>
                        </m:r>
                        <m:r>
                          <a:rPr lang="vi-VN" sz="2800" i="1">
                            <a:latin typeface="Cambria Math" panose="02040503050406030204" pitchFamily="18" charset="0"/>
                          </a:rPr>
                          <m:t>=</m:t>
                        </m:r>
                        <m:sSub>
                          <m:sSubPr>
                            <m:ctrlPr>
                              <a:rPr lang="vi-VN" sz="2800" i="1" dirty="0">
                                <a:latin typeface="Cambria Math" panose="02040503050406030204"/>
                              </a:rPr>
                            </m:ctrlPr>
                          </m:sSubPr>
                          <m:e>
                            <m:r>
                              <m:rPr>
                                <m:sty m:val="p"/>
                              </m:rPr>
                              <a:rPr lang="vi-VN" sz="2800" i="1" dirty="0">
                                <a:latin typeface="Cambria Math" panose="02040503050406030204" pitchFamily="18" charset="0"/>
                              </a:rPr>
                              <m:t>v</m:t>
                            </m:r>
                          </m:e>
                          <m:sub>
                            <m:r>
                              <a:rPr lang="vi-VN" sz="2800" i="1" dirty="0">
                                <a:latin typeface="Cambria Math" panose="02040503050406030204" pitchFamily="18" charset="0"/>
                              </a:rPr>
                              <m:t>0</m:t>
                            </m:r>
                          </m:sub>
                        </m:sSub>
                        <m:rad>
                          <m:radPr>
                            <m:degHide m:val="on"/>
                            <m:ctrlPr>
                              <a:rPr lang="vi-VN" sz="2800" i="1" dirty="0">
                                <a:latin typeface="Cambria Math" panose="02040503050406030204"/>
                              </a:rPr>
                            </m:ctrlPr>
                          </m:radPr>
                          <m:deg/>
                          <m:e>
                            <m:f>
                              <m:fPr>
                                <m:ctrlPr>
                                  <a:rPr lang="vi-VN" sz="2800" i="1" dirty="0">
                                    <a:latin typeface="Cambria Math" panose="02040503050406030204"/>
                                  </a:rPr>
                                </m:ctrlPr>
                              </m:fPr>
                              <m:num>
                                <m:r>
                                  <a:rPr lang="vi-VN" sz="2800" i="1" dirty="0">
                                    <a:latin typeface="Cambria Math" panose="02040503050406030204" pitchFamily="18" charset="0"/>
                                  </a:rPr>
                                  <m:t>2</m:t>
                                </m:r>
                                <m:r>
                                  <a:rPr lang="en-US" sz="2800" b="0" i="1" dirty="0" smtClean="0">
                                    <a:latin typeface="Cambria Math" panose="02040503050406030204" pitchFamily="18" charset="0"/>
                                  </a:rPr>
                                  <m:t>𝐻</m:t>
                                </m:r>
                              </m:num>
                              <m:den>
                                <m:r>
                                  <m:rPr>
                                    <m:sty m:val="p"/>
                                  </m:rPr>
                                  <a:rPr lang="vi-VN" sz="2800" i="1" dirty="0">
                                    <a:latin typeface="Cambria Math" panose="02040503050406030204" pitchFamily="18" charset="0"/>
                                  </a:rPr>
                                  <m:t>g</m:t>
                                </m:r>
                              </m:den>
                            </m:f>
                          </m:e>
                        </m:rad>
                      </m:oMath>
                    </m:oMathPara>
                  </a14:m>
                  <a:endParaRPr lang="en-US" sz="2800" dirty="0"/>
                </a:p>
                <a:p>
                  <a:endParaRPr lang="en-US" sz="2800" dirty="0">
                    <a:latin typeface="Arial" panose="020B0604020202020204" pitchFamily="34" charset="0"/>
                    <a:cs typeface="Arial" panose="020B0604020202020204" pitchFamily="34" charset="0"/>
                  </a:endParaRPr>
                </a:p>
              </p:txBody>
            </p:sp>
          </mc:Choice>
          <mc:Fallback>
            <p:sp>
              <p:nvSpPr>
                <p:cNvPr id="23" name="Object 18"/>
                <p:cNvSpPr txBox="1">
                  <a:spLocks noRot="1" noChangeAspect="1" noMove="1" noResize="1" noEditPoints="1" noAdjustHandles="1" noChangeArrowheads="1" noChangeShapeType="1" noTextEdit="1"/>
                </p:cNvSpPr>
                <p:nvPr/>
              </p:nvSpPr>
              <p:spPr bwMode="auto">
                <a:xfrm>
                  <a:off x="8160565" y="1353403"/>
                  <a:ext cx="2722564" cy="1277938"/>
                </a:xfrm>
                <a:prstGeom prst="rect">
                  <a:avLst/>
                </a:prstGeom>
                <a:blipFill rotWithShape="1">
                  <a:blip r:embed="rId5"/>
                </a:blipFill>
                <a:ln>
                  <a:noFill/>
                </a:ln>
                <a:effectLst/>
              </p:spPr>
              <p:txBody>
                <a:bodyPr/>
                <a:lstStyle/>
                <a:p>
                  <a:r>
                    <a:rPr lang="en-US" altLang="en-US">
                      <a:noFill/>
                    </a:rPr>
                    <a:t> </a:t>
                  </a:r>
                </a:p>
              </p:txBody>
            </p:sp>
          </mc:Fallback>
        </mc:AlternateContent>
      </p:grpSp>
      <p:pic>
        <p:nvPicPr>
          <p:cNvPr id="24" name="Picture 23" descr="A group of people standing on a cliff above water&#10;&#10;Description automatically generated with low confidence"/>
          <p:cNvPicPr>
            <a:picLocks noChangeAspect="1"/>
          </p:cNvPicPr>
          <p:nvPr/>
        </p:nvPicPr>
        <p:blipFill rotWithShape="1">
          <a:blip r:embed="rId6">
            <a:extLst>
              <a:ext uri="{28A0092B-C50C-407E-A947-70E740481C1C}">
                <a14:useLocalDpi xmlns:a14="http://schemas.microsoft.com/office/drawing/2010/main" val="0"/>
              </a:ext>
            </a:extLst>
          </a:blip>
          <a:srcRect l="216" t="-106" r="851" b="-941"/>
          <a:stretch>
            <a:fillRect/>
          </a:stretch>
        </p:blipFill>
        <p:spPr>
          <a:xfrm>
            <a:off x="4495800" y="1463995"/>
            <a:ext cx="4712329" cy="3008130"/>
          </a:xfrm>
          <a:prstGeom prst="rect">
            <a:avLst/>
          </a:prstGeom>
          <a:ln>
            <a:noFill/>
          </a:ln>
          <a:effectLst>
            <a:softEdge rad="112500"/>
          </a:effectLst>
        </p:spPr>
      </p:pic>
      <mc:AlternateContent xmlns:mc="http://schemas.openxmlformats.org/markup-compatibility/2006">
        <mc:Choice xmlns:a14="http://schemas.microsoft.com/office/drawing/2010/main" Requires="a14">
          <p:sp>
            <p:nvSpPr>
              <p:cNvPr id="25" name="TextBox 24"/>
              <p:cNvSpPr txBox="1"/>
              <p:nvPr/>
            </p:nvSpPr>
            <p:spPr>
              <a:xfrm>
                <a:off x="9448799" y="2224786"/>
                <a:ext cx="2362200" cy="1631216"/>
              </a:xfrm>
              <a:prstGeom prst="rect">
                <a:avLst/>
              </a:prstGeom>
              <a:noFill/>
            </p:spPr>
            <p:txBody>
              <a:bodyPr wrap="square">
                <a:spAutoFit/>
              </a:bodyPr>
              <a:lstStyle/>
              <a:p>
                <a:pPr algn="just"/>
                <a:r>
                  <a:rPr lang="en-US" sz="2000">
                    <a:solidFill>
                      <a:srgbClr val="000000"/>
                    </a:solidFill>
                    <a:latin typeface="Arial" panose="020B0604020202020204" pitchFamily="34" charset="0"/>
                    <a:ea typeface="Times New Roman" panose="02020603050405020304" pitchFamily="18" charset="0"/>
                    <a:cs typeface="Times New Roman" panose="02020603050405020304" pitchFamily="18" charset="0"/>
                  </a:rPr>
                  <a:t>Ví dụ: Để tăng L cần tăng </a:t>
                </a:r>
                <a14:m>
                  <m:oMath xmlns:m="http://schemas.openxmlformats.org/officeDocument/2006/math">
                    <m:sSub>
                      <m:sSubPr>
                        <m:ctrlPr>
                          <a:rPr lang="vi-VN" sz="2000" i="1" dirty="0" smtClean="0">
                            <a:latin typeface="Cambria Math" panose="02040503050406030204"/>
                          </a:rPr>
                        </m:ctrlPr>
                      </m:sSubPr>
                      <m:e>
                        <m:r>
                          <m:rPr>
                            <m:sty m:val="p"/>
                          </m:rPr>
                          <a:rPr lang="vi-VN" sz="2000" i="1" dirty="0">
                            <a:latin typeface="Cambria Math" panose="02040503050406030204" pitchFamily="18" charset="0"/>
                          </a:rPr>
                          <m:t>v</m:t>
                        </m:r>
                      </m:e>
                      <m:sub>
                        <m:r>
                          <a:rPr lang="vi-VN" sz="2000" i="1" dirty="0">
                            <a:latin typeface="Cambria Math" panose="02040503050406030204" pitchFamily="18" charset="0"/>
                          </a:rPr>
                          <m:t>0</m:t>
                        </m:r>
                      </m:sub>
                    </m:sSub>
                  </m:oMath>
                </a14:m>
                <a:r>
                  <a:rPr lang="en-US" sz="200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r>
                  <a:rPr lang="en-US" sz="2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(bằng cách nhún nhảy hoặc chạy đà để tăng vận tốc đầu).</a:t>
                </a:r>
                <a:endParaRPr lang="en-US" sz="2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p:txBody>
          </p:sp>
        </mc:Choice>
        <mc:Fallback>
          <p:sp>
            <p:nvSpPr>
              <p:cNvPr id="25" name="TextBox 24"/>
              <p:cNvSpPr txBox="1">
                <a:spLocks noRot="1" noChangeAspect="1" noMove="1" noResize="1" noEditPoints="1" noAdjustHandles="1" noChangeArrowheads="1" noChangeShapeType="1" noTextEdit="1"/>
              </p:cNvSpPr>
              <p:nvPr/>
            </p:nvSpPr>
            <p:spPr>
              <a:xfrm>
                <a:off x="9448799" y="2224786"/>
                <a:ext cx="2362200" cy="1631216"/>
              </a:xfrm>
              <a:prstGeom prst="rect">
                <a:avLst/>
              </a:prstGeom>
              <a:blipFill rotWithShape="1">
                <a:blip r:embed="rId7"/>
                <a:stretch>
                  <a:fillRect l="-27" t="-23" r="27" b="17"/>
                </a:stretch>
              </a:blipFill>
            </p:spPr>
            <p:txBody>
              <a:bodyPr/>
              <a:lstStyle/>
              <a:p>
                <a:r>
                  <a:rPr lang="en-US" altLang="en-US">
                    <a:noFill/>
                  </a:rPr>
                  <a:t> </a:t>
                </a:r>
              </a:p>
            </p:txBody>
          </p:sp>
        </mc:Fallback>
      </mc:AlternateContent>
      <p:sp>
        <p:nvSpPr>
          <p:cNvPr id="17" name="TextBox 16"/>
          <p:cNvSpPr txBox="1"/>
          <p:nvPr/>
        </p:nvSpPr>
        <p:spPr>
          <a:xfrm>
            <a:off x="762000" y="5614104"/>
            <a:ext cx="10656092" cy="861774"/>
          </a:xfrm>
          <a:prstGeom prst="rect">
            <a:avLst/>
          </a:prstGeom>
          <a:noFill/>
        </p:spPr>
        <p:txBody>
          <a:bodyPr wrap="square">
            <a:spAutoFit/>
          </a:bodyPr>
          <a:lstStyle/>
          <a:p>
            <a:pPr marL="457200" indent="-457200"/>
            <a:r>
              <a:rPr lang="en-US" sz="2500">
                <a:latin typeface="Arial" panose="020B0604020202020204" pitchFamily="34" charset="0"/>
                <a:cs typeface="Arial" panose="020B0604020202020204" pitchFamily="34" charset="0"/>
              </a:rPr>
              <a:t>2.  Nếu từ cùng một độ cao đồng thời ném các vật khác nhau với vận tốc khác nhau thì vật nào có vận tốc ném lớn hơn sẽ có tầm xa lớn hơn</a:t>
            </a:r>
            <a:endParaRPr lang="en-US" sz="2500" b="1">
              <a:solidFill>
                <a:srgbClr val="C00000"/>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5" grpId="0"/>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Content Placeholder 4" descr="A group of people riding bikes over a bridge&#10;&#10;Description automatically generated with low confidence"/>
          <p:cNvPicPr>
            <a:picLocks noChangeAspect="1"/>
          </p:cNvPicPr>
          <p:nvPr/>
        </p:nvPicPr>
        <p:blipFill rotWithShape="1">
          <a:blip r:embed="rId1"/>
          <a:srcRect t="15110"/>
          <a:stretch>
            <a:fillRect/>
          </a:stretch>
        </p:blipFill>
        <p:spPr>
          <a:xfrm>
            <a:off x="0" y="14125"/>
            <a:ext cx="12191980" cy="6856718"/>
          </a:xfrm>
          <a:prstGeom prst="rect">
            <a:avLst/>
          </a:prstGeom>
        </p:spPr>
      </p:pic>
      <p:cxnSp>
        <p:nvCxnSpPr>
          <p:cNvPr id="6" name="Straight Arrow Connector 5"/>
          <p:cNvCxnSpPr/>
          <p:nvPr/>
        </p:nvCxnSpPr>
        <p:spPr>
          <a:xfrm flipH="1">
            <a:off x="2362200" y="76200"/>
            <a:ext cx="8458200" cy="16267"/>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10808413" y="16694"/>
            <a:ext cx="11977" cy="6536506"/>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9372600" y="132218"/>
            <a:ext cx="0" cy="6248400"/>
          </a:xfrm>
          <a:prstGeom prst="line">
            <a:avLst/>
          </a:prstGeom>
          <a:ln w="952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924800" y="110599"/>
            <a:ext cx="0" cy="6248400"/>
          </a:xfrm>
          <a:prstGeom prst="line">
            <a:avLst/>
          </a:prstGeom>
          <a:ln w="952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477000" y="76200"/>
            <a:ext cx="0" cy="6248400"/>
          </a:xfrm>
          <a:prstGeom prst="line">
            <a:avLst/>
          </a:prstGeom>
          <a:ln w="952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105400" y="132218"/>
            <a:ext cx="0" cy="6248400"/>
          </a:xfrm>
          <a:prstGeom prst="line">
            <a:avLst/>
          </a:prstGeom>
          <a:ln w="952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657600" y="76200"/>
            <a:ext cx="0" cy="6477000"/>
          </a:xfrm>
          <a:prstGeom prst="line">
            <a:avLst/>
          </a:prstGeom>
          <a:ln w="952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3657600" y="490467"/>
            <a:ext cx="7175200" cy="42933"/>
          </a:xfrm>
          <a:prstGeom prst="line">
            <a:avLst/>
          </a:prstGeom>
          <a:ln w="952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3620794" y="1342450"/>
            <a:ext cx="7175200" cy="42933"/>
          </a:xfrm>
          <a:prstGeom prst="line">
            <a:avLst/>
          </a:prstGeom>
          <a:ln w="952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3617369" y="2668013"/>
            <a:ext cx="7175200" cy="42933"/>
          </a:xfrm>
          <a:prstGeom prst="line">
            <a:avLst/>
          </a:prstGeom>
          <a:ln w="952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3645196" y="4267200"/>
            <a:ext cx="7175200" cy="42933"/>
          </a:xfrm>
          <a:prstGeom prst="line">
            <a:avLst/>
          </a:prstGeom>
          <a:ln w="952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3617369" y="6214391"/>
            <a:ext cx="7175200" cy="42933"/>
          </a:xfrm>
          <a:prstGeom prst="line">
            <a:avLst/>
          </a:prstGeom>
          <a:ln w="9525">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1" name="Freeform: Shape 30"/>
          <p:cNvSpPr/>
          <p:nvPr/>
        </p:nvSpPr>
        <p:spPr>
          <a:xfrm>
            <a:off x="3412499" y="92467"/>
            <a:ext cx="7395914" cy="6606284"/>
          </a:xfrm>
          <a:custGeom>
            <a:avLst/>
            <a:gdLst>
              <a:gd name="connsiteX0" fmla="*/ 7395914 w 7395914"/>
              <a:gd name="connsiteY0" fmla="*/ 0 h 6606284"/>
              <a:gd name="connsiteX1" fmla="*/ 5926710 w 7395914"/>
              <a:gd name="connsiteY1" fmla="*/ 421241 h 6606284"/>
              <a:gd name="connsiteX2" fmla="*/ 4488328 w 7395914"/>
              <a:gd name="connsiteY2" fmla="*/ 1243173 h 6606284"/>
              <a:gd name="connsiteX3" fmla="*/ 3039672 w 7395914"/>
              <a:gd name="connsiteY3" fmla="*/ 2578814 h 6606284"/>
              <a:gd name="connsiteX4" fmla="*/ 1704031 w 7395914"/>
              <a:gd name="connsiteY4" fmla="*/ 4171308 h 6606284"/>
              <a:gd name="connsiteX5" fmla="*/ 255375 w 7395914"/>
              <a:gd name="connsiteY5" fmla="*/ 6174769 h 6606284"/>
              <a:gd name="connsiteX6" fmla="*/ 8795 w 7395914"/>
              <a:gd name="connsiteY6" fmla="*/ 6606284 h 6606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95914" h="6606284">
                <a:moveTo>
                  <a:pt x="7395914" y="0"/>
                </a:moveTo>
                <a:cubicBezTo>
                  <a:pt x="6903611" y="107022"/>
                  <a:pt x="6411308" y="214045"/>
                  <a:pt x="5926710" y="421241"/>
                </a:cubicBezTo>
                <a:cubicBezTo>
                  <a:pt x="5442112" y="628437"/>
                  <a:pt x="4969501" y="883578"/>
                  <a:pt x="4488328" y="1243173"/>
                </a:cubicBezTo>
                <a:cubicBezTo>
                  <a:pt x="4007155" y="1602769"/>
                  <a:pt x="3503722" y="2090791"/>
                  <a:pt x="3039672" y="2578814"/>
                </a:cubicBezTo>
                <a:cubicBezTo>
                  <a:pt x="2575622" y="3066837"/>
                  <a:pt x="2168080" y="3571982"/>
                  <a:pt x="1704031" y="4171308"/>
                </a:cubicBezTo>
                <a:cubicBezTo>
                  <a:pt x="1239982" y="4770634"/>
                  <a:pt x="537914" y="5768940"/>
                  <a:pt x="255375" y="6174769"/>
                </a:cubicBezTo>
                <a:cubicBezTo>
                  <a:pt x="-27164" y="6580598"/>
                  <a:pt x="-9185" y="6593441"/>
                  <a:pt x="8795" y="6606284"/>
                </a:cubicBezTo>
              </a:path>
            </a:pathLst>
          </a:custGeom>
          <a:noFill/>
          <a:ln w="19050">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8"/>
          <p:cNvSpPr>
            <a:spLocks noChangeArrowheads="1"/>
          </p:cNvSpPr>
          <p:nvPr/>
        </p:nvSpPr>
        <p:spPr bwMode="auto">
          <a:xfrm>
            <a:off x="288383" y="2693300"/>
            <a:ext cx="2795577" cy="3246570"/>
          </a:xfrm>
          <a:prstGeom prst="roundRect">
            <a:avLst>
              <a:gd name="adj" fmla="val 3593"/>
            </a:avLst>
          </a:prstGeom>
          <a:solidFill>
            <a:schemeClr val="bg1">
              <a:alpha val="70979"/>
            </a:schemeClr>
          </a:solidFill>
          <a:ln>
            <a:noFill/>
          </a:ln>
          <a:extLst>
            <a:ext uri="{91240B29-F687-4F45-9708-019B960494DF}">
              <a14:hiddenLine xmlns:a14="http://schemas.microsoft.com/office/drawing/2010/main" w="9525">
                <a:solidFill>
                  <a:srgbClr val="000000"/>
                </a:solidFill>
                <a:round/>
              </a14:hiddenLine>
            </a:ext>
          </a:extLst>
        </p:spPr>
        <p:txBody>
          <a:bodyPr wrap="none" lIns="90000" tIns="46800" rIns="90000" bIns="46800" anchor="ct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4" name="TextBox 23"/>
          <p:cNvSpPr txBox="1"/>
          <p:nvPr/>
        </p:nvSpPr>
        <p:spPr>
          <a:xfrm>
            <a:off x="390565" y="2800549"/>
            <a:ext cx="2581236" cy="3139321"/>
          </a:xfrm>
          <a:prstGeom prst="rect">
            <a:avLst/>
          </a:prstGeom>
          <a:noFill/>
        </p:spPr>
        <p:txBody>
          <a:bodyPr wrap="square">
            <a:spAutoFit/>
          </a:bodyPr>
          <a:lstStyle/>
          <a:p>
            <a:pPr algn="ctr"/>
            <a:r>
              <a:rPr lang="en-US" sz="2200" i="1">
                <a:effectLst/>
                <a:latin typeface="Arial" panose="020B0604020202020204" pitchFamily="34" charset="0"/>
                <a:ea typeface="Times New Roman" panose="02020603050405020304" pitchFamily="18" charset="0"/>
                <a:cs typeface="Times New Roman" panose="02020603050405020304" pitchFamily="18" charset="0"/>
              </a:rPr>
              <a:t>Hãy quan sát và lập luận để chứng tỏ chuyển động của vận động viên xe đạp địa hình theo phương ngang là chuyển động thẳng đều với v</a:t>
            </a:r>
            <a:r>
              <a:rPr lang="en-US" sz="2200" i="1" baseline="-25000">
                <a:effectLst/>
                <a:latin typeface="Arial" panose="020B0604020202020204" pitchFamily="34" charset="0"/>
                <a:ea typeface="Times New Roman" panose="02020603050405020304" pitchFamily="18" charset="0"/>
                <a:cs typeface="Times New Roman" panose="02020603050405020304" pitchFamily="18" charset="0"/>
              </a:rPr>
              <a:t>x</a:t>
            </a:r>
            <a:r>
              <a:rPr lang="en-US" sz="2200" i="1">
                <a:effectLst/>
                <a:latin typeface="Arial" panose="020B0604020202020204" pitchFamily="34" charset="0"/>
                <a:ea typeface="Times New Roman" panose="02020603050405020304" pitchFamily="18" charset="0"/>
                <a:cs typeface="Times New Roman" panose="02020603050405020304" pitchFamily="18" charset="0"/>
              </a:rPr>
              <a:t> = v</a:t>
            </a:r>
            <a:r>
              <a:rPr lang="en-US" sz="2200" i="1" baseline="-25000">
                <a:effectLst/>
                <a:latin typeface="Arial" panose="020B0604020202020204" pitchFamily="34" charset="0"/>
                <a:ea typeface="Times New Roman" panose="02020603050405020304" pitchFamily="18" charset="0"/>
                <a:cs typeface="Times New Roman" panose="02020603050405020304" pitchFamily="18" charset="0"/>
              </a:rPr>
              <a:t>0</a:t>
            </a:r>
            <a:endParaRPr lang="en-US" sz="2200" i="1" baseline="-25000">
              <a:effectLst/>
              <a:latin typeface="Arial" panose="020B0604020202020204" pitchFamily="34" charset="0"/>
              <a:ea typeface="Times New Roman" panose="02020603050405020304" pitchFamily="18" charset="0"/>
              <a:cs typeface="Times New Roman" panose="02020603050405020304" pitchFamily="18" charset="0"/>
            </a:endParaRPr>
          </a:p>
        </p:txBody>
      </p:sp>
      <p:grpSp>
        <p:nvGrpSpPr>
          <p:cNvPr id="34" name="Group 56"/>
          <p:cNvGrpSpPr/>
          <p:nvPr/>
        </p:nvGrpSpPr>
        <p:grpSpPr>
          <a:xfrm>
            <a:off x="633766" y="1602548"/>
            <a:ext cx="2092934" cy="531988"/>
            <a:chOff x="2193" y="0"/>
            <a:chExt cx="2245706" cy="1239104"/>
          </a:xfrm>
          <a:solidFill>
            <a:srgbClr val="002060"/>
          </a:solidFill>
          <a:scene3d>
            <a:camera prst="orthographicFront"/>
            <a:lightRig rig="threePt" dir="t">
              <a:rot lat="0" lon="0" rev="7500000"/>
            </a:lightRig>
          </a:scene3d>
        </p:grpSpPr>
        <p:sp>
          <p:nvSpPr>
            <p:cNvPr id="35" name="Rounded Rectangle 57"/>
            <p:cNvSpPr/>
            <p:nvPr/>
          </p:nvSpPr>
          <p:spPr>
            <a:xfrm>
              <a:off x="2193" y="0"/>
              <a:ext cx="2245706" cy="1239104"/>
            </a:xfrm>
            <a:prstGeom prst="roundRect">
              <a:avLst/>
            </a:prstGeom>
            <a:grpFill/>
            <a:sp3d prstMaterial="plastic">
              <a:bevelT w="127000" h="25400" prst="relaxedInset"/>
            </a:sp3d>
          </p:spPr>
          <p:style>
            <a:lnRef idx="0">
              <a:schemeClr val="lt2">
                <a:hueOff val="0"/>
                <a:satOff val="0"/>
                <a:lumOff val="0"/>
                <a:alphaOff val="0"/>
              </a:schemeClr>
            </a:lnRef>
            <a:fillRef idx="3">
              <a:schemeClr val="dk2">
                <a:hueOff val="0"/>
                <a:satOff val="0"/>
                <a:lumOff val="0"/>
                <a:alphaOff val="0"/>
              </a:schemeClr>
            </a:fillRef>
            <a:effectRef idx="2">
              <a:schemeClr val="dk2">
                <a:hueOff val="0"/>
                <a:satOff val="0"/>
                <a:lumOff val="0"/>
                <a:alphaOff val="0"/>
              </a:schemeClr>
            </a:effectRef>
            <a:fontRef idx="minor">
              <a:schemeClr val="lt1"/>
            </a:fontRef>
          </p:style>
        </p:sp>
        <p:sp>
          <p:nvSpPr>
            <p:cNvPr id="36" name="Rounded Rectangle 4"/>
            <p:cNvSpPr/>
            <p:nvPr/>
          </p:nvSpPr>
          <p:spPr>
            <a:xfrm>
              <a:off x="77334" y="60488"/>
              <a:ext cx="2124730" cy="1118127"/>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121920" tIns="60960" rIns="121920" bIns="60960" numCol="1" spcCol="1270" anchor="ctr" anchorCtr="0">
              <a:noAutofit/>
            </a:bodyPr>
            <a:lstStyle/>
            <a:p>
              <a:pPr algn="ctr" defTabSz="1422400">
                <a:lnSpc>
                  <a:spcPct val="90000"/>
                </a:lnSpc>
                <a:spcBef>
                  <a:spcPct val="0"/>
                </a:spcBef>
                <a:spcAft>
                  <a:spcPct val="35000"/>
                </a:spcAft>
              </a:pPr>
              <a:r>
                <a:rPr lang="en-US" sz="2600" b="1">
                  <a:latin typeface="Arial" panose="020B0604020202020204" pitchFamily="34" charset="0"/>
                  <a:cs typeface="Arial" panose="020B0604020202020204" pitchFamily="34" charset="0"/>
                </a:rPr>
                <a:t>Câu hỏi</a:t>
              </a:r>
              <a:endParaRPr lang="en-US" sz="2600" b="1">
                <a:latin typeface="Arial" panose="020B0604020202020204" pitchFamily="34" charset="0"/>
                <a:cs typeface="Arial" panose="020B0604020202020204" pitchFamily="34" charset="0"/>
              </a:endParaRPr>
            </a:p>
          </p:txBody>
        </p:sp>
      </p:grpSp>
      <p:sp>
        <p:nvSpPr>
          <p:cNvPr id="37" name="TextBox 36"/>
          <p:cNvSpPr txBox="1"/>
          <p:nvPr/>
        </p:nvSpPr>
        <p:spPr>
          <a:xfrm>
            <a:off x="2101678" y="143129"/>
            <a:ext cx="838843" cy="553998"/>
          </a:xfrm>
          <a:prstGeom prst="rect">
            <a:avLst/>
          </a:prstGeom>
          <a:noFill/>
        </p:spPr>
        <p:txBody>
          <a:bodyPr wrap="square">
            <a:spAutoFit/>
          </a:bodyPr>
          <a:lstStyle/>
          <a:p>
            <a:r>
              <a:rPr lang="en-US" sz="3000" i="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ox</a:t>
            </a:r>
            <a:endParaRPr lang="en-US" sz="3000">
              <a:solidFill>
                <a:schemeClr val="bg1"/>
              </a:solidFill>
              <a:latin typeface="Times New Roman" panose="02020603050405020304" pitchFamily="18" charset="0"/>
              <a:cs typeface="Times New Roman" panose="02020603050405020304" pitchFamily="18" charset="0"/>
            </a:endParaRPr>
          </a:p>
        </p:txBody>
      </p:sp>
      <p:sp>
        <p:nvSpPr>
          <p:cNvPr id="38" name="TextBox 37"/>
          <p:cNvSpPr txBox="1"/>
          <p:nvPr/>
        </p:nvSpPr>
        <p:spPr>
          <a:xfrm>
            <a:off x="10935160" y="6082000"/>
            <a:ext cx="838843" cy="553998"/>
          </a:xfrm>
          <a:prstGeom prst="rect">
            <a:avLst/>
          </a:prstGeom>
          <a:noFill/>
        </p:spPr>
        <p:txBody>
          <a:bodyPr wrap="square">
            <a:spAutoFit/>
          </a:bodyPr>
          <a:lstStyle/>
          <a:p>
            <a:r>
              <a:rPr lang="en-US" sz="3000" i="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oy</a:t>
            </a:r>
            <a:endParaRPr lang="en-US" sz="3000">
              <a:solidFill>
                <a:schemeClr val="bg1"/>
              </a:solidFill>
              <a:latin typeface="Times New Roman" panose="02020603050405020304" pitchFamily="18" charset="0"/>
              <a:cs typeface="Times New Roman" panose="02020603050405020304" pitchFamily="18" charset="0"/>
            </a:endParaRPr>
          </a:p>
        </p:txBody>
      </p:sp>
      <p:grpSp>
        <p:nvGrpSpPr>
          <p:cNvPr id="5" name="Group 4"/>
          <p:cNvGrpSpPr/>
          <p:nvPr/>
        </p:nvGrpSpPr>
        <p:grpSpPr>
          <a:xfrm>
            <a:off x="-31874" y="23228"/>
            <a:ext cx="2110880" cy="780491"/>
            <a:chOff x="-31874" y="23228"/>
            <a:chExt cx="2110880" cy="780491"/>
          </a:xfrm>
        </p:grpSpPr>
        <p:sp>
          <p:nvSpPr>
            <p:cNvPr id="33" name="Rectangle 8"/>
            <p:cNvSpPr>
              <a:spLocks noChangeArrowheads="1"/>
            </p:cNvSpPr>
            <p:nvPr/>
          </p:nvSpPr>
          <p:spPr bwMode="auto">
            <a:xfrm>
              <a:off x="-31874" y="23228"/>
              <a:ext cx="2084937" cy="780491"/>
            </a:xfrm>
            <a:prstGeom prst="rect">
              <a:avLst/>
            </a:prstGeom>
            <a:solidFill>
              <a:schemeClr val="bg1">
                <a:alpha val="70979"/>
              </a:schemeClr>
            </a:solidFill>
            <a:ln>
              <a:noFill/>
            </a:ln>
            <a:extLst>
              <a:ext uri="{91240B29-F687-4F45-9708-019B960494DF}">
                <a14:hiddenLine xmlns:a14="http://schemas.microsoft.com/office/drawing/2010/main" w="9525">
                  <a:solidFill>
                    <a:srgbClr val="000000"/>
                  </a:solidFill>
                  <a:round/>
                </a14:hiddenLine>
              </a:ext>
            </a:extLst>
          </p:spPr>
          <p:txBody>
            <a:bodyPr wrap="none" lIns="90000" tIns="46800" rIns="90000" bIns="46800" anchor="ct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41" name="TextBox 40"/>
            <p:cNvSpPr txBox="1"/>
            <p:nvPr/>
          </p:nvSpPr>
          <p:spPr>
            <a:xfrm>
              <a:off x="44531" y="104680"/>
              <a:ext cx="2034475" cy="646331"/>
            </a:xfrm>
            <a:prstGeom prst="rect">
              <a:avLst/>
            </a:prstGeom>
            <a:noFill/>
          </p:spPr>
          <p:txBody>
            <a:bodyPr wrap="square">
              <a:spAutoFit/>
            </a:bodyPr>
            <a:lstStyle/>
            <a:p>
              <a:pPr algn="ctr"/>
              <a:r>
                <a:rPr lang="en-US" i="1">
                  <a:solidFill>
                    <a:srgbClr val="7030A0"/>
                  </a:solidFill>
                  <a:effectLst/>
                  <a:latin typeface="Arial" panose="020B0604020202020204" pitchFamily="34" charset="0"/>
                  <a:ea typeface="Times New Roman" panose="02020603050405020304" pitchFamily="18" charset="0"/>
                  <a:cs typeface="Times New Roman" panose="02020603050405020304" pitchFamily="18" charset="0"/>
                </a:rPr>
                <a:t>CĐ thẳng đều theo phương ox </a:t>
              </a:r>
              <a:endParaRPr lang="en-US" i="1">
                <a:solidFill>
                  <a:srgbClr val="7030A0"/>
                </a:solidFill>
              </a:endParaRPr>
            </a:p>
          </p:txBody>
        </p:sp>
      </p:grpSp>
      <p:grpSp>
        <p:nvGrpSpPr>
          <p:cNvPr id="8" name="Group 7"/>
          <p:cNvGrpSpPr/>
          <p:nvPr/>
        </p:nvGrpSpPr>
        <p:grpSpPr>
          <a:xfrm>
            <a:off x="11119063" y="4860079"/>
            <a:ext cx="1106470" cy="2031325"/>
            <a:chOff x="11119063" y="4860079"/>
            <a:chExt cx="1106470" cy="2031325"/>
          </a:xfrm>
        </p:grpSpPr>
        <p:sp>
          <p:nvSpPr>
            <p:cNvPr id="43" name="Rectangle 8"/>
            <p:cNvSpPr>
              <a:spLocks noChangeArrowheads="1"/>
            </p:cNvSpPr>
            <p:nvPr/>
          </p:nvSpPr>
          <p:spPr bwMode="auto">
            <a:xfrm>
              <a:off x="11164585" y="4882078"/>
              <a:ext cx="1015427" cy="1964702"/>
            </a:xfrm>
            <a:prstGeom prst="rect">
              <a:avLst/>
            </a:prstGeom>
            <a:solidFill>
              <a:schemeClr val="bg1">
                <a:alpha val="70979"/>
              </a:schemeClr>
            </a:solidFill>
            <a:ln>
              <a:noFill/>
            </a:ln>
            <a:extLst>
              <a:ext uri="{91240B29-F687-4F45-9708-019B960494DF}">
                <a14:hiddenLine xmlns:a14="http://schemas.microsoft.com/office/drawing/2010/main" w="9525">
                  <a:solidFill>
                    <a:srgbClr val="000000"/>
                  </a:solidFill>
                  <a:round/>
                </a14:hiddenLine>
              </a:ext>
            </a:extLst>
          </p:spPr>
          <p:txBody>
            <a:bodyPr wrap="none" lIns="90000" tIns="46800" rIns="90000" bIns="46800" anchor="ct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44" name="TextBox 43"/>
            <p:cNvSpPr txBox="1"/>
            <p:nvPr/>
          </p:nvSpPr>
          <p:spPr>
            <a:xfrm>
              <a:off x="11119063" y="4860079"/>
              <a:ext cx="1106470" cy="2031325"/>
            </a:xfrm>
            <a:prstGeom prst="rect">
              <a:avLst/>
            </a:prstGeom>
            <a:noFill/>
          </p:spPr>
          <p:txBody>
            <a:bodyPr wrap="square">
              <a:spAutoFit/>
            </a:bodyPr>
            <a:lstStyle/>
            <a:p>
              <a:pPr algn="ctr"/>
              <a:r>
                <a:rPr lang="en-US" i="1">
                  <a:solidFill>
                    <a:srgbClr val="7030A0"/>
                  </a:solidFill>
                  <a:latin typeface="Arial" panose="020B0604020202020204" pitchFamily="34" charset="0"/>
                  <a:ea typeface="Times New Roman" panose="02020603050405020304" pitchFamily="18" charset="0"/>
                  <a:cs typeface="Times New Roman" panose="02020603050405020304" pitchFamily="18" charset="0"/>
                </a:rPr>
                <a:t>CĐ</a:t>
              </a:r>
              <a:r>
                <a:rPr lang="en-US" i="1">
                  <a:solidFill>
                    <a:srgbClr val="7030A0"/>
                  </a:solidFill>
                  <a:effectLst/>
                  <a:latin typeface="Arial" panose="020B0604020202020204" pitchFamily="34" charset="0"/>
                  <a:ea typeface="Times New Roman" panose="02020603050405020304" pitchFamily="18" charset="0"/>
                  <a:cs typeface="Times New Roman" panose="02020603050405020304" pitchFamily="18" charset="0"/>
                </a:rPr>
                <a:t> nhanh dần thẳng đều theo phương oy</a:t>
              </a:r>
              <a:endParaRPr lang="en-US" i="1">
                <a:solidFill>
                  <a:srgbClr val="7030A0"/>
                </a:solidFill>
              </a:endParaRPr>
            </a:p>
          </p:txBody>
        </p:sp>
      </p:grpSp>
      <p:grpSp>
        <p:nvGrpSpPr>
          <p:cNvPr id="32" name="Group 31"/>
          <p:cNvGrpSpPr/>
          <p:nvPr/>
        </p:nvGrpSpPr>
        <p:grpSpPr>
          <a:xfrm>
            <a:off x="104668" y="2327577"/>
            <a:ext cx="629089" cy="639020"/>
            <a:chOff x="493574" y="321685"/>
            <a:chExt cx="755550" cy="790692"/>
          </a:xfrm>
        </p:grpSpPr>
        <p:sp>
          <p:nvSpPr>
            <p:cNvPr id="39" name="Oval 38"/>
            <p:cNvSpPr/>
            <p:nvPr/>
          </p:nvSpPr>
          <p:spPr>
            <a:xfrm>
              <a:off x="504123" y="333892"/>
              <a:ext cx="644399" cy="65963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descr="Icon&#10;&#10;Description automatically generated"/>
            <p:cNvPicPr>
              <a:picLocks noChangeAspect="1"/>
            </p:cNvPicPr>
            <p:nvPr/>
          </p:nvPicPr>
          <p:blipFill>
            <a:blip r:embed="rId2" cstate="print">
              <a:extLst>
                <a:ext uri="{BEBA8EAE-BF5A-486C-A8C5-ECC9F3942E4B}">
                  <a14:imgProps xmlns:a14="http://schemas.microsoft.com/office/drawing/2010/main">
                    <a14:imgLayer r:embed="rId3">
                      <a14:imgEffect>
                        <a14:backgroundRemoval t="7000" b="90000" l="7442" r="90349">
                          <a14:foregroundMark x1="7558" y1="39556" x2="7558" y2="39556"/>
                          <a14:foregroundMark x1="46744" y1="8556" x2="46744" y2="8556"/>
                          <a14:foregroundMark x1="49302" y1="7000" x2="49302" y2="7000"/>
                          <a14:foregroundMark x1="90349" y1="44333" x2="90349" y2="44333"/>
                        </a14:backgroundRemoval>
                      </a14:imgEffect>
                    </a14:imgLayer>
                  </a14:imgProps>
                </a:ext>
                <a:ext uri="{28A0092B-C50C-407E-A947-70E740481C1C}">
                  <a14:useLocalDpi xmlns:a14="http://schemas.microsoft.com/office/drawing/2010/main" val="0"/>
                </a:ext>
              </a:extLst>
            </a:blip>
            <a:stretch>
              <a:fillRect/>
            </a:stretch>
          </p:blipFill>
          <p:spPr>
            <a:xfrm>
              <a:off x="493574" y="321685"/>
              <a:ext cx="755550" cy="790692"/>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7" grpId="0"/>
      <p:bldP spid="3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6"/>
          <p:cNvGrpSpPr/>
          <p:nvPr/>
        </p:nvGrpSpPr>
        <p:grpSpPr>
          <a:xfrm>
            <a:off x="4876800" y="153812"/>
            <a:ext cx="2269096" cy="531988"/>
            <a:chOff x="2193" y="0"/>
            <a:chExt cx="2245706" cy="1239104"/>
          </a:xfrm>
          <a:solidFill>
            <a:srgbClr val="002060"/>
          </a:solidFill>
          <a:scene3d>
            <a:camera prst="orthographicFront"/>
            <a:lightRig rig="threePt" dir="t">
              <a:rot lat="0" lon="0" rev="7500000"/>
            </a:lightRig>
          </a:scene3d>
        </p:grpSpPr>
        <p:sp>
          <p:nvSpPr>
            <p:cNvPr id="7" name="Rounded Rectangle 57"/>
            <p:cNvSpPr/>
            <p:nvPr/>
          </p:nvSpPr>
          <p:spPr>
            <a:xfrm>
              <a:off x="2193" y="0"/>
              <a:ext cx="2245706" cy="1239104"/>
            </a:xfrm>
            <a:prstGeom prst="roundRect">
              <a:avLst/>
            </a:prstGeom>
            <a:grpFill/>
            <a:sp3d prstMaterial="plastic">
              <a:bevelT w="127000" h="25400" prst="relaxedInset"/>
            </a:sp3d>
          </p:spPr>
          <p:style>
            <a:lnRef idx="0">
              <a:schemeClr val="lt2">
                <a:hueOff val="0"/>
                <a:satOff val="0"/>
                <a:lumOff val="0"/>
                <a:alphaOff val="0"/>
              </a:schemeClr>
            </a:lnRef>
            <a:fillRef idx="3">
              <a:schemeClr val="dk2">
                <a:hueOff val="0"/>
                <a:satOff val="0"/>
                <a:lumOff val="0"/>
                <a:alphaOff val="0"/>
              </a:schemeClr>
            </a:fillRef>
            <a:effectRef idx="2">
              <a:schemeClr val="dk2">
                <a:hueOff val="0"/>
                <a:satOff val="0"/>
                <a:lumOff val="0"/>
                <a:alphaOff val="0"/>
              </a:schemeClr>
            </a:effectRef>
            <a:fontRef idx="minor">
              <a:schemeClr val="lt1"/>
            </a:fontRef>
          </p:style>
        </p:sp>
        <p:sp>
          <p:nvSpPr>
            <p:cNvPr id="8" name="Rounded Rectangle 4"/>
            <p:cNvSpPr/>
            <p:nvPr/>
          </p:nvSpPr>
          <p:spPr>
            <a:xfrm>
              <a:off x="77334" y="60488"/>
              <a:ext cx="2124730" cy="1118127"/>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121920" tIns="60960" rIns="121920" bIns="60960" numCol="1" spcCol="1270" anchor="ctr" anchorCtr="0">
              <a:noAutofit/>
            </a:bodyPr>
            <a:lstStyle/>
            <a:p>
              <a:pPr algn="ctr" defTabSz="1422400">
                <a:lnSpc>
                  <a:spcPct val="90000"/>
                </a:lnSpc>
                <a:spcBef>
                  <a:spcPct val="0"/>
                </a:spcBef>
                <a:spcAft>
                  <a:spcPct val="35000"/>
                </a:spcAft>
              </a:pPr>
              <a:r>
                <a:rPr lang="en-US" sz="2600" b="1">
                  <a:latin typeface="Arial" panose="020B0604020202020204" pitchFamily="34" charset="0"/>
                  <a:cs typeface="Arial" panose="020B0604020202020204" pitchFamily="34" charset="0"/>
                </a:rPr>
                <a:t>Hoạt động</a:t>
              </a:r>
              <a:endParaRPr lang="en-US" sz="2600" b="1">
                <a:latin typeface="Arial" panose="020B0604020202020204" pitchFamily="34" charset="0"/>
                <a:cs typeface="Arial" panose="020B0604020202020204" pitchFamily="34" charset="0"/>
              </a:endParaRPr>
            </a:p>
          </p:txBody>
        </p:sp>
      </p:grpSp>
      <p:sp>
        <p:nvSpPr>
          <p:cNvPr id="11" name="Rectangle: Rounded Corners 10"/>
          <p:cNvSpPr/>
          <p:nvPr/>
        </p:nvSpPr>
        <p:spPr>
          <a:xfrm>
            <a:off x="573132" y="762361"/>
            <a:ext cx="11275469" cy="1777052"/>
          </a:xfrm>
          <a:prstGeom prst="roundRect">
            <a:avLst>
              <a:gd name="adj" fmla="val 8564"/>
            </a:avLst>
          </a:prstGeom>
          <a:solidFill>
            <a:schemeClr val="accent5">
              <a:lumMod val="20000"/>
              <a:lumOff val="80000"/>
            </a:schemeClr>
          </a:solidFill>
          <a:ln cmpd="dbl">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12" name="Text Box 29"/>
          <p:cNvSpPr txBox="1">
            <a:spLocks noChangeArrowheads="1"/>
          </p:cNvSpPr>
          <p:nvPr/>
        </p:nvSpPr>
        <p:spPr bwMode="auto">
          <a:xfrm>
            <a:off x="837247" y="842538"/>
            <a:ext cx="10784784" cy="1709058"/>
          </a:xfrm>
          <a:prstGeom prst="rect">
            <a:avLst/>
          </a:prstGeom>
          <a:noFill/>
          <a:ln>
            <a:noFill/>
          </a:ln>
          <a:effectLst/>
        </p:spPr>
        <p:txBody>
          <a:bodyPr wrap="square">
            <a:spAutoFit/>
          </a:bodyPr>
          <a:lstStyle/>
          <a:p>
            <a:pPr marL="342900" marR="0" indent="-342900" algn="just">
              <a:lnSpc>
                <a:spcPct val="107000"/>
              </a:lnSpc>
              <a:spcBef>
                <a:spcPts val="0"/>
              </a:spcBef>
              <a:spcAft>
                <a:spcPts val="0"/>
              </a:spcAft>
            </a:pPr>
            <a:r>
              <a:rPr lang="en-US" sz="2500">
                <a:solidFill>
                  <a:srgbClr val="000000"/>
                </a:solidFill>
                <a:effectLst/>
                <a:latin typeface="Arial" panose="020B0604020202020204" pitchFamily="34" charset="0"/>
                <a:ea typeface="Times New Roman" panose="02020603050405020304" pitchFamily="18" charset="0"/>
                <a:cs typeface="Arial" panose="020B0604020202020204" pitchFamily="34" charset="0"/>
              </a:rPr>
              <a:t>1. Hãy đề xuất phương án thí nghiệm để kiểm tra những kết luận 1 và 2. </a:t>
            </a:r>
            <a:endParaRPr lang="en-US" sz="250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342900" marR="0" indent="-342900" algn="just">
              <a:lnSpc>
                <a:spcPct val="107000"/>
              </a:lnSpc>
              <a:spcBef>
                <a:spcPts val="0"/>
              </a:spcBef>
              <a:spcAft>
                <a:spcPts val="0"/>
              </a:spcAft>
            </a:pPr>
            <a:r>
              <a:rPr lang="en-US" sz="2500">
                <a:solidFill>
                  <a:srgbClr val="000000"/>
                </a:solidFill>
                <a:effectLst/>
                <a:latin typeface="Arial" panose="020B0604020202020204" pitchFamily="34" charset="0"/>
                <a:ea typeface="Times New Roman" panose="02020603050405020304" pitchFamily="18" charset="0"/>
                <a:cs typeface="Arial" panose="020B0604020202020204" pitchFamily="34" charset="0"/>
              </a:rPr>
              <a:t>2. Dùng thước kẻ giữ ba viên bi sắt, thuỷ tinh và gỗ trên một tấm thuỷ tinh đặt nghiêng trên mặt bàn rồi nâng thước lên. </a:t>
            </a:r>
            <a:endParaRPr lang="en-US" sz="250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114300" marR="0" indent="177800" algn="just">
              <a:lnSpc>
                <a:spcPct val="107000"/>
              </a:lnSpc>
              <a:spcBef>
                <a:spcPts val="0"/>
              </a:spcBef>
              <a:spcAft>
                <a:spcPts val="0"/>
              </a:spcAft>
            </a:pPr>
            <a:r>
              <a:rPr lang="en-US" sz="25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Hãy dự đoán tầm xa của ba viên bi và làm thí nghiệm kiểm tra</a:t>
            </a:r>
            <a:r>
              <a:rPr lang="en-US" sz="250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en-US" sz="2500">
              <a:effectLst/>
              <a:latin typeface="Arial" panose="020B0604020202020204" pitchFamily="34" charset="0"/>
              <a:ea typeface="游明朝" panose="02020400000000000000" pitchFamily="18" charset="-128"/>
              <a:cs typeface="Arial" panose="020B0604020202020204" pitchFamily="34" charset="0"/>
            </a:endParaRPr>
          </a:p>
        </p:txBody>
      </p:sp>
      <p:sp>
        <p:nvSpPr>
          <p:cNvPr id="20" name="Oval 19"/>
          <p:cNvSpPr/>
          <p:nvPr/>
        </p:nvSpPr>
        <p:spPr>
          <a:xfrm>
            <a:off x="501379" y="507464"/>
            <a:ext cx="518742" cy="492626"/>
          </a:xfrm>
          <a:prstGeom prst="ellipse">
            <a:avLst/>
          </a:prstGeom>
          <a:solidFill>
            <a:schemeClr val="bg1"/>
          </a:solidFill>
          <a:ln cmpd="thickThi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rotWithShape="1">
          <a:blip r:embed="rId1" cstate="print">
            <a:extLst>
              <a:ext uri="{BEBA8EAE-BF5A-486C-A8C5-ECC9F3942E4B}">
                <a14:imgProps xmlns:a14="http://schemas.microsoft.com/office/drawing/2010/main">
                  <a14:imgLayer r:embed="rId2">
                    <a14:imgEffect>
                      <a14:backgroundRemoval t="2227" b="89879" l="9494" r="98101">
                        <a14:foregroundMark x1="42405" y1="8097" x2="42405" y2="8097"/>
                        <a14:foregroundMark x1="54747" y1="5061" x2="54747" y2="5061"/>
                        <a14:foregroundMark x1="53481" y1="2227" x2="53481" y2="2227"/>
                        <a14:foregroundMark x1="92089" y1="39271" x2="92089" y2="39271"/>
                        <a14:foregroundMark x1="98101" y1="36437" x2="98101" y2="36437"/>
                      </a14:backgroundRemoval>
                    </a14:imgEffect>
                  </a14:imgLayer>
                </a14:imgProps>
              </a:ext>
              <a:ext uri="{28A0092B-C50C-407E-A947-70E740481C1C}">
                <a14:useLocalDpi xmlns:a14="http://schemas.microsoft.com/office/drawing/2010/main" val="0"/>
              </a:ext>
            </a:extLst>
          </a:blip>
          <a:srcRect r="-16970" b="22269"/>
          <a:stretch>
            <a:fillRect/>
          </a:stretch>
        </p:blipFill>
        <p:spPr>
          <a:xfrm flipH="1">
            <a:off x="432789" y="464486"/>
            <a:ext cx="480281" cy="442625"/>
          </a:xfrm>
          <a:prstGeom prst="rect">
            <a:avLst/>
          </a:prstGeom>
        </p:spPr>
      </p:pic>
      <p:sp>
        <p:nvSpPr>
          <p:cNvPr id="2" name="TextBox 1"/>
          <p:cNvSpPr txBox="1"/>
          <p:nvPr/>
        </p:nvSpPr>
        <p:spPr>
          <a:xfrm>
            <a:off x="9829800" y="5258495"/>
            <a:ext cx="457200" cy="369332"/>
          </a:xfrm>
          <a:prstGeom prst="rect">
            <a:avLst/>
          </a:prstGeom>
          <a:noFill/>
        </p:spPr>
        <p:txBody>
          <a:bodyPr wrap="square" rtlCol="0">
            <a:spAutoFit/>
          </a:bodyPr>
          <a:lstStyle/>
          <a:p>
            <a:r>
              <a:rPr lang="en-US">
                <a:solidFill>
                  <a:schemeClr val="bg1"/>
                </a:solidFill>
              </a:rPr>
              <a:t>A</a:t>
            </a:r>
            <a:endParaRPr lang="en-US">
              <a:solidFill>
                <a:schemeClr val="bg1"/>
              </a:solidFill>
            </a:endParaRPr>
          </a:p>
        </p:txBody>
      </p:sp>
      <p:sp>
        <p:nvSpPr>
          <p:cNvPr id="21" name="TextBox 20"/>
          <p:cNvSpPr txBox="1"/>
          <p:nvPr/>
        </p:nvSpPr>
        <p:spPr>
          <a:xfrm>
            <a:off x="5377381" y="4183898"/>
            <a:ext cx="457200" cy="369332"/>
          </a:xfrm>
          <a:prstGeom prst="rect">
            <a:avLst/>
          </a:prstGeom>
          <a:noFill/>
        </p:spPr>
        <p:txBody>
          <a:bodyPr wrap="square" rtlCol="0">
            <a:spAutoFit/>
          </a:bodyPr>
          <a:lstStyle/>
          <a:p>
            <a:r>
              <a:rPr lang="en-US">
                <a:solidFill>
                  <a:schemeClr val="bg1"/>
                </a:solidFill>
              </a:rPr>
              <a:t>B</a:t>
            </a:r>
            <a:endParaRPr lang="en-US">
              <a:solidFill>
                <a:schemeClr val="bg1"/>
              </a:solidFill>
            </a:endParaRPr>
          </a:p>
        </p:txBody>
      </p:sp>
      <p:pic>
        <p:nvPicPr>
          <p:cNvPr id="22" name="Picture 21"/>
          <p:cNvPicPr>
            <a:picLocks noChangeAspect="1"/>
          </p:cNvPicPr>
          <p:nvPr/>
        </p:nvPicPr>
        <p:blipFill>
          <a:blip r:embed="rId3"/>
          <a:stretch>
            <a:fillRect/>
          </a:stretch>
        </p:blipFill>
        <p:spPr>
          <a:xfrm>
            <a:off x="3619500" y="2844207"/>
            <a:ext cx="4953000" cy="3418045"/>
          </a:xfrm>
          <a:prstGeom prst="rect">
            <a:avLst/>
          </a:prstGeom>
          <a:ln>
            <a:noFill/>
          </a:ln>
          <a:effectLst>
            <a:softEdge rad="112500"/>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9497" y="65600"/>
            <a:ext cx="8603569" cy="542538"/>
            <a:chOff x="74035" y="2231322"/>
            <a:chExt cx="8550261" cy="757342"/>
          </a:xfrm>
        </p:grpSpPr>
        <p:grpSp>
          <p:nvGrpSpPr>
            <p:cNvPr id="5" name="Group 70"/>
            <p:cNvGrpSpPr/>
            <p:nvPr/>
          </p:nvGrpSpPr>
          <p:grpSpPr bwMode="auto">
            <a:xfrm>
              <a:off x="286108" y="2280389"/>
              <a:ext cx="5875473" cy="708275"/>
              <a:chOff x="564747" y="3403331"/>
              <a:chExt cx="3025594" cy="1364238"/>
            </a:xfrm>
          </p:grpSpPr>
          <p:pic>
            <p:nvPicPr>
              <p:cNvPr id="8" name="Picture 8" descr="empty-green-rectangl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64747" y="3403331"/>
                <a:ext cx="3025594" cy="13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9" descr="green-top-fad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205129" y="3887447"/>
                <a:ext cx="1273934" cy="396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 name="TextBox 5"/>
            <p:cNvSpPr txBox="1"/>
            <p:nvPr/>
          </p:nvSpPr>
          <p:spPr bwMode="auto">
            <a:xfrm>
              <a:off x="74035" y="2267003"/>
              <a:ext cx="1501326" cy="687413"/>
            </a:xfrm>
            <a:prstGeom prst="rect">
              <a:avLst/>
            </a:prstGeom>
            <a:noFill/>
          </p:spPr>
          <p:txBody>
            <a:bodyPr wrap="square">
              <a:spAutoFit/>
            </a:bodyPr>
            <a:lstStyle/>
            <a:p>
              <a:pPr algn="ctr">
                <a:defRPr/>
              </a:pPr>
              <a:r>
                <a:rPr lang="en-US" sz="2600">
                  <a:ln w="18415" cmpd="sng">
                    <a:solidFill>
                      <a:srgbClr val="FFFFFF"/>
                    </a:solidFill>
                    <a:prstDash val="solid"/>
                  </a:ln>
                  <a:solidFill>
                    <a:schemeClr val="tx1"/>
                  </a:solidFill>
                  <a:effectLst>
                    <a:glow rad="101600">
                      <a:schemeClr val="accent4">
                        <a:satMod val="175000"/>
                        <a:alpha val="40000"/>
                      </a:schemeClr>
                    </a:glow>
                    <a:outerShdw blurRad="63500" dir="3600000" algn="tl" rotWithShape="0">
                      <a:srgbClr val="000000">
                        <a:alpha val="70000"/>
                      </a:srgbClr>
                    </a:outerShdw>
                  </a:effectLst>
                  <a:latin typeface="Arial" panose="020B0604020202020204" pitchFamily="34" charset="0"/>
                  <a:cs typeface="Arial" panose="020B0604020202020204" pitchFamily="34" charset="0"/>
                </a:rPr>
                <a:t>I</a:t>
              </a:r>
              <a:endParaRPr lang="en-US" sz="2600" dirty="0">
                <a:ln w="18415" cmpd="sng">
                  <a:solidFill>
                    <a:srgbClr val="FFFFFF"/>
                  </a:solidFill>
                  <a:prstDash val="solid"/>
                </a:ln>
                <a:solidFill>
                  <a:schemeClr val="tx1"/>
                </a:solidFill>
                <a:effectLst>
                  <a:glow rad="101600">
                    <a:schemeClr val="accent4">
                      <a:satMod val="175000"/>
                      <a:alpha val="40000"/>
                    </a:schemeClr>
                  </a:glow>
                  <a:outerShdw blurRad="63500" dir="3600000" algn="tl" rotWithShape="0">
                    <a:srgbClr val="000000">
                      <a:alpha val="70000"/>
                    </a:srgbClr>
                  </a:outerShdw>
                </a:effectLst>
                <a:latin typeface="Arial" panose="020B0604020202020204" pitchFamily="34" charset="0"/>
                <a:cs typeface="Arial" panose="020B0604020202020204" pitchFamily="34" charset="0"/>
              </a:endParaRPr>
            </a:p>
          </p:txBody>
        </p:sp>
        <p:sp>
          <p:nvSpPr>
            <p:cNvPr id="7" name="Rectangle 1026060"/>
            <p:cNvSpPr>
              <a:spLocks noChangeArrowheads="1"/>
            </p:cNvSpPr>
            <p:nvPr/>
          </p:nvSpPr>
          <p:spPr bwMode="auto">
            <a:xfrm>
              <a:off x="1209204" y="2231322"/>
              <a:ext cx="7415092" cy="756153"/>
            </a:xfrm>
            <a:prstGeom prst="rect">
              <a:avLst/>
            </a:prstGeom>
            <a:noFill/>
            <a:ln w="9525" algn="ctr">
              <a:noFill/>
              <a:miter lim="800000"/>
            </a:ln>
          </p:spPr>
          <p:txBody>
            <a:bodyPr wrap="square" lIns="109728" tIns="54864" rIns="109728" bIns="54864">
              <a:spAutoFit/>
            </a:bodyPr>
            <a:lstStyle>
              <a:lvl1pPr marL="287655" indent="-287655" defTabSz="1095375">
                <a:defRPr>
                  <a:solidFill>
                    <a:schemeClr val="tx1"/>
                  </a:solidFill>
                  <a:latin typeface="Arial" panose="020B0604020202020204" pitchFamily="34" charset="0"/>
                </a:defRPr>
              </a:lvl1pPr>
              <a:lvl2pPr marL="742950" indent="-285750" defTabSz="1095375">
                <a:defRPr>
                  <a:solidFill>
                    <a:schemeClr val="tx1"/>
                  </a:solidFill>
                  <a:latin typeface="Arial" panose="020B0604020202020204" pitchFamily="34" charset="0"/>
                </a:defRPr>
              </a:lvl2pPr>
              <a:lvl3pPr marL="1143000" indent="-228600" defTabSz="1095375">
                <a:defRPr>
                  <a:solidFill>
                    <a:schemeClr val="tx1"/>
                  </a:solidFill>
                  <a:latin typeface="Arial" panose="020B0604020202020204" pitchFamily="34" charset="0"/>
                </a:defRPr>
              </a:lvl3pPr>
              <a:lvl4pPr marL="1600200" indent="-228600" defTabSz="1095375">
                <a:defRPr>
                  <a:solidFill>
                    <a:schemeClr val="tx1"/>
                  </a:solidFill>
                  <a:latin typeface="Arial" panose="020B0604020202020204" pitchFamily="34" charset="0"/>
                </a:defRPr>
              </a:lvl4pPr>
              <a:lvl5pPr marL="2057400" indent="-228600" defTabSz="1095375">
                <a:defRPr>
                  <a:solidFill>
                    <a:schemeClr val="tx1"/>
                  </a:solidFill>
                  <a:latin typeface="Arial" panose="020B0604020202020204" pitchFamily="34" charset="0"/>
                </a:defRPr>
              </a:lvl5pPr>
              <a:lvl6pPr marL="2514600" indent="-228600" defTabSz="1095375" fontAlgn="base">
                <a:spcBef>
                  <a:spcPct val="0"/>
                </a:spcBef>
                <a:spcAft>
                  <a:spcPct val="0"/>
                </a:spcAft>
                <a:defRPr>
                  <a:solidFill>
                    <a:schemeClr val="tx1"/>
                  </a:solidFill>
                  <a:latin typeface="Arial" panose="020B0604020202020204" pitchFamily="34" charset="0"/>
                </a:defRPr>
              </a:lvl6pPr>
              <a:lvl7pPr marL="2971800" indent="-228600" defTabSz="1095375" fontAlgn="base">
                <a:spcBef>
                  <a:spcPct val="0"/>
                </a:spcBef>
                <a:spcAft>
                  <a:spcPct val="0"/>
                </a:spcAft>
                <a:defRPr>
                  <a:solidFill>
                    <a:schemeClr val="tx1"/>
                  </a:solidFill>
                  <a:latin typeface="Arial" panose="020B0604020202020204" pitchFamily="34" charset="0"/>
                </a:defRPr>
              </a:lvl7pPr>
              <a:lvl8pPr marL="3429000" indent="-228600" defTabSz="1095375" fontAlgn="base">
                <a:spcBef>
                  <a:spcPct val="0"/>
                </a:spcBef>
                <a:spcAft>
                  <a:spcPct val="0"/>
                </a:spcAft>
                <a:defRPr>
                  <a:solidFill>
                    <a:schemeClr val="tx1"/>
                  </a:solidFill>
                  <a:latin typeface="Arial" panose="020B0604020202020204" pitchFamily="34" charset="0"/>
                </a:defRPr>
              </a:lvl8pPr>
              <a:lvl9pPr marL="3886200" indent="-228600" defTabSz="1095375" fontAlgn="base">
                <a:spcBef>
                  <a:spcPct val="0"/>
                </a:spcBef>
                <a:spcAft>
                  <a:spcPct val="0"/>
                </a:spcAft>
                <a:defRPr>
                  <a:solidFill>
                    <a:schemeClr val="tx1"/>
                  </a:solidFill>
                  <a:latin typeface="Arial" panose="020B0604020202020204" pitchFamily="34" charset="0"/>
                </a:defRPr>
              </a:lvl9pPr>
            </a:lstStyle>
            <a:p>
              <a:pPr marL="0" indent="0" defTabSz="1095375">
                <a:buClr>
                  <a:schemeClr val="tx2"/>
                </a:buClr>
                <a:buSzPct val="95000"/>
                <a:defRPr/>
              </a:pPr>
              <a:r>
                <a:rPr lang="en-US" sz="2800" i="1">
                  <a:cs typeface="Arial" panose="020B0604020202020204" pitchFamily="34" charset="0"/>
                </a:rPr>
                <a:t>Chuyển động ném ngang </a:t>
              </a:r>
              <a:endParaRPr lang="en-US" sz="2800" dirty="0">
                <a:cs typeface="Arial" panose="020B0604020202020204" pitchFamily="34" charset="0"/>
              </a:endParaRPr>
            </a:p>
          </p:txBody>
        </p:sp>
      </p:grpSp>
      <p:pic>
        <p:nvPicPr>
          <p:cNvPr id="15" name="Picture 5" descr="empty-blue-rectang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86523"/>
            <a:ext cx="12039600" cy="2242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 Box 13"/>
          <p:cNvSpPr txBox="1">
            <a:spLocks noChangeArrowheads="1"/>
          </p:cNvSpPr>
          <p:nvPr/>
        </p:nvSpPr>
        <p:spPr bwMode="auto">
          <a:xfrm>
            <a:off x="338942" y="666498"/>
            <a:ext cx="57570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400" i="1">
                <a:solidFill>
                  <a:srgbClr val="0070C0"/>
                </a:solidFill>
                <a:cs typeface="Arial" panose="020B0604020202020204" pitchFamily="34" charset="0"/>
              </a:rPr>
              <a:t>3. Phân tích kết quả thí nghiệm </a:t>
            </a:r>
            <a:endParaRPr lang="en-US" altLang="en-US" sz="2400" i="1">
              <a:solidFill>
                <a:srgbClr val="0070C0"/>
              </a:solidFill>
              <a:cs typeface="Arial" panose="020B0604020202020204" pitchFamily="34" charset="0"/>
            </a:endParaRPr>
          </a:p>
        </p:txBody>
      </p:sp>
      <p:sp>
        <p:nvSpPr>
          <p:cNvPr id="20" name="TextBox 19"/>
          <p:cNvSpPr txBox="1"/>
          <p:nvPr/>
        </p:nvSpPr>
        <p:spPr>
          <a:xfrm>
            <a:off x="668384" y="1275227"/>
            <a:ext cx="10685415" cy="2015936"/>
          </a:xfrm>
          <a:prstGeom prst="rect">
            <a:avLst/>
          </a:prstGeom>
          <a:noFill/>
        </p:spPr>
        <p:txBody>
          <a:bodyPr wrap="square">
            <a:spAutoFit/>
          </a:bodyPr>
          <a:lstStyle/>
          <a:p>
            <a:r>
              <a:rPr lang="en-US" sz="2500" dirty="0" err="1">
                <a:latin typeface="Arial" panose="020B0604020202020204" pitchFamily="34" charset="0"/>
                <a:cs typeface="Arial" panose="020B0604020202020204" pitchFamily="34" charset="0"/>
              </a:rPr>
              <a:t>Bài</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tập</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ví</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dụ</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Một</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người</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đứng</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từ</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một</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đài</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quan</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sát</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ven</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biển</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ném</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một</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hòn</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đá</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theo</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phương</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nằm</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ngang</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hướng</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ra</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biển</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với</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vận</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tốc</a:t>
            </a:r>
            <a:r>
              <a:rPr lang="en-US" sz="2500" dirty="0">
                <a:latin typeface="Arial" panose="020B0604020202020204" pitchFamily="34" charset="0"/>
                <a:cs typeface="Arial" panose="020B0604020202020204" pitchFamily="34" charset="0"/>
              </a:rPr>
              <a:t> 12 m/s. </a:t>
            </a:r>
            <a:r>
              <a:rPr lang="en-US" sz="2500" dirty="0" err="1">
                <a:latin typeface="Arial" panose="020B0604020202020204" pitchFamily="34" charset="0"/>
                <a:cs typeface="Arial" panose="020B0604020202020204" pitchFamily="34" charset="0"/>
              </a:rPr>
              <a:t>Biết</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độ</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cao</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từ</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vị</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trí</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ném</a:t>
            </a:r>
            <a:r>
              <a:rPr lang="en-US" sz="2500" dirty="0">
                <a:latin typeface="Arial" panose="020B0604020202020204" pitchFamily="34" charset="0"/>
                <a:cs typeface="Arial" panose="020B0604020202020204" pitchFamily="34" charset="0"/>
              </a:rPr>
              <a:t> so </a:t>
            </a:r>
            <a:r>
              <a:rPr lang="en-US" sz="2500" dirty="0" err="1">
                <a:latin typeface="Arial" panose="020B0604020202020204" pitchFamily="34" charset="0"/>
                <a:cs typeface="Arial" panose="020B0604020202020204" pitchFamily="34" charset="0"/>
              </a:rPr>
              <a:t>với</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mặt</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biển</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là</a:t>
            </a:r>
            <a:r>
              <a:rPr lang="en-US" sz="2500" dirty="0">
                <a:latin typeface="Arial" panose="020B0604020202020204" pitchFamily="34" charset="0"/>
                <a:cs typeface="Arial" panose="020B0604020202020204" pitchFamily="34" charset="0"/>
              </a:rPr>
              <a:t> 40 m. </a:t>
            </a:r>
            <a:r>
              <a:rPr lang="en-US" sz="2500" dirty="0" err="1">
                <a:latin typeface="Arial" panose="020B0604020202020204" pitchFamily="34" charset="0"/>
                <a:cs typeface="Arial" panose="020B0604020202020204" pitchFamily="34" charset="0"/>
              </a:rPr>
              <a:t>Bỏ</a:t>
            </a:r>
            <a:r>
              <a:rPr lang="en-US" sz="2500" dirty="0">
                <a:latin typeface="Arial" panose="020B0604020202020204" pitchFamily="34" charset="0"/>
                <a:cs typeface="Arial" panose="020B0604020202020204" pitchFamily="34" charset="0"/>
              </a:rPr>
              <a:t> qua </a:t>
            </a:r>
            <a:r>
              <a:rPr lang="en-US" sz="2500" dirty="0" err="1">
                <a:latin typeface="Arial" panose="020B0604020202020204" pitchFamily="34" charset="0"/>
                <a:cs typeface="Arial" panose="020B0604020202020204" pitchFamily="34" charset="0"/>
              </a:rPr>
              <a:t>sức</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cản</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của</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không</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khí</a:t>
            </a:r>
            <a:r>
              <a:rPr lang="en-US" sz="2500" dirty="0">
                <a:latin typeface="Arial" panose="020B0604020202020204" pitchFamily="34" charset="0"/>
                <a:cs typeface="Arial" panose="020B0604020202020204" pitchFamily="34" charset="0"/>
              </a:rPr>
              <a:t>. </a:t>
            </a:r>
            <a:endParaRPr lang="en-US" sz="2500" dirty="0">
              <a:latin typeface="Arial" panose="020B0604020202020204" pitchFamily="34" charset="0"/>
              <a:cs typeface="Arial" panose="020B0604020202020204" pitchFamily="34" charset="0"/>
            </a:endParaRPr>
          </a:p>
          <a:p>
            <a:pPr marL="457200" indent="-457200">
              <a:buAutoNum type="alphaLcParenR"/>
            </a:pPr>
            <a:r>
              <a:rPr lang="en-US" sz="2500" dirty="0">
                <a:latin typeface="Arial" panose="020B0604020202020204" pitchFamily="34" charset="0"/>
                <a:cs typeface="Arial" panose="020B0604020202020204" pitchFamily="34" charset="0"/>
              </a:rPr>
              <a:t>Sau bao </a:t>
            </a:r>
            <a:r>
              <a:rPr lang="en-US" sz="2500" dirty="0" err="1">
                <a:latin typeface="Arial" panose="020B0604020202020204" pitchFamily="34" charset="0"/>
                <a:cs typeface="Arial" panose="020B0604020202020204" pitchFamily="34" charset="0"/>
              </a:rPr>
              <a:t>lâu</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thì</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hòn</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đá</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chạm</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mặt</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biển</a:t>
            </a:r>
            <a:r>
              <a:rPr lang="en-US" sz="2500" dirty="0">
                <a:latin typeface="Arial" panose="020B0604020202020204" pitchFamily="34" charset="0"/>
                <a:cs typeface="Arial" panose="020B0604020202020204" pitchFamily="34" charset="0"/>
              </a:rPr>
              <a:t>?</a:t>
            </a:r>
            <a:endParaRPr lang="en-US" sz="2500" dirty="0">
              <a:latin typeface="Arial" panose="020B0604020202020204" pitchFamily="34" charset="0"/>
              <a:cs typeface="Arial" panose="020B0604020202020204" pitchFamily="34" charset="0"/>
            </a:endParaRPr>
          </a:p>
          <a:p>
            <a:pPr marL="457200" indent="-457200">
              <a:buAutoNum type="alphaLcParenR"/>
            </a:pPr>
            <a:r>
              <a:rPr lang="en-US" sz="2500" dirty="0" err="1">
                <a:latin typeface="Arial" panose="020B0604020202020204" pitchFamily="34" charset="0"/>
                <a:cs typeface="Arial" panose="020B0604020202020204" pitchFamily="34" charset="0"/>
              </a:rPr>
              <a:t>Tầm</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xa</a:t>
            </a:r>
            <a:r>
              <a:rPr lang="en-US" sz="2500" dirty="0">
                <a:latin typeface="Arial" panose="020B0604020202020204" pitchFamily="34" charset="0"/>
                <a:cs typeface="Arial" panose="020B0604020202020204" pitchFamily="34" charset="0"/>
              </a:rPr>
              <a:t> L </a:t>
            </a:r>
            <a:r>
              <a:rPr lang="en-US" sz="2500" dirty="0" err="1">
                <a:latin typeface="Arial" panose="020B0604020202020204" pitchFamily="34" charset="0"/>
                <a:cs typeface="Arial" panose="020B0604020202020204" pitchFamily="34" charset="0"/>
              </a:rPr>
              <a:t>của</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hòn</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đá</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là</a:t>
            </a:r>
            <a:r>
              <a:rPr lang="en-US" sz="2500" dirty="0">
                <a:latin typeface="Arial" panose="020B0604020202020204" pitchFamily="34" charset="0"/>
                <a:cs typeface="Arial" panose="020B0604020202020204" pitchFamily="34" charset="0"/>
              </a:rPr>
              <a:t> bao </a:t>
            </a:r>
            <a:r>
              <a:rPr lang="en-US" sz="2500" dirty="0" err="1">
                <a:latin typeface="Arial" panose="020B0604020202020204" pitchFamily="34" charset="0"/>
                <a:cs typeface="Arial" panose="020B0604020202020204" pitchFamily="34" charset="0"/>
              </a:rPr>
              <a:t>nhiêu</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mét</a:t>
            </a:r>
            <a:r>
              <a:rPr lang="en-US" sz="2500" dirty="0">
                <a:latin typeface="Arial" panose="020B0604020202020204" pitchFamily="34" charset="0"/>
                <a:cs typeface="Arial" panose="020B0604020202020204" pitchFamily="34" charset="0"/>
              </a:rPr>
              <a:t>?</a:t>
            </a:r>
            <a:endParaRPr lang="en-US" sz="2500" dirty="0">
              <a:latin typeface="Arial" panose="020B0604020202020204" pitchFamily="34" charset="0"/>
              <a:cs typeface="Arial" panose="020B0604020202020204" pitchFamily="34" charset="0"/>
            </a:endParaRPr>
          </a:p>
        </p:txBody>
      </p:sp>
      <p:sp>
        <p:nvSpPr>
          <p:cNvPr id="18" name="TextBox 17"/>
          <p:cNvSpPr txBox="1"/>
          <p:nvPr/>
        </p:nvSpPr>
        <p:spPr>
          <a:xfrm>
            <a:off x="5251323" y="3477505"/>
            <a:ext cx="1466850" cy="489466"/>
          </a:xfrm>
          <a:prstGeom prst="rect">
            <a:avLst/>
          </a:prstGeom>
          <a:noFill/>
        </p:spPr>
        <p:txBody>
          <a:bodyPr wrap="square">
            <a:spAutoFit/>
          </a:bodyPr>
          <a:lstStyle/>
          <a:p>
            <a:pPr algn="ctr"/>
            <a:r>
              <a:rPr lang="en-US" sz="2500" u="sng">
                <a:latin typeface="Arial" panose="020B0604020202020204" pitchFamily="34" charset="0"/>
                <a:cs typeface="Arial" panose="020B0604020202020204" pitchFamily="34" charset="0"/>
              </a:rPr>
              <a:t>Giải</a:t>
            </a:r>
            <a:endParaRPr lang="en-US" sz="2500" u="sng"/>
          </a:p>
        </p:txBody>
      </p:sp>
      <p:sp>
        <p:nvSpPr>
          <p:cNvPr id="21" name="TextBox 20"/>
          <p:cNvSpPr txBox="1"/>
          <p:nvPr/>
        </p:nvSpPr>
        <p:spPr>
          <a:xfrm>
            <a:off x="655684" y="4083262"/>
            <a:ext cx="2836816" cy="2541465"/>
          </a:xfrm>
          <a:prstGeom prst="rect">
            <a:avLst/>
          </a:prstGeom>
          <a:noFill/>
        </p:spPr>
        <p:txBody>
          <a:bodyPr wrap="square">
            <a:spAutoFit/>
          </a:bodyPr>
          <a:lstStyle/>
          <a:p>
            <a:pPr marL="0" marR="0">
              <a:lnSpc>
                <a:spcPct val="107000"/>
              </a:lnSpc>
              <a:spcBef>
                <a:spcPts val="0"/>
              </a:spcBef>
              <a:spcAft>
                <a:spcPts val="0"/>
              </a:spcAft>
            </a:pPr>
            <a:r>
              <a:rPr lang="en-US" sz="2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V</a:t>
            </a:r>
            <a:r>
              <a:rPr lang="en-US" sz="2500" baseline="-25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oy</a:t>
            </a:r>
            <a:r>
              <a:rPr lang="en-US" sz="2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 0</a:t>
            </a:r>
            <a:endParaRPr lang="en-US" sz="2500">
              <a:effectLst/>
              <a:latin typeface="Calibri" panose="020F0502020204030204" pitchFamily="34" charset="0"/>
              <a:ea typeface="游明朝" panose="02020400000000000000" pitchFamily="18" charset="-128"/>
              <a:cs typeface="Times New Roman" panose="02020603050405020304" pitchFamily="18" charset="0"/>
            </a:endParaRPr>
          </a:p>
          <a:p>
            <a:pPr marL="0" marR="0">
              <a:lnSpc>
                <a:spcPct val="107000"/>
              </a:lnSpc>
              <a:spcBef>
                <a:spcPts val="0"/>
              </a:spcBef>
              <a:spcAft>
                <a:spcPts val="0"/>
              </a:spcAft>
            </a:pPr>
            <a:r>
              <a:rPr lang="en-US" sz="2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V</a:t>
            </a:r>
            <a:r>
              <a:rPr lang="en-US" sz="2500" baseline="-25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ox</a:t>
            </a:r>
            <a:r>
              <a:rPr lang="en-US" sz="2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 V = 12 m/s</a:t>
            </a:r>
            <a:endParaRPr lang="en-US" sz="2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2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H = 40 m</a:t>
            </a:r>
            <a:endParaRPr lang="en-US" sz="2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2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g= 9,8 m/s</a:t>
            </a:r>
            <a:r>
              <a:rPr lang="en-US" sz="2500" baseline="30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a:t>
            </a:r>
            <a:r>
              <a:rPr lang="en-US" sz="2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sz="2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p>
            <a:pPr marL="342900" marR="0" indent="-342900">
              <a:lnSpc>
                <a:spcPct val="107000"/>
              </a:lnSpc>
              <a:spcBef>
                <a:spcPts val="0"/>
              </a:spcBef>
              <a:spcAft>
                <a:spcPts val="0"/>
              </a:spcAft>
              <a:buAutoNum type="alphaLcParenR"/>
            </a:pPr>
            <a:r>
              <a:rPr lang="en-US" sz="2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 = ?</a:t>
            </a:r>
            <a:endParaRPr lang="en-US" sz="2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p>
            <a:pPr marL="342900" marR="0" indent="-342900">
              <a:lnSpc>
                <a:spcPct val="107000"/>
              </a:lnSpc>
              <a:spcBef>
                <a:spcPts val="0"/>
              </a:spcBef>
              <a:spcAft>
                <a:spcPts val="0"/>
              </a:spcAft>
              <a:buAutoNum type="alphaLcParenR"/>
            </a:pPr>
            <a:r>
              <a:rPr lang="en-US" sz="2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L = ?</a:t>
            </a:r>
            <a:endParaRPr lang="en-US" sz="2500">
              <a:effectLst/>
              <a:latin typeface="Calibri" panose="020F0502020204030204" pitchFamily="34" charset="0"/>
              <a:ea typeface="游明朝" panose="02020400000000000000" pitchFamily="18" charset="-128"/>
              <a:cs typeface="Times New Roman" panose="02020603050405020304" pitchFamily="18" charset="0"/>
            </a:endParaRPr>
          </a:p>
        </p:txBody>
      </p:sp>
      <p:sp>
        <p:nvSpPr>
          <p:cNvPr id="26" name="TextBox 25"/>
          <p:cNvSpPr txBox="1"/>
          <p:nvPr/>
        </p:nvSpPr>
        <p:spPr>
          <a:xfrm>
            <a:off x="4268787" y="3964215"/>
            <a:ext cx="6565900" cy="894860"/>
          </a:xfrm>
          <a:prstGeom prst="rect">
            <a:avLst/>
          </a:prstGeom>
          <a:noFill/>
        </p:spPr>
        <p:txBody>
          <a:bodyPr wrap="square">
            <a:spAutoFit/>
          </a:bodyPr>
          <a:lstStyle/>
          <a:p>
            <a:pPr marL="0" marR="0">
              <a:lnSpc>
                <a:spcPct val="107000"/>
              </a:lnSpc>
              <a:spcBef>
                <a:spcPts val="0"/>
              </a:spcBef>
              <a:spcAft>
                <a:spcPts val="0"/>
              </a:spcAft>
            </a:pPr>
            <a:r>
              <a:rPr lang="en-US" sz="2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 H = d</a:t>
            </a:r>
            <a:r>
              <a:rPr lang="en-US" sz="2500" baseline="-25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y</a:t>
            </a:r>
            <a:r>
              <a:rPr lang="en-US" sz="2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 </a:t>
            </a:r>
            <a:r>
              <a:rPr lang="en-US" altLang="en-US" sz="2500">
                <a:latin typeface="Arial" panose="020B0604020202020204" pitchFamily="34" charset="0"/>
                <a:cs typeface="Arial" panose="020B0604020202020204" pitchFamily="34" charset="0"/>
              </a:rPr>
              <a:t>½ gt </a:t>
            </a:r>
            <a:r>
              <a:rPr lang="en-US" altLang="en-US" sz="2500" baseline="30000">
                <a:latin typeface="Arial" panose="020B0604020202020204" pitchFamily="34" charset="0"/>
                <a:cs typeface="Arial" panose="020B0604020202020204" pitchFamily="34" charset="0"/>
              </a:rPr>
              <a:t>2</a:t>
            </a:r>
            <a:r>
              <a:rPr lang="en-US" altLang="en-US" sz="2500">
                <a:latin typeface="Arial" panose="020B0604020202020204" pitchFamily="34" charset="0"/>
                <a:cs typeface="Arial" panose="020B0604020202020204" pitchFamily="34" charset="0"/>
              </a:rPr>
              <a:t> </a:t>
            </a:r>
            <a:endParaRPr lang="en-US" sz="2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2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Do đó:</a:t>
            </a:r>
            <a:endParaRPr lang="en-US" sz="2500">
              <a:effectLst/>
              <a:latin typeface="Calibri" panose="020F0502020204030204" pitchFamily="34" charset="0"/>
              <a:ea typeface="游明朝" panose="02020400000000000000" pitchFamily="18" charset="-128"/>
              <a:cs typeface="Times New Roman" panose="02020603050405020304" pitchFamily="18" charset="0"/>
            </a:endParaRPr>
          </a:p>
        </p:txBody>
      </p:sp>
      <p:grpSp>
        <p:nvGrpSpPr>
          <p:cNvPr id="27" name="Group 26"/>
          <p:cNvGrpSpPr/>
          <p:nvPr/>
        </p:nvGrpSpPr>
        <p:grpSpPr>
          <a:xfrm>
            <a:off x="5714999" y="4442918"/>
            <a:ext cx="4550775" cy="1734618"/>
            <a:chOff x="7878950" y="1342232"/>
            <a:chExt cx="2722564" cy="1841593"/>
          </a:xfrm>
        </p:grpSpPr>
        <p:pic>
          <p:nvPicPr>
            <p:cNvPr id="28" name="Picture 27" descr="empty-red-rectang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43673" y="1342232"/>
              <a:ext cx="2288975" cy="1420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a14="http://schemas.microsoft.com/office/drawing/2010/main" Requires="a14">
            <p:sp>
              <p:nvSpPr>
                <p:cNvPr id="29" name="Object 18"/>
                <p:cNvSpPr txBox="1"/>
                <p:nvPr/>
              </p:nvSpPr>
              <p:spPr bwMode="auto">
                <a:xfrm>
                  <a:off x="7878950" y="1471002"/>
                  <a:ext cx="2722564" cy="1712823"/>
                </a:xfrm>
                <a:prstGeom prst="rect">
                  <a:avLst/>
                </a:prstGeom>
                <a:noFill/>
                <a:ln>
                  <a:noFill/>
                </a:ln>
                <a:effectLst/>
              </p:spPr>
              <p:txBody>
                <a:bodyPr>
                  <a:noAutofit/>
                </a:bodyPr>
                <a:lstStyle/>
                <a:p>
                  <a:pPr algn="ctr"/>
                  <a14:m>
                    <m:oMath xmlns:m="http://schemas.openxmlformats.org/officeDocument/2006/math">
                      <m:r>
                        <a:rPr lang="en-US" sz="2800" b="0" i="1" smtClean="0">
                          <a:solidFill>
                            <a:srgbClr val="000000"/>
                          </a:solidFill>
                          <a:latin typeface="Cambria Math" panose="02040503050406030204" pitchFamily="18" charset="0"/>
                        </a:rPr>
                        <m:t>𝑡</m:t>
                      </m:r>
                      <m:r>
                        <a:rPr lang="en-US" sz="2800" b="0" i="1" smtClean="0">
                          <a:solidFill>
                            <a:srgbClr val="000000"/>
                          </a:solidFill>
                          <a:latin typeface="Cambria Math" panose="02040503050406030204" pitchFamily="18" charset="0"/>
                        </a:rPr>
                        <m:t>=</m:t>
                      </m:r>
                      <m:rad>
                        <m:radPr>
                          <m:degHide m:val="on"/>
                          <m:ctrlPr>
                            <a:rPr lang="en-US" sz="2800" i="1">
                              <a:solidFill>
                                <a:srgbClr val="000000"/>
                              </a:solidFill>
                              <a:latin typeface="Cambria Math" panose="02040503050406030204"/>
                            </a:rPr>
                          </m:ctrlPr>
                        </m:radPr>
                        <m:deg/>
                        <m:e>
                          <m:f>
                            <m:fPr>
                              <m:ctrlPr>
                                <a:rPr lang="en-US" sz="2800" i="1">
                                  <a:solidFill>
                                    <a:srgbClr val="000000"/>
                                  </a:solidFill>
                                  <a:latin typeface="Cambria Math" panose="02040503050406030204"/>
                                </a:rPr>
                              </m:ctrlPr>
                            </m:fPr>
                            <m:num>
                              <m:r>
                                <a:rPr lang="en-US" sz="2800" b="0" i="1">
                                  <a:solidFill>
                                    <a:srgbClr val="000000"/>
                                  </a:solidFill>
                                  <a:latin typeface="Cambria Math" panose="02040503050406030204" pitchFamily="18" charset="0"/>
                                </a:rPr>
                                <m:t>2</m:t>
                              </m:r>
                              <m:r>
                                <a:rPr lang="en-US" sz="2800" b="0" i="1" smtClean="0">
                                  <a:solidFill>
                                    <a:srgbClr val="000000"/>
                                  </a:solidFill>
                                  <a:latin typeface="Cambria Math" panose="02040503050406030204" pitchFamily="18" charset="0"/>
                                </a:rPr>
                                <m:t>𝐻</m:t>
                              </m:r>
                            </m:num>
                            <m:den>
                              <m:r>
                                <a:rPr lang="en-US" sz="2800" b="0" i="1">
                                  <a:solidFill>
                                    <a:srgbClr val="000000"/>
                                  </a:solidFill>
                                  <a:latin typeface="Cambria Math" panose="02040503050406030204" pitchFamily="18" charset="0"/>
                                </a:rPr>
                                <m:t>𝑔</m:t>
                              </m:r>
                            </m:den>
                          </m:f>
                        </m:e>
                      </m:rad>
                      <m:r>
                        <a:rPr lang="en-US" sz="2800" i="1">
                          <a:solidFill>
                            <a:srgbClr val="000000"/>
                          </a:solidFill>
                          <a:latin typeface="Cambria Math" panose="02040503050406030204" pitchFamily="18" charset="0"/>
                        </a:rPr>
                        <m:t>=</m:t>
                      </m:r>
                      <m:r>
                        <a:rPr lang="en-US" sz="2800" i="1">
                          <a:solidFill>
                            <a:srgbClr val="000000"/>
                          </a:solidFill>
                          <a:latin typeface="Cambria Math" panose="02040503050406030204" pitchFamily="18" charset="0"/>
                        </a:rPr>
                        <m:t>2</m:t>
                      </m:r>
                      <m:r>
                        <a:rPr lang="en-US" sz="2800" i="1">
                          <a:solidFill>
                            <a:srgbClr val="000000"/>
                          </a:solidFill>
                          <a:latin typeface="Cambria Math" panose="02040503050406030204" pitchFamily="18" charset="0"/>
                        </a:rPr>
                        <m:t>,</m:t>
                      </m:r>
                      <m:r>
                        <a:rPr lang="en-US" sz="2800" i="1">
                          <a:solidFill>
                            <a:srgbClr val="000000"/>
                          </a:solidFill>
                          <a:latin typeface="Cambria Math" panose="02040503050406030204" pitchFamily="18" charset="0"/>
                        </a:rPr>
                        <m:t>86</m:t>
                      </m:r>
                    </m:oMath>
                  </a14:m>
                  <a:r>
                    <a:rPr lang="en-US" sz="2800" dirty="0">
                      <a:latin typeface="Arial" panose="020B0604020202020204" pitchFamily="34" charset="0"/>
                      <a:cs typeface="Arial" panose="020B0604020202020204" pitchFamily="34" charset="0"/>
                    </a:rPr>
                    <a:t>s</a:t>
                  </a:r>
                  <a:endParaRPr lang="en-US" sz="2800" dirty="0">
                    <a:latin typeface="Arial" panose="020B0604020202020204" pitchFamily="34" charset="0"/>
                    <a:cs typeface="Arial" panose="020B0604020202020204" pitchFamily="34" charset="0"/>
                  </a:endParaRPr>
                </a:p>
              </p:txBody>
            </p:sp>
          </mc:Choice>
          <mc:Fallback>
            <p:sp>
              <p:nvSpPr>
                <p:cNvPr id="29" name="Object 18"/>
                <p:cNvSpPr txBox="1">
                  <a:spLocks noRot="1" noChangeAspect="1" noMove="1" noResize="1" noEditPoints="1" noAdjustHandles="1" noChangeArrowheads="1" noChangeShapeType="1" noTextEdit="1"/>
                </p:cNvSpPr>
                <p:nvPr/>
              </p:nvSpPr>
              <p:spPr bwMode="auto">
                <a:xfrm>
                  <a:off x="7878950" y="1471002"/>
                  <a:ext cx="2722564" cy="1712823"/>
                </a:xfrm>
                <a:prstGeom prst="rect">
                  <a:avLst/>
                </a:prstGeom>
                <a:blipFill rotWithShape="1">
                  <a:blip r:embed="rId5"/>
                </a:blipFill>
                <a:ln>
                  <a:noFill/>
                </a:ln>
                <a:effectLst/>
              </p:spPr>
              <p:txBody>
                <a:bodyPr/>
                <a:lstStyle/>
                <a:p>
                  <a:r>
                    <a:rPr lang="en-US" altLang="en-US">
                      <a:noFill/>
                    </a:rPr>
                    <a:t> </a:t>
                  </a:r>
                </a:p>
              </p:txBody>
            </p:sp>
          </mc:Fallback>
        </mc:AlternateContent>
      </p:grpSp>
      <p:sp>
        <p:nvSpPr>
          <p:cNvPr id="30" name="TextBox 29"/>
          <p:cNvSpPr txBox="1"/>
          <p:nvPr/>
        </p:nvSpPr>
        <p:spPr>
          <a:xfrm>
            <a:off x="4181474" y="6141518"/>
            <a:ext cx="6565900" cy="483209"/>
          </a:xfrm>
          <a:prstGeom prst="rect">
            <a:avLst/>
          </a:prstGeom>
          <a:noFill/>
        </p:spPr>
        <p:txBody>
          <a:bodyPr wrap="square">
            <a:spAutoFit/>
          </a:bodyPr>
          <a:lstStyle/>
          <a:p>
            <a:pPr marL="0" marR="0">
              <a:lnSpc>
                <a:spcPct val="107000"/>
              </a:lnSpc>
              <a:spcBef>
                <a:spcPts val="0"/>
              </a:spcBef>
              <a:spcAft>
                <a:spcPts val="0"/>
              </a:spcAft>
            </a:pPr>
            <a:r>
              <a:rPr lang="en-US" sz="2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b) L = d</a:t>
            </a:r>
            <a:r>
              <a:rPr lang="en-US" sz="2500" baseline="-25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x max</a:t>
            </a:r>
            <a:r>
              <a:rPr lang="en-US" sz="2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 v.t = 34,3 m.</a:t>
            </a:r>
            <a:endParaRPr lang="en-US" sz="2500">
              <a:effectLst/>
              <a:latin typeface="Calibri" panose="020F0502020204030204" pitchFamily="34" charset="0"/>
              <a:ea typeface="游明朝" panose="02020400000000000000" pitchFamily="18" charset="-128"/>
              <a:cs typeface="Times New Roman" panose="02020603050405020304" pitchFamily="18" charset="0"/>
            </a:endParaRPr>
          </a:p>
        </p:txBody>
      </p:sp>
      <p:cxnSp>
        <p:nvCxnSpPr>
          <p:cNvPr id="3" name="Straight Connector 2"/>
          <p:cNvCxnSpPr/>
          <p:nvPr/>
        </p:nvCxnSpPr>
        <p:spPr>
          <a:xfrm>
            <a:off x="3492500" y="3964215"/>
            <a:ext cx="0" cy="2418907"/>
          </a:xfrm>
          <a:prstGeom prst="line">
            <a:avLst/>
          </a:prstGeom>
          <a:ln w="3810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1" grpId="0"/>
      <p:bldP spid="26" grpId="0"/>
      <p:bldP spid="3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56"/>
          <p:cNvGrpSpPr/>
          <p:nvPr/>
        </p:nvGrpSpPr>
        <p:grpSpPr>
          <a:xfrm>
            <a:off x="4718423" y="126868"/>
            <a:ext cx="2590800" cy="531988"/>
            <a:chOff x="2193" y="0"/>
            <a:chExt cx="2245706" cy="1239104"/>
          </a:xfrm>
          <a:solidFill>
            <a:srgbClr val="002060"/>
          </a:solidFill>
          <a:scene3d>
            <a:camera prst="orthographicFront"/>
            <a:lightRig rig="threePt" dir="t">
              <a:rot lat="0" lon="0" rev="7500000"/>
            </a:lightRig>
          </a:scene3d>
        </p:grpSpPr>
        <p:sp>
          <p:nvSpPr>
            <p:cNvPr id="24" name="Rounded Rectangle 57"/>
            <p:cNvSpPr/>
            <p:nvPr/>
          </p:nvSpPr>
          <p:spPr>
            <a:xfrm>
              <a:off x="2193" y="0"/>
              <a:ext cx="2245706" cy="1239104"/>
            </a:xfrm>
            <a:prstGeom prst="roundRect">
              <a:avLst/>
            </a:prstGeom>
            <a:grpFill/>
            <a:sp3d prstMaterial="plastic">
              <a:bevelT w="127000" h="25400" prst="relaxedInset"/>
            </a:sp3d>
          </p:spPr>
          <p:style>
            <a:lnRef idx="0">
              <a:schemeClr val="lt2">
                <a:hueOff val="0"/>
                <a:satOff val="0"/>
                <a:lumOff val="0"/>
                <a:alphaOff val="0"/>
              </a:schemeClr>
            </a:lnRef>
            <a:fillRef idx="3">
              <a:schemeClr val="dk2">
                <a:hueOff val="0"/>
                <a:satOff val="0"/>
                <a:lumOff val="0"/>
                <a:alphaOff val="0"/>
              </a:schemeClr>
            </a:fillRef>
            <a:effectRef idx="2">
              <a:schemeClr val="dk2">
                <a:hueOff val="0"/>
                <a:satOff val="0"/>
                <a:lumOff val="0"/>
                <a:alphaOff val="0"/>
              </a:schemeClr>
            </a:effectRef>
            <a:fontRef idx="minor">
              <a:schemeClr val="lt1"/>
            </a:fontRef>
          </p:style>
        </p:sp>
        <p:sp>
          <p:nvSpPr>
            <p:cNvPr id="25" name="Rounded Rectangle 4"/>
            <p:cNvSpPr/>
            <p:nvPr/>
          </p:nvSpPr>
          <p:spPr>
            <a:xfrm>
              <a:off x="77334" y="60488"/>
              <a:ext cx="2124730" cy="1118127"/>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121920" tIns="60960" rIns="121920" bIns="60960" numCol="1" spcCol="1270" anchor="ctr" anchorCtr="0">
              <a:noAutofit/>
            </a:bodyPr>
            <a:lstStyle/>
            <a:p>
              <a:pPr algn="ctr" defTabSz="1422400">
                <a:lnSpc>
                  <a:spcPct val="90000"/>
                </a:lnSpc>
                <a:spcBef>
                  <a:spcPct val="0"/>
                </a:spcBef>
                <a:spcAft>
                  <a:spcPct val="35000"/>
                </a:spcAft>
              </a:pPr>
              <a:r>
                <a:rPr lang="en-US" sz="2600" b="1">
                  <a:latin typeface="Arial" panose="020B0604020202020204" pitchFamily="34" charset="0"/>
                  <a:cs typeface="Arial" panose="020B0604020202020204" pitchFamily="34" charset="0"/>
                </a:rPr>
                <a:t>Câu hỏi</a:t>
              </a:r>
              <a:endParaRPr lang="en-US" sz="2600" b="1">
                <a:latin typeface="Arial" panose="020B0604020202020204" pitchFamily="34" charset="0"/>
                <a:cs typeface="Arial" panose="020B0604020202020204" pitchFamily="34" charset="0"/>
              </a:endParaRPr>
            </a:p>
          </p:txBody>
        </p:sp>
      </p:grpSp>
      <p:sp>
        <p:nvSpPr>
          <p:cNvPr id="26" name="Rectangle: Rounded Corners 25"/>
          <p:cNvSpPr/>
          <p:nvPr/>
        </p:nvSpPr>
        <p:spPr>
          <a:xfrm>
            <a:off x="838200" y="761999"/>
            <a:ext cx="10972800" cy="2596125"/>
          </a:xfrm>
          <a:prstGeom prst="roundRect">
            <a:avLst>
              <a:gd name="adj" fmla="val 8564"/>
            </a:avLst>
          </a:prstGeom>
          <a:solidFill>
            <a:schemeClr val="accent5">
              <a:lumMod val="20000"/>
              <a:lumOff val="80000"/>
            </a:schemeClr>
          </a:solidFill>
          <a:ln cmpd="dbl">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30" name="Text Box 29"/>
          <p:cNvSpPr txBox="1">
            <a:spLocks noChangeArrowheads="1"/>
          </p:cNvSpPr>
          <p:nvPr/>
        </p:nvSpPr>
        <p:spPr bwMode="auto">
          <a:xfrm>
            <a:off x="1108649" y="737758"/>
            <a:ext cx="10431902" cy="2541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a:lnSpc>
                <a:spcPct val="107000"/>
              </a:lnSpc>
              <a:spcBef>
                <a:spcPts val="0"/>
              </a:spcBef>
              <a:spcAft>
                <a:spcPts val="0"/>
              </a:spcAft>
            </a:pPr>
            <a:r>
              <a:rPr lang="en-US" sz="25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 </a:t>
            </a:r>
            <a:r>
              <a:rPr lang="en-US" sz="25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Một</a:t>
            </a:r>
            <a:r>
              <a:rPr lang="en-US" sz="25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5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máy</a:t>
            </a:r>
            <a:r>
              <a:rPr lang="en-US" sz="25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bay </a:t>
            </a:r>
            <a:r>
              <a:rPr lang="en-US" sz="25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chở</a:t>
            </a:r>
            <a:r>
              <a:rPr lang="en-US" sz="25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5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hàng</a:t>
            </a:r>
            <a:r>
              <a:rPr lang="en-US" sz="25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5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đang</a:t>
            </a:r>
            <a:r>
              <a:rPr lang="en-US" sz="25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bay </a:t>
            </a:r>
            <a:r>
              <a:rPr lang="en-US" sz="25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ngang</a:t>
            </a:r>
            <a:r>
              <a:rPr lang="en-US" sz="25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ở </a:t>
            </a:r>
            <a:r>
              <a:rPr lang="en-US" sz="25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độ</a:t>
            </a:r>
            <a:r>
              <a:rPr lang="en-US" sz="25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5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cao</a:t>
            </a:r>
            <a:r>
              <a:rPr lang="en-US" sz="25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490 m </a:t>
            </a:r>
            <a:r>
              <a:rPr lang="en-US" sz="25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với</a:t>
            </a:r>
            <a:r>
              <a:rPr lang="en-US" sz="25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5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vận</a:t>
            </a:r>
            <a:r>
              <a:rPr lang="en-US" sz="25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5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tốc</a:t>
            </a:r>
            <a:r>
              <a:rPr lang="en-US" sz="25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100 m/s </a:t>
            </a:r>
            <a:r>
              <a:rPr lang="en-US" sz="25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thì</a:t>
            </a:r>
            <a:r>
              <a:rPr lang="en-US" sz="25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5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thả</a:t>
            </a:r>
            <a:r>
              <a:rPr lang="en-US" sz="25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5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một</a:t>
            </a:r>
            <a:r>
              <a:rPr lang="en-US" sz="25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5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gói</a:t>
            </a:r>
            <a:r>
              <a:rPr lang="en-US" sz="25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5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hàng</a:t>
            </a:r>
            <a:r>
              <a:rPr lang="en-US" sz="25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5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cứu</a:t>
            </a:r>
            <a:r>
              <a:rPr lang="en-US" sz="25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5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trợ</a:t>
            </a:r>
            <a:r>
              <a:rPr lang="en-US" sz="25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5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xuống</a:t>
            </a:r>
            <a:r>
              <a:rPr lang="en-US" sz="25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5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một</a:t>
            </a:r>
            <a:r>
              <a:rPr lang="en-US" sz="25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5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làng</a:t>
            </a:r>
            <a:r>
              <a:rPr lang="en-US" sz="25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5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đang</a:t>
            </a:r>
            <a:r>
              <a:rPr lang="en-US" sz="25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5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bị</a:t>
            </a:r>
            <a:r>
              <a:rPr lang="en-US" sz="25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5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lũ</a:t>
            </a:r>
            <a:r>
              <a:rPr lang="en-US" sz="25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5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lụt</a:t>
            </a:r>
            <a:r>
              <a:rPr lang="en-US" sz="25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r>
              <a:rPr lang="en-US" sz="25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Lấy</a:t>
            </a:r>
            <a:r>
              <a:rPr lang="en-US" sz="25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g = 98 m/s</a:t>
            </a:r>
            <a:r>
              <a:rPr lang="en-US" sz="2500" baseline="30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a:t>
            </a:r>
            <a:r>
              <a:rPr lang="en-US" sz="25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5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và</a:t>
            </a:r>
            <a:r>
              <a:rPr lang="en-US" sz="25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5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bỏ</a:t>
            </a:r>
            <a:r>
              <a:rPr lang="en-US" sz="25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qua </a:t>
            </a:r>
            <a:r>
              <a:rPr lang="en-US" sz="25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sức</a:t>
            </a:r>
            <a:r>
              <a:rPr lang="en-US" sz="25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5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cản</a:t>
            </a:r>
            <a:r>
              <a:rPr lang="en-US" sz="25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5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của</a:t>
            </a:r>
            <a:r>
              <a:rPr lang="en-US" sz="25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5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không</a:t>
            </a:r>
            <a:r>
              <a:rPr lang="en-US" sz="25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5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khí</a:t>
            </a:r>
            <a:r>
              <a:rPr lang="en-US" sz="25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25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25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 Sau bao </a:t>
            </a:r>
            <a:r>
              <a:rPr lang="en-US" sz="25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lâu</a:t>
            </a:r>
            <a:r>
              <a:rPr lang="en-US" sz="25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5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thì</a:t>
            </a:r>
            <a:r>
              <a:rPr lang="en-US" sz="25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5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gói</a:t>
            </a:r>
            <a:r>
              <a:rPr lang="en-US" sz="25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5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hàng</a:t>
            </a:r>
            <a:r>
              <a:rPr lang="en-US" sz="25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5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chạm</a:t>
            </a:r>
            <a:r>
              <a:rPr lang="en-US" sz="25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5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đất</a:t>
            </a:r>
            <a:r>
              <a:rPr lang="en-US" sz="25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sz="25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25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b) </a:t>
            </a:r>
            <a:r>
              <a:rPr lang="en-US" sz="25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Tầm</a:t>
            </a:r>
            <a:r>
              <a:rPr lang="en-US" sz="25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5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xa</a:t>
            </a:r>
            <a:r>
              <a:rPr lang="en-US" sz="25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5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của</a:t>
            </a:r>
            <a:r>
              <a:rPr lang="en-US" sz="25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5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gói</a:t>
            </a:r>
            <a:r>
              <a:rPr lang="en-US" sz="25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5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hàng</a:t>
            </a:r>
            <a:r>
              <a:rPr lang="en-US" sz="25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5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là</a:t>
            </a:r>
            <a:r>
              <a:rPr lang="en-US" sz="25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bao </a:t>
            </a:r>
            <a:r>
              <a:rPr lang="en-US" sz="25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nhiêu</a:t>
            </a:r>
            <a:r>
              <a:rPr lang="en-US" sz="25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sz="25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25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 </a:t>
            </a:r>
            <a:r>
              <a:rPr lang="en-US" sz="25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Xác</a:t>
            </a:r>
            <a:r>
              <a:rPr lang="en-US" sz="25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5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định</a:t>
            </a:r>
            <a:r>
              <a:rPr lang="en-US" sz="25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5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vận</a:t>
            </a:r>
            <a:r>
              <a:rPr lang="en-US" sz="25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5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tốc</a:t>
            </a:r>
            <a:r>
              <a:rPr lang="en-US" sz="25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5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của</a:t>
            </a:r>
            <a:r>
              <a:rPr lang="en-US" sz="25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5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gói</a:t>
            </a:r>
            <a:r>
              <a:rPr lang="en-US" sz="25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5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hàng</a:t>
            </a:r>
            <a:r>
              <a:rPr lang="en-US" sz="25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5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khi</a:t>
            </a:r>
            <a:r>
              <a:rPr lang="en-US" sz="25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5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chạm</a:t>
            </a:r>
            <a:r>
              <a:rPr lang="en-US" sz="25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5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đất</a:t>
            </a:r>
            <a:r>
              <a:rPr lang="en-US" sz="25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2500" dirty="0">
              <a:effectLst/>
              <a:latin typeface="Calibri" panose="020F0502020204030204" pitchFamily="34" charset="0"/>
              <a:ea typeface="游明朝" panose="02020400000000000000" pitchFamily="18" charset="-128"/>
              <a:cs typeface="Times New Roman" panose="02020603050405020304" pitchFamily="18" charset="0"/>
            </a:endParaRPr>
          </a:p>
        </p:txBody>
      </p:sp>
      <p:grpSp>
        <p:nvGrpSpPr>
          <p:cNvPr id="32" name="Group 31"/>
          <p:cNvGrpSpPr/>
          <p:nvPr/>
        </p:nvGrpSpPr>
        <p:grpSpPr>
          <a:xfrm>
            <a:off x="523655" y="427780"/>
            <a:ext cx="629089" cy="639020"/>
            <a:chOff x="493574" y="321685"/>
            <a:chExt cx="755550" cy="790692"/>
          </a:xfrm>
        </p:grpSpPr>
        <p:sp>
          <p:nvSpPr>
            <p:cNvPr id="33" name="Oval 32"/>
            <p:cNvSpPr/>
            <p:nvPr/>
          </p:nvSpPr>
          <p:spPr>
            <a:xfrm>
              <a:off x="504123" y="333892"/>
              <a:ext cx="644399" cy="65963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descr="Icon&#10;&#10;Description automatically generated"/>
            <p:cNvPicPr>
              <a:picLocks noChangeAspect="1"/>
            </p:cNvPicPr>
            <p:nvPr/>
          </p:nvPicPr>
          <p:blipFill>
            <a:blip r:embed="rId1" cstate="print">
              <a:extLst>
                <a:ext uri="{BEBA8EAE-BF5A-486C-A8C5-ECC9F3942E4B}">
                  <a14:imgProps xmlns:a14="http://schemas.microsoft.com/office/drawing/2010/main">
                    <a14:imgLayer r:embed="rId2">
                      <a14:imgEffect>
                        <a14:backgroundRemoval t="7000" b="90000" l="7442" r="90349">
                          <a14:foregroundMark x1="7558" y1="39556" x2="7558" y2="39556"/>
                          <a14:foregroundMark x1="46744" y1="8556" x2="46744" y2="8556"/>
                          <a14:foregroundMark x1="49302" y1="7000" x2="49302" y2="7000"/>
                          <a14:foregroundMark x1="90349" y1="44333" x2="90349" y2="44333"/>
                        </a14:backgroundRemoval>
                      </a14:imgEffect>
                    </a14:imgLayer>
                  </a14:imgProps>
                </a:ext>
                <a:ext uri="{28A0092B-C50C-407E-A947-70E740481C1C}">
                  <a14:useLocalDpi xmlns:a14="http://schemas.microsoft.com/office/drawing/2010/main" val="0"/>
                </a:ext>
              </a:extLst>
            </a:blip>
            <a:stretch>
              <a:fillRect/>
            </a:stretch>
          </p:blipFill>
          <p:spPr>
            <a:xfrm>
              <a:off x="493574" y="321685"/>
              <a:ext cx="755550" cy="790692"/>
            </a:xfrm>
            <a:prstGeom prst="rect">
              <a:avLst/>
            </a:prstGeom>
          </p:spPr>
        </p:pic>
      </p:grpSp>
      <p:pic>
        <p:nvPicPr>
          <p:cNvPr id="11" name="Content Placeholder 6" descr="A helicopter flying in the sky&#10;&#10;Description automatically generated with medium confidence"/>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566825" y="3429000"/>
            <a:ext cx="4893995" cy="3266742"/>
          </a:xfrm>
          <a:prstGeom prst="rect">
            <a:avLst/>
          </a:prstGeom>
          <a:ln>
            <a:noFill/>
          </a:ln>
          <a:effectLst>
            <a:softEdge rad="112500"/>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9497" y="65600"/>
            <a:ext cx="8603569" cy="542538"/>
            <a:chOff x="74035" y="2231322"/>
            <a:chExt cx="8550261" cy="757342"/>
          </a:xfrm>
        </p:grpSpPr>
        <p:grpSp>
          <p:nvGrpSpPr>
            <p:cNvPr id="5" name="Group 70"/>
            <p:cNvGrpSpPr/>
            <p:nvPr/>
          </p:nvGrpSpPr>
          <p:grpSpPr bwMode="auto">
            <a:xfrm>
              <a:off x="286108" y="2280389"/>
              <a:ext cx="5875473" cy="708275"/>
              <a:chOff x="564747" y="3403331"/>
              <a:chExt cx="3025594" cy="1364238"/>
            </a:xfrm>
          </p:grpSpPr>
          <p:pic>
            <p:nvPicPr>
              <p:cNvPr id="8" name="Picture 8" descr="empty-green-rectangl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64747" y="3403331"/>
                <a:ext cx="3025594" cy="13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9" descr="green-top-fad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205129" y="3887447"/>
                <a:ext cx="1273934" cy="396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 name="TextBox 5"/>
            <p:cNvSpPr txBox="1"/>
            <p:nvPr/>
          </p:nvSpPr>
          <p:spPr bwMode="auto">
            <a:xfrm>
              <a:off x="74035" y="2267003"/>
              <a:ext cx="1501326" cy="687413"/>
            </a:xfrm>
            <a:prstGeom prst="rect">
              <a:avLst/>
            </a:prstGeom>
            <a:noFill/>
          </p:spPr>
          <p:txBody>
            <a:bodyPr wrap="square">
              <a:spAutoFit/>
            </a:bodyPr>
            <a:lstStyle/>
            <a:p>
              <a:pPr algn="ctr">
                <a:defRPr/>
              </a:pPr>
              <a:r>
                <a:rPr lang="en-US" sz="2600">
                  <a:ln w="18415" cmpd="sng">
                    <a:solidFill>
                      <a:srgbClr val="FFFFFF"/>
                    </a:solidFill>
                    <a:prstDash val="solid"/>
                  </a:ln>
                  <a:solidFill>
                    <a:schemeClr val="tx1"/>
                  </a:solidFill>
                  <a:effectLst>
                    <a:glow rad="101600">
                      <a:schemeClr val="accent4">
                        <a:satMod val="175000"/>
                        <a:alpha val="40000"/>
                      </a:schemeClr>
                    </a:glow>
                    <a:outerShdw blurRad="63500" dir="3600000" algn="tl" rotWithShape="0">
                      <a:srgbClr val="000000">
                        <a:alpha val="70000"/>
                      </a:srgbClr>
                    </a:outerShdw>
                  </a:effectLst>
                  <a:latin typeface="Arial" panose="020B0604020202020204" pitchFamily="34" charset="0"/>
                  <a:cs typeface="Arial" panose="020B0604020202020204" pitchFamily="34" charset="0"/>
                </a:rPr>
                <a:t>II</a:t>
              </a:r>
              <a:endParaRPr lang="en-US" sz="2600" dirty="0">
                <a:ln w="18415" cmpd="sng">
                  <a:solidFill>
                    <a:srgbClr val="FFFFFF"/>
                  </a:solidFill>
                  <a:prstDash val="solid"/>
                </a:ln>
                <a:solidFill>
                  <a:schemeClr val="tx1"/>
                </a:solidFill>
                <a:effectLst>
                  <a:glow rad="101600">
                    <a:schemeClr val="accent4">
                      <a:satMod val="175000"/>
                      <a:alpha val="40000"/>
                    </a:schemeClr>
                  </a:glow>
                  <a:outerShdw blurRad="63500" dir="3600000" algn="tl" rotWithShape="0">
                    <a:srgbClr val="000000">
                      <a:alpha val="70000"/>
                    </a:srgbClr>
                  </a:outerShdw>
                </a:effectLst>
                <a:latin typeface="Arial" panose="020B0604020202020204" pitchFamily="34" charset="0"/>
                <a:cs typeface="Arial" panose="020B0604020202020204" pitchFamily="34" charset="0"/>
              </a:endParaRPr>
            </a:p>
          </p:txBody>
        </p:sp>
        <p:sp>
          <p:nvSpPr>
            <p:cNvPr id="7" name="Rectangle 1026060"/>
            <p:cNvSpPr>
              <a:spLocks noChangeArrowheads="1"/>
            </p:cNvSpPr>
            <p:nvPr/>
          </p:nvSpPr>
          <p:spPr bwMode="auto">
            <a:xfrm>
              <a:off x="1209204" y="2231322"/>
              <a:ext cx="7415092" cy="756153"/>
            </a:xfrm>
            <a:prstGeom prst="rect">
              <a:avLst/>
            </a:prstGeom>
            <a:noFill/>
            <a:ln w="9525" algn="ctr">
              <a:noFill/>
              <a:miter lim="800000"/>
            </a:ln>
          </p:spPr>
          <p:txBody>
            <a:bodyPr wrap="square" lIns="109728" tIns="54864" rIns="109728" bIns="54864">
              <a:spAutoFit/>
            </a:bodyPr>
            <a:lstStyle>
              <a:lvl1pPr marL="287655" indent="-287655" defTabSz="1095375">
                <a:defRPr>
                  <a:solidFill>
                    <a:schemeClr val="tx1"/>
                  </a:solidFill>
                  <a:latin typeface="Arial" panose="020B0604020202020204" pitchFamily="34" charset="0"/>
                </a:defRPr>
              </a:lvl1pPr>
              <a:lvl2pPr marL="742950" indent="-285750" defTabSz="1095375">
                <a:defRPr>
                  <a:solidFill>
                    <a:schemeClr val="tx1"/>
                  </a:solidFill>
                  <a:latin typeface="Arial" panose="020B0604020202020204" pitchFamily="34" charset="0"/>
                </a:defRPr>
              </a:lvl2pPr>
              <a:lvl3pPr marL="1143000" indent="-228600" defTabSz="1095375">
                <a:defRPr>
                  <a:solidFill>
                    <a:schemeClr val="tx1"/>
                  </a:solidFill>
                  <a:latin typeface="Arial" panose="020B0604020202020204" pitchFamily="34" charset="0"/>
                </a:defRPr>
              </a:lvl3pPr>
              <a:lvl4pPr marL="1600200" indent="-228600" defTabSz="1095375">
                <a:defRPr>
                  <a:solidFill>
                    <a:schemeClr val="tx1"/>
                  </a:solidFill>
                  <a:latin typeface="Arial" panose="020B0604020202020204" pitchFamily="34" charset="0"/>
                </a:defRPr>
              </a:lvl4pPr>
              <a:lvl5pPr marL="2057400" indent="-228600" defTabSz="1095375">
                <a:defRPr>
                  <a:solidFill>
                    <a:schemeClr val="tx1"/>
                  </a:solidFill>
                  <a:latin typeface="Arial" panose="020B0604020202020204" pitchFamily="34" charset="0"/>
                </a:defRPr>
              </a:lvl5pPr>
              <a:lvl6pPr marL="2514600" indent="-228600" defTabSz="1095375" fontAlgn="base">
                <a:spcBef>
                  <a:spcPct val="0"/>
                </a:spcBef>
                <a:spcAft>
                  <a:spcPct val="0"/>
                </a:spcAft>
                <a:defRPr>
                  <a:solidFill>
                    <a:schemeClr val="tx1"/>
                  </a:solidFill>
                  <a:latin typeface="Arial" panose="020B0604020202020204" pitchFamily="34" charset="0"/>
                </a:defRPr>
              </a:lvl6pPr>
              <a:lvl7pPr marL="2971800" indent="-228600" defTabSz="1095375" fontAlgn="base">
                <a:spcBef>
                  <a:spcPct val="0"/>
                </a:spcBef>
                <a:spcAft>
                  <a:spcPct val="0"/>
                </a:spcAft>
                <a:defRPr>
                  <a:solidFill>
                    <a:schemeClr val="tx1"/>
                  </a:solidFill>
                  <a:latin typeface="Arial" panose="020B0604020202020204" pitchFamily="34" charset="0"/>
                </a:defRPr>
              </a:lvl7pPr>
              <a:lvl8pPr marL="3429000" indent="-228600" defTabSz="1095375" fontAlgn="base">
                <a:spcBef>
                  <a:spcPct val="0"/>
                </a:spcBef>
                <a:spcAft>
                  <a:spcPct val="0"/>
                </a:spcAft>
                <a:defRPr>
                  <a:solidFill>
                    <a:schemeClr val="tx1"/>
                  </a:solidFill>
                  <a:latin typeface="Arial" panose="020B0604020202020204" pitchFamily="34" charset="0"/>
                </a:defRPr>
              </a:lvl8pPr>
              <a:lvl9pPr marL="3886200" indent="-228600" defTabSz="1095375" fontAlgn="base">
                <a:spcBef>
                  <a:spcPct val="0"/>
                </a:spcBef>
                <a:spcAft>
                  <a:spcPct val="0"/>
                </a:spcAft>
                <a:defRPr>
                  <a:solidFill>
                    <a:schemeClr val="tx1"/>
                  </a:solidFill>
                  <a:latin typeface="Arial" panose="020B0604020202020204" pitchFamily="34" charset="0"/>
                </a:defRPr>
              </a:lvl9pPr>
            </a:lstStyle>
            <a:p>
              <a:pPr marL="0" indent="0" defTabSz="1095375">
                <a:buClr>
                  <a:schemeClr val="tx2"/>
                </a:buClr>
                <a:buSzPct val="95000"/>
                <a:defRPr/>
              </a:pPr>
              <a:r>
                <a:rPr lang="en-US" sz="2800" i="1">
                  <a:cs typeface="Arial" panose="020B0604020202020204" pitchFamily="34" charset="0"/>
                </a:rPr>
                <a:t>Chuyển động ném xiên</a:t>
              </a:r>
              <a:endParaRPr lang="en-US" sz="2800" dirty="0">
                <a:cs typeface="Arial" panose="020B0604020202020204" pitchFamily="34" charset="0"/>
              </a:endParaRPr>
            </a:p>
          </p:txBody>
        </p:sp>
      </p:grpSp>
      <p:pic>
        <p:nvPicPr>
          <p:cNvPr id="15" name="Picture 5" descr="empty-blue-rectang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943" y="683927"/>
            <a:ext cx="11203626" cy="2311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Box 19"/>
          <p:cNvSpPr txBox="1"/>
          <p:nvPr/>
        </p:nvSpPr>
        <p:spPr>
          <a:xfrm>
            <a:off x="901849" y="779177"/>
            <a:ext cx="9879595" cy="1297406"/>
          </a:xfrm>
          <a:prstGeom prst="rect">
            <a:avLst/>
          </a:prstGeom>
          <a:noFill/>
        </p:spPr>
        <p:txBody>
          <a:bodyPr wrap="square">
            <a:spAutoFit/>
          </a:bodyPr>
          <a:lstStyle/>
          <a:p>
            <a:pPr marL="342900" indent="-342900" algn="just">
              <a:lnSpc>
                <a:spcPct val="107000"/>
              </a:lnSpc>
              <a:buFont typeface="Wingdings" panose="05000000000000000000" pitchFamily="2" charset="2"/>
              <a:buChar char="§"/>
            </a:pPr>
            <a:r>
              <a:rPr lang="en-US" sz="2500">
                <a:solidFill>
                  <a:srgbClr val="000000"/>
                </a:solidFill>
                <a:latin typeface="Arial" panose="020B0604020202020204" pitchFamily="34" charset="0"/>
                <a:ea typeface="Times New Roman" panose="02020603050405020304" pitchFamily="18" charset="0"/>
                <a:cs typeface="Arial" panose="020B0604020202020204" pitchFamily="34" charset="0"/>
              </a:rPr>
              <a:t>Khi đánh một quả bóng tennis lên cao theo phương xiên góc với phương nằm ngang, người ta thấy quả bóng bay lên rồi rơi xuống theo một quỹ đạo có dạng hình parabol. </a:t>
            </a:r>
            <a:endParaRPr lang="en-US" sz="2500">
              <a:solidFill>
                <a:srgbClr val="000000"/>
              </a:solidFill>
              <a:latin typeface="Arial" panose="020B0604020202020204" pitchFamily="34" charset="0"/>
              <a:ea typeface="Times New Roman" panose="02020603050405020304" pitchFamily="18" charset="0"/>
              <a:cs typeface="Arial" panose="020B0604020202020204" pitchFamily="34" charset="0"/>
            </a:endParaRPr>
          </a:p>
        </p:txBody>
      </p:sp>
      <p:pic>
        <p:nvPicPr>
          <p:cNvPr id="24" name="Picture 5"/>
          <p:cNvPicPr>
            <a:picLocks noChangeAspect="1" noChangeArrowheads="1"/>
          </p:cNvPicPr>
          <p:nvPr/>
        </p:nvPicPr>
        <p:blipFill rotWithShape="1">
          <a:blip r:embed="rId4">
            <a:extLst>
              <a:ext uri="{28A0092B-C50C-407E-A947-70E740481C1C}">
                <a14:useLocalDpi xmlns:a14="http://schemas.microsoft.com/office/drawing/2010/main" val="0"/>
              </a:ext>
            </a:extLst>
          </a:blip>
          <a:srcRect t="1" b="-2440"/>
          <a:stretch>
            <a:fillRect/>
          </a:stretch>
        </p:blipFill>
        <p:spPr bwMode="auto">
          <a:xfrm>
            <a:off x="725846" y="3532741"/>
            <a:ext cx="4524637" cy="257821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TextBox 24"/>
          <p:cNvSpPr txBox="1"/>
          <p:nvPr/>
        </p:nvSpPr>
        <p:spPr>
          <a:xfrm>
            <a:off x="-80644" y="6077179"/>
            <a:ext cx="5912105" cy="769441"/>
          </a:xfrm>
          <a:prstGeom prst="rect">
            <a:avLst/>
          </a:prstGeom>
          <a:noFill/>
        </p:spPr>
        <p:txBody>
          <a:bodyPr wrap="square">
            <a:spAutoFit/>
          </a:bodyPr>
          <a:lstStyle/>
          <a:p>
            <a:pPr lvl="1" algn="ctr" defTabSz="1095375">
              <a:buClr>
                <a:schemeClr val="tx2"/>
              </a:buClr>
              <a:buSzPct val="95000"/>
            </a:pPr>
            <a:r>
              <a:rPr lang="en-US" sz="2200" i="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Một quả bóng đã được ném xuống sàn và nảy lên xiên góc với phương ngang. </a:t>
            </a:r>
            <a:endParaRPr lang="en-US" sz="2200" i="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a:blip r:embed="rId5"/>
          <a:stretch>
            <a:fillRect/>
          </a:stretch>
        </p:blipFill>
        <p:spPr>
          <a:xfrm>
            <a:off x="6670990" y="3464144"/>
            <a:ext cx="4524637" cy="2646812"/>
          </a:xfrm>
          <a:prstGeom prst="rect">
            <a:avLst/>
          </a:prstGeom>
          <a:ln>
            <a:noFill/>
          </a:ln>
          <a:effectLst>
            <a:softEdge rad="112500"/>
          </a:effectLst>
        </p:spPr>
      </p:pic>
      <p:sp>
        <p:nvSpPr>
          <p:cNvPr id="31" name="TextBox 30"/>
          <p:cNvSpPr txBox="1"/>
          <p:nvPr/>
        </p:nvSpPr>
        <p:spPr>
          <a:xfrm>
            <a:off x="5831461" y="6243698"/>
            <a:ext cx="6203695" cy="436402"/>
          </a:xfrm>
          <a:prstGeom prst="rect">
            <a:avLst/>
          </a:prstGeom>
          <a:noFill/>
        </p:spPr>
        <p:txBody>
          <a:bodyPr wrap="square">
            <a:spAutoFit/>
          </a:bodyPr>
          <a:lstStyle/>
          <a:p>
            <a:pPr marL="0" marR="0" algn="ctr">
              <a:lnSpc>
                <a:spcPct val="107000"/>
              </a:lnSpc>
              <a:spcBef>
                <a:spcPts val="0"/>
              </a:spcBef>
              <a:spcAft>
                <a:spcPts val="0"/>
              </a:spcAft>
            </a:pPr>
            <a:r>
              <a:rPr lang="en-US" sz="2200" i="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Ảnh chụp hoạt nghiệm chuyển động ném xiên</a:t>
            </a:r>
            <a:endParaRPr lang="en-US" sz="2200">
              <a:effectLst/>
              <a:latin typeface="Calibri" panose="020F0502020204030204" pitchFamily="34" charset="0"/>
              <a:ea typeface="游明朝" panose="02020400000000000000" pitchFamily="18" charset="-128"/>
              <a:cs typeface="Times New Roman" panose="02020603050405020304" pitchFamily="18" charset="0"/>
            </a:endParaRPr>
          </a:p>
        </p:txBody>
      </p:sp>
      <p:sp>
        <p:nvSpPr>
          <p:cNvPr id="14" name="TextBox 13"/>
          <p:cNvSpPr txBox="1"/>
          <p:nvPr/>
        </p:nvSpPr>
        <p:spPr>
          <a:xfrm>
            <a:off x="0" y="3029446"/>
            <a:ext cx="5912105" cy="430887"/>
          </a:xfrm>
          <a:prstGeom prst="rect">
            <a:avLst/>
          </a:prstGeom>
          <a:noFill/>
        </p:spPr>
        <p:txBody>
          <a:bodyPr wrap="square">
            <a:spAutoFit/>
          </a:bodyPr>
          <a:lstStyle/>
          <a:p>
            <a:pPr lvl="1" defTabSz="1095375">
              <a:buClr>
                <a:schemeClr val="tx2"/>
              </a:buClr>
              <a:buSzPct val="95000"/>
            </a:pPr>
            <a:r>
              <a:rPr lang="en-US" sz="22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Ví dụ: chuyển động ném xiên</a:t>
            </a:r>
            <a:endParaRPr lang="en-US" sz="22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16" name="TextBox 15"/>
          <p:cNvSpPr txBox="1"/>
          <p:nvPr/>
        </p:nvSpPr>
        <p:spPr>
          <a:xfrm>
            <a:off x="901849" y="2039936"/>
            <a:ext cx="9879595" cy="885755"/>
          </a:xfrm>
          <a:prstGeom prst="rect">
            <a:avLst/>
          </a:prstGeom>
          <a:noFill/>
        </p:spPr>
        <p:txBody>
          <a:bodyPr wrap="square">
            <a:spAutoFit/>
          </a:bodyPr>
          <a:lstStyle/>
          <a:p>
            <a:pPr marL="342900" indent="-342900" algn="just">
              <a:lnSpc>
                <a:spcPct val="107000"/>
              </a:lnSpc>
              <a:buFont typeface="Wingdings" panose="05000000000000000000" pitchFamily="2" charset="2"/>
              <a:buChar char="§"/>
            </a:pPr>
            <a:r>
              <a:rPr lang="en-US" sz="2500">
                <a:solidFill>
                  <a:srgbClr val="000000"/>
                </a:solidFill>
                <a:latin typeface="Arial" panose="020B0604020202020204" pitchFamily="34" charset="0"/>
                <a:ea typeface="Times New Roman" panose="02020603050405020304" pitchFamily="18" charset="0"/>
                <a:cs typeface="Arial" panose="020B0604020202020204" pitchFamily="34" charset="0"/>
              </a:rPr>
              <a:t>Chuyển động của quả bóng trong trường hợp này gọi là chuyển động của vật bị ném xiên, gọi tắt là </a:t>
            </a:r>
            <a:r>
              <a:rPr lang="en-US" sz="2500" b="1">
                <a:solidFill>
                  <a:srgbClr val="000000"/>
                </a:solidFill>
                <a:latin typeface="Arial" panose="020B0604020202020204" pitchFamily="34" charset="0"/>
                <a:ea typeface="Times New Roman" panose="02020603050405020304" pitchFamily="18" charset="0"/>
                <a:cs typeface="Arial" panose="020B0604020202020204" pitchFamily="34" charset="0"/>
              </a:rPr>
              <a:t>chuyển động ném xiên</a:t>
            </a:r>
            <a:r>
              <a:rPr lang="en-US" sz="2500">
                <a:solidFill>
                  <a:srgbClr val="000000"/>
                </a:solidFill>
                <a:latin typeface="Arial" panose="020B0604020202020204" pitchFamily="34" charset="0"/>
                <a:ea typeface="Times New Roman" panose="02020603050405020304" pitchFamily="18" charset="0"/>
                <a:cs typeface="Arial" panose="020B0604020202020204" pitchFamily="34" charset="0"/>
              </a:rPr>
              <a:t>.</a:t>
            </a:r>
            <a:endParaRPr lang="en-US" sz="2500">
              <a:latin typeface="Arial" panose="020B0604020202020204" pitchFamily="34" charset="0"/>
              <a:ea typeface="游明朝" panose="02020400000000000000" pitchFamily="18" charset="-128"/>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5" grpId="0"/>
      <p:bldP spid="31" grpId="0"/>
      <p:bldP spid="14" grpId="0"/>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56"/>
          <p:cNvGrpSpPr/>
          <p:nvPr/>
        </p:nvGrpSpPr>
        <p:grpSpPr>
          <a:xfrm>
            <a:off x="4718423" y="126868"/>
            <a:ext cx="2590800" cy="531988"/>
            <a:chOff x="2193" y="0"/>
            <a:chExt cx="2245706" cy="1239104"/>
          </a:xfrm>
          <a:solidFill>
            <a:srgbClr val="002060"/>
          </a:solidFill>
          <a:scene3d>
            <a:camera prst="orthographicFront"/>
            <a:lightRig rig="threePt" dir="t">
              <a:rot lat="0" lon="0" rev="7500000"/>
            </a:lightRig>
          </a:scene3d>
        </p:grpSpPr>
        <p:sp>
          <p:nvSpPr>
            <p:cNvPr id="24" name="Rounded Rectangle 57"/>
            <p:cNvSpPr/>
            <p:nvPr/>
          </p:nvSpPr>
          <p:spPr>
            <a:xfrm>
              <a:off x="2193" y="0"/>
              <a:ext cx="2245706" cy="1239104"/>
            </a:xfrm>
            <a:prstGeom prst="roundRect">
              <a:avLst/>
            </a:prstGeom>
            <a:grpFill/>
            <a:sp3d prstMaterial="plastic">
              <a:bevelT w="127000" h="25400" prst="relaxedInset"/>
            </a:sp3d>
          </p:spPr>
          <p:style>
            <a:lnRef idx="0">
              <a:schemeClr val="lt2">
                <a:hueOff val="0"/>
                <a:satOff val="0"/>
                <a:lumOff val="0"/>
                <a:alphaOff val="0"/>
              </a:schemeClr>
            </a:lnRef>
            <a:fillRef idx="3">
              <a:schemeClr val="dk2">
                <a:hueOff val="0"/>
                <a:satOff val="0"/>
                <a:lumOff val="0"/>
                <a:alphaOff val="0"/>
              </a:schemeClr>
            </a:fillRef>
            <a:effectRef idx="2">
              <a:schemeClr val="dk2">
                <a:hueOff val="0"/>
                <a:satOff val="0"/>
                <a:lumOff val="0"/>
                <a:alphaOff val="0"/>
              </a:schemeClr>
            </a:effectRef>
            <a:fontRef idx="minor">
              <a:schemeClr val="lt1"/>
            </a:fontRef>
          </p:style>
        </p:sp>
        <p:sp>
          <p:nvSpPr>
            <p:cNvPr id="25" name="Rounded Rectangle 4"/>
            <p:cNvSpPr/>
            <p:nvPr/>
          </p:nvSpPr>
          <p:spPr>
            <a:xfrm>
              <a:off x="77334" y="60488"/>
              <a:ext cx="2124730" cy="1118127"/>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121920" tIns="60960" rIns="121920" bIns="60960" numCol="1" spcCol="1270" anchor="ctr" anchorCtr="0">
              <a:noAutofit/>
            </a:bodyPr>
            <a:lstStyle/>
            <a:p>
              <a:pPr algn="ctr" defTabSz="1422400">
                <a:lnSpc>
                  <a:spcPct val="90000"/>
                </a:lnSpc>
                <a:spcBef>
                  <a:spcPct val="0"/>
                </a:spcBef>
                <a:spcAft>
                  <a:spcPct val="35000"/>
                </a:spcAft>
              </a:pPr>
              <a:r>
                <a:rPr lang="en-US" sz="2600" b="1">
                  <a:latin typeface="Arial" panose="020B0604020202020204" pitchFamily="34" charset="0"/>
                  <a:cs typeface="Arial" panose="020B0604020202020204" pitchFamily="34" charset="0"/>
                </a:rPr>
                <a:t>Câu hỏi</a:t>
              </a:r>
              <a:endParaRPr lang="en-US" sz="2600" b="1">
                <a:latin typeface="Arial" panose="020B0604020202020204" pitchFamily="34" charset="0"/>
                <a:cs typeface="Arial" panose="020B0604020202020204" pitchFamily="34" charset="0"/>
              </a:endParaRPr>
            </a:p>
          </p:txBody>
        </p:sp>
      </p:grpSp>
      <p:sp>
        <p:nvSpPr>
          <p:cNvPr id="26" name="Rectangle: Rounded Corners 25"/>
          <p:cNvSpPr/>
          <p:nvPr/>
        </p:nvSpPr>
        <p:spPr>
          <a:xfrm>
            <a:off x="860248" y="701376"/>
            <a:ext cx="10972800" cy="531989"/>
          </a:xfrm>
          <a:prstGeom prst="roundRect">
            <a:avLst>
              <a:gd name="adj" fmla="val 8564"/>
            </a:avLst>
          </a:prstGeom>
          <a:solidFill>
            <a:schemeClr val="accent5">
              <a:lumMod val="20000"/>
              <a:lumOff val="80000"/>
            </a:schemeClr>
          </a:solidFill>
          <a:ln cmpd="dbl">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30" name="Text Box 29"/>
          <p:cNvSpPr txBox="1">
            <a:spLocks noChangeArrowheads="1"/>
          </p:cNvSpPr>
          <p:nvPr/>
        </p:nvSpPr>
        <p:spPr bwMode="auto">
          <a:xfrm>
            <a:off x="1108649" y="737758"/>
            <a:ext cx="10431902" cy="48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algn="ctr">
              <a:lnSpc>
                <a:spcPct val="107000"/>
              </a:lnSpc>
              <a:spcBef>
                <a:spcPts val="0"/>
              </a:spcBef>
              <a:spcAft>
                <a:spcPts val="0"/>
              </a:spcAft>
            </a:pPr>
            <a:r>
              <a:rPr lang="en-US" sz="2500">
                <a:solidFill>
                  <a:srgbClr val="000000"/>
                </a:solidFill>
                <a:effectLst/>
                <a:latin typeface="Arial" panose="020B0604020202020204" pitchFamily="34" charset="0"/>
                <a:ea typeface="Times New Roman" panose="02020603050405020304" pitchFamily="18" charset="0"/>
              </a:rPr>
              <a:t>Hãy tìm thêm ví dụ về chuyển động ném xiên trong đời sống</a:t>
            </a:r>
            <a:endParaRPr lang="en-US" sz="2500">
              <a:effectLst/>
              <a:latin typeface="Calibri" panose="020F0502020204030204" pitchFamily="34" charset="0"/>
              <a:ea typeface="游明朝" panose="02020400000000000000" pitchFamily="18" charset="-128"/>
              <a:cs typeface="Times New Roman" panose="02020603050405020304" pitchFamily="18" charset="0"/>
            </a:endParaRPr>
          </a:p>
        </p:txBody>
      </p:sp>
      <p:grpSp>
        <p:nvGrpSpPr>
          <p:cNvPr id="32" name="Group 31"/>
          <p:cNvGrpSpPr/>
          <p:nvPr/>
        </p:nvGrpSpPr>
        <p:grpSpPr>
          <a:xfrm>
            <a:off x="523655" y="427780"/>
            <a:ext cx="629089" cy="639020"/>
            <a:chOff x="493574" y="321685"/>
            <a:chExt cx="755550" cy="790692"/>
          </a:xfrm>
        </p:grpSpPr>
        <p:sp>
          <p:nvSpPr>
            <p:cNvPr id="33" name="Oval 32"/>
            <p:cNvSpPr/>
            <p:nvPr/>
          </p:nvSpPr>
          <p:spPr>
            <a:xfrm>
              <a:off x="504123" y="333892"/>
              <a:ext cx="644399" cy="65963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descr="Icon&#10;&#10;Description automatically generated"/>
            <p:cNvPicPr>
              <a:picLocks noChangeAspect="1"/>
            </p:cNvPicPr>
            <p:nvPr/>
          </p:nvPicPr>
          <p:blipFill>
            <a:blip r:embed="rId1" cstate="print">
              <a:extLst>
                <a:ext uri="{BEBA8EAE-BF5A-486C-A8C5-ECC9F3942E4B}">
                  <a14:imgProps xmlns:a14="http://schemas.microsoft.com/office/drawing/2010/main">
                    <a14:imgLayer r:embed="rId2">
                      <a14:imgEffect>
                        <a14:backgroundRemoval t="7000" b="90000" l="7442" r="90349">
                          <a14:foregroundMark x1="7558" y1="39556" x2="7558" y2="39556"/>
                          <a14:foregroundMark x1="46744" y1="8556" x2="46744" y2="8556"/>
                          <a14:foregroundMark x1="49302" y1="7000" x2="49302" y2="7000"/>
                          <a14:foregroundMark x1="90349" y1="44333" x2="90349" y2="44333"/>
                        </a14:backgroundRemoval>
                      </a14:imgEffect>
                    </a14:imgLayer>
                  </a14:imgProps>
                </a:ext>
                <a:ext uri="{28A0092B-C50C-407E-A947-70E740481C1C}">
                  <a14:useLocalDpi xmlns:a14="http://schemas.microsoft.com/office/drawing/2010/main" val="0"/>
                </a:ext>
              </a:extLst>
            </a:blip>
            <a:stretch>
              <a:fillRect/>
            </a:stretch>
          </p:blipFill>
          <p:spPr>
            <a:xfrm>
              <a:off x="493574" y="321685"/>
              <a:ext cx="755550" cy="790692"/>
            </a:xfrm>
            <a:prstGeom prst="rect">
              <a:avLst/>
            </a:prstGeom>
          </p:spPr>
        </p:pic>
      </p:grpSp>
      <p:pic>
        <p:nvPicPr>
          <p:cNvPr id="1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8248" y="1368062"/>
            <a:ext cx="4905552" cy="275937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6028" y="1368061"/>
            <a:ext cx="4091172" cy="285362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Content Placeholder 4" descr="A picture containing person&#10;&#10;Description automatically generated"/>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03099" y="4221687"/>
            <a:ext cx="4873015" cy="2610913"/>
          </a:xfrm>
          <a:prstGeom prst="rect">
            <a:avLst/>
          </a:prstGeom>
          <a:ln>
            <a:noFill/>
          </a:ln>
          <a:effectLst>
            <a:softEdge rad="112500"/>
          </a:effectLst>
        </p:spPr>
      </p:pic>
      <p:pic>
        <p:nvPicPr>
          <p:cNvPr id="16" name="Pictur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6515100" y="4127436"/>
            <a:ext cx="4091172" cy="2705164"/>
          </a:xfrm>
          <a:prstGeom prst="rect">
            <a:avLst/>
          </a:prstGeom>
          <a:ln>
            <a:noFill/>
          </a:ln>
          <a:effectLst>
            <a:softEdge rad="11250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5" descr="empty-blue-rectangl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1198" y="1186523"/>
            <a:ext cx="11627101" cy="2242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 Box 13"/>
          <p:cNvSpPr txBox="1">
            <a:spLocks noChangeArrowheads="1"/>
          </p:cNvSpPr>
          <p:nvPr/>
        </p:nvSpPr>
        <p:spPr bwMode="auto">
          <a:xfrm>
            <a:off x="338942" y="666498"/>
            <a:ext cx="57570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400" i="1">
                <a:solidFill>
                  <a:srgbClr val="0070C0"/>
                </a:solidFill>
                <a:cs typeface="Arial" panose="020B0604020202020204" pitchFamily="34" charset="0"/>
              </a:rPr>
              <a:t>1. Phân tích chuyển động ném xiên</a:t>
            </a:r>
            <a:endParaRPr lang="en-US" altLang="en-US" sz="2400" i="1">
              <a:solidFill>
                <a:srgbClr val="0070C0"/>
              </a:solidFill>
              <a:cs typeface="Arial" panose="020B0604020202020204" pitchFamily="34" charset="0"/>
            </a:endParaRPr>
          </a:p>
        </p:txBody>
      </p:sp>
      <p:sp>
        <p:nvSpPr>
          <p:cNvPr id="20" name="TextBox 19"/>
          <p:cNvSpPr txBox="1"/>
          <p:nvPr/>
        </p:nvSpPr>
        <p:spPr>
          <a:xfrm>
            <a:off x="725846" y="1299793"/>
            <a:ext cx="10323154" cy="2015936"/>
          </a:xfrm>
          <a:prstGeom prst="rect">
            <a:avLst/>
          </a:prstGeom>
          <a:noFill/>
        </p:spPr>
        <p:txBody>
          <a:bodyPr wrap="square">
            <a:spAutoFit/>
          </a:bodyPr>
          <a:lstStyle/>
          <a:p>
            <a:r>
              <a:rPr lang="en-US" sz="2500" dirty="0" err="1">
                <a:latin typeface="Arial" panose="020B0604020202020204" pitchFamily="34" charset="0"/>
                <a:cs typeface="Arial" panose="020B0604020202020204" pitchFamily="34" charset="0"/>
              </a:rPr>
              <a:t>Để</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xác</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định</a:t>
            </a:r>
            <a:r>
              <a:rPr lang="en-US" sz="2500"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thời</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gian</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từ</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khi</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vật</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được</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ném</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lên</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tới</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khi</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vật</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rơi</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chạm</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đất</a:t>
            </a:r>
            <a:r>
              <a:rPr lang="en-US" sz="2500" b="1"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và</a:t>
            </a:r>
            <a:r>
              <a:rPr lang="en-US" sz="2500"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tầm</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xa</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của</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vật</a:t>
            </a:r>
            <a:r>
              <a:rPr lang="en-US" sz="2500" b="1"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theo</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phương</a:t>
            </a:r>
            <a:r>
              <a:rPr lang="en-US" sz="2500" dirty="0">
                <a:latin typeface="Arial" panose="020B0604020202020204" pitchFamily="34" charset="0"/>
                <a:cs typeface="Arial" panose="020B0604020202020204" pitchFamily="34" charset="0"/>
              </a:rPr>
              <a:t> ở </a:t>
            </a:r>
            <a:r>
              <a:rPr lang="en-US" sz="2500" dirty="0" err="1">
                <a:latin typeface="Arial" panose="020B0604020202020204" pitchFamily="34" charset="0"/>
                <a:cs typeface="Arial" panose="020B0604020202020204" pitchFamily="34" charset="0"/>
              </a:rPr>
              <a:t>nằm</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ngang</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người</a:t>
            </a:r>
            <a:r>
              <a:rPr lang="en-US" sz="2500" dirty="0">
                <a:latin typeface="Arial" panose="020B0604020202020204" pitchFamily="34" charset="0"/>
                <a:cs typeface="Arial" panose="020B0604020202020204" pitchFamily="34" charset="0"/>
              </a:rPr>
              <a:t> ta </a:t>
            </a:r>
            <a:r>
              <a:rPr lang="en-US" sz="2500" dirty="0" err="1">
                <a:latin typeface="Arial" panose="020B0604020202020204" pitchFamily="34" charset="0"/>
                <a:cs typeface="Arial" panose="020B0604020202020204" pitchFamily="34" charset="0"/>
              </a:rPr>
              <a:t>cũng</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phân</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tích</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chuyển</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động</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ném</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xiên</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thành</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hai</a:t>
            </a:r>
            <a:r>
              <a:rPr lang="en-US" sz="2500" dirty="0">
                <a:latin typeface="Arial" panose="020B0604020202020204" pitchFamily="34" charset="0"/>
                <a:cs typeface="Arial" panose="020B0604020202020204" pitchFamily="34" charset="0"/>
              </a:rPr>
              <a:t> </a:t>
            </a:r>
            <a:r>
              <a:rPr lang="en-US" sz="2500" i="1" dirty="0" err="1">
                <a:latin typeface="Arial" panose="020B0604020202020204" pitchFamily="34" charset="0"/>
                <a:cs typeface="Arial" panose="020B0604020202020204" pitchFamily="34" charset="0"/>
              </a:rPr>
              <a:t>thành</a:t>
            </a:r>
            <a:r>
              <a:rPr lang="en-US" sz="2500" i="1" dirty="0">
                <a:latin typeface="Arial" panose="020B0604020202020204" pitchFamily="34" charset="0"/>
                <a:cs typeface="Arial" panose="020B0604020202020204" pitchFamily="34" charset="0"/>
              </a:rPr>
              <a:t> </a:t>
            </a:r>
            <a:r>
              <a:rPr lang="en-US" sz="2500" i="1" dirty="0" err="1">
                <a:latin typeface="Arial" panose="020B0604020202020204" pitchFamily="34" charset="0"/>
                <a:cs typeface="Arial" panose="020B0604020202020204" pitchFamily="34" charset="0"/>
              </a:rPr>
              <a:t>phần</a:t>
            </a:r>
            <a:r>
              <a:rPr lang="en-US" sz="2500" i="1" dirty="0">
                <a:latin typeface="Arial" panose="020B0604020202020204" pitchFamily="34" charset="0"/>
                <a:cs typeface="Arial" panose="020B0604020202020204" pitchFamily="34" charset="0"/>
              </a:rPr>
              <a:t>:</a:t>
            </a:r>
            <a:endParaRPr lang="en-US" sz="2500" i="1"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v"/>
            </a:pPr>
            <a:r>
              <a:rPr lang="en-US" sz="2500" i="1" dirty="0">
                <a:latin typeface="Arial" panose="020B0604020202020204" pitchFamily="34" charset="0"/>
                <a:cs typeface="Arial" panose="020B0604020202020204" pitchFamily="34" charset="0"/>
              </a:rPr>
              <a:t> </a:t>
            </a:r>
            <a:r>
              <a:rPr lang="en-US" sz="2500" i="1" dirty="0" err="1">
                <a:latin typeface="Arial" panose="020B0604020202020204" pitchFamily="34" charset="0"/>
                <a:cs typeface="Arial" panose="020B0604020202020204" pitchFamily="34" charset="0"/>
              </a:rPr>
              <a:t>Chuyển</a:t>
            </a:r>
            <a:r>
              <a:rPr lang="en-US" sz="2500" i="1" dirty="0">
                <a:latin typeface="Arial" panose="020B0604020202020204" pitchFamily="34" charset="0"/>
                <a:cs typeface="Arial" panose="020B0604020202020204" pitchFamily="34" charset="0"/>
              </a:rPr>
              <a:t> </a:t>
            </a:r>
            <a:r>
              <a:rPr lang="en-US" sz="2500" i="1" dirty="0" err="1">
                <a:latin typeface="Arial" panose="020B0604020202020204" pitchFamily="34" charset="0"/>
                <a:cs typeface="Arial" panose="020B0604020202020204" pitchFamily="34" charset="0"/>
              </a:rPr>
              <a:t>động</a:t>
            </a:r>
            <a:r>
              <a:rPr lang="en-US" sz="2500" i="1" dirty="0">
                <a:latin typeface="Arial" panose="020B0604020202020204" pitchFamily="34" charset="0"/>
                <a:cs typeface="Arial" panose="020B0604020202020204" pitchFamily="34" charset="0"/>
              </a:rPr>
              <a:t> </a:t>
            </a:r>
            <a:r>
              <a:rPr lang="en-US" sz="2500" i="1" dirty="0" err="1">
                <a:latin typeface="Arial" panose="020B0604020202020204" pitchFamily="34" charset="0"/>
                <a:cs typeface="Arial" panose="020B0604020202020204" pitchFamily="34" charset="0"/>
              </a:rPr>
              <a:t>thành</a:t>
            </a:r>
            <a:r>
              <a:rPr lang="en-US" sz="2500" i="1" dirty="0">
                <a:latin typeface="Arial" panose="020B0604020202020204" pitchFamily="34" charset="0"/>
                <a:cs typeface="Arial" panose="020B0604020202020204" pitchFamily="34" charset="0"/>
              </a:rPr>
              <a:t> </a:t>
            </a:r>
            <a:r>
              <a:rPr lang="en-US" sz="2500" i="1" dirty="0" err="1">
                <a:latin typeface="Arial" panose="020B0604020202020204" pitchFamily="34" charset="0"/>
                <a:cs typeface="Arial" panose="020B0604020202020204" pitchFamily="34" charset="0"/>
              </a:rPr>
              <a:t>phần</a:t>
            </a:r>
            <a:r>
              <a:rPr lang="en-US" sz="2500" i="1" dirty="0">
                <a:latin typeface="Arial" panose="020B0604020202020204" pitchFamily="34" charset="0"/>
                <a:cs typeface="Arial" panose="020B0604020202020204" pitchFamily="34" charset="0"/>
              </a:rPr>
              <a:t> </a:t>
            </a:r>
            <a:r>
              <a:rPr lang="en-US" sz="2500" i="1" dirty="0" err="1">
                <a:latin typeface="Arial" panose="020B0604020202020204" pitchFamily="34" charset="0"/>
                <a:cs typeface="Arial" panose="020B0604020202020204" pitchFamily="34" charset="0"/>
              </a:rPr>
              <a:t>theo</a:t>
            </a:r>
            <a:r>
              <a:rPr lang="en-US" sz="2500" i="1" dirty="0">
                <a:latin typeface="Arial" panose="020B0604020202020204" pitchFamily="34" charset="0"/>
                <a:cs typeface="Arial" panose="020B0604020202020204" pitchFamily="34" charset="0"/>
              </a:rPr>
              <a:t> </a:t>
            </a:r>
            <a:r>
              <a:rPr lang="en-US" sz="2500" i="1" dirty="0" err="1">
                <a:latin typeface="Arial" panose="020B0604020202020204" pitchFamily="34" charset="0"/>
                <a:cs typeface="Arial" panose="020B0604020202020204" pitchFamily="34" charset="0"/>
              </a:rPr>
              <a:t>phương</a:t>
            </a:r>
            <a:r>
              <a:rPr lang="en-US" sz="2500" i="1" dirty="0">
                <a:latin typeface="Arial" panose="020B0604020202020204" pitchFamily="34" charset="0"/>
                <a:cs typeface="Arial" panose="020B0604020202020204" pitchFamily="34" charset="0"/>
              </a:rPr>
              <a:t> </a:t>
            </a:r>
            <a:r>
              <a:rPr lang="en-US" sz="2500" i="1" dirty="0" err="1">
                <a:latin typeface="Arial" panose="020B0604020202020204" pitchFamily="34" charset="0"/>
                <a:cs typeface="Arial" panose="020B0604020202020204" pitchFamily="34" charset="0"/>
              </a:rPr>
              <a:t>thẳng</a:t>
            </a:r>
            <a:r>
              <a:rPr lang="en-US" sz="2500" i="1" dirty="0">
                <a:latin typeface="Arial" panose="020B0604020202020204" pitchFamily="34" charset="0"/>
                <a:cs typeface="Arial" panose="020B0604020202020204" pitchFamily="34" charset="0"/>
              </a:rPr>
              <a:t> </a:t>
            </a:r>
            <a:r>
              <a:rPr lang="en-US" sz="2500" i="1" dirty="0" err="1">
                <a:latin typeface="Arial" panose="020B0604020202020204" pitchFamily="34" charset="0"/>
                <a:cs typeface="Arial" panose="020B0604020202020204" pitchFamily="34" charset="0"/>
              </a:rPr>
              <a:t>đứng</a:t>
            </a:r>
            <a:r>
              <a:rPr lang="en-US" sz="2500" i="1" dirty="0">
                <a:latin typeface="Arial" panose="020B0604020202020204" pitchFamily="34" charset="0"/>
                <a:cs typeface="Arial" panose="020B0604020202020204" pitchFamily="34" charset="0"/>
              </a:rPr>
              <a:t> </a:t>
            </a:r>
            <a:endParaRPr lang="en-US" sz="2500" i="1"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v"/>
            </a:pPr>
            <a:r>
              <a:rPr lang="en-US" sz="2500" i="1" dirty="0" err="1">
                <a:latin typeface="Arial" panose="020B0604020202020204" pitchFamily="34" charset="0"/>
                <a:cs typeface="Arial" panose="020B0604020202020204" pitchFamily="34" charset="0"/>
              </a:rPr>
              <a:t>Chuyển</a:t>
            </a:r>
            <a:r>
              <a:rPr lang="en-US" sz="2500" i="1" dirty="0">
                <a:latin typeface="Arial" panose="020B0604020202020204" pitchFamily="34" charset="0"/>
                <a:cs typeface="Arial" panose="020B0604020202020204" pitchFamily="34" charset="0"/>
              </a:rPr>
              <a:t> </a:t>
            </a:r>
            <a:r>
              <a:rPr lang="en-US" sz="2500" i="1" dirty="0" err="1">
                <a:latin typeface="Arial" panose="020B0604020202020204" pitchFamily="34" charset="0"/>
                <a:cs typeface="Arial" panose="020B0604020202020204" pitchFamily="34" charset="0"/>
              </a:rPr>
              <a:t>động</a:t>
            </a:r>
            <a:r>
              <a:rPr lang="en-US" sz="2500" i="1" dirty="0">
                <a:latin typeface="Arial" panose="020B0604020202020204" pitchFamily="34" charset="0"/>
                <a:cs typeface="Arial" panose="020B0604020202020204" pitchFamily="34" charset="0"/>
              </a:rPr>
              <a:t> </a:t>
            </a:r>
            <a:r>
              <a:rPr lang="en-US" sz="2500" i="1" dirty="0" err="1">
                <a:latin typeface="Arial" panose="020B0604020202020204" pitchFamily="34" charset="0"/>
                <a:cs typeface="Arial" panose="020B0604020202020204" pitchFamily="34" charset="0"/>
              </a:rPr>
              <a:t>thành</a:t>
            </a:r>
            <a:r>
              <a:rPr lang="en-US" sz="2500" i="1"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phần</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theo</a:t>
            </a:r>
            <a:r>
              <a:rPr lang="en-US" sz="2500" dirty="0">
                <a:latin typeface="Arial" panose="020B0604020202020204" pitchFamily="34" charset="0"/>
                <a:cs typeface="Arial" panose="020B0604020202020204" pitchFamily="34" charset="0"/>
              </a:rPr>
              <a:t> </a:t>
            </a:r>
            <a:r>
              <a:rPr lang="en-US" sz="2500" i="1" dirty="0" err="1">
                <a:latin typeface="Arial" panose="020B0604020202020204" pitchFamily="34" charset="0"/>
                <a:cs typeface="Arial" panose="020B0604020202020204" pitchFamily="34" charset="0"/>
              </a:rPr>
              <a:t>phương</a:t>
            </a:r>
            <a:r>
              <a:rPr lang="en-US" sz="2500" i="1" dirty="0">
                <a:latin typeface="Arial" panose="020B0604020202020204" pitchFamily="34" charset="0"/>
                <a:cs typeface="Arial" panose="020B0604020202020204" pitchFamily="34" charset="0"/>
              </a:rPr>
              <a:t> </a:t>
            </a:r>
            <a:r>
              <a:rPr lang="en-US" sz="2500" i="1" dirty="0" err="1">
                <a:latin typeface="Arial" panose="020B0604020202020204" pitchFamily="34" charset="0"/>
                <a:cs typeface="Arial" panose="020B0604020202020204" pitchFamily="34" charset="0"/>
              </a:rPr>
              <a:t>nằm</a:t>
            </a:r>
            <a:r>
              <a:rPr lang="en-US" sz="2500" i="1" dirty="0">
                <a:latin typeface="Arial" panose="020B0604020202020204" pitchFamily="34" charset="0"/>
                <a:cs typeface="Arial" panose="020B0604020202020204" pitchFamily="34" charset="0"/>
              </a:rPr>
              <a:t> </a:t>
            </a:r>
            <a:r>
              <a:rPr lang="en-US" sz="2500" i="1" dirty="0" err="1">
                <a:latin typeface="Arial" panose="020B0604020202020204" pitchFamily="34" charset="0"/>
                <a:cs typeface="Arial" panose="020B0604020202020204" pitchFamily="34" charset="0"/>
              </a:rPr>
              <a:t>ngang</a:t>
            </a:r>
            <a:endParaRPr lang="en-US" sz="2500" i="1" dirty="0">
              <a:latin typeface="Arial" panose="020B0604020202020204" pitchFamily="34" charset="0"/>
              <a:cs typeface="Arial" panose="020B0604020202020204" pitchFamily="34" charset="0"/>
            </a:endParaRPr>
          </a:p>
        </p:txBody>
      </p:sp>
      <p:grpSp>
        <p:nvGrpSpPr>
          <p:cNvPr id="22" name="Group 21"/>
          <p:cNvGrpSpPr/>
          <p:nvPr/>
        </p:nvGrpSpPr>
        <p:grpSpPr>
          <a:xfrm>
            <a:off x="-29497" y="65600"/>
            <a:ext cx="8603569" cy="542538"/>
            <a:chOff x="74035" y="2231322"/>
            <a:chExt cx="8550261" cy="757342"/>
          </a:xfrm>
        </p:grpSpPr>
        <p:grpSp>
          <p:nvGrpSpPr>
            <p:cNvPr id="23" name="Group 70"/>
            <p:cNvGrpSpPr/>
            <p:nvPr/>
          </p:nvGrpSpPr>
          <p:grpSpPr bwMode="auto">
            <a:xfrm>
              <a:off x="286108" y="2280389"/>
              <a:ext cx="5875473" cy="708275"/>
              <a:chOff x="564747" y="3403331"/>
              <a:chExt cx="3025594" cy="1364238"/>
            </a:xfrm>
          </p:grpSpPr>
          <p:pic>
            <p:nvPicPr>
              <p:cNvPr id="31" name="Picture 8" descr="empty-green-rectang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747" y="3403331"/>
                <a:ext cx="3025594" cy="13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9" descr="green-top-fad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205129" y="3887447"/>
                <a:ext cx="1273934" cy="396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4" name="TextBox 23"/>
            <p:cNvSpPr txBox="1"/>
            <p:nvPr/>
          </p:nvSpPr>
          <p:spPr bwMode="auto">
            <a:xfrm>
              <a:off x="74035" y="2267003"/>
              <a:ext cx="1501326" cy="687413"/>
            </a:xfrm>
            <a:prstGeom prst="rect">
              <a:avLst/>
            </a:prstGeom>
            <a:noFill/>
          </p:spPr>
          <p:txBody>
            <a:bodyPr wrap="square">
              <a:spAutoFit/>
            </a:bodyPr>
            <a:lstStyle/>
            <a:p>
              <a:pPr algn="ctr">
                <a:defRPr/>
              </a:pPr>
              <a:r>
                <a:rPr lang="en-US" sz="2600">
                  <a:ln w="18415" cmpd="sng">
                    <a:solidFill>
                      <a:srgbClr val="FFFFFF"/>
                    </a:solidFill>
                    <a:prstDash val="solid"/>
                  </a:ln>
                  <a:solidFill>
                    <a:schemeClr val="tx1"/>
                  </a:solidFill>
                  <a:effectLst>
                    <a:glow rad="101600">
                      <a:schemeClr val="accent4">
                        <a:satMod val="175000"/>
                        <a:alpha val="40000"/>
                      </a:schemeClr>
                    </a:glow>
                    <a:outerShdw blurRad="63500" dir="3600000" algn="tl" rotWithShape="0">
                      <a:srgbClr val="000000">
                        <a:alpha val="70000"/>
                      </a:srgbClr>
                    </a:outerShdw>
                  </a:effectLst>
                  <a:latin typeface="Arial" panose="020B0604020202020204" pitchFamily="34" charset="0"/>
                  <a:cs typeface="Arial" panose="020B0604020202020204" pitchFamily="34" charset="0"/>
                </a:rPr>
                <a:t>II</a:t>
              </a:r>
              <a:endParaRPr lang="en-US" sz="2600" dirty="0">
                <a:ln w="18415" cmpd="sng">
                  <a:solidFill>
                    <a:srgbClr val="FFFFFF"/>
                  </a:solidFill>
                  <a:prstDash val="solid"/>
                </a:ln>
                <a:solidFill>
                  <a:schemeClr val="tx1"/>
                </a:solidFill>
                <a:effectLst>
                  <a:glow rad="101600">
                    <a:schemeClr val="accent4">
                      <a:satMod val="175000"/>
                      <a:alpha val="40000"/>
                    </a:schemeClr>
                  </a:glow>
                  <a:outerShdw blurRad="63500" dir="3600000" algn="tl" rotWithShape="0">
                    <a:srgbClr val="000000">
                      <a:alpha val="70000"/>
                    </a:srgbClr>
                  </a:outerShdw>
                </a:effectLst>
                <a:latin typeface="Arial" panose="020B0604020202020204" pitchFamily="34" charset="0"/>
                <a:cs typeface="Arial" panose="020B0604020202020204" pitchFamily="34" charset="0"/>
              </a:endParaRPr>
            </a:p>
          </p:txBody>
        </p:sp>
        <p:sp>
          <p:nvSpPr>
            <p:cNvPr id="25" name="Rectangle 1026060"/>
            <p:cNvSpPr>
              <a:spLocks noChangeArrowheads="1"/>
            </p:cNvSpPr>
            <p:nvPr/>
          </p:nvSpPr>
          <p:spPr bwMode="auto">
            <a:xfrm>
              <a:off x="1209204" y="2231322"/>
              <a:ext cx="7415092" cy="756153"/>
            </a:xfrm>
            <a:prstGeom prst="rect">
              <a:avLst/>
            </a:prstGeom>
            <a:noFill/>
            <a:ln w="9525" algn="ctr">
              <a:noFill/>
              <a:miter lim="800000"/>
            </a:ln>
          </p:spPr>
          <p:txBody>
            <a:bodyPr wrap="square" lIns="109728" tIns="54864" rIns="109728" bIns="54864">
              <a:spAutoFit/>
            </a:bodyPr>
            <a:lstStyle>
              <a:lvl1pPr marL="287655" indent="-287655" defTabSz="1095375">
                <a:defRPr>
                  <a:solidFill>
                    <a:schemeClr val="tx1"/>
                  </a:solidFill>
                  <a:latin typeface="Arial" panose="020B0604020202020204" pitchFamily="34" charset="0"/>
                </a:defRPr>
              </a:lvl1pPr>
              <a:lvl2pPr marL="742950" indent="-285750" defTabSz="1095375">
                <a:defRPr>
                  <a:solidFill>
                    <a:schemeClr val="tx1"/>
                  </a:solidFill>
                  <a:latin typeface="Arial" panose="020B0604020202020204" pitchFamily="34" charset="0"/>
                </a:defRPr>
              </a:lvl2pPr>
              <a:lvl3pPr marL="1143000" indent="-228600" defTabSz="1095375">
                <a:defRPr>
                  <a:solidFill>
                    <a:schemeClr val="tx1"/>
                  </a:solidFill>
                  <a:latin typeface="Arial" panose="020B0604020202020204" pitchFamily="34" charset="0"/>
                </a:defRPr>
              </a:lvl3pPr>
              <a:lvl4pPr marL="1600200" indent="-228600" defTabSz="1095375">
                <a:defRPr>
                  <a:solidFill>
                    <a:schemeClr val="tx1"/>
                  </a:solidFill>
                  <a:latin typeface="Arial" panose="020B0604020202020204" pitchFamily="34" charset="0"/>
                </a:defRPr>
              </a:lvl4pPr>
              <a:lvl5pPr marL="2057400" indent="-228600" defTabSz="1095375">
                <a:defRPr>
                  <a:solidFill>
                    <a:schemeClr val="tx1"/>
                  </a:solidFill>
                  <a:latin typeface="Arial" panose="020B0604020202020204" pitchFamily="34" charset="0"/>
                </a:defRPr>
              </a:lvl5pPr>
              <a:lvl6pPr marL="2514600" indent="-228600" defTabSz="1095375" fontAlgn="base">
                <a:spcBef>
                  <a:spcPct val="0"/>
                </a:spcBef>
                <a:spcAft>
                  <a:spcPct val="0"/>
                </a:spcAft>
                <a:defRPr>
                  <a:solidFill>
                    <a:schemeClr val="tx1"/>
                  </a:solidFill>
                  <a:latin typeface="Arial" panose="020B0604020202020204" pitchFamily="34" charset="0"/>
                </a:defRPr>
              </a:lvl6pPr>
              <a:lvl7pPr marL="2971800" indent="-228600" defTabSz="1095375" fontAlgn="base">
                <a:spcBef>
                  <a:spcPct val="0"/>
                </a:spcBef>
                <a:spcAft>
                  <a:spcPct val="0"/>
                </a:spcAft>
                <a:defRPr>
                  <a:solidFill>
                    <a:schemeClr val="tx1"/>
                  </a:solidFill>
                  <a:latin typeface="Arial" panose="020B0604020202020204" pitchFamily="34" charset="0"/>
                </a:defRPr>
              </a:lvl7pPr>
              <a:lvl8pPr marL="3429000" indent="-228600" defTabSz="1095375" fontAlgn="base">
                <a:spcBef>
                  <a:spcPct val="0"/>
                </a:spcBef>
                <a:spcAft>
                  <a:spcPct val="0"/>
                </a:spcAft>
                <a:defRPr>
                  <a:solidFill>
                    <a:schemeClr val="tx1"/>
                  </a:solidFill>
                  <a:latin typeface="Arial" panose="020B0604020202020204" pitchFamily="34" charset="0"/>
                </a:defRPr>
              </a:lvl8pPr>
              <a:lvl9pPr marL="3886200" indent="-228600" defTabSz="1095375" fontAlgn="base">
                <a:spcBef>
                  <a:spcPct val="0"/>
                </a:spcBef>
                <a:spcAft>
                  <a:spcPct val="0"/>
                </a:spcAft>
                <a:defRPr>
                  <a:solidFill>
                    <a:schemeClr val="tx1"/>
                  </a:solidFill>
                  <a:latin typeface="Arial" panose="020B0604020202020204" pitchFamily="34" charset="0"/>
                </a:defRPr>
              </a:lvl9pPr>
            </a:lstStyle>
            <a:p>
              <a:pPr marL="0" indent="0" defTabSz="1095375">
                <a:buClr>
                  <a:schemeClr val="tx2"/>
                </a:buClr>
                <a:buSzPct val="95000"/>
                <a:defRPr/>
              </a:pPr>
              <a:r>
                <a:rPr lang="en-US" sz="2800" i="1">
                  <a:cs typeface="Arial" panose="020B0604020202020204" pitchFamily="34" charset="0"/>
                </a:rPr>
                <a:t>Chuyển động ném xiên</a:t>
              </a:r>
              <a:endParaRPr lang="en-US" sz="2800" dirty="0">
                <a:cs typeface="Arial" panose="020B0604020202020204" pitchFamily="34" charset="0"/>
              </a:endParaRPr>
            </a:p>
          </p:txBody>
        </p:sp>
      </p:grpSp>
      <p:grpSp>
        <p:nvGrpSpPr>
          <p:cNvPr id="46" name="Group 45"/>
          <p:cNvGrpSpPr/>
          <p:nvPr/>
        </p:nvGrpSpPr>
        <p:grpSpPr>
          <a:xfrm>
            <a:off x="3217471" y="3746761"/>
            <a:ext cx="5356601" cy="3712303"/>
            <a:chOff x="3634853" y="3972455"/>
            <a:chExt cx="4500557" cy="3293280"/>
          </a:xfrm>
        </p:grpSpPr>
        <p:grpSp>
          <p:nvGrpSpPr>
            <p:cNvPr id="12" name="Group 11"/>
            <p:cNvGrpSpPr/>
            <p:nvPr/>
          </p:nvGrpSpPr>
          <p:grpSpPr>
            <a:xfrm>
              <a:off x="3634853" y="3972455"/>
              <a:ext cx="4500557" cy="2495862"/>
              <a:chOff x="6724987" y="1776376"/>
              <a:chExt cx="4500557" cy="2495862"/>
            </a:xfrm>
          </p:grpSpPr>
          <p:grpSp>
            <p:nvGrpSpPr>
              <p:cNvPr id="13" name="Group 12"/>
              <p:cNvGrpSpPr/>
              <p:nvPr/>
            </p:nvGrpSpPr>
            <p:grpSpPr>
              <a:xfrm>
                <a:off x="7155910" y="1776376"/>
                <a:ext cx="4069634" cy="2467772"/>
                <a:chOff x="7615710" y="2831850"/>
                <a:chExt cx="4069634" cy="2467772"/>
              </a:xfrm>
            </p:grpSpPr>
            <p:cxnSp>
              <p:nvCxnSpPr>
                <p:cNvPr id="35" name="Straight Arrow Connector 34"/>
                <p:cNvCxnSpPr/>
                <p:nvPr/>
              </p:nvCxnSpPr>
              <p:spPr>
                <a:xfrm>
                  <a:off x="8040086" y="4726734"/>
                  <a:ext cx="3429000" cy="0"/>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8040086" y="3157508"/>
                  <a:ext cx="1695" cy="1579352"/>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nvGrpSpPr>
                <p:cNvPr id="37" name="Group 36"/>
                <p:cNvGrpSpPr/>
                <p:nvPr/>
              </p:nvGrpSpPr>
              <p:grpSpPr>
                <a:xfrm>
                  <a:off x="8078144" y="4700378"/>
                  <a:ext cx="1395633" cy="599244"/>
                  <a:chOff x="5050186" y="4545650"/>
                  <a:chExt cx="2582623" cy="599244"/>
                </a:xfrm>
              </p:grpSpPr>
              <p:cxnSp>
                <p:nvCxnSpPr>
                  <p:cNvPr id="43" name="Straight Arrow Connector 42"/>
                  <p:cNvCxnSpPr/>
                  <p:nvPr/>
                </p:nvCxnSpPr>
                <p:spPr>
                  <a:xfrm>
                    <a:off x="5050186" y="4545650"/>
                    <a:ext cx="1743212" cy="0"/>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4" name="TextBox 43"/>
                      <p:cNvSpPr txBox="1"/>
                      <p:nvPr/>
                    </p:nvSpPr>
                    <p:spPr>
                      <a:xfrm>
                        <a:off x="6435197" y="4590896"/>
                        <a:ext cx="1197612" cy="553998"/>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acc>
                                <m:accPr>
                                  <m:chr m:val="⃗"/>
                                  <m:ctrlPr>
                                    <a:rPr lang="en-US" sz="3000" b="1" i="1" smtClean="0">
                                      <a:solidFill>
                                        <a:srgbClr val="7030A0"/>
                                      </a:solidFill>
                                      <a:latin typeface="Cambria Math" panose="02040503050406030204"/>
                                    </a:rPr>
                                  </m:ctrlPr>
                                </m:accPr>
                                <m:e>
                                  <m:r>
                                    <a:rPr lang="en-US" sz="3000" b="1" i="1" smtClean="0">
                                      <a:solidFill>
                                        <a:srgbClr val="7030A0"/>
                                      </a:solidFill>
                                      <a:latin typeface="Cambria Math" panose="02040503050406030204" pitchFamily="18" charset="0"/>
                                    </a:rPr>
                                    <m:t>𝒗</m:t>
                                  </m:r>
                                  <m:r>
                                    <a:rPr lang="en-US" sz="3000" b="1" i="1" baseline="-25000" smtClean="0">
                                      <a:solidFill>
                                        <a:srgbClr val="7030A0"/>
                                      </a:solidFill>
                                      <a:latin typeface="Cambria Math" panose="02040503050406030204" pitchFamily="18" charset="0"/>
                                    </a:rPr>
                                    <m:t>𝒐𝒙</m:t>
                                  </m:r>
                                </m:e>
                              </m:acc>
                            </m:oMath>
                          </m:oMathPara>
                        </a14:m>
                        <a:endParaRPr lang="en-US" sz="3000" b="1">
                          <a:solidFill>
                            <a:srgbClr val="7030A0"/>
                          </a:solidFill>
                        </a:endParaRPr>
                      </a:p>
                    </p:txBody>
                  </p:sp>
                </mc:Choice>
                <mc:Fallback>
                  <p:sp>
                    <p:nvSpPr>
                      <p:cNvPr id="44" name="TextBox 43"/>
                      <p:cNvSpPr txBox="1">
                        <a:spLocks noRot="1" noChangeAspect="1" noMove="1" noResize="1" noEditPoints="1" noAdjustHandles="1" noChangeArrowheads="1" noChangeShapeType="1" noTextEdit="1"/>
                      </p:cNvSpPr>
                      <p:nvPr/>
                    </p:nvSpPr>
                    <p:spPr>
                      <a:xfrm>
                        <a:off x="6435197" y="4590896"/>
                        <a:ext cx="1197612" cy="553998"/>
                      </a:xfrm>
                      <a:prstGeom prst="rect">
                        <a:avLst/>
                      </a:prstGeom>
                      <a:blipFill rotWithShape="1">
                        <a:blip r:embed="rId4"/>
                      </a:blipFill>
                    </p:spPr>
                    <p:txBody>
                      <a:bodyPr/>
                      <a:lstStyle/>
                      <a:p>
                        <a:r>
                          <a:rPr lang="en-US" altLang="en-US">
                            <a:noFill/>
                          </a:rPr>
                          <a:t> </a:t>
                        </a:r>
                      </a:p>
                    </p:txBody>
                  </p:sp>
                </mc:Fallback>
              </mc:AlternateContent>
            </p:grpSp>
            <p:cxnSp>
              <p:nvCxnSpPr>
                <p:cNvPr id="38" name="Straight Connector 37"/>
                <p:cNvCxnSpPr/>
                <p:nvPr/>
              </p:nvCxnSpPr>
              <p:spPr>
                <a:xfrm>
                  <a:off x="8028635" y="3878627"/>
                  <a:ext cx="912258"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8995322" y="3886361"/>
                  <a:ext cx="0" cy="800839"/>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8041781" y="3810439"/>
                  <a:ext cx="0" cy="889939"/>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11252828" y="4765948"/>
                  <a:ext cx="432516" cy="477054"/>
                </a:xfrm>
                <a:prstGeom prst="rect">
                  <a:avLst/>
                </a:prstGeom>
                <a:noFill/>
              </p:spPr>
              <p:txBody>
                <a:bodyPr wrap="square">
                  <a:spAutoFit/>
                </a:bodyPr>
                <a:lstStyle/>
                <a:p>
                  <a:pPr algn="ctr"/>
                  <a:r>
                    <a:rPr lang="en-US" sz="2500">
                      <a:solidFill>
                        <a:srgbClr val="7030A0"/>
                      </a:solidFill>
                      <a:latin typeface="Arial" panose="020B0604020202020204" pitchFamily="34" charset="0"/>
                      <a:cs typeface="Arial" panose="020B0604020202020204" pitchFamily="34" charset="0"/>
                    </a:rPr>
                    <a:t>x</a:t>
                  </a:r>
                  <a:endParaRPr lang="en-US" sz="2500">
                    <a:solidFill>
                      <a:srgbClr val="7030A0"/>
                    </a:solidFill>
                  </a:endParaRPr>
                </a:p>
              </p:txBody>
            </p:sp>
            <p:sp>
              <p:nvSpPr>
                <p:cNvPr id="42" name="TextBox 41"/>
                <p:cNvSpPr txBox="1"/>
                <p:nvPr/>
              </p:nvSpPr>
              <p:spPr>
                <a:xfrm>
                  <a:off x="7615710" y="2831850"/>
                  <a:ext cx="432516" cy="477054"/>
                </a:xfrm>
                <a:prstGeom prst="rect">
                  <a:avLst/>
                </a:prstGeom>
                <a:noFill/>
              </p:spPr>
              <p:txBody>
                <a:bodyPr wrap="square">
                  <a:spAutoFit/>
                </a:bodyPr>
                <a:lstStyle/>
                <a:p>
                  <a:pPr algn="ctr"/>
                  <a:r>
                    <a:rPr lang="en-US" sz="2500">
                      <a:solidFill>
                        <a:srgbClr val="7030A0"/>
                      </a:solidFill>
                      <a:latin typeface="Arial" panose="020B0604020202020204" pitchFamily="34" charset="0"/>
                      <a:cs typeface="Arial" panose="020B0604020202020204" pitchFamily="34" charset="0"/>
                    </a:rPr>
                    <a:t>y</a:t>
                  </a:r>
                  <a:endParaRPr lang="en-US" sz="2500">
                    <a:solidFill>
                      <a:srgbClr val="7030A0"/>
                    </a:solidFill>
                  </a:endParaRPr>
                </a:p>
              </p:txBody>
            </p:sp>
          </p:grpSp>
          <mc:AlternateContent xmlns:mc="http://schemas.openxmlformats.org/markup-compatibility/2006">
            <mc:Choice xmlns:a14="http://schemas.microsoft.com/office/drawing/2010/main" Requires="a14">
              <p:sp>
                <p:nvSpPr>
                  <p:cNvPr id="17" name="TextBox 16"/>
                  <p:cNvSpPr txBox="1"/>
                  <p:nvPr/>
                </p:nvSpPr>
                <p:spPr>
                  <a:xfrm>
                    <a:off x="6724987" y="2294877"/>
                    <a:ext cx="647182" cy="553998"/>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acc>
                            <m:accPr>
                              <m:chr m:val="⃗"/>
                              <m:ctrlPr>
                                <a:rPr lang="en-US" sz="3000" b="1" i="1" smtClean="0">
                                  <a:solidFill>
                                    <a:srgbClr val="7030A0"/>
                                  </a:solidFill>
                                  <a:latin typeface="Cambria Math" panose="02040503050406030204"/>
                                </a:rPr>
                              </m:ctrlPr>
                            </m:accPr>
                            <m:e>
                              <m:r>
                                <a:rPr lang="en-US" sz="3000" b="1" i="1" smtClean="0">
                                  <a:solidFill>
                                    <a:srgbClr val="7030A0"/>
                                  </a:solidFill>
                                  <a:latin typeface="Cambria Math" panose="02040503050406030204" pitchFamily="18" charset="0"/>
                                </a:rPr>
                                <m:t>𝒗</m:t>
                              </m:r>
                              <m:r>
                                <a:rPr lang="en-US" sz="3000" b="1" i="1" baseline="-25000" smtClean="0">
                                  <a:solidFill>
                                    <a:srgbClr val="7030A0"/>
                                  </a:solidFill>
                                  <a:latin typeface="Cambria Math" panose="02040503050406030204" pitchFamily="18" charset="0"/>
                                </a:rPr>
                                <m:t>𝒐𝒚</m:t>
                              </m:r>
                            </m:e>
                          </m:acc>
                        </m:oMath>
                      </m:oMathPara>
                    </a14:m>
                    <a:endParaRPr lang="en-US" sz="3000" b="1">
                      <a:solidFill>
                        <a:srgbClr val="7030A0"/>
                      </a:solidFill>
                    </a:endParaRPr>
                  </a:p>
                </p:txBody>
              </p:sp>
            </mc:Choice>
            <mc:Fallback>
              <p:sp>
                <p:nvSpPr>
                  <p:cNvPr id="17" name="TextBox 16"/>
                  <p:cNvSpPr txBox="1">
                    <a:spLocks noRot="1" noChangeAspect="1" noMove="1" noResize="1" noEditPoints="1" noAdjustHandles="1" noChangeArrowheads="1" noChangeShapeType="1" noTextEdit="1"/>
                  </p:cNvSpPr>
                  <p:nvPr/>
                </p:nvSpPr>
                <p:spPr>
                  <a:xfrm>
                    <a:off x="6724987" y="2294877"/>
                    <a:ext cx="647182" cy="553998"/>
                  </a:xfrm>
                  <a:prstGeom prst="rect">
                    <a:avLst/>
                  </a:prstGeom>
                  <a:blipFill rotWithShape="1">
                    <a:blip r:embed="rId5"/>
                  </a:blipFill>
                </p:spPr>
                <p:txBody>
                  <a:bodyPr/>
                  <a:lstStyle/>
                  <a:p>
                    <a:r>
                      <a:rPr lang="en-US" altLang="en-US">
                        <a:noFill/>
                      </a:rPr>
                      <a:t> </a:t>
                    </a:r>
                  </a:p>
                </p:txBody>
              </p:sp>
            </mc:Fallback>
          </mc:AlternateContent>
          <p:cxnSp>
            <p:nvCxnSpPr>
              <p:cNvPr id="21" name="Straight Connector 20"/>
              <p:cNvCxnSpPr/>
              <p:nvPr/>
            </p:nvCxnSpPr>
            <p:spPr>
              <a:xfrm flipV="1">
                <a:off x="9148694" y="3152725"/>
                <a:ext cx="0" cy="557749"/>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251174" y="3199270"/>
                <a:ext cx="432516" cy="477054"/>
              </a:xfrm>
              <a:prstGeom prst="rect">
                <a:avLst/>
              </a:prstGeom>
              <a:noFill/>
            </p:spPr>
            <p:txBody>
              <a:bodyPr wrap="square">
                <a:spAutoFit/>
              </a:bodyPr>
              <a:lstStyle/>
              <a:p>
                <a:pPr algn="ctr"/>
                <a:r>
                  <a:rPr lang="en-US" sz="2500">
                    <a:latin typeface="Arial" panose="020B0604020202020204" pitchFamily="34" charset="0"/>
                    <a:cs typeface="Arial" panose="020B0604020202020204" pitchFamily="34" charset="0"/>
                  </a:rPr>
                  <a:t>O</a:t>
                </a:r>
                <a:endParaRPr lang="en-US" sz="2500"/>
              </a:p>
            </p:txBody>
          </p:sp>
          <mc:AlternateContent xmlns:mc="http://schemas.openxmlformats.org/markup-compatibility/2006">
            <mc:Choice xmlns:a14="http://schemas.microsoft.com/office/drawing/2010/main" Requires="a14">
              <p:sp>
                <p:nvSpPr>
                  <p:cNvPr id="28" name="TextBox 27"/>
                  <p:cNvSpPr txBox="1"/>
                  <p:nvPr/>
                </p:nvSpPr>
                <p:spPr>
                  <a:xfrm>
                    <a:off x="7986970" y="2050119"/>
                    <a:ext cx="647182" cy="553998"/>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acc>
                            <m:accPr>
                              <m:chr m:val="⃗"/>
                              <m:ctrlPr>
                                <a:rPr lang="en-US" sz="3000" b="1" i="1" smtClean="0">
                                  <a:solidFill>
                                    <a:srgbClr val="FF0000"/>
                                  </a:solidFill>
                                  <a:latin typeface="Cambria Math" panose="02040503050406030204"/>
                                </a:rPr>
                              </m:ctrlPr>
                            </m:accPr>
                            <m:e>
                              <m:r>
                                <a:rPr lang="en-US" sz="3000" b="1" i="1" smtClean="0">
                                  <a:solidFill>
                                    <a:srgbClr val="FF0000"/>
                                  </a:solidFill>
                                  <a:latin typeface="Cambria Math" panose="02040503050406030204" pitchFamily="18" charset="0"/>
                                </a:rPr>
                                <m:t>𝒗</m:t>
                              </m:r>
                              <m:r>
                                <a:rPr lang="en-US" sz="3000" b="1" i="1" baseline="-25000" smtClean="0">
                                  <a:solidFill>
                                    <a:srgbClr val="FF0000"/>
                                  </a:solidFill>
                                  <a:latin typeface="Cambria Math" panose="02040503050406030204" pitchFamily="18" charset="0"/>
                                </a:rPr>
                                <m:t>𝒐</m:t>
                              </m:r>
                            </m:e>
                          </m:acc>
                        </m:oMath>
                      </m:oMathPara>
                    </a14:m>
                    <a:endParaRPr lang="en-US" sz="3000" b="1">
                      <a:solidFill>
                        <a:srgbClr val="FF0000"/>
                      </a:solidFill>
                    </a:endParaRPr>
                  </a:p>
                </p:txBody>
              </p:sp>
            </mc:Choice>
            <mc:Fallback>
              <p:sp>
                <p:nvSpPr>
                  <p:cNvPr id="28" name="TextBox 27"/>
                  <p:cNvSpPr txBox="1">
                    <a:spLocks noRot="1" noChangeAspect="1" noMove="1" noResize="1" noEditPoints="1" noAdjustHandles="1" noChangeArrowheads="1" noChangeShapeType="1" noTextEdit="1"/>
                  </p:cNvSpPr>
                  <p:nvPr/>
                </p:nvSpPr>
                <p:spPr>
                  <a:xfrm>
                    <a:off x="7986970" y="2050119"/>
                    <a:ext cx="647182" cy="553998"/>
                  </a:xfrm>
                  <a:prstGeom prst="rect">
                    <a:avLst/>
                  </a:prstGeom>
                  <a:blipFill rotWithShape="1">
                    <a:blip r:embed="rId6"/>
                  </a:blipFill>
                </p:spPr>
                <p:txBody>
                  <a:bodyPr/>
                  <a:lstStyle/>
                  <a:p>
                    <a:r>
                      <a:rPr lang="en-US" altLang="en-US">
                        <a:noFill/>
                      </a:rPr>
                      <a:t> </a:t>
                    </a:r>
                  </a:p>
                </p:txBody>
              </p:sp>
            </mc:Fallback>
          </mc:AlternateContent>
          <p:cxnSp>
            <p:nvCxnSpPr>
              <p:cNvPr id="29" name="Straight Arrow Connector 28"/>
              <p:cNvCxnSpPr/>
              <p:nvPr/>
            </p:nvCxnSpPr>
            <p:spPr>
              <a:xfrm flipV="1">
                <a:off x="7602801" y="2835950"/>
                <a:ext cx="931025" cy="79713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0380929" y="3767094"/>
                <a:ext cx="552450" cy="477054"/>
              </a:xfrm>
              <a:prstGeom prst="rect">
                <a:avLst/>
              </a:prstGeom>
              <a:noFill/>
            </p:spPr>
            <p:txBody>
              <a:bodyPr wrap="square">
                <a:spAutoFit/>
              </a:bodyPr>
              <a:lstStyle/>
              <a:p>
                <a:pPr algn="ctr"/>
                <a:r>
                  <a:rPr lang="en-US" sz="2500">
                    <a:latin typeface="Arial" panose="020B0604020202020204" pitchFamily="34" charset="0"/>
                    <a:cs typeface="Arial" panose="020B0604020202020204" pitchFamily="34" charset="0"/>
                  </a:rPr>
                  <a:t>N</a:t>
                </a:r>
                <a:endParaRPr lang="en-US" sz="2500">
                  <a:latin typeface="Arial" panose="020B0604020202020204" pitchFamily="34" charset="0"/>
                  <a:cs typeface="Arial" panose="020B0604020202020204" pitchFamily="34" charset="0"/>
                </a:endParaRPr>
              </a:p>
            </p:txBody>
          </p:sp>
          <p:sp>
            <p:nvSpPr>
              <p:cNvPr id="33" name="TextBox 32"/>
              <p:cNvSpPr txBox="1"/>
              <p:nvPr/>
            </p:nvSpPr>
            <p:spPr>
              <a:xfrm>
                <a:off x="9018561" y="3795184"/>
                <a:ext cx="552450" cy="477054"/>
              </a:xfrm>
              <a:prstGeom prst="rect">
                <a:avLst/>
              </a:prstGeom>
              <a:noFill/>
            </p:spPr>
            <p:txBody>
              <a:bodyPr wrap="square">
                <a:spAutoFit/>
              </a:bodyPr>
              <a:lstStyle/>
              <a:p>
                <a:pPr algn="ctr"/>
                <a:r>
                  <a:rPr lang="en-US" sz="2500">
                    <a:latin typeface="Arial" panose="020B0604020202020204" pitchFamily="34" charset="0"/>
                    <a:cs typeface="Arial" panose="020B0604020202020204" pitchFamily="34" charset="0"/>
                  </a:rPr>
                  <a:t>K</a:t>
                </a:r>
                <a:endParaRPr lang="en-US" sz="2500" baseline="-25000">
                  <a:latin typeface="Arial" panose="020B0604020202020204" pitchFamily="34" charset="0"/>
                  <a:cs typeface="Arial" panose="020B0604020202020204" pitchFamily="34" charset="0"/>
                </a:endParaRPr>
              </a:p>
            </p:txBody>
          </p:sp>
        </p:grpSp>
        <p:sp>
          <p:nvSpPr>
            <p:cNvPr id="9" name="Arc 8"/>
            <p:cNvSpPr/>
            <p:nvPr/>
          </p:nvSpPr>
          <p:spPr>
            <a:xfrm>
              <a:off x="4315052" y="5305575"/>
              <a:ext cx="3442393" cy="1960160"/>
            </a:xfrm>
            <a:prstGeom prst="arc">
              <a:avLst>
                <a:gd name="adj1" fmla="val 11803533"/>
                <a:gd name="adj2" fmla="val 20666376"/>
              </a:avLst>
            </a:prstGeom>
            <a:ln w="28575">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TextBox 44"/>
            <p:cNvSpPr txBox="1"/>
            <p:nvPr/>
          </p:nvSpPr>
          <p:spPr>
            <a:xfrm>
              <a:off x="5751134" y="4809789"/>
              <a:ext cx="552450" cy="477054"/>
            </a:xfrm>
            <a:prstGeom prst="rect">
              <a:avLst/>
            </a:prstGeom>
            <a:noFill/>
          </p:spPr>
          <p:txBody>
            <a:bodyPr wrap="square">
              <a:spAutoFit/>
            </a:bodyPr>
            <a:lstStyle/>
            <a:p>
              <a:pPr algn="ctr"/>
              <a:r>
                <a:rPr lang="en-US" sz="2500">
                  <a:latin typeface="Arial" panose="020B0604020202020204" pitchFamily="34" charset="0"/>
                  <a:cs typeface="Arial" panose="020B0604020202020204" pitchFamily="34" charset="0"/>
                </a:rPr>
                <a:t>I</a:t>
              </a:r>
              <a:endParaRPr lang="en-US" sz="2500" baseline="-25000">
                <a:latin typeface="Arial" panose="020B0604020202020204" pitchFamily="34" charset="0"/>
                <a:cs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5" descr="empty-blue-rectangl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1681" y="1242686"/>
            <a:ext cx="5575719" cy="243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 Box 13"/>
          <p:cNvSpPr txBox="1">
            <a:spLocks noChangeArrowheads="1"/>
          </p:cNvSpPr>
          <p:nvPr/>
        </p:nvSpPr>
        <p:spPr bwMode="auto">
          <a:xfrm>
            <a:off x="338942" y="666498"/>
            <a:ext cx="106338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400" i="1">
                <a:solidFill>
                  <a:srgbClr val="0070C0"/>
                </a:solidFill>
                <a:cs typeface="Arial" panose="020B0604020202020204" pitchFamily="34" charset="0"/>
              </a:rPr>
              <a:t>2. Công thức xác định tầm cao và tầm xa của chuyển động ném xiên</a:t>
            </a:r>
            <a:endParaRPr lang="en-US" altLang="en-US" sz="2400" i="1">
              <a:solidFill>
                <a:srgbClr val="0070C0"/>
              </a:solidFill>
              <a:cs typeface="Arial" panose="020B0604020202020204" pitchFamily="34" charset="0"/>
            </a:endParaRPr>
          </a:p>
        </p:txBody>
      </p:sp>
      <p:sp>
        <p:nvSpPr>
          <p:cNvPr id="20" name="TextBox 19"/>
          <p:cNvSpPr txBox="1"/>
          <p:nvPr/>
        </p:nvSpPr>
        <p:spPr>
          <a:xfrm>
            <a:off x="809260" y="1350692"/>
            <a:ext cx="4661380" cy="2015936"/>
          </a:xfrm>
          <a:prstGeom prst="rect">
            <a:avLst/>
          </a:prstGeom>
          <a:noFill/>
        </p:spPr>
        <p:txBody>
          <a:bodyPr wrap="square">
            <a:spAutoFit/>
          </a:bodyPr>
          <a:lstStyle/>
          <a:p>
            <a:pPr marL="63500" indent="-63500"/>
            <a:r>
              <a:rPr lang="en-US" sz="2500">
                <a:latin typeface="Arial" panose="020B0604020202020204" pitchFamily="34" charset="0"/>
                <a:cs typeface="Arial" panose="020B0604020202020204" pitchFamily="34" charset="0"/>
              </a:rPr>
              <a:t>VD: Một người nhảy xa với vận tốc ban đầu 7,5 m/s theo phương xiên 30</a:t>
            </a:r>
            <a:r>
              <a:rPr lang="en-US" sz="2500" baseline="30000">
                <a:latin typeface="Arial" panose="020B0604020202020204" pitchFamily="34" charset="0"/>
                <a:cs typeface="Arial" panose="020B0604020202020204" pitchFamily="34" charset="0"/>
              </a:rPr>
              <a:t>0</a:t>
            </a:r>
            <a:r>
              <a:rPr lang="en-US" sz="2500">
                <a:latin typeface="Arial" panose="020B0604020202020204" pitchFamily="34" charset="0"/>
                <a:cs typeface="Arial" panose="020B0604020202020204" pitchFamily="34" charset="0"/>
              </a:rPr>
              <a:t> với phương nằm ngang. Bỏ qua sức cản và lấy g = 9,8 m/s</a:t>
            </a:r>
            <a:r>
              <a:rPr lang="en-US" sz="2500" baseline="30000">
                <a:latin typeface="Arial" panose="020B0604020202020204" pitchFamily="34" charset="0"/>
                <a:cs typeface="Arial" panose="020B0604020202020204" pitchFamily="34" charset="0"/>
              </a:rPr>
              <a:t>2</a:t>
            </a:r>
            <a:r>
              <a:rPr lang="en-US" sz="2500">
                <a:latin typeface="Arial" panose="020B0604020202020204" pitchFamily="34" charset="0"/>
                <a:cs typeface="Arial" panose="020B0604020202020204" pitchFamily="34" charset="0"/>
              </a:rPr>
              <a:t>. Tính: </a:t>
            </a:r>
            <a:endParaRPr lang="en-US" sz="2500">
              <a:latin typeface="Arial" panose="020B0604020202020204" pitchFamily="34" charset="0"/>
              <a:cs typeface="Arial" panose="020B0604020202020204" pitchFamily="34" charset="0"/>
            </a:endParaRPr>
          </a:p>
        </p:txBody>
      </p:sp>
      <p:grpSp>
        <p:nvGrpSpPr>
          <p:cNvPr id="22" name="Group 21"/>
          <p:cNvGrpSpPr/>
          <p:nvPr/>
        </p:nvGrpSpPr>
        <p:grpSpPr>
          <a:xfrm>
            <a:off x="-29497" y="65600"/>
            <a:ext cx="8603569" cy="542538"/>
            <a:chOff x="74035" y="2231322"/>
            <a:chExt cx="8550261" cy="757342"/>
          </a:xfrm>
        </p:grpSpPr>
        <p:grpSp>
          <p:nvGrpSpPr>
            <p:cNvPr id="23" name="Group 70"/>
            <p:cNvGrpSpPr/>
            <p:nvPr/>
          </p:nvGrpSpPr>
          <p:grpSpPr bwMode="auto">
            <a:xfrm>
              <a:off x="286108" y="2280389"/>
              <a:ext cx="5875473" cy="708275"/>
              <a:chOff x="564747" y="3403331"/>
              <a:chExt cx="3025594" cy="1364238"/>
            </a:xfrm>
          </p:grpSpPr>
          <p:pic>
            <p:nvPicPr>
              <p:cNvPr id="31" name="Picture 8" descr="empty-green-rectang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747" y="3403331"/>
                <a:ext cx="3025594" cy="13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9" descr="green-top-fad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205129" y="3887447"/>
                <a:ext cx="1273934" cy="396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4" name="TextBox 23"/>
            <p:cNvSpPr txBox="1"/>
            <p:nvPr/>
          </p:nvSpPr>
          <p:spPr bwMode="auto">
            <a:xfrm>
              <a:off x="74035" y="2267003"/>
              <a:ext cx="1501326" cy="687413"/>
            </a:xfrm>
            <a:prstGeom prst="rect">
              <a:avLst/>
            </a:prstGeom>
            <a:noFill/>
          </p:spPr>
          <p:txBody>
            <a:bodyPr wrap="square">
              <a:spAutoFit/>
            </a:bodyPr>
            <a:lstStyle/>
            <a:p>
              <a:pPr algn="ctr">
                <a:defRPr/>
              </a:pPr>
              <a:r>
                <a:rPr lang="en-US" sz="2600">
                  <a:ln w="18415" cmpd="sng">
                    <a:solidFill>
                      <a:srgbClr val="FFFFFF"/>
                    </a:solidFill>
                    <a:prstDash val="solid"/>
                  </a:ln>
                  <a:solidFill>
                    <a:schemeClr val="tx1"/>
                  </a:solidFill>
                  <a:effectLst>
                    <a:glow rad="101600">
                      <a:schemeClr val="accent4">
                        <a:satMod val="175000"/>
                        <a:alpha val="40000"/>
                      </a:schemeClr>
                    </a:glow>
                    <a:outerShdw blurRad="63500" dir="3600000" algn="tl" rotWithShape="0">
                      <a:srgbClr val="000000">
                        <a:alpha val="70000"/>
                      </a:srgbClr>
                    </a:outerShdw>
                  </a:effectLst>
                  <a:latin typeface="Arial" panose="020B0604020202020204" pitchFamily="34" charset="0"/>
                  <a:cs typeface="Arial" panose="020B0604020202020204" pitchFamily="34" charset="0"/>
                </a:rPr>
                <a:t>II</a:t>
              </a:r>
              <a:endParaRPr lang="en-US" sz="2600" dirty="0">
                <a:ln w="18415" cmpd="sng">
                  <a:solidFill>
                    <a:srgbClr val="FFFFFF"/>
                  </a:solidFill>
                  <a:prstDash val="solid"/>
                </a:ln>
                <a:solidFill>
                  <a:schemeClr val="tx1"/>
                </a:solidFill>
                <a:effectLst>
                  <a:glow rad="101600">
                    <a:schemeClr val="accent4">
                      <a:satMod val="175000"/>
                      <a:alpha val="40000"/>
                    </a:schemeClr>
                  </a:glow>
                  <a:outerShdw blurRad="63500" dir="3600000" algn="tl" rotWithShape="0">
                    <a:srgbClr val="000000">
                      <a:alpha val="70000"/>
                    </a:srgbClr>
                  </a:outerShdw>
                </a:effectLst>
                <a:latin typeface="Arial" panose="020B0604020202020204" pitchFamily="34" charset="0"/>
                <a:cs typeface="Arial" panose="020B0604020202020204" pitchFamily="34" charset="0"/>
              </a:endParaRPr>
            </a:p>
          </p:txBody>
        </p:sp>
        <p:sp>
          <p:nvSpPr>
            <p:cNvPr id="25" name="Rectangle 1026060"/>
            <p:cNvSpPr>
              <a:spLocks noChangeArrowheads="1"/>
            </p:cNvSpPr>
            <p:nvPr/>
          </p:nvSpPr>
          <p:spPr bwMode="auto">
            <a:xfrm>
              <a:off x="1209204" y="2231322"/>
              <a:ext cx="7415092" cy="756153"/>
            </a:xfrm>
            <a:prstGeom prst="rect">
              <a:avLst/>
            </a:prstGeom>
            <a:noFill/>
            <a:ln w="9525" algn="ctr">
              <a:noFill/>
              <a:miter lim="800000"/>
            </a:ln>
          </p:spPr>
          <p:txBody>
            <a:bodyPr wrap="square" lIns="109728" tIns="54864" rIns="109728" bIns="54864">
              <a:spAutoFit/>
            </a:bodyPr>
            <a:lstStyle>
              <a:lvl1pPr marL="287655" indent="-287655" defTabSz="1095375">
                <a:defRPr>
                  <a:solidFill>
                    <a:schemeClr val="tx1"/>
                  </a:solidFill>
                  <a:latin typeface="Arial" panose="020B0604020202020204" pitchFamily="34" charset="0"/>
                </a:defRPr>
              </a:lvl1pPr>
              <a:lvl2pPr marL="742950" indent="-285750" defTabSz="1095375">
                <a:defRPr>
                  <a:solidFill>
                    <a:schemeClr val="tx1"/>
                  </a:solidFill>
                  <a:latin typeface="Arial" panose="020B0604020202020204" pitchFamily="34" charset="0"/>
                </a:defRPr>
              </a:lvl2pPr>
              <a:lvl3pPr marL="1143000" indent="-228600" defTabSz="1095375">
                <a:defRPr>
                  <a:solidFill>
                    <a:schemeClr val="tx1"/>
                  </a:solidFill>
                  <a:latin typeface="Arial" panose="020B0604020202020204" pitchFamily="34" charset="0"/>
                </a:defRPr>
              </a:lvl3pPr>
              <a:lvl4pPr marL="1600200" indent="-228600" defTabSz="1095375">
                <a:defRPr>
                  <a:solidFill>
                    <a:schemeClr val="tx1"/>
                  </a:solidFill>
                  <a:latin typeface="Arial" panose="020B0604020202020204" pitchFamily="34" charset="0"/>
                </a:defRPr>
              </a:lvl4pPr>
              <a:lvl5pPr marL="2057400" indent="-228600" defTabSz="1095375">
                <a:defRPr>
                  <a:solidFill>
                    <a:schemeClr val="tx1"/>
                  </a:solidFill>
                  <a:latin typeface="Arial" panose="020B0604020202020204" pitchFamily="34" charset="0"/>
                </a:defRPr>
              </a:lvl5pPr>
              <a:lvl6pPr marL="2514600" indent="-228600" defTabSz="1095375" fontAlgn="base">
                <a:spcBef>
                  <a:spcPct val="0"/>
                </a:spcBef>
                <a:spcAft>
                  <a:spcPct val="0"/>
                </a:spcAft>
                <a:defRPr>
                  <a:solidFill>
                    <a:schemeClr val="tx1"/>
                  </a:solidFill>
                  <a:latin typeface="Arial" panose="020B0604020202020204" pitchFamily="34" charset="0"/>
                </a:defRPr>
              </a:lvl6pPr>
              <a:lvl7pPr marL="2971800" indent="-228600" defTabSz="1095375" fontAlgn="base">
                <a:spcBef>
                  <a:spcPct val="0"/>
                </a:spcBef>
                <a:spcAft>
                  <a:spcPct val="0"/>
                </a:spcAft>
                <a:defRPr>
                  <a:solidFill>
                    <a:schemeClr val="tx1"/>
                  </a:solidFill>
                  <a:latin typeface="Arial" panose="020B0604020202020204" pitchFamily="34" charset="0"/>
                </a:defRPr>
              </a:lvl7pPr>
              <a:lvl8pPr marL="3429000" indent="-228600" defTabSz="1095375" fontAlgn="base">
                <a:spcBef>
                  <a:spcPct val="0"/>
                </a:spcBef>
                <a:spcAft>
                  <a:spcPct val="0"/>
                </a:spcAft>
                <a:defRPr>
                  <a:solidFill>
                    <a:schemeClr val="tx1"/>
                  </a:solidFill>
                  <a:latin typeface="Arial" panose="020B0604020202020204" pitchFamily="34" charset="0"/>
                </a:defRPr>
              </a:lvl8pPr>
              <a:lvl9pPr marL="3886200" indent="-228600" defTabSz="1095375" fontAlgn="base">
                <a:spcBef>
                  <a:spcPct val="0"/>
                </a:spcBef>
                <a:spcAft>
                  <a:spcPct val="0"/>
                </a:spcAft>
                <a:defRPr>
                  <a:solidFill>
                    <a:schemeClr val="tx1"/>
                  </a:solidFill>
                  <a:latin typeface="Arial" panose="020B0604020202020204" pitchFamily="34" charset="0"/>
                </a:defRPr>
              </a:lvl9pPr>
            </a:lstStyle>
            <a:p>
              <a:pPr marL="0" indent="0" defTabSz="1095375">
                <a:buClr>
                  <a:schemeClr val="tx2"/>
                </a:buClr>
                <a:buSzPct val="95000"/>
                <a:defRPr/>
              </a:pPr>
              <a:r>
                <a:rPr lang="en-US" sz="2800" i="1">
                  <a:cs typeface="Arial" panose="020B0604020202020204" pitchFamily="34" charset="0"/>
                </a:rPr>
                <a:t>Chuyển động ném xiên</a:t>
              </a:r>
              <a:endParaRPr lang="en-US" sz="2800" dirty="0">
                <a:cs typeface="Arial" panose="020B0604020202020204" pitchFamily="34" charset="0"/>
              </a:endParaRPr>
            </a:p>
          </p:txBody>
        </p:sp>
      </p:grpSp>
      <p:sp>
        <p:nvSpPr>
          <p:cNvPr id="30" name="TextBox 29"/>
          <p:cNvSpPr txBox="1"/>
          <p:nvPr/>
        </p:nvSpPr>
        <p:spPr>
          <a:xfrm>
            <a:off x="1112749" y="3931194"/>
            <a:ext cx="9525000" cy="2400657"/>
          </a:xfrm>
          <a:prstGeom prst="rect">
            <a:avLst/>
          </a:prstGeom>
          <a:noFill/>
        </p:spPr>
        <p:txBody>
          <a:bodyPr wrap="square">
            <a:spAutoFit/>
          </a:bodyPr>
          <a:lstStyle/>
          <a:p>
            <a:pPr marL="457200" indent="-457200" algn="just">
              <a:buAutoNum type="alphaLcParenR"/>
            </a:pPr>
            <a:r>
              <a:rPr lang="en-US" sz="2500" dirty="0" err="1">
                <a:latin typeface="Arial" panose="020B0604020202020204" pitchFamily="34" charset="0"/>
                <a:cs typeface="Arial" panose="020B0604020202020204" pitchFamily="34" charset="0"/>
              </a:rPr>
              <a:t>Vận</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tốc</a:t>
            </a:r>
            <a:r>
              <a:rPr lang="en-US" sz="2500" dirty="0">
                <a:latin typeface="Arial" panose="020B0604020202020204" pitchFamily="34" charset="0"/>
                <a:cs typeface="Arial" panose="020B0604020202020204" pitchFamily="34" charset="0"/>
              </a:rPr>
              <a:t> ban </a:t>
            </a:r>
            <a:r>
              <a:rPr lang="en-US" sz="2500" dirty="0" err="1">
                <a:latin typeface="Arial" panose="020B0604020202020204" pitchFamily="34" charset="0"/>
                <a:cs typeface="Arial" panose="020B0604020202020204" pitchFamily="34" charset="0"/>
              </a:rPr>
              <a:t>đầu</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của</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người</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nhảy</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theo</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phương</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thẳng</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đứng</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và</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theo</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phương</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nằm</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ngang</a:t>
            </a:r>
            <a:r>
              <a:rPr lang="en-US" sz="2500" dirty="0">
                <a:latin typeface="Arial" panose="020B0604020202020204" pitchFamily="34" charset="0"/>
                <a:cs typeface="Arial" panose="020B0604020202020204" pitchFamily="34" charset="0"/>
              </a:rPr>
              <a:t>. </a:t>
            </a:r>
            <a:endParaRPr lang="en-US" sz="2500" dirty="0">
              <a:latin typeface="Arial" panose="020B0604020202020204" pitchFamily="34" charset="0"/>
              <a:cs typeface="Arial" panose="020B0604020202020204" pitchFamily="34" charset="0"/>
            </a:endParaRPr>
          </a:p>
          <a:p>
            <a:pPr marL="457200" indent="-457200" algn="just">
              <a:buAutoNum type="alphaLcParenR"/>
            </a:pPr>
            <a:r>
              <a:rPr lang="en-US" sz="2500" dirty="0" err="1">
                <a:latin typeface="Arial" panose="020B0604020202020204" pitchFamily="34" charset="0"/>
                <a:cs typeface="Arial" panose="020B0604020202020204" pitchFamily="34" charset="0"/>
              </a:rPr>
              <a:t>Tầm</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cao</a:t>
            </a:r>
            <a:r>
              <a:rPr lang="en-US" sz="2500" dirty="0">
                <a:latin typeface="Arial" panose="020B0604020202020204" pitchFamily="34" charset="0"/>
                <a:cs typeface="Arial" panose="020B0604020202020204" pitchFamily="34" charset="0"/>
              </a:rPr>
              <a:t> H.</a:t>
            </a:r>
            <a:endParaRPr lang="en-US" sz="2500" dirty="0">
              <a:latin typeface="Arial" panose="020B0604020202020204" pitchFamily="34" charset="0"/>
              <a:cs typeface="Arial" panose="020B0604020202020204" pitchFamily="34" charset="0"/>
            </a:endParaRPr>
          </a:p>
          <a:p>
            <a:pPr marL="457200" indent="-457200" algn="just">
              <a:buAutoNum type="alphaLcParenR"/>
            </a:pPr>
            <a:r>
              <a:rPr lang="en-US" sz="2500" dirty="0" err="1">
                <a:latin typeface="Arial" panose="020B0604020202020204" pitchFamily="34" charset="0"/>
                <a:cs typeface="Arial" panose="020B0604020202020204" pitchFamily="34" charset="0"/>
              </a:rPr>
              <a:t>Thời</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gian</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từ</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khi</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bắt</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đầu</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nhảy</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tới</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khi</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đạt</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tầm</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cao</a:t>
            </a:r>
            <a:r>
              <a:rPr lang="en-US" sz="2500" dirty="0">
                <a:latin typeface="Arial" panose="020B0604020202020204" pitchFamily="34" charset="0"/>
                <a:cs typeface="Arial" panose="020B0604020202020204" pitchFamily="34" charset="0"/>
              </a:rPr>
              <a:t>. </a:t>
            </a:r>
            <a:endParaRPr lang="en-US" sz="2500" dirty="0">
              <a:latin typeface="Arial" panose="020B0604020202020204" pitchFamily="34" charset="0"/>
              <a:cs typeface="Arial" panose="020B0604020202020204" pitchFamily="34" charset="0"/>
            </a:endParaRPr>
          </a:p>
          <a:p>
            <a:pPr marL="457200" indent="-457200" algn="just">
              <a:buAutoNum type="alphaLcParenR"/>
            </a:pPr>
            <a:r>
              <a:rPr lang="en-US" sz="2500" dirty="0" err="1">
                <a:latin typeface="Arial" panose="020B0604020202020204" pitchFamily="34" charset="0"/>
                <a:cs typeface="Arial" panose="020B0604020202020204" pitchFamily="34" charset="0"/>
              </a:rPr>
              <a:t>Thời</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gian</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từ</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lúc</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bắt</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đầu</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nhảy</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lên</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tới</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lúc</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rơi</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xuống</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hố</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nhảy</a:t>
            </a:r>
            <a:r>
              <a:rPr lang="en-US" sz="2500" dirty="0">
                <a:latin typeface="Arial" panose="020B0604020202020204" pitchFamily="34" charset="0"/>
                <a:cs typeface="Arial" panose="020B0604020202020204" pitchFamily="34" charset="0"/>
              </a:rPr>
              <a:t>. </a:t>
            </a:r>
            <a:endParaRPr lang="en-US" sz="2500" dirty="0">
              <a:latin typeface="Arial" panose="020B0604020202020204" pitchFamily="34" charset="0"/>
              <a:cs typeface="Arial" panose="020B0604020202020204" pitchFamily="34" charset="0"/>
            </a:endParaRPr>
          </a:p>
          <a:p>
            <a:pPr marL="457200" indent="-457200" algn="just">
              <a:buAutoNum type="alphaLcParenR"/>
            </a:pPr>
            <a:r>
              <a:rPr lang="en-US" sz="2500" dirty="0" err="1">
                <a:latin typeface="Arial" panose="020B0604020202020204" pitchFamily="34" charset="0"/>
                <a:cs typeface="Arial" panose="020B0604020202020204" pitchFamily="34" charset="0"/>
              </a:rPr>
              <a:t>Tầm</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xa</a:t>
            </a:r>
            <a:r>
              <a:rPr lang="en-US" sz="2500" dirty="0">
                <a:latin typeface="Arial" panose="020B0604020202020204" pitchFamily="34" charset="0"/>
                <a:cs typeface="Arial" panose="020B0604020202020204" pitchFamily="34" charset="0"/>
              </a:rPr>
              <a:t> L.</a:t>
            </a:r>
            <a:endParaRPr lang="en-US" sz="25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4"/>
          <a:stretch>
            <a:fillRect/>
          </a:stretch>
        </p:blipFill>
        <p:spPr>
          <a:xfrm>
            <a:off x="6311900" y="1415108"/>
            <a:ext cx="5422900" cy="226724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5" descr="empty-blue-rectangl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7992" y="1176019"/>
            <a:ext cx="12332607" cy="986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 Box 13"/>
          <p:cNvSpPr txBox="1">
            <a:spLocks noChangeArrowheads="1"/>
          </p:cNvSpPr>
          <p:nvPr/>
        </p:nvSpPr>
        <p:spPr bwMode="auto">
          <a:xfrm>
            <a:off x="338942" y="666498"/>
            <a:ext cx="106338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400" i="1">
                <a:solidFill>
                  <a:srgbClr val="0070C0"/>
                </a:solidFill>
                <a:cs typeface="Arial" panose="020B0604020202020204" pitchFamily="34" charset="0"/>
              </a:rPr>
              <a:t>2. Công thức xác định tầm cao và tầm xa của chuyển động ném xiên</a:t>
            </a:r>
            <a:endParaRPr lang="en-US" altLang="en-US" sz="2400" i="1">
              <a:solidFill>
                <a:srgbClr val="0070C0"/>
              </a:solidFill>
              <a:cs typeface="Arial" panose="020B0604020202020204" pitchFamily="34" charset="0"/>
            </a:endParaRPr>
          </a:p>
        </p:txBody>
      </p:sp>
      <p:sp>
        <p:nvSpPr>
          <p:cNvPr id="20" name="TextBox 19"/>
          <p:cNvSpPr txBox="1"/>
          <p:nvPr/>
        </p:nvSpPr>
        <p:spPr>
          <a:xfrm>
            <a:off x="495300" y="1275052"/>
            <a:ext cx="11201400" cy="861774"/>
          </a:xfrm>
          <a:prstGeom prst="rect">
            <a:avLst/>
          </a:prstGeom>
          <a:noFill/>
        </p:spPr>
        <p:txBody>
          <a:bodyPr wrap="square">
            <a:spAutoFit/>
          </a:bodyPr>
          <a:lstStyle/>
          <a:p>
            <a:pPr algn="ctr"/>
            <a:r>
              <a:rPr lang="en-US" sz="2500">
                <a:latin typeface="Arial" panose="020B0604020202020204" pitchFamily="34" charset="0"/>
                <a:cs typeface="Arial" panose="020B0604020202020204" pitchFamily="34" charset="0"/>
              </a:rPr>
              <a:t>Ví dụ: Một người nhảy xa với vận tốc ban đầu 7,5 m/s theo phương xiên 30</a:t>
            </a:r>
            <a:r>
              <a:rPr lang="en-US" sz="2500" baseline="30000">
                <a:latin typeface="Arial" panose="020B0604020202020204" pitchFamily="34" charset="0"/>
                <a:cs typeface="Arial" panose="020B0604020202020204" pitchFamily="34" charset="0"/>
              </a:rPr>
              <a:t>0</a:t>
            </a:r>
            <a:r>
              <a:rPr lang="en-US" sz="2500">
                <a:latin typeface="Arial" panose="020B0604020202020204" pitchFamily="34" charset="0"/>
                <a:cs typeface="Arial" panose="020B0604020202020204" pitchFamily="34" charset="0"/>
              </a:rPr>
              <a:t> với phương nằm ngang. Bỏ qua sức cản và lấy g = 9,8 m/s</a:t>
            </a:r>
            <a:r>
              <a:rPr lang="en-US" sz="2500" baseline="30000">
                <a:latin typeface="Arial" panose="020B0604020202020204" pitchFamily="34" charset="0"/>
                <a:cs typeface="Arial" panose="020B0604020202020204" pitchFamily="34" charset="0"/>
              </a:rPr>
              <a:t>2</a:t>
            </a:r>
            <a:r>
              <a:rPr lang="en-US" sz="2500">
                <a:latin typeface="Arial" panose="020B0604020202020204" pitchFamily="34" charset="0"/>
                <a:cs typeface="Arial" panose="020B0604020202020204" pitchFamily="34" charset="0"/>
              </a:rPr>
              <a:t>. Tính: </a:t>
            </a:r>
            <a:endParaRPr lang="en-US" sz="2500">
              <a:latin typeface="Arial" panose="020B0604020202020204" pitchFamily="34" charset="0"/>
              <a:cs typeface="Arial" panose="020B0604020202020204" pitchFamily="34" charset="0"/>
            </a:endParaRPr>
          </a:p>
        </p:txBody>
      </p:sp>
      <p:grpSp>
        <p:nvGrpSpPr>
          <p:cNvPr id="22" name="Group 21"/>
          <p:cNvGrpSpPr/>
          <p:nvPr/>
        </p:nvGrpSpPr>
        <p:grpSpPr>
          <a:xfrm>
            <a:off x="-29497" y="65600"/>
            <a:ext cx="8603569" cy="542538"/>
            <a:chOff x="74035" y="2231322"/>
            <a:chExt cx="8550261" cy="757342"/>
          </a:xfrm>
        </p:grpSpPr>
        <p:grpSp>
          <p:nvGrpSpPr>
            <p:cNvPr id="23" name="Group 70"/>
            <p:cNvGrpSpPr/>
            <p:nvPr/>
          </p:nvGrpSpPr>
          <p:grpSpPr bwMode="auto">
            <a:xfrm>
              <a:off x="286108" y="2280389"/>
              <a:ext cx="5875473" cy="708275"/>
              <a:chOff x="564747" y="3403331"/>
              <a:chExt cx="3025594" cy="1364238"/>
            </a:xfrm>
          </p:grpSpPr>
          <p:pic>
            <p:nvPicPr>
              <p:cNvPr id="31" name="Picture 8" descr="empty-green-rectang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747" y="3403331"/>
                <a:ext cx="3025594" cy="13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9" descr="green-top-fad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205129" y="3887447"/>
                <a:ext cx="1273934" cy="396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4" name="TextBox 23"/>
            <p:cNvSpPr txBox="1"/>
            <p:nvPr/>
          </p:nvSpPr>
          <p:spPr bwMode="auto">
            <a:xfrm>
              <a:off x="74035" y="2267003"/>
              <a:ext cx="1501326" cy="687413"/>
            </a:xfrm>
            <a:prstGeom prst="rect">
              <a:avLst/>
            </a:prstGeom>
            <a:noFill/>
          </p:spPr>
          <p:txBody>
            <a:bodyPr wrap="square">
              <a:spAutoFit/>
            </a:bodyPr>
            <a:lstStyle/>
            <a:p>
              <a:pPr algn="ctr">
                <a:defRPr/>
              </a:pPr>
              <a:r>
                <a:rPr lang="en-US" sz="2600">
                  <a:ln w="18415" cmpd="sng">
                    <a:solidFill>
                      <a:srgbClr val="FFFFFF"/>
                    </a:solidFill>
                    <a:prstDash val="solid"/>
                  </a:ln>
                  <a:solidFill>
                    <a:schemeClr val="tx1"/>
                  </a:solidFill>
                  <a:effectLst>
                    <a:glow rad="101600">
                      <a:schemeClr val="accent4">
                        <a:satMod val="175000"/>
                        <a:alpha val="40000"/>
                      </a:schemeClr>
                    </a:glow>
                    <a:outerShdw blurRad="63500" dir="3600000" algn="tl" rotWithShape="0">
                      <a:srgbClr val="000000">
                        <a:alpha val="70000"/>
                      </a:srgbClr>
                    </a:outerShdw>
                  </a:effectLst>
                  <a:latin typeface="Arial" panose="020B0604020202020204" pitchFamily="34" charset="0"/>
                  <a:cs typeface="Arial" panose="020B0604020202020204" pitchFamily="34" charset="0"/>
                </a:rPr>
                <a:t>II</a:t>
              </a:r>
              <a:endParaRPr lang="en-US" sz="2600" dirty="0">
                <a:ln w="18415" cmpd="sng">
                  <a:solidFill>
                    <a:srgbClr val="FFFFFF"/>
                  </a:solidFill>
                  <a:prstDash val="solid"/>
                </a:ln>
                <a:solidFill>
                  <a:schemeClr val="tx1"/>
                </a:solidFill>
                <a:effectLst>
                  <a:glow rad="101600">
                    <a:schemeClr val="accent4">
                      <a:satMod val="175000"/>
                      <a:alpha val="40000"/>
                    </a:schemeClr>
                  </a:glow>
                  <a:outerShdw blurRad="63500" dir="3600000" algn="tl" rotWithShape="0">
                    <a:srgbClr val="000000">
                      <a:alpha val="70000"/>
                    </a:srgbClr>
                  </a:outerShdw>
                </a:effectLst>
                <a:latin typeface="Arial" panose="020B0604020202020204" pitchFamily="34" charset="0"/>
                <a:cs typeface="Arial" panose="020B0604020202020204" pitchFamily="34" charset="0"/>
              </a:endParaRPr>
            </a:p>
          </p:txBody>
        </p:sp>
        <p:sp>
          <p:nvSpPr>
            <p:cNvPr id="25" name="Rectangle 1026060"/>
            <p:cNvSpPr>
              <a:spLocks noChangeArrowheads="1"/>
            </p:cNvSpPr>
            <p:nvPr/>
          </p:nvSpPr>
          <p:spPr bwMode="auto">
            <a:xfrm>
              <a:off x="1209204" y="2231322"/>
              <a:ext cx="7415092" cy="756153"/>
            </a:xfrm>
            <a:prstGeom prst="rect">
              <a:avLst/>
            </a:prstGeom>
            <a:noFill/>
            <a:ln w="9525" algn="ctr">
              <a:noFill/>
              <a:miter lim="800000"/>
            </a:ln>
          </p:spPr>
          <p:txBody>
            <a:bodyPr wrap="square" lIns="109728" tIns="54864" rIns="109728" bIns="54864">
              <a:spAutoFit/>
            </a:bodyPr>
            <a:lstStyle>
              <a:lvl1pPr marL="287655" indent="-287655" defTabSz="1095375">
                <a:defRPr>
                  <a:solidFill>
                    <a:schemeClr val="tx1"/>
                  </a:solidFill>
                  <a:latin typeface="Arial" panose="020B0604020202020204" pitchFamily="34" charset="0"/>
                </a:defRPr>
              </a:lvl1pPr>
              <a:lvl2pPr marL="742950" indent="-285750" defTabSz="1095375">
                <a:defRPr>
                  <a:solidFill>
                    <a:schemeClr val="tx1"/>
                  </a:solidFill>
                  <a:latin typeface="Arial" panose="020B0604020202020204" pitchFamily="34" charset="0"/>
                </a:defRPr>
              </a:lvl2pPr>
              <a:lvl3pPr marL="1143000" indent="-228600" defTabSz="1095375">
                <a:defRPr>
                  <a:solidFill>
                    <a:schemeClr val="tx1"/>
                  </a:solidFill>
                  <a:latin typeface="Arial" panose="020B0604020202020204" pitchFamily="34" charset="0"/>
                </a:defRPr>
              </a:lvl3pPr>
              <a:lvl4pPr marL="1600200" indent="-228600" defTabSz="1095375">
                <a:defRPr>
                  <a:solidFill>
                    <a:schemeClr val="tx1"/>
                  </a:solidFill>
                  <a:latin typeface="Arial" panose="020B0604020202020204" pitchFamily="34" charset="0"/>
                </a:defRPr>
              </a:lvl4pPr>
              <a:lvl5pPr marL="2057400" indent="-228600" defTabSz="1095375">
                <a:defRPr>
                  <a:solidFill>
                    <a:schemeClr val="tx1"/>
                  </a:solidFill>
                  <a:latin typeface="Arial" panose="020B0604020202020204" pitchFamily="34" charset="0"/>
                </a:defRPr>
              </a:lvl5pPr>
              <a:lvl6pPr marL="2514600" indent="-228600" defTabSz="1095375" fontAlgn="base">
                <a:spcBef>
                  <a:spcPct val="0"/>
                </a:spcBef>
                <a:spcAft>
                  <a:spcPct val="0"/>
                </a:spcAft>
                <a:defRPr>
                  <a:solidFill>
                    <a:schemeClr val="tx1"/>
                  </a:solidFill>
                  <a:latin typeface="Arial" panose="020B0604020202020204" pitchFamily="34" charset="0"/>
                </a:defRPr>
              </a:lvl6pPr>
              <a:lvl7pPr marL="2971800" indent="-228600" defTabSz="1095375" fontAlgn="base">
                <a:spcBef>
                  <a:spcPct val="0"/>
                </a:spcBef>
                <a:spcAft>
                  <a:spcPct val="0"/>
                </a:spcAft>
                <a:defRPr>
                  <a:solidFill>
                    <a:schemeClr val="tx1"/>
                  </a:solidFill>
                  <a:latin typeface="Arial" panose="020B0604020202020204" pitchFamily="34" charset="0"/>
                </a:defRPr>
              </a:lvl7pPr>
              <a:lvl8pPr marL="3429000" indent="-228600" defTabSz="1095375" fontAlgn="base">
                <a:spcBef>
                  <a:spcPct val="0"/>
                </a:spcBef>
                <a:spcAft>
                  <a:spcPct val="0"/>
                </a:spcAft>
                <a:defRPr>
                  <a:solidFill>
                    <a:schemeClr val="tx1"/>
                  </a:solidFill>
                  <a:latin typeface="Arial" panose="020B0604020202020204" pitchFamily="34" charset="0"/>
                </a:defRPr>
              </a:lvl8pPr>
              <a:lvl9pPr marL="3886200" indent="-228600" defTabSz="1095375" fontAlgn="base">
                <a:spcBef>
                  <a:spcPct val="0"/>
                </a:spcBef>
                <a:spcAft>
                  <a:spcPct val="0"/>
                </a:spcAft>
                <a:defRPr>
                  <a:solidFill>
                    <a:schemeClr val="tx1"/>
                  </a:solidFill>
                  <a:latin typeface="Arial" panose="020B0604020202020204" pitchFamily="34" charset="0"/>
                </a:defRPr>
              </a:lvl9pPr>
            </a:lstStyle>
            <a:p>
              <a:pPr marL="0" indent="0" defTabSz="1095375">
                <a:buClr>
                  <a:schemeClr val="tx2"/>
                </a:buClr>
                <a:buSzPct val="95000"/>
                <a:defRPr/>
              </a:pPr>
              <a:r>
                <a:rPr lang="en-US" sz="2800" i="1">
                  <a:cs typeface="Arial" panose="020B0604020202020204" pitchFamily="34" charset="0"/>
                </a:rPr>
                <a:t>Chuyển động ném xiên</a:t>
              </a:r>
              <a:endParaRPr lang="en-US" sz="2800" dirty="0">
                <a:cs typeface="Arial" panose="020B0604020202020204" pitchFamily="34" charset="0"/>
              </a:endParaRPr>
            </a:p>
          </p:txBody>
        </p:sp>
      </p:grpSp>
      <p:sp>
        <p:nvSpPr>
          <p:cNvPr id="16" name="TextBox 15"/>
          <p:cNvSpPr txBox="1"/>
          <p:nvPr/>
        </p:nvSpPr>
        <p:spPr>
          <a:xfrm>
            <a:off x="495300" y="2153063"/>
            <a:ext cx="6427724" cy="2944011"/>
          </a:xfrm>
          <a:prstGeom prst="rect">
            <a:avLst/>
          </a:prstGeom>
          <a:noFill/>
        </p:spPr>
        <p:txBody>
          <a:bodyPr wrap="square">
            <a:spAutoFit/>
          </a:bodyPr>
          <a:lstStyle/>
          <a:p>
            <a:pPr marL="0" marR="0">
              <a:lnSpc>
                <a:spcPct val="107000"/>
              </a:lnSpc>
              <a:spcBef>
                <a:spcPts val="0"/>
              </a:spcBef>
              <a:spcAft>
                <a:spcPts val="0"/>
              </a:spcAft>
            </a:pPr>
            <a:r>
              <a:rPr lang="en-US" sz="2500" u="sng">
                <a:solidFill>
                  <a:srgbClr val="000000"/>
                </a:solidFill>
                <a:effectLst/>
                <a:latin typeface="Arial" panose="020B0604020202020204" pitchFamily="34" charset="0"/>
                <a:ea typeface="Times New Roman" panose="02020603050405020304" pitchFamily="18" charset="0"/>
                <a:cs typeface="Arial" panose="020B0604020202020204" pitchFamily="34" charset="0"/>
              </a:rPr>
              <a:t>Giải</a:t>
            </a:r>
            <a:endParaRPr lang="en-US" sz="2500" u="sng">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0" marR="0">
              <a:lnSpc>
                <a:spcPct val="107000"/>
              </a:lnSpc>
              <a:spcBef>
                <a:spcPts val="0"/>
              </a:spcBef>
              <a:spcAft>
                <a:spcPts val="0"/>
              </a:spcAft>
            </a:pPr>
            <a:r>
              <a:rPr lang="en-US" sz="2500">
                <a:solidFill>
                  <a:srgbClr val="000000"/>
                </a:solidFill>
                <a:effectLst/>
                <a:latin typeface="Arial" panose="020B0604020202020204" pitchFamily="34" charset="0"/>
                <a:ea typeface="Times New Roman" panose="02020603050405020304" pitchFamily="18" charset="0"/>
                <a:cs typeface="Arial" panose="020B0604020202020204" pitchFamily="34" charset="0"/>
              </a:rPr>
              <a:t>Chọn hệ toạ độ Oxy với:</a:t>
            </a:r>
            <a:endParaRPr lang="en-US" sz="250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0" marR="0">
              <a:lnSpc>
                <a:spcPct val="107000"/>
              </a:lnSpc>
              <a:spcBef>
                <a:spcPts val="0"/>
              </a:spcBef>
              <a:spcAft>
                <a:spcPts val="0"/>
              </a:spcAft>
            </a:pPr>
            <a:r>
              <a:rPr lang="en-US" sz="250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US" sz="2500">
                <a:solidFill>
                  <a:srgbClr val="000000"/>
                </a:solidFill>
                <a:effectLst/>
                <a:latin typeface="Arial" panose="020B0604020202020204" pitchFamily="34" charset="0"/>
                <a:ea typeface="Times New Roman" panose="02020603050405020304" pitchFamily="18" charset="0"/>
                <a:cs typeface="Arial" panose="020B0604020202020204" pitchFamily="34" charset="0"/>
              </a:rPr>
              <a:t>O là vị trí trên mặt đất mà người đó đặt chân vào để nhảy lên</a:t>
            </a:r>
            <a:endParaRPr lang="en-US" sz="2500">
              <a:solidFill>
                <a:srgbClr val="000000"/>
              </a:solidFill>
              <a:latin typeface="Arial" panose="020B0604020202020204" pitchFamily="34" charset="0"/>
              <a:ea typeface="Times New Roman" panose="02020603050405020304" pitchFamily="18" charset="0"/>
              <a:cs typeface="Arial" panose="020B0604020202020204" pitchFamily="34" charset="0"/>
            </a:endParaRPr>
          </a:p>
          <a:p>
            <a:pPr marL="342900" marR="0" indent="-342900">
              <a:lnSpc>
                <a:spcPct val="107000"/>
              </a:lnSpc>
              <a:spcBef>
                <a:spcPts val="0"/>
              </a:spcBef>
              <a:spcAft>
                <a:spcPts val="0"/>
              </a:spcAft>
              <a:buFontTx/>
              <a:buChar char="-"/>
            </a:pPr>
            <a:r>
              <a:rPr lang="en-US" sz="2500">
                <a:solidFill>
                  <a:srgbClr val="000000"/>
                </a:solidFill>
                <a:latin typeface="Arial" panose="020B0604020202020204" pitchFamily="34" charset="0"/>
                <a:ea typeface="Times New Roman" panose="02020603050405020304" pitchFamily="18" charset="0"/>
                <a:cs typeface="Arial" panose="020B0604020202020204" pitchFamily="34" charset="0"/>
              </a:rPr>
              <a:t>C</a:t>
            </a:r>
            <a:r>
              <a:rPr lang="en-US" sz="2500">
                <a:solidFill>
                  <a:srgbClr val="000000"/>
                </a:solidFill>
                <a:effectLst/>
                <a:latin typeface="Arial" panose="020B0604020202020204" pitchFamily="34" charset="0"/>
                <a:ea typeface="Times New Roman" panose="02020603050405020304" pitchFamily="18" charset="0"/>
                <a:cs typeface="Arial" panose="020B0604020202020204" pitchFamily="34" charset="0"/>
              </a:rPr>
              <a:t>hiều dương là chiều từ dưới lên (Oy) </a:t>
            </a:r>
            <a:endParaRPr lang="en-US" sz="250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342900" marR="0" indent="-342900">
              <a:lnSpc>
                <a:spcPct val="107000"/>
              </a:lnSpc>
              <a:spcBef>
                <a:spcPts val="0"/>
              </a:spcBef>
              <a:spcAft>
                <a:spcPts val="0"/>
              </a:spcAft>
              <a:buFontTx/>
              <a:buChar char="-"/>
            </a:pPr>
            <a:r>
              <a:rPr lang="en-US" sz="2500">
                <a:solidFill>
                  <a:srgbClr val="000000"/>
                </a:solidFill>
                <a:effectLst/>
                <a:latin typeface="Arial" panose="020B0604020202020204" pitchFamily="34" charset="0"/>
                <a:ea typeface="Times New Roman" panose="02020603050405020304" pitchFamily="18" charset="0"/>
                <a:cs typeface="Arial" panose="020B0604020202020204" pitchFamily="34" charset="0"/>
              </a:rPr>
              <a:t>và chiều từ trái sang phải (Ox)</a:t>
            </a:r>
            <a:endParaRPr lang="en-US" sz="250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342900" marR="0" indent="-342900">
              <a:lnSpc>
                <a:spcPct val="107000"/>
              </a:lnSpc>
              <a:spcBef>
                <a:spcPts val="0"/>
              </a:spcBef>
              <a:spcAft>
                <a:spcPts val="0"/>
              </a:spcAft>
              <a:buFontTx/>
              <a:buChar char="-"/>
            </a:pPr>
            <a:r>
              <a:rPr lang="en-US" sz="2500">
                <a:solidFill>
                  <a:srgbClr val="000000"/>
                </a:solidFill>
                <a:latin typeface="Arial" panose="020B0604020202020204" pitchFamily="34" charset="0"/>
                <a:ea typeface="Times New Roman" panose="02020603050405020304" pitchFamily="18" charset="0"/>
                <a:cs typeface="Arial" panose="020B0604020202020204" pitchFamily="34" charset="0"/>
              </a:rPr>
              <a:t>G</a:t>
            </a:r>
            <a:r>
              <a:rPr lang="en-US" sz="2500">
                <a:solidFill>
                  <a:srgbClr val="000000"/>
                </a:solidFill>
                <a:effectLst/>
                <a:latin typeface="Arial" panose="020B0604020202020204" pitchFamily="34" charset="0"/>
                <a:ea typeface="Times New Roman" panose="02020603050405020304" pitchFamily="18" charset="0"/>
                <a:cs typeface="Arial" panose="020B0604020202020204" pitchFamily="34" charset="0"/>
              </a:rPr>
              <a:t>ốc thời gian là thời điểm nhảy</a:t>
            </a:r>
            <a:endParaRPr lang="en-US" sz="250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17" name="TextBox 16"/>
          <p:cNvSpPr txBox="1"/>
          <p:nvPr/>
        </p:nvSpPr>
        <p:spPr>
          <a:xfrm>
            <a:off x="495300" y="5211982"/>
            <a:ext cx="6629400" cy="1297406"/>
          </a:xfrm>
          <a:prstGeom prst="rect">
            <a:avLst/>
          </a:prstGeom>
          <a:noFill/>
        </p:spPr>
        <p:txBody>
          <a:bodyPr wrap="square">
            <a:spAutoFit/>
          </a:bodyPr>
          <a:lstStyle/>
          <a:p>
            <a:pPr>
              <a:lnSpc>
                <a:spcPct val="107000"/>
              </a:lnSpc>
            </a:pPr>
            <a:r>
              <a:rPr lang="en-US" sz="25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a) Vận tốc ban đầu </a:t>
            </a:r>
            <a:r>
              <a:rPr lang="en-US" sz="2500" b="1">
                <a:latin typeface="Arial" panose="020B0604020202020204" pitchFamily="34" charset="0"/>
                <a:cs typeface="Arial" panose="020B0604020202020204" pitchFamily="34" charset="0"/>
              </a:rPr>
              <a:t>V</a:t>
            </a:r>
            <a:r>
              <a:rPr lang="en-US" sz="2500" b="1" baseline="-25000">
                <a:latin typeface="Arial" panose="020B0604020202020204" pitchFamily="34" charset="0"/>
                <a:cs typeface="Arial" panose="020B0604020202020204" pitchFamily="34" charset="0"/>
              </a:rPr>
              <a:t>ox</a:t>
            </a:r>
            <a:r>
              <a:rPr lang="en-US" sz="2500" b="1">
                <a:latin typeface="Arial" panose="020B0604020202020204" pitchFamily="34" charset="0"/>
                <a:cs typeface="Arial" panose="020B0604020202020204" pitchFamily="34" charset="0"/>
              </a:rPr>
              <a:t> và V</a:t>
            </a:r>
            <a:r>
              <a:rPr lang="en-US" sz="2500" b="1" baseline="-25000">
                <a:latin typeface="Arial" panose="020B0604020202020204" pitchFamily="34" charset="0"/>
                <a:cs typeface="Arial" panose="020B0604020202020204" pitchFamily="34" charset="0"/>
              </a:rPr>
              <a:t>oy</a:t>
            </a:r>
            <a:r>
              <a:rPr lang="en-US" sz="2500" b="1">
                <a:latin typeface="Arial" panose="020B0604020202020204" pitchFamily="34" charset="0"/>
                <a:cs typeface="Arial" panose="020B0604020202020204" pitchFamily="34" charset="0"/>
              </a:rPr>
              <a:t> </a:t>
            </a:r>
            <a:endParaRPr lang="en-US" sz="2500" b="1">
              <a:effectLst/>
              <a:latin typeface="Arial" panose="020B0604020202020204" pitchFamily="34" charset="0"/>
              <a:ea typeface="游明朝" panose="02020400000000000000" pitchFamily="18" charset="-128"/>
              <a:cs typeface="Arial" panose="020B0604020202020204" pitchFamily="34" charset="0"/>
            </a:endParaRPr>
          </a:p>
          <a:p>
            <a:pPr marL="0" marR="0">
              <a:lnSpc>
                <a:spcPct val="107000"/>
              </a:lnSpc>
              <a:spcBef>
                <a:spcPts val="0"/>
              </a:spcBef>
              <a:spcAft>
                <a:spcPts val="0"/>
              </a:spcAft>
            </a:pPr>
            <a:r>
              <a:rPr lang="en-US" sz="2500">
                <a:solidFill>
                  <a:srgbClr val="000000"/>
                </a:solidFill>
                <a:effectLst/>
                <a:latin typeface="Arial" panose="020B0604020202020204" pitchFamily="34" charset="0"/>
                <a:ea typeface="Times New Roman" panose="02020603050405020304" pitchFamily="18" charset="0"/>
                <a:cs typeface="Arial" panose="020B0604020202020204" pitchFamily="34" charset="0"/>
              </a:rPr>
              <a:t>V</a:t>
            </a:r>
            <a:r>
              <a:rPr lang="en-US" sz="2500" baseline="-25000">
                <a:solidFill>
                  <a:srgbClr val="000000"/>
                </a:solidFill>
                <a:effectLst/>
                <a:latin typeface="Arial" panose="020B0604020202020204" pitchFamily="34" charset="0"/>
                <a:ea typeface="Times New Roman" panose="02020603050405020304" pitchFamily="18" charset="0"/>
                <a:cs typeface="Arial" panose="020B0604020202020204" pitchFamily="34" charset="0"/>
              </a:rPr>
              <a:t>Oy</a:t>
            </a:r>
            <a:r>
              <a:rPr lang="en-US" sz="2500">
                <a:solidFill>
                  <a:srgbClr val="000000"/>
                </a:solidFill>
                <a:effectLst/>
                <a:latin typeface="Arial" panose="020B0604020202020204" pitchFamily="34" charset="0"/>
                <a:ea typeface="Times New Roman" panose="02020603050405020304" pitchFamily="18" charset="0"/>
                <a:cs typeface="Arial" panose="020B0604020202020204" pitchFamily="34" charset="0"/>
              </a:rPr>
              <a:t> = V</a:t>
            </a:r>
            <a:r>
              <a:rPr lang="en-US" sz="2500" baseline="-25000">
                <a:solidFill>
                  <a:srgbClr val="000000"/>
                </a:solidFill>
                <a:effectLst/>
                <a:latin typeface="Arial" panose="020B0604020202020204" pitchFamily="34" charset="0"/>
                <a:ea typeface="Times New Roman" panose="02020603050405020304" pitchFamily="18" charset="0"/>
                <a:cs typeface="Arial" panose="020B0604020202020204" pitchFamily="34" charset="0"/>
              </a:rPr>
              <a:t>0</a:t>
            </a:r>
            <a:r>
              <a:rPr lang="en-US" sz="250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sin 30</a:t>
            </a:r>
            <a:r>
              <a:rPr lang="en-US" sz="2500" baseline="30000">
                <a:solidFill>
                  <a:srgbClr val="000000"/>
                </a:solidFill>
                <a:effectLst/>
                <a:latin typeface="Arial" panose="020B0604020202020204" pitchFamily="34" charset="0"/>
                <a:ea typeface="Times New Roman" panose="02020603050405020304" pitchFamily="18" charset="0"/>
                <a:cs typeface="Arial" panose="020B0604020202020204" pitchFamily="34" charset="0"/>
              </a:rPr>
              <a:t>0 </a:t>
            </a:r>
            <a:r>
              <a:rPr lang="en-US" sz="2500">
                <a:solidFill>
                  <a:srgbClr val="000000"/>
                </a:solidFill>
                <a:effectLst/>
                <a:latin typeface="Arial" panose="020B0604020202020204" pitchFamily="34" charset="0"/>
                <a:ea typeface="Times New Roman" panose="02020603050405020304" pitchFamily="18" charset="0"/>
                <a:cs typeface="Arial" panose="020B0604020202020204" pitchFamily="34" charset="0"/>
              </a:rPr>
              <a:t>= 3,75 m/s (</a:t>
            </a:r>
            <a:r>
              <a:rPr lang="en-US" sz="2500">
                <a:solidFill>
                  <a:srgbClr val="000000"/>
                </a:solidFill>
                <a:latin typeface="Arial" panose="020B0604020202020204" pitchFamily="34" charset="0"/>
                <a:ea typeface="Times New Roman" panose="02020603050405020304" pitchFamily="18" charset="0"/>
                <a:cs typeface="Arial" panose="020B0604020202020204" pitchFamily="34" charset="0"/>
              </a:rPr>
              <a:t>từ</a:t>
            </a:r>
            <a:r>
              <a:rPr lang="en-US" sz="2500">
                <a:solidFill>
                  <a:srgbClr val="000000"/>
                </a:solidFill>
                <a:effectLst/>
                <a:latin typeface="Arial" panose="020B0604020202020204" pitchFamily="34" charset="0"/>
                <a:ea typeface="Times New Roman" panose="02020603050405020304" pitchFamily="18" charset="0"/>
                <a:cs typeface="Arial" panose="020B0604020202020204" pitchFamily="34" charset="0"/>
              </a:rPr>
              <a:t> dưới lên)</a:t>
            </a:r>
            <a:endParaRPr lang="en-US" sz="2500">
              <a:effectLst/>
              <a:latin typeface="Arial" panose="020B0604020202020204" pitchFamily="34" charset="0"/>
              <a:ea typeface="游明朝" panose="02020400000000000000" pitchFamily="18" charset="-128"/>
              <a:cs typeface="Arial" panose="020B0604020202020204" pitchFamily="34" charset="0"/>
            </a:endParaRPr>
          </a:p>
          <a:p>
            <a:pPr marL="0" marR="0">
              <a:lnSpc>
                <a:spcPct val="107000"/>
              </a:lnSpc>
              <a:spcBef>
                <a:spcPts val="0"/>
              </a:spcBef>
              <a:spcAft>
                <a:spcPts val="0"/>
              </a:spcAft>
            </a:pPr>
            <a:r>
              <a:rPr lang="en-US" sz="2500">
                <a:solidFill>
                  <a:srgbClr val="000000"/>
                </a:solidFill>
                <a:effectLst/>
                <a:latin typeface="Arial" panose="020B0604020202020204" pitchFamily="34" charset="0"/>
                <a:ea typeface="Times New Roman" panose="02020603050405020304" pitchFamily="18" charset="0"/>
                <a:cs typeface="Arial" panose="020B0604020202020204" pitchFamily="34" charset="0"/>
              </a:rPr>
              <a:t>V</a:t>
            </a:r>
            <a:r>
              <a:rPr lang="en-US" sz="2500" baseline="-25000">
                <a:solidFill>
                  <a:srgbClr val="000000"/>
                </a:solidFill>
                <a:effectLst/>
                <a:latin typeface="Arial" panose="020B0604020202020204" pitchFamily="34" charset="0"/>
                <a:ea typeface="Times New Roman" panose="02020603050405020304" pitchFamily="18" charset="0"/>
                <a:cs typeface="Arial" panose="020B0604020202020204" pitchFamily="34" charset="0"/>
              </a:rPr>
              <a:t>Ox</a:t>
            </a:r>
            <a:r>
              <a:rPr lang="en-US" sz="2500">
                <a:solidFill>
                  <a:srgbClr val="000000"/>
                </a:solidFill>
                <a:effectLst/>
                <a:latin typeface="Arial" panose="020B0604020202020204" pitchFamily="34" charset="0"/>
                <a:ea typeface="Times New Roman" panose="02020603050405020304" pitchFamily="18" charset="0"/>
                <a:cs typeface="Arial" panose="020B0604020202020204" pitchFamily="34" charset="0"/>
              </a:rPr>
              <a:t> = V</a:t>
            </a:r>
            <a:r>
              <a:rPr lang="en-US" sz="2500" baseline="-25000">
                <a:solidFill>
                  <a:srgbClr val="000000"/>
                </a:solidFill>
                <a:effectLst/>
                <a:latin typeface="Arial" panose="020B0604020202020204" pitchFamily="34" charset="0"/>
                <a:ea typeface="Times New Roman" panose="02020603050405020304" pitchFamily="18" charset="0"/>
                <a:cs typeface="Arial" panose="020B0604020202020204" pitchFamily="34" charset="0"/>
              </a:rPr>
              <a:t>0</a:t>
            </a:r>
            <a:r>
              <a:rPr lang="en-US" sz="2500">
                <a:solidFill>
                  <a:srgbClr val="000000"/>
                </a:solidFill>
                <a:effectLst/>
                <a:latin typeface="Arial" panose="020B0604020202020204" pitchFamily="34" charset="0"/>
                <a:ea typeface="Times New Roman" panose="02020603050405020304" pitchFamily="18" charset="0"/>
                <a:cs typeface="Arial" panose="020B0604020202020204" pitchFamily="34" charset="0"/>
              </a:rPr>
              <a:t>cos 30</a:t>
            </a:r>
            <a:r>
              <a:rPr lang="en-US" sz="2500" baseline="30000">
                <a:solidFill>
                  <a:srgbClr val="000000"/>
                </a:solidFill>
                <a:effectLst/>
                <a:latin typeface="Arial" panose="020B0604020202020204" pitchFamily="34" charset="0"/>
                <a:ea typeface="Times New Roman" panose="02020603050405020304" pitchFamily="18" charset="0"/>
                <a:cs typeface="Arial" panose="020B0604020202020204" pitchFamily="34" charset="0"/>
              </a:rPr>
              <a:t>0</a:t>
            </a:r>
            <a:r>
              <a:rPr lang="en-US" sz="2500">
                <a:solidFill>
                  <a:srgbClr val="000000"/>
                </a:solidFill>
                <a:effectLst/>
                <a:latin typeface="Arial" panose="020B0604020202020204" pitchFamily="34" charset="0"/>
                <a:ea typeface="Times New Roman" panose="02020603050405020304" pitchFamily="18" charset="0"/>
                <a:cs typeface="Arial" panose="020B0604020202020204" pitchFamily="34" charset="0"/>
              </a:rPr>
              <a:t> = 6,50 m/s (trái sang phải) </a:t>
            </a:r>
            <a:endParaRPr lang="en-US" sz="250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p:txBody>
      </p:sp>
      <p:grpSp>
        <p:nvGrpSpPr>
          <p:cNvPr id="14" name="Group 13"/>
          <p:cNvGrpSpPr/>
          <p:nvPr/>
        </p:nvGrpSpPr>
        <p:grpSpPr>
          <a:xfrm>
            <a:off x="7233914" y="2321767"/>
            <a:ext cx="4945387" cy="3712303"/>
            <a:chOff x="3980351" y="3972455"/>
            <a:chExt cx="4155059" cy="3293280"/>
          </a:xfrm>
        </p:grpSpPr>
        <p:grpSp>
          <p:nvGrpSpPr>
            <p:cNvPr id="18" name="Group 17"/>
            <p:cNvGrpSpPr/>
            <p:nvPr/>
          </p:nvGrpSpPr>
          <p:grpSpPr>
            <a:xfrm>
              <a:off x="4065776" y="3972455"/>
              <a:ext cx="4069634" cy="2413925"/>
              <a:chOff x="7155910" y="1776376"/>
              <a:chExt cx="4069634" cy="2413925"/>
            </a:xfrm>
          </p:grpSpPr>
          <p:grpSp>
            <p:nvGrpSpPr>
              <p:cNvPr id="27" name="Group 26"/>
              <p:cNvGrpSpPr/>
              <p:nvPr/>
            </p:nvGrpSpPr>
            <p:grpSpPr>
              <a:xfrm>
                <a:off x="7155910" y="1776376"/>
                <a:ext cx="4069634" cy="2411152"/>
                <a:chOff x="7615710" y="2831850"/>
                <a:chExt cx="4069634" cy="2411152"/>
              </a:xfrm>
            </p:grpSpPr>
            <p:cxnSp>
              <p:nvCxnSpPr>
                <p:cNvPr id="37" name="Straight Arrow Connector 36"/>
                <p:cNvCxnSpPr/>
                <p:nvPr/>
              </p:nvCxnSpPr>
              <p:spPr>
                <a:xfrm>
                  <a:off x="8040086" y="4726734"/>
                  <a:ext cx="3429000" cy="0"/>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8040086" y="3157508"/>
                  <a:ext cx="1695" cy="1579352"/>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8040086" y="4164970"/>
                  <a:ext cx="1528443"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1252828" y="4765948"/>
                  <a:ext cx="432516" cy="477054"/>
                </a:xfrm>
                <a:prstGeom prst="rect">
                  <a:avLst/>
                </a:prstGeom>
                <a:noFill/>
              </p:spPr>
              <p:txBody>
                <a:bodyPr wrap="square">
                  <a:spAutoFit/>
                </a:bodyPr>
                <a:lstStyle/>
                <a:p>
                  <a:pPr algn="ctr"/>
                  <a:r>
                    <a:rPr lang="en-US" sz="2500">
                      <a:solidFill>
                        <a:srgbClr val="7030A0"/>
                      </a:solidFill>
                      <a:latin typeface="Arial" panose="020B0604020202020204" pitchFamily="34" charset="0"/>
                      <a:cs typeface="Arial" panose="020B0604020202020204" pitchFamily="34" charset="0"/>
                    </a:rPr>
                    <a:t>x</a:t>
                  </a:r>
                  <a:endParaRPr lang="en-US" sz="2500">
                    <a:solidFill>
                      <a:srgbClr val="7030A0"/>
                    </a:solidFill>
                  </a:endParaRPr>
                </a:p>
              </p:txBody>
            </p:sp>
            <p:sp>
              <p:nvSpPr>
                <p:cNvPr id="44" name="TextBox 43"/>
                <p:cNvSpPr txBox="1"/>
                <p:nvPr/>
              </p:nvSpPr>
              <p:spPr>
                <a:xfrm>
                  <a:off x="7615710" y="2831850"/>
                  <a:ext cx="432516" cy="477054"/>
                </a:xfrm>
                <a:prstGeom prst="rect">
                  <a:avLst/>
                </a:prstGeom>
                <a:noFill/>
              </p:spPr>
              <p:txBody>
                <a:bodyPr wrap="square">
                  <a:spAutoFit/>
                </a:bodyPr>
                <a:lstStyle/>
                <a:p>
                  <a:pPr algn="ctr"/>
                  <a:r>
                    <a:rPr lang="en-US" sz="2500">
                      <a:solidFill>
                        <a:srgbClr val="7030A0"/>
                      </a:solidFill>
                      <a:latin typeface="Arial" panose="020B0604020202020204" pitchFamily="34" charset="0"/>
                      <a:cs typeface="Arial" panose="020B0604020202020204" pitchFamily="34" charset="0"/>
                    </a:rPr>
                    <a:t>y</a:t>
                  </a:r>
                  <a:endParaRPr lang="en-US" sz="2500">
                    <a:solidFill>
                      <a:srgbClr val="7030A0"/>
                    </a:solidFill>
                  </a:endParaRPr>
                </a:p>
              </p:txBody>
            </p:sp>
          </p:grpSp>
          <p:cxnSp>
            <p:nvCxnSpPr>
              <p:cNvPr id="29" name="Straight Connector 28"/>
              <p:cNvCxnSpPr/>
              <p:nvPr/>
            </p:nvCxnSpPr>
            <p:spPr>
              <a:xfrm flipV="1">
                <a:off x="9126382" y="3123636"/>
                <a:ext cx="0" cy="557749"/>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186681" y="3514267"/>
                <a:ext cx="432516" cy="477054"/>
              </a:xfrm>
              <a:prstGeom prst="rect">
                <a:avLst/>
              </a:prstGeom>
              <a:noFill/>
            </p:spPr>
            <p:txBody>
              <a:bodyPr wrap="square">
                <a:spAutoFit/>
              </a:bodyPr>
              <a:lstStyle/>
              <a:p>
                <a:pPr algn="ctr"/>
                <a:r>
                  <a:rPr lang="en-US" sz="2500">
                    <a:latin typeface="Arial" panose="020B0604020202020204" pitchFamily="34" charset="0"/>
                    <a:cs typeface="Arial" panose="020B0604020202020204" pitchFamily="34" charset="0"/>
                  </a:rPr>
                  <a:t>O</a:t>
                </a:r>
                <a:endParaRPr lang="en-US" sz="2500"/>
              </a:p>
            </p:txBody>
          </p:sp>
          <mc:AlternateContent xmlns:mc="http://schemas.openxmlformats.org/markup-compatibility/2006">
            <mc:Choice xmlns:a14="http://schemas.microsoft.com/office/drawing/2010/main" Requires="a14">
              <p:sp>
                <p:nvSpPr>
                  <p:cNvPr id="33" name="TextBox 32"/>
                  <p:cNvSpPr txBox="1"/>
                  <p:nvPr/>
                </p:nvSpPr>
                <p:spPr>
                  <a:xfrm>
                    <a:off x="8020916" y="2315540"/>
                    <a:ext cx="647182" cy="553998"/>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acc>
                            <m:accPr>
                              <m:chr m:val="⃗"/>
                              <m:ctrlPr>
                                <a:rPr lang="en-US" sz="3000" b="1" i="1" smtClean="0">
                                  <a:solidFill>
                                    <a:srgbClr val="FF0000"/>
                                  </a:solidFill>
                                  <a:latin typeface="Cambria Math" panose="02040503050406030204"/>
                                </a:rPr>
                              </m:ctrlPr>
                            </m:accPr>
                            <m:e>
                              <m:r>
                                <a:rPr lang="en-US" sz="3000" b="1" i="1" smtClean="0">
                                  <a:solidFill>
                                    <a:srgbClr val="FF0000"/>
                                  </a:solidFill>
                                  <a:latin typeface="Cambria Math" panose="02040503050406030204" pitchFamily="18" charset="0"/>
                                </a:rPr>
                                <m:t>𝒗</m:t>
                              </m:r>
                              <m:r>
                                <a:rPr lang="en-US" sz="3000" b="1" i="1" baseline="-25000" smtClean="0">
                                  <a:solidFill>
                                    <a:srgbClr val="FF0000"/>
                                  </a:solidFill>
                                  <a:latin typeface="Cambria Math" panose="02040503050406030204" pitchFamily="18" charset="0"/>
                                </a:rPr>
                                <m:t>𝒐</m:t>
                              </m:r>
                            </m:e>
                          </m:acc>
                        </m:oMath>
                      </m:oMathPara>
                    </a14:m>
                    <a:endParaRPr lang="en-US" sz="3000" b="1">
                      <a:solidFill>
                        <a:srgbClr val="FF0000"/>
                      </a:solidFill>
                    </a:endParaRPr>
                  </a:p>
                </p:txBody>
              </p:sp>
            </mc:Choice>
            <mc:Fallback>
              <p:sp>
                <p:nvSpPr>
                  <p:cNvPr id="33" name="TextBox 32"/>
                  <p:cNvSpPr txBox="1">
                    <a:spLocks noRot="1" noChangeAspect="1" noMove="1" noResize="1" noEditPoints="1" noAdjustHandles="1" noChangeArrowheads="1" noChangeShapeType="1" noTextEdit="1"/>
                  </p:cNvSpPr>
                  <p:nvPr/>
                </p:nvSpPr>
                <p:spPr>
                  <a:xfrm>
                    <a:off x="8020916" y="2315540"/>
                    <a:ext cx="647182" cy="553998"/>
                  </a:xfrm>
                  <a:prstGeom prst="rect">
                    <a:avLst/>
                  </a:prstGeom>
                  <a:blipFill rotWithShape="1">
                    <a:blip r:embed="rId4"/>
                  </a:blipFill>
                </p:spPr>
                <p:txBody>
                  <a:bodyPr/>
                  <a:lstStyle/>
                  <a:p>
                    <a:r>
                      <a:rPr lang="en-US" altLang="en-US">
                        <a:noFill/>
                      </a:rPr>
                      <a:t> </a:t>
                    </a:r>
                  </a:p>
                </p:txBody>
              </p:sp>
            </mc:Fallback>
          </mc:AlternateContent>
          <p:cxnSp>
            <p:nvCxnSpPr>
              <p:cNvPr id="34" name="Straight Arrow Connector 33"/>
              <p:cNvCxnSpPr/>
              <p:nvPr/>
            </p:nvCxnSpPr>
            <p:spPr>
              <a:xfrm flipV="1">
                <a:off x="7602801" y="2835950"/>
                <a:ext cx="931025" cy="79713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0380929" y="3767094"/>
                <a:ext cx="552450" cy="423207"/>
              </a:xfrm>
              <a:prstGeom prst="rect">
                <a:avLst/>
              </a:prstGeom>
              <a:noFill/>
            </p:spPr>
            <p:txBody>
              <a:bodyPr wrap="square">
                <a:spAutoFit/>
              </a:bodyPr>
              <a:lstStyle/>
              <a:p>
                <a:pPr algn="ctr"/>
                <a:r>
                  <a:rPr lang="en-US" sz="2500">
                    <a:latin typeface="Arial" panose="020B0604020202020204" pitchFamily="34" charset="0"/>
                    <a:cs typeface="Arial" panose="020B0604020202020204" pitchFamily="34" charset="0"/>
                  </a:rPr>
                  <a:t>L</a:t>
                </a:r>
                <a:endParaRPr lang="en-US" sz="2500">
                  <a:latin typeface="Arial" panose="020B0604020202020204" pitchFamily="34" charset="0"/>
                  <a:cs typeface="Arial" panose="020B0604020202020204" pitchFamily="34" charset="0"/>
                </a:endParaRPr>
              </a:p>
            </p:txBody>
          </p:sp>
        </p:grpSp>
        <p:sp>
          <p:nvSpPr>
            <p:cNvPr id="21" name="Arc 20"/>
            <p:cNvSpPr/>
            <p:nvPr/>
          </p:nvSpPr>
          <p:spPr>
            <a:xfrm>
              <a:off x="4315052" y="5305575"/>
              <a:ext cx="3442393" cy="1960160"/>
            </a:xfrm>
            <a:prstGeom prst="arc">
              <a:avLst>
                <a:gd name="adj1" fmla="val 11803533"/>
                <a:gd name="adj2" fmla="val 20666376"/>
              </a:avLst>
            </a:prstGeom>
            <a:ln w="28575">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TextBox 25"/>
            <p:cNvSpPr txBox="1"/>
            <p:nvPr/>
          </p:nvSpPr>
          <p:spPr>
            <a:xfrm>
              <a:off x="3980351" y="5065617"/>
              <a:ext cx="552450" cy="423207"/>
            </a:xfrm>
            <a:prstGeom prst="rect">
              <a:avLst/>
            </a:prstGeom>
            <a:noFill/>
          </p:spPr>
          <p:txBody>
            <a:bodyPr wrap="square">
              <a:spAutoFit/>
            </a:bodyPr>
            <a:lstStyle/>
            <a:p>
              <a:pPr algn="ctr"/>
              <a:r>
                <a:rPr lang="en-US" sz="2500">
                  <a:latin typeface="Arial" panose="020B0604020202020204" pitchFamily="34" charset="0"/>
                  <a:cs typeface="Arial" panose="020B0604020202020204" pitchFamily="34" charset="0"/>
                </a:rPr>
                <a:t>H</a:t>
              </a:r>
              <a:endParaRPr lang="en-US" sz="2500" baseline="-25000">
                <a:latin typeface="Arial" panose="020B0604020202020204" pitchFamily="34" charset="0"/>
                <a:cs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6"/>
          <p:cNvGrpSpPr/>
          <p:nvPr/>
        </p:nvGrpSpPr>
        <p:grpSpPr>
          <a:xfrm>
            <a:off x="4876800" y="153812"/>
            <a:ext cx="2269096" cy="531988"/>
            <a:chOff x="2193" y="0"/>
            <a:chExt cx="2245706" cy="1239104"/>
          </a:xfrm>
          <a:solidFill>
            <a:srgbClr val="002060"/>
          </a:solidFill>
          <a:scene3d>
            <a:camera prst="orthographicFront"/>
            <a:lightRig rig="threePt" dir="t">
              <a:rot lat="0" lon="0" rev="7500000"/>
            </a:lightRig>
          </a:scene3d>
        </p:grpSpPr>
        <p:sp>
          <p:nvSpPr>
            <p:cNvPr id="7" name="Rounded Rectangle 57"/>
            <p:cNvSpPr/>
            <p:nvPr/>
          </p:nvSpPr>
          <p:spPr>
            <a:xfrm>
              <a:off x="2193" y="0"/>
              <a:ext cx="2245706" cy="1239104"/>
            </a:xfrm>
            <a:prstGeom prst="roundRect">
              <a:avLst/>
            </a:prstGeom>
            <a:grpFill/>
            <a:sp3d prstMaterial="plastic">
              <a:bevelT w="127000" h="25400" prst="relaxedInset"/>
            </a:sp3d>
          </p:spPr>
          <p:style>
            <a:lnRef idx="0">
              <a:schemeClr val="lt2">
                <a:hueOff val="0"/>
                <a:satOff val="0"/>
                <a:lumOff val="0"/>
                <a:alphaOff val="0"/>
              </a:schemeClr>
            </a:lnRef>
            <a:fillRef idx="3">
              <a:schemeClr val="dk2">
                <a:hueOff val="0"/>
                <a:satOff val="0"/>
                <a:lumOff val="0"/>
                <a:alphaOff val="0"/>
              </a:schemeClr>
            </a:fillRef>
            <a:effectRef idx="2">
              <a:schemeClr val="dk2">
                <a:hueOff val="0"/>
                <a:satOff val="0"/>
                <a:lumOff val="0"/>
                <a:alphaOff val="0"/>
              </a:schemeClr>
            </a:effectRef>
            <a:fontRef idx="minor">
              <a:schemeClr val="lt1"/>
            </a:fontRef>
          </p:style>
        </p:sp>
        <p:sp>
          <p:nvSpPr>
            <p:cNvPr id="8" name="Rounded Rectangle 4"/>
            <p:cNvSpPr/>
            <p:nvPr/>
          </p:nvSpPr>
          <p:spPr>
            <a:xfrm>
              <a:off x="77334" y="60488"/>
              <a:ext cx="2124730" cy="1118127"/>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121920" tIns="60960" rIns="121920" bIns="60960" numCol="1" spcCol="1270" anchor="ctr" anchorCtr="0">
              <a:noAutofit/>
            </a:bodyPr>
            <a:lstStyle/>
            <a:p>
              <a:pPr algn="ctr" defTabSz="1422400">
                <a:lnSpc>
                  <a:spcPct val="90000"/>
                </a:lnSpc>
                <a:spcBef>
                  <a:spcPct val="0"/>
                </a:spcBef>
                <a:spcAft>
                  <a:spcPct val="35000"/>
                </a:spcAft>
              </a:pPr>
              <a:r>
                <a:rPr lang="en-US" sz="2600" b="1">
                  <a:latin typeface="Arial" panose="020B0604020202020204" pitchFamily="34" charset="0"/>
                  <a:cs typeface="Arial" panose="020B0604020202020204" pitchFamily="34" charset="0"/>
                </a:rPr>
                <a:t>Khởi động</a:t>
              </a:r>
              <a:endParaRPr lang="en-US" sz="2600" b="1">
                <a:latin typeface="Arial" panose="020B0604020202020204" pitchFamily="34" charset="0"/>
                <a:cs typeface="Arial" panose="020B0604020202020204" pitchFamily="34" charset="0"/>
              </a:endParaRPr>
            </a:p>
          </p:txBody>
        </p:sp>
      </p:grpSp>
      <p:sp>
        <p:nvSpPr>
          <p:cNvPr id="11" name="Rectangle: Rounded Corners 10"/>
          <p:cNvSpPr/>
          <p:nvPr/>
        </p:nvSpPr>
        <p:spPr>
          <a:xfrm>
            <a:off x="641722" y="838922"/>
            <a:ext cx="11275469" cy="1059903"/>
          </a:xfrm>
          <a:prstGeom prst="roundRect">
            <a:avLst>
              <a:gd name="adj" fmla="val 8564"/>
            </a:avLst>
          </a:prstGeom>
          <a:solidFill>
            <a:schemeClr val="accent5">
              <a:lumMod val="20000"/>
              <a:lumOff val="80000"/>
            </a:schemeClr>
          </a:solidFill>
          <a:ln cmpd="dbl">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12" name="Text Box 29"/>
          <p:cNvSpPr txBox="1">
            <a:spLocks noChangeArrowheads="1"/>
          </p:cNvSpPr>
          <p:nvPr/>
        </p:nvSpPr>
        <p:spPr bwMode="auto">
          <a:xfrm>
            <a:off x="838200" y="870454"/>
            <a:ext cx="11119938" cy="894860"/>
          </a:xfrm>
          <a:prstGeom prst="rect">
            <a:avLst/>
          </a:prstGeom>
          <a:noFill/>
          <a:ln>
            <a:noFill/>
          </a:ln>
          <a:effectLst/>
        </p:spPr>
        <p:txBody>
          <a:bodyPr wrap="square">
            <a:spAutoFit/>
          </a:bodyPr>
          <a:lstStyle/>
          <a:p>
            <a:pPr marL="0" marR="0">
              <a:lnSpc>
                <a:spcPct val="107000"/>
              </a:lnSpc>
              <a:spcBef>
                <a:spcPts val="0"/>
              </a:spcBef>
              <a:spcAft>
                <a:spcPts val="0"/>
              </a:spcAft>
            </a:pPr>
            <a:r>
              <a:rPr lang="en-US" sz="2500" i="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Nhảy xa là một ví dụ về chuyển động ném. Theo em, trong việc nhảy xa thì những yếu tố nào có tính quyết định đến thành tích nhảy của vận động viên?</a:t>
            </a:r>
            <a:endParaRPr lang="en-US" sz="2500">
              <a:effectLst/>
              <a:latin typeface="Calibri" panose="020F0502020204030204" pitchFamily="34" charset="0"/>
              <a:ea typeface="游明朝" panose="02020400000000000000" pitchFamily="18" charset="-128"/>
              <a:cs typeface="Times New Roman" panose="02020603050405020304" pitchFamily="18" charset="0"/>
            </a:endParaRPr>
          </a:p>
        </p:txBody>
      </p:sp>
      <p:grpSp>
        <p:nvGrpSpPr>
          <p:cNvPr id="15" name="Group 14"/>
          <p:cNvGrpSpPr/>
          <p:nvPr/>
        </p:nvGrpSpPr>
        <p:grpSpPr>
          <a:xfrm>
            <a:off x="354750" y="488603"/>
            <a:ext cx="573943" cy="732171"/>
            <a:chOff x="492857" y="487470"/>
            <a:chExt cx="573943" cy="732171"/>
          </a:xfrm>
        </p:grpSpPr>
        <p:grpSp>
          <p:nvGrpSpPr>
            <p:cNvPr id="16" name="Group 15"/>
            <p:cNvGrpSpPr/>
            <p:nvPr/>
          </p:nvGrpSpPr>
          <p:grpSpPr>
            <a:xfrm>
              <a:off x="492857" y="487470"/>
              <a:ext cx="573943" cy="531990"/>
              <a:chOff x="492857" y="307120"/>
              <a:chExt cx="758778" cy="712340"/>
            </a:xfrm>
          </p:grpSpPr>
          <p:sp>
            <p:nvSpPr>
              <p:cNvPr id="20" name="Oval 19"/>
              <p:cNvSpPr/>
              <p:nvPr/>
            </p:nvSpPr>
            <p:spPr>
              <a:xfrm>
                <a:off x="504123" y="333892"/>
                <a:ext cx="685800" cy="65963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descr="Logo&#10;&#10;Description automatically generated"/>
              <p:cNvPicPr>
                <a:picLocks noChangeAspect="1"/>
              </p:cNvPicPr>
              <p:nvPr/>
            </p:nvPicPr>
            <p:blipFill rotWithShape="1">
              <a:blip r:embed="rId1" cstate="print">
                <a:extLst>
                  <a:ext uri="{BEBA8EAE-BF5A-486C-A8C5-ECC9F3942E4B}">
                    <a14:imgProps xmlns:a14="http://schemas.microsoft.com/office/drawing/2010/main">
                      <a14:imgLayer r:embed="rId2">
                        <a14:imgEffect>
                          <a14:backgroundRemoval t="10000" b="90000" l="10000" r="90000"/>
                        </a14:imgEffect>
                      </a14:imgLayer>
                    </a14:imgProps>
                  </a:ext>
                  <a:ext uri="{28A0092B-C50C-407E-A947-70E740481C1C}">
                    <a14:useLocalDpi xmlns:a14="http://schemas.microsoft.com/office/drawing/2010/main" val="0"/>
                  </a:ext>
                </a:extLst>
              </a:blip>
              <a:srcRect l="26889" t="8771" r="26000" b="14679"/>
              <a:stretch>
                <a:fillRect/>
              </a:stretch>
            </p:blipFill>
            <p:spPr>
              <a:xfrm>
                <a:off x="492857" y="307120"/>
                <a:ext cx="758778" cy="712340"/>
              </a:xfrm>
              <a:prstGeom prst="rect">
                <a:avLst/>
              </a:prstGeom>
            </p:spPr>
          </p:pic>
        </p:grpSp>
        <p:pic>
          <p:nvPicPr>
            <p:cNvPr id="17" name="Picture 16" descr="A picture containing handwear&#10;&#10;Description automatically generated"/>
            <p:cNvPicPr>
              <a:picLocks noChangeAspect="1"/>
            </p:cNvPicPr>
            <p:nvPr/>
          </p:nvPicPr>
          <p:blipFill rotWithShape="1">
            <a:blip r:embed="rId3" cstate="print">
              <a:extLst>
                <a:ext uri="{BEBA8EAE-BF5A-486C-A8C5-ECC9F3942E4B}">
                  <a14:imgProps xmlns:a14="http://schemas.microsoft.com/office/drawing/2010/main">
                    <a14:imgLayer r:embed="rId4">
                      <a14:imgEffect>
                        <a14:backgroundRemoval t="1418" b="89942" l="7111" r="93889">
                          <a14:foregroundMark x1="42222" y1="5222" x2="42222" y2="5222"/>
                          <a14:foregroundMark x1="42667" y1="1934" x2="42667" y2="1934"/>
                          <a14:foregroundMark x1="7333" y1="34687" x2="7333" y2="34687"/>
                          <a14:foregroundMark x1="93889" y1="38878" x2="93889" y2="38878"/>
                          <a14:foregroundMark x1="42889" y1="1418" x2="42889" y2="1418"/>
                        </a14:backgroundRemoval>
                      </a14:imgEffect>
                    </a14:imgLayer>
                  </a14:imgProps>
                </a:ext>
                <a:ext uri="{28A0092B-C50C-407E-A947-70E740481C1C}">
                  <a14:useLocalDpi xmlns:a14="http://schemas.microsoft.com/office/drawing/2010/main" val="0"/>
                </a:ext>
              </a:extLst>
            </a:blip>
            <a:srcRect b="10877"/>
            <a:stretch>
              <a:fillRect/>
            </a:stretch>
          </p:blipFill>
          <p:spPr>
            <a:xfrm>
              <a:off x="600775" y="770499"/>
              <a:ext cx="292432" cy="449142"/>
            </a:xfrm>
            <a:prstGeom prst="rect">
              <a:avLst/>
            </a:prstGeom>
          </p:spPr>
        </p:pic>
      </p:grpSp>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2353748" y="1930357"/>
            <a:ext cx="7315200" cy="4533185"/>
          </a:xfrm>
          <a:prstGeom prst="rect">
            <a:avLst/>
          </a:prstGeom>
          <a:ln>
            <a:noFill/>
          </a:ln>
          <a:effectLst>
            <a:softEdge rad="112500"/>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5" descr="empty-blue-rectangl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7992" y="1176019"/>
            <a:ext cx="12332607" cy="986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 Box 13"/>
          <p:cNvSpPr txBox="1">
            <a:spLocks noChangeArrowheads="1"/>
          </p:cNvSpPr>
          <p:nvPr/>
        </p:nvSpPr>
        <p:spPr bwMode="auto">
          <a:xfrm>
            <a:off x="338942" y="666498"/>
            <a:ext cx="106338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400" i="1">
                <a:solidFill>
                  <a:srgbClr val="0070C0"/>
                </a:solidFill>
                <a:cs typeface="Arial" panose="020B0604020202020204" pitchFamily="34" charset="0"/>
              </a:rPr>
              <a:t>2. Công thức xác định tầm cao và tầm xa của chuyển động ném xiên</a:t>
            </a:r>
            <a:endParaRPr lang="en-US" altLang="en-US" sz="2400" i="1">
              <a:solidFill>
                <a:srgbClr val="0070C0"/>
              </a:solidFill>
              <a:cs typeface="Arial" panose="020B0604020202020204" pitchFamily="34" charset="0"/>
            </a:endParaRPr>
          </a:p>
        </p:txBody>
      </p:sp>
      <p:sp>
        <p:nvSpPr>
          <p:cNvPr id="20" name="TextBox 19"/>
          <p:cNvSpPr txBox="1"/>
          <p:nvPr/>
        </p:nvSpPr>
        <p:spPr>
          <a:xfrm>
            <a:off x="495300" y="1275052"/>
            <a:ext cx="11201400" cy="861774"/>
          </a:xfrm>
          <a:prstGeom prst="rect">
            <a:avLst/>
          </a:prstGeom>
          <a:noFill/>
        </p:spPr>
        <p:txBody>
          <a:bodyPr wrap="square">
            <a:spAutoFit/>
          </a:bodyPr>
          <a:lstStyle/>
          <a:p>
            <a:pPr algn="ctr"/>
            <a:r>
              <a:rPr lang="en-US" sz="2500">
                <a:latin typeface="Arial" panose="020B0604020202020204" pitchFamily="34" charset="0"/>
                <a:cs typeface="Arial" panose="020B0604020202020204" pitchFamily="34" charset="0"/>
              </a:rPr>
              <a:t>Ví dụ: Một người nhảy xa với vận tốc ban đầu 7,5 m/s theo phương xiên 30</a:t>
            </a:r>
            <a:r>
              <a:rPr lang="en-US" sz="2500" baseline="30000">
                <a:latin typeface="Arial" panose="020B0604020202020204" pitchFamily="34" charset="0"/>
                <a:cs typeface="Arial" panose="020B0604020202020204" pitchFamily="34" charset="0"/>
              </a:rPr>
              <a:t>0</a:t>
            </a:r>
            <a:r>
              <a:rPr lang="en-US" sz="2500">
                <a:latin typeface="Arial" panose="020B0604020202020204" pitchFamily="34" charset="0"/>
                <a:cs typeface="Arial" panose="020B0604020202020204" pitchFamily="34" charset="0"/>
              </a:rPr>
              <a:t> với phương nằm ngang. Bỏ qua sức cản và lấy g = 9,8 m/s</a:t>
            </a:r>
            <a:r>
              <a:rPr lang="en-US" sz="2500" baseline="30000">
                <a:latin typeface="Arial" panose="020B0604020202020204" pitchFamily="34" charset="0"/>
                <a:cs typeface="Arial" panose="020B0604020202020204" pitchFamily="34" charset="0"/>
              </a:rPr>
              <a:t>2</a:t>
            </a:r>
            <a:r>
              <a:rPr lang="en-US" sz="2500">
                <a:latin typeface="Arial" panose="020B0604020202020204" pitchFamily="34" charset="0"/>
                <a:cs typeface="Arial" panose="020B0604020202020204" pitchFamily="34" charset="0"/>
              </a:rPr>
              <a:t>. Tính: </a:t>
            </a:r>
            <a:endParaRPr lang="en-US" sz="2500">
              <a:latin typeface="Arial" panose="020B0604020202020204" pitchFamily="34" charset="0"/>
              <a:cs typeface="Arial" panose="020B0604020202020204" pitchFamily="34" charset="0"/>
            </a:endParaRPr>
          </a:p>
        </p:txBody>
      </p:sp>
      <p:grpSp>
        <p:nvGrpSpPr>
          <p:cNvPr id="22" name="Group 21"/>
          <p:cNvGrpSpPr/>
          <p:nvPr/>
        </p:nvGrpSpPr>
        <p:grpSpPr>
          <a:xfrm>
            <a:off x="-29497" y="65600"/>
            <a:ext cx="8603569" cy="542538"/>
            <a:chOff x="74035" y="2231322"/>
            <a:chExt cx="8550261" cy="757342"/>
          </a:xfrm>
        </p:grpSpPr>
        <p:grpSp>
          <p:nvGrpSpPr>
            <p:cNvPr id="23" name="Group 70"/>
            <p:cNvGrpSpPr/>
            <p:nvPr/>
          </p:nvGrpSpPr>
          <p:grpSpPr bwMode="auto">
            <a:xfrm>
              <a:off x="286108" y="2280389"/>
              <a:ext cx="5875473" cy="708275"/>
              <a:chOff x="564747" y="3403331"/>
              <a:chExt cx="3025594" cy="1364238"/>
            </a:xfrm>
          </p:grpSpPr>
          <p:pic>
            <p:nvPicPr>
              <p:cNvPr id="31" name="Picture 8" descr="empty-green-rectang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747" y="3403331"/>
                <a:ext cx="3025594" cy="13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9" descr="green-top-fad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205129" y="3887447"/>
                <a:ext cx="1273934" cy="396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4" name="TextBox 23"/>
            <p:cNvSpPr txBox="1"/>
            <p:nvPr/>
          </p:nvSpPr>
          <p:spPr bwMode="auto">
            <a:xfrm>
              <a:off x="74035" y="2267003"/>
              <a:ext cx="1501326" cy="687413"/>
            </a:xfrm>
            <a:prstGeom prst="rect">
              <a:avLst/>
            </a:prstGeom>
            <a:noFill/>
          </p:spPr>
          <p:txBody>
            <a:bodyPr wrap="square">
              <a:spAutoFit/>
            </a:bodyPr>
            <a:lstStyle/>
            <a:p>
              <a:pPr algn="ctr">
                <a:defRPr/>
              </a:pPr>
              <a:r>
                <a:rPr lang="en-US" sz="2600">
                  <a:ln w="18415" cmpd="sng">
                    <a:solidFill>
                      <a:srgbClr val="FFFFFF"/>
                    </a:solidFill>
                    <a:prstDash val="solid"/>
                  </a:ln>
                  <a:solidFill>
                    <a:schemeClr val="tx1"/>
                  </a:solidFill>
                  <a:effectLst>
                    <a:glow rad="101600">
                      <a:schemeClr val="accent4">
                        <a:satMod val="175000"/>
                        <a:alpha val="40000"/>
                      </a:schemeClr>
                    </a:glow>
                    <a:outerShdw blurRad="63500" dir="3600000" algn="tl" rotWithShape="0">
                      <a:srgbClr val="000000">
                        <a:alpha val="70000"/>
                      </a:srgbClr>
                    </a:outerShdw>
                  </a:effectLst>
                  <a:latin typeface="Arial" panose="020B0604020202020204" pitchFamily="34" charset="0"/>
                  <a:cs typeface="Arial" panose="020B0604020202020204" pitchFamily="34" charset="0"/>
                </a:rPr>
                <a:t>II</a:t>
              </a:r>
              <a:endParaRPr lang="en-US" sz="2600" dirty="0">
                <a:ln w="18415" cmpd="sng">
                  <a:solidFill>
                    <a:srgbClr val="FFFFFF"/>
                  </a:solidFill>
                  <a:prstDash val="solid"/>
                </a:ln>
                <a:solidFill>
                  <a:schemeClr val="tx1"/>
                </a:solidFill>
                <a:effectLst>
                  <a:glow rad="101600">
                    <a:schemeClr val="accent4">
                      <a:satMod val="175000"/>
                      <a:alpha val="40000"/>
                    </a:schemeClr>
                  </a:glow>
                  <a:outerShdw blurRad="63500" dir="3600000" algn="tl" rotWithShape="0">
                    <a:srgbClr val="000000">
                      <a:alpha val="70000"/>
                    </a:srgbClr>
                  </a:outerShdw>
                </a:effectLst>
                <a:latin typeface="Arial" panose="020B0604020202020204" pitchFamily="34" charset="0"/>
                <a:cs typeface="Arial" panose="020B0604020202020204" pitchFamily="34" charset="0"/>
              </a:endParaRPr>
            </a:p>
          </p:txBody>
        </p:sp>
        <p:sp>
          <p:nvSpPr>
            <p:cNvPr id="25" name="Rectangle 1026060"/>
            <p:cNvSpPr>
              <a:spLocks noChangeArrowheads="1"/>
            </p:cNvSpPr>
            <p:nvPr/>
          </p:nvSpPr>
          <p:spPr bwMode="auto">
            <a:xfrm>
              <a:off x="1209204" y="2231322"/>
              <a:ext cx="7415092" cy="756153"/>
            </a:xfrm>
            <a:prstGeom prst="rect">
              <a:avLst/>
            </a:prstGeom>
            <a:noFill/>
            <a:ln w="9525" algn="ctr">
              <a:noFill/>
              <a:miter lim="800000"/>
            </a:ln>
          </p:spPr>
          <p:txBody>
            <a:bodyPr wrap="square" lIns="109728" tIns="54864" rIns="109728" bIns="54864">
              <a:spAutoFit/>
            </a:bodyPr>
            <a:lstStyle>
              <a:lvl1pPr marL="287655" indent="-287655" defTabSz="1095375">
                <a:defRPr>
                  <a:solidFill>
                    <a:schemeClr val="tx1"/>
                  </a:solidFill>
                  <a:latin typeface="Arial" panose="020B0604020202020204" pitchFamily="34" charset="0"/>
                </a:defRPr>
              </a:lvl1pPr>
              <a:lvl2pPr marL="742950" indent="-285750" defTabSz="1095375">
                <a:defRPr>
                  <a:solidFill>
                    <a:schemeClr val="tx1"/>
                  </a:solidFill>
                  <a:latin typeface="Arial" panose="020B0604020202020204" pitchFamily="34" charset="0"/>
                </a:defRPr>
              </a:lvl2pPr>
              <a:lvl3pPr marL="1143000" indent="-228600" defTabSz="1095375">
                <a:defRPr>
                  <a:solidFill>
                    <a:schemeClr val="tx1"/>
                  </a:solidFill>
                  <a:latin typeface="Arial" panose="020B0604020202020204" pitchFamily="34" charset="0"/>
                </a:defRPr>
              </a:lvl3pPr>
              <a:lvl4pPr marL="1600200" indent="-228600" defTabSz="1095375">
                <a:defRPr>
                  <a:solidFill>
                    <a:schemeClr val="tx1"/>
                  </a:solidFill>
                  <a:latin typeface="Arial" panose="020B0604020202020204" pitchFamily="34" charset="0"/>
                </a:defRPr>
              </a:lvl4pPr>
              <a:lvl5pPr marL="2057400" indent="-228600" defTabSz="1095375">
                <a:defRPr>
                  <a:solidFill>
                    <a:schemeClr val="tx1"/>
                  </a:solidFill>
                  <a:latin typeface="Arial" panose="020B0604020202020204" pitchFamily="34" charset="0"/>
                </a:defRPr>
              </a:lvl5pPr>
              <a:lvl6pPr marL="2514600" indent="-228600" defTabSz="1095375" fontAlgn="base">
                <a:spcBef>
                  <a:spcPct val="0"/>
                </a:spcBef>
                <a:spcAft>
                  <a:spcPct val="0"/>
                </a:spcAft>
                <a:defRPr>
                  <a:solidFill>
                    <a:schemeClr val="tx1"/>
                  </a:solidFill>
                  <a:latin typeface="Arial" panose="020B0604020202020204" pitchFamily="34" charset="0"/>
                </a:defRPr>
              </a:lvl6pPr>
              <a:lvl7pPr marL="2971800" indent="-228600" defTabSz="1095375" fontAlgn="base">
                <a:spcBef>
                  <a:spcPct val="0"/>
                </a:spcBef>
                <a:spcAft>
                  <a:spcPct val="0"/>
                </a:spcAft>
                <a:defRPr>
                  <a:solidFill>
                    <a:schemeClr val="tx1"/>
                  </a:solidFill>
                  <a:latin typeface="Arial" panose="020B0604020202020204" pitchFamily="34" charset="0"/>
                </a:defRPr>
              </a:lvl7pPr>
              <a:lvl8pPr marL="3429000" indent="-228600" defTabSz="1095375" fontAlgn="base">
                <a:spcBef>
                  <a:spcPct val="0"/>
                </a:spcBef>
                <a:spcAft>
                  <a:spcPct val="0"/>
                </a:spcAft>
                <a:defRPr>
                  <a:solidFill>
                    <a:schemeClr val="tx1"/>
                  </a:solidFill>
                  <a:latin typeface="Arial" panose="020B0604020202020204" pitchFamily="34" charset="0"/>
                </a:defRPr>
              </a:lvl8pPr>
              <a:lvl9pPr marL="3886200" indent="-228600" defTabSz="1095375" fontAlgn="base">
                <a:spcBef>
                  <a:spcPct val="0"/>
                </a:spcBef>
                <a:spcAft>
                  <a:spcPct val="0"/>
                </a:spcAft>
                <a:defRPr>
                  <a:solidFill>
                    <a:schemeClr val="tx1"/>
                  </a:solidFill>
                  <a:latin typeface="Arial" panose="020B0604020202020204" pitchFamily="34" charset="0"/>
                </a:defRPr>
              </a:lvl9pPr>
            </a:lstStyle>
            <a:p>
              <a:pPr marL="0" indent="0" defTabSz="1095375">
                <a:buClr>
                  <a:schemeClr val="tx2"/>
                </a:buClr>
                <a:buSzPct val="95000"/>
                <a:defRPr/>
              </a:pPr>
              <a:r>
                <a:rPr lang="en-US" sz="2800" i="1">
                  <a:cs typeface="Arial" panose="020B0604020202020204" pitchFamily="34" charset="0"/>
                </a:rPr>
                <a:t>Chuyển động ném xiên</a:t>
              </a:r>
              <a:endParaRPr lang="en-US" sz="2800" dirty="0">
                <a:cs typeface="Arial" panose="020B0604020202020204" pitchFamily="34" charset="0"/>
              </a:endParaRPr>
            </a:p>
          </p:txBody>
        </p:sp>
      </p:grpSp>
      <p:sp>
        <p:nvSpPr>
          <p:cNvPr id="16" name="TextBox 15"/>
          <p:cNvSpPr txBox="1"/>
          <p:nvPr/>
        </p:nvSpPr>
        <p:spPr>
          <a:xfrm>
            <a:off x="944171" y="2188940"/>
            <a:ext cx="9423400" cy="885755"/>
          </a:xfrm>
          <a:prstGeom prst="rect">
            <a:avLst/>
          </a:prstGeom>
          <a:noFill/>
        </p:spPr>
        <p:txBody>
          <a:bodyPr wrap="square">
            <a:spAutoFit/>
          </a:bodyPr>
          <a:lstStyle/>
          <a:p>
            <a:pPr marL="0" marR="0" algn="ctr">
              <a:lnSpc>
                <a:spcPct val="107000"/>
              </a:lnSpc>
              <a:spcBef>
                <a:spcPts val="0"/>
              </a:spcBef>
              <a:spcAft>
                <a:spcPts val="0"/>
              </a:spcAft>
            </a:pPr>
            <a:r>
              <a:rPr lang="en-US" sz="2500" u="sng">
                <a:solidFill>
                  <a:srgbClr val="000000"/>
                </a:solidFill>
                <a:effectLst/>
                <a:latin typeface="Arial" panose="020B0604020202020204" pitchFamily="34" charset="0"/>
                <a:ea typeface="Times New Roman" panose="02020603050405020304" pitchFamily="18" charset="0"/>
                <a:cs typeface="Arial" panose="020B0604020202020204" pitchFamily="34" charset="0"/>
              </a:rPr>
              <a:t>Giải</a:t>
            </a:r>
            <a:endParaRPr lang="en-US" sz="2500" u="sng">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0" marR="0">
              <a:lnSpc>
                <a:spcPct val="107000"/>
              </a:lnSpc>
              <a:spcBef>
                <a:spcPts val="0"/>
              </a:spcBef>
              <a:spcAft>
                <a:spcPts val="0"/>
              </a:spcAft>
            </a:pPr>
            <a:r>
              <a:rPr lang="en-US" sz="2500">
                <a:solidFill>
                  <a:srgbClr val="000000"/>
                </a:solidFill>
                <a:effectLst/>
                <a:latin typeface="Arial" panose="020B0604020202020204" pitchFamily="34" charset="0"/>
                <a:ea typeface="Times New Roman" panose="02020603050405020304" pitchFamily="18" charset="0"/>
                <a:cs typeface="Arial" panose="020B0604020202020204" pitchFamily="34" charset="0"/>
              </a:rPr>
              <a:t>b) Khi đạt tầm cao H thì vận tốc theo phương thẳng đứng bằng 0:</a:t>
            </a:r>
            <a:endParaRPr lang="en-US" sz="250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26" name="TextBox 25"/>
          <p:cNvSpPr txBox="1"/>
          <p:nvPr/>
        </p:nvSpPr>
        <p:spPr>
          <a:xfrm>
            <a:off x="1049249" y="4956552"/>
            <a:ext cx="10418371" cy="474104"/>
          </a:xfrm>
          <a:prstGeom prst="rect">
            <a:avLst/>
          </a:prstGeom>
          <a:noFill/>
        </p:spPr>
        <p:txBody>
          <a:bodyPr wrap="square">
            <a:spAutoFit/>
          </a:bodyPr>
          <a:lstStyle/>
          <a:p>
            <a:pPr marL="0" marR="0">
              <a:lnSpc>
                <a:spcPct val="107000"/>
              </a:lnSpc>
              <a:spcBef>
                <a:spcPts val="0"/>
              </a:spcBef>
              <a:spcAft>
                <a:spcPts val="0"/>
              </a:spcAft>
            </a:pPr>
            <a:r>
              <a:rPr lang="en-US" sz="2500">
                <a:solidFill>
                  <a:srgbClr val="000000"/>
                </a:solidFill>
                <a:effectLst/>
                <a:latin typeface="Arial" panose="020B0604020202020204" pitchFamily="34" charset="0"/>
                <a:ea typeface="Times New Roman" panose="02020603050405020304" pitchFamily="18" charset="0"/>
                <a:cs typeface="Arial" panose="020B0604020202020204" pitchFamily="34" charset="0"/>
              </a:rPr>
              <a:t>c) Thời gian từ lúc bắt đầu nhảy tới khi đạt tầm cao:</a:t>
            </a:r>
            <a:endParaRPr lang="en-US" sz="2500">
              <a:effectLst/>
              <a:latin typeface="Arial" panose="020B0604020202020204" pitchFamily="34" charset="0"/>
              <a:ea typeface="游明朝" panose="02020400000000000000" pitchFamily="18" charset="-128"/>
              <a:cs typeface="Arial" panose="020B0604020202020204" pitchFamily="34" charset="0"/>
            </a:endParaRPr>
          </a:p>
        </p:txBody>
      </p:sp>
      <p:sp>
        <p:nvSpPr>
          <p:cNvPr id="27" name="TextBox 26"/>
          <p:cNvSpPr txBox="1"/>
          <p:nvPr/>
        </p:nvSpPr>
        <p:spPr>
          <a:xfrm>
            <a:off x="1606552" y="3096209"/>
            <a:ext cx="2393950" cy="1709058"/>
          </a:xfrm>
          <a:prstGeom prst="rect">
            <a:avLst/>
          </a:prstGeom>
          <a:noFill/>
        </p:spPr>
        <p:txBody>
          <a:bodyPr wrap="square">
            <a:spAutoFit/>
          </a:bodyPr>
          <a:lstStyle/>
          <a:p>
            <a:pPr marL="0" marR="0">
              <a:lnSpc>
                <a:spcPct val="107000"/>
              </a:lnSpc>
              <a:spcBef>
                <a:spcPts val="0"/>
              </a:spcBef>
              <a:spcAft>
                <a:spcPts val="0"/>
              </a:spcAft>
            </a:pPr>
            <a:r>
              <a:rPr lang="en-US" sz="2500">
                <a:solidFill>
                  <a:srgbClr val="000000"/>
                </a:solidFill>
                <a:effectLst/>
                <a:latin typeface="Arial" panose="020B0604020202020204" pitchFamily="34" charset="0"/>
                <a:ea typeface="Times New Roman" panose="02020603050405020304" pitchFamily="18" charset="0"/>
                <a:cs typeface="Arial" panose="020B0604020202020204" pitchFamily="34" charset="0"/>
              </a:rPr>
              <a:t>V</a:t>
            </a:r>
            <a:r>
              <a:rPr lang="en-US" sz="2500" baseline="-25000">
                <a:solidFill>
                  <a:srgbClr val="000000"/>
                </a:solidFill>
                <a:effectLst/>
                <a:latin typeface="Arial" panose="020B0604020202020204" pitchFamily="34" charset="0"/>
                <a:ea typeface="Times New Roman" panose="02020603050405020304" pitchFamily="18" charset="0"/>
                <a:cs typeface="Arial" panose="020B0604020202020204" pitchFamily="34" charset="0"/>
              </a:rPr>
              <a:t>y </a:t>
            </a:r>
            <a:r>
              <a:rPr lang="en-US" sz="2500">
                <a:solidFill>
                  <a:srgbClr val="000000"/>
                </a:solidFill>
                <a:effectLst/>
                <a:latin typeface="Arial" panose="020B0604020202020204" pitchFamily="34" charset="0"/>
                <a:ea typeface="Times New Roman" panose="02020603050405020304" pitchFamily="18" charset="0"/>
                <a:cs typeface="Arial" panose="020B0604020202020204" pitchFamily="34" charset="0"/>
              </a:rPr>
              <a:t>= 0</a:t>
            </a:r>
            <a:endParaRPr lang="en-US" sz="2500">
              <a:effectLst/>
              <a:latin typeface="Arial" panose="020B0604020202020204" pitchFamily="34" charset="0"/>
              <a:ea typeface="游明朝" panose="02020400000000000000" pitchFamily="18" charset="-128"/>
              <a:cs typeface="Arial" panose="020B0604020202020204" pitchFamily="34" charset="0"/>
            </a:endParaRPr>
          </a:p>
          <a:p>
            <a:pPr marL="0" marR="0">
              <a:lnSpc>
                <a:spcPct val="107000"/>
              </a:lnSpc>
              <a:spcBef>
                <a:spcPts val="0"/>
              </a:spcBef>
              <a:spcAft>
                <a:spcPts val="0"/>
              </a:spcAft>
            </a:pPr>
            <a:r>
              <a:rPr lang="en-US" sz="2500">
                <a:solidFill>
                  <a:srgbClr val="000000"/>
                </a:solidFill>
                <a:effectLst/>
                <a:latin typeface="Arial" panose="020B0604020202020204" pitchFamily="34" charset="0"/>
                <a:ea typeface="Times New Roman" panose="02020603050405020304" pitchFamily="18" charset="0"/>
                <a:cs typeface="Arial" panose="020B0604020202020204" pitchFamily="34" charset="0"/>
              </a:rPr>
              <a:t>V</a:t>
            </a:r>
            <a:r>
              <a:rPr lang="en-US" sz="2500" baseline="-25000">
                <a:solidFill>
                  <a:srgbClr val="000000"/>
                </a:solidFill>
                <a:effectLst/>
                <a:latin typeface="Arial" panose="020B0604020202020204" pitchFamily="34" charset="0"/>
                <a:ea typeface="Times New Roman" panose="02020603050405020304" pitchFamily="18" charset="0"/>
                <a:cs typeface="Arial" panose="020B0604020202020204" pitchFamily="34" charset="0"/>
              </a:rPr>
              <a:t>0y</a:t>
            </a:r>
            <a:r>
              <a:rPr lang="en-US" sz="2500">
                <a:solidFill>
                  <a:srgbClr val="000000"/>
                </a:solidFill>
                <a:effectLst/>
                <a:latin typeface="Arial" panose="020B0604020202020204" pitchFamily="34" charset="0"/>
                <a:ea typeface="Times New Roman" panose="02020603050405020304" pitchFamily="18" charset="0"/>
                <a:cs typeface="Arial" panose="020B0604020202020204" pitchFamily="34" charset="0"/>
              </a:rPr>
              <a:t> = 3,75 m/s </a:t>
            </a:r>
            <a:endParaRPr lang="en-US" sz="250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0" marR="0">
              <a:lnSpc>
                <a:spcPct val="107000"/>
              </a:lnSpc>
              <a:spcBef>
                <a:spcPts val="0"/>
              </a:spcBef>
              <a:spcAft>
                <a:spcPts val="0"/>
              </a:spcAft>
            </a:pPr>
            <a:r>
              <a:rPr lang="en-US" sz="2500">
                <a:solidFill>
                  <a:srgbClr val="000000"/>
                </a:solidFill>
                <a:effectLst/>
                <a:latin typeface="Arial" panose="020B0604020202020204" pitchFamily="34" charset="0"/>
                <a:ea typeface="Times New Roman" panose="02020603050405020304" pitchFamily="18" charset="0"/>
                <a:cs typeface="Arial" panose="020B0604020202020204" pitchFamily="34" charset="0"/>
              </a:rPr>
              <a:t>a = - g</a:t>
            </a:r>
            <a:endParaRPr lang="en-US" sz="2500">
              <a:effectLst/>
              <a:latin typeface="Arial" panose="020B0604020202020204" pitchFamily="34" charset="0"/>
              <a:ea typeface="游明朝" panose="02020400000000000000" pitchFamily="18" charset="-128"/>
              <a:cs typeface="Arial" panose="020B0604020202020204" pitchFamily="34" charset="0"/>
            </a:endParaRPr>
          </a:p>
          <a:p>
            <a:pPr marL="0" marR="0">
              <a:lnSpc>
                <a:spcPct val="107000"/>
              </a:lnSpc>
              <a:spcBef>
                <a:spcPts val="0"/>
              </a:spcBef>
              <a:spcAft>
                <a:spcPts val="0"/>
              </a:spcAft>
            </a:pPr>
            <a:r>
              <a:rPr lang="en-US" sz="2500">
                <a:solidFill>
                  <a:srgbClr val="000000"/>
                </a:solidFill>
                <a:effectLst/>
                <a:latin typeface="Arial" panose="020B0604020202020204" pitchFamily="34" charset="0"/>
                <a:ea typeface="Times New Roman" panose="02020603050405020304" pitchFamily="18" charset="0"/>
                <a:cs typeface="Arial" panose="020B0604020202020204" pitchFamily="34" charset="0"/>
              </a:rPr>
              <a:t>H = ? </a:t>
            </a:r>
            <a:endParaRPr lang="en-US" sz="250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p:txBody>
      </p:sp>
      <p:grpSp>
        <p:nvGrpSpPr>
          <p:cNvPr id="10" name="Group 9"/>
          <p:cNvGrpSpPr/>
          <p:nvPr/>
        </p:nvGrpSpPr>
        <p:grpSpPr>
          <a:xfrm>
            <a:off x="4954979" y="3113880"/>
            <a:ext cx="4570021" cy="592415"/>
            <a:chOff x="4954979" y="3113880"/>
            <a:chExt cx="4570021" cy="592415"/>
          </a:xfrm>
        </p:grpSpPr>
        <p:pic>
          <p:nvPicPr>
            <p:cNvPr id="35" name="Picture 5" descr="empty-blue-rectangl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954979" y="3113880"/>
              <a:ext cx="4570021" cy="592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a14="http://schemas.microsoft.com/office/drawing/2010/main" Requires="a14">
            <p:sp>
              <p:nvSpPr>
                <p:cNvPr id="37" name="TextBox 36"/>
                <p:cNvSpPr txBox="1"/>
                <p:nvPr/>
              </p:nvSpPr>
              <p:spPr>
                <a:xfrm>
                  <a:off x="5045073" y="3162582"/>
                  <a:ext cx="4343400" cy="527196"/>
                </a:xfrm>
                <a:prstGeom prst="rect">
                  <a:avLst/>
                </a:prstGeom>
                <a:noFill/>
              </p:spPr>
              <p:txBody>
                <a:bodyPr wrap="square">
                  <a:spAutoFit/>
                </a:bodyPr>
                <a:lstStyle/>
                <a:p>
                  <a:pPr algn="ctr"/>
                  <a14:m>
                    <m:oMath xmlns:m="http://schemas.openxmlformats.org/officeDocument/2006/math">
                      <m:sSubSup>
                        <m:sSubSupPr>
                          <m:ctrlPr>
                            <a:rPr lang="en-US" sz="2500" i="1" smtClean="0">
                              <a:solidFill>
                                <a:srgbClr val="000000"/>
                              </a:solidFill>
                              <a:effectLst/>
                              <a:latin typeface="Cambria Math" panose="02040503050406030204"/>
                              <a:cs typeface="Arial" panose="020B0604020202020204" pitchFamily="34" charset="0"/>
                            </a:rPr>
                          </m:ctrlPr>
                        </m:sSubSupPr>
                        <m:e>
                          <m:r>
                            <a:rPr lang="en-US" sz="2500" b="0" i="1" smtClean="0">
                              <a:solidFill>
                                <a:srgbClr val="000000"/>
                              </a:solidFill>
                              <a:effectLst/>
                              <a:latin typeface="Cambria Math" panose="02040503050406030204" pitchFamily="18" charset="0"/>
                              <a:cs typeface="Arial" panose="020B0604020202020204" pitchFamily="34" charset="0"/>
                            </a:rPr>
                            <m:t>𝑣</m:t>
                          </m:r>
                        </m:e>
                        <m:sub>
                          <m:r>
                            <a:rPr lang="en-US" sz="2500" b="0" i="1" smtClean="0">
                              <a:solidFill>
                                <a:srgbClr val="000000"/>
                              </a:solidFill>
                              <a:effectLst/>
                              <a:latin typeface="Cambria Math" panose="02040503050406030204" pitchFamily="18" charset="0"/>
                              <a:cs typeface="Arial" panose="020B0604020202020204" pitchFamily="34" charset="0"/>
                            </a:rPr>
                            <m:t>𝑦</m:t>
                          </m:r>
                        </m:sub>
                        <m:sup>
                          <m:r>
                            <a:rPr lang="en-US" sz="2500" b="0" i="1" smtClean="0">
                              <a:solidFill>
                                <a:srgbClr val="000000"/>
                              </a:solidFill>
                              <a:effectLst/>
                              <a:latin typeface="Cambria Math" panose="02040503050406030204" pitchFamily="18" charset="0"/>
                              <a:cs typeface="Arial" panose="020B0604020202020204" pitchFamily="34" charset="0"/>
                            </a:rPr>
                            <m:t>2</m:t>
                          </m:r>
                        </m:sup>
                      </m:sSubSup>
                    </m:oMath>
                  </a14:m>
                  <a:r>
                    <a:rPr lang="en-US" sz="2500">
                      <a:solidFill>
                        <a:srgbClr val="000000"/>
                      </a:solidFill>
                      <a:effectLst/>
                      <a:latin typeface="Arial" panose="020B0604020202020204" pitchFamily="34" charset="0"/>
                      <a:ea typeface="Times New Roman" panose="02020603050405020304" pitchFamily="18" charset="0"/>
                      <a:cs typeface="Arial" panose="020B0604020202020204" pitchFamily="34" charset="0"/>
                    </a:rPr>
                    <a:t> - </a:t>
                  </a:r>
                  <a14:m>
                    <m:oMath xmlns:m="http://schemas.openxmlformats.org/officeDocument/2006/math">
                      <m:sSubSup>
                        <m:sSubSupPr>
                          <m:ctrlPr>
                            <a:rPr lang="en-US" sz="2500" i="1">
                              <a:solidFill>
                                <a:srgbClr val="000000"/>
                              </a:solidFill>
                              <a:latin typeface="Cambria Math" panose="02040503050406030204"/>
                              <a:cs typeface="Arial" panose="020B0604020202020204" pitchFamily="34" charset="0"/>
                            </a:rPr>
                          </m:ctrlPr>
                        </m:sSubSupPr>
                        <m:e>
                          <m:r>
                            <a:rPr lang="en-US" sz="2500" i="1">
                              <a:solidFill>
                                <a:srgbClr val="000000"/>
                              </a:solidFill>
                              <a:latin typeface="Cambria Math" panose="02040503050406030204" pitchFamily="18" charset="0"/>
                              <a:cs typeface="Arial" panose="020B0604020202020204" pitchFamily="34" charset="0"/>
                            </a:rPr>
                            <m:t>𝑣</m:t>
                          </m:r>
                        </m:e>
                        <m:sub>
                          <m:r>
                            <a:rPr lang="en-US" sz="2500" b="0" i="1" smtClean="0">
                              <a:solidFill>
                                <a:srgbClr val="000000"/>
                              </a:solidFill>
                              <a:latin typeface="Cambria Math" panose="02040503050406030204" pitchFamily="18" charset="0"/>
                              <a:cs typeface="Arial" panose="020B0604020202020204" pitchFamily="34" charset="0"/>
                            </a:rPr>
                            <m:t>0</m:t>
                          </m:r>
                          <m:r>
                            <a:rPr lang="en-US" sz="2500" i="1">
                              <a:solidFill>
                                <a:srgbClr val="000000"/>
                              </a:solidFill>
                              <a:latin typeface="Cambria Math" panose="02040503050406030204" pitchFamily="18" charset="0"/>
                              <a:cs typeface="Arial" panose="020B0604020202020204" pitchFamily="34" charset="0"/>
                            </a:rPr>
                            <m:t>𝑦</m:t>
                          </m:r>
                        </m:sub>
                        <m:sup>
                          <m:r>
                            <a:rPr lang="en-US" sz="2500" i="1">
                              <a:solidFill>
                                <a:srgbClr val="000000"/>
                              </a:solidFill>
                              <a:latin typeface="Cambria Math" panose="02040503050406030204" pitchFamily="18" charset="0"/>
                              <a:cs typeface="Arial" panose="020B0604020202020204" pitchFamily="34" charset="0"/>
                            </a:rPr>
                            <m:t>2</m:t>
                          </m:r>
                        </m:sup>
                      </m:sSubSup>
                      <m:r>
                        <a:rPr lang="en-US" sz="2500" i="1">
                          <a:solidFill>
                            <a:srgbClr val="000000"/>
                          </a:solidFill>
                          <a:latin typeface="Cambria Math" panose="02040503050406030204" pitchFamily="18" charset="0"/>
                          <a:cs typeface="Arial" panose="020B0604020202020204" pitchFamily="34" charset="0"/>
                        </a:rPr>
                        <m:t> </m:t>
                      </m:r>
                    </m:oMath>
                  </a14:m>
                  <a:r>
                    <a:rPr lang="en-US" sz="2500">
                      <a:solidFill>
                        <a:srgbClr val="000000"/>
                      </a:solidFill>
                      <a:effectLst/>
                      <a:latin typeface="Arial" panose="020B0604020202020204" pitchFamily="34" charset="0"/>
                      <a:ea typeface="Times New Roman" panose="02020603050405020304" pitchFamily="18" charset="0"/>
                      <a:cs typeface="Arial" panose="020B0604020202020204" pitchFamily="34" charset="0"/>
                    </a:rPr>
                    <a:t>= 2.a.H = -2.g.H </a:t>
                  </a:r>
                  <a:endParaRPr lang="en-US" sz="2500"/>
                </a:p>
              </p:txBody>
            </p:sp>
          </mc:Choice>
          <mc:Fallback>
            <p:sp>
              <p:nvSpPr>
                <p:cNvPr id="37" name="TextBox 36"/>
                <p:cNvSpPr txBox="1">
                  <a:spLocks noRot="1" noChangeAspect="1" noMove="1" noResize="1" noEditPoints="1" noAdjustHandles="1" noChangeArrowheads="1" noChangeShapeType="1" noTextEdit="1"/>
                </p:cNvSpPr>
                <p:nvPr/>
              </p:nvSpPr>
              <p:spPr>
                <a:xfrm>
                  <a:off x="5045073" y="3162582"/>
                  <a:ext cx="4343400" cy="527196"/>
                </a:xfrm>
                <a:prstGeom prst="rect">
                  <a:avLst/>
                </a:prstGeom>
                <a:blipFill rotWithShape="1">
                  <a:blip r:embed="rId4"/>
                </a:blipFill>
              </p:spPr>
              <p:txBody>
                <a:bodyPr/>
                <a:lstStyle/>
                <a:p>
                  <a:r>
                    <a:rPr lang="en-US" altLang="en-US">
                      <a:noFill/>
                    </a:rPr>
                    <a:t> </a:t>
                  </a:r>
                </a:p>
              </p:txBody>
            </p:sp>
          </mc:Fallback>
        </mc:AlternateContent>
      </p:grpSp>
      <p:grpSp>
        <p:nvGrpSpPr>
          <p:cNvPr id="9" name="Group 8"/>
          <p:cNvGrpSpPr/>
          <p:nvPr/>
        </p:nvGrpSpPr>
        <p:grpSpPr>
          <a:xfrm>
            <a:off x="4967679" y="3879094"/>
            <a:ext cx="3719121" cy="822016"/>
            <a:chOff x="4967679" y="3879094"/>
            <a:chExt cx="3719121" cy="822016"/>
          </a:xfrm>
        </p:grpSpPr>
        <p:pic>
          <p:nvPicPr>
            <p:cNvPr id="30" name="Picture 5" descr="empty-blue-rectangl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967679" y="3900372"/>
              <a:ext cx="3719121" cy="80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a14="http://schemas.microsoft.com/office/drawing/2010/main" Requires="a14">
            <p:sp>
              <p:nvSpPr>
                <p:cNvPr id="38" name="TextBox 37"/>
                <p:cNvSpPr txBox="1"/>
                <p:nvPr/>
              </p:nvSpPr>
              <p:spPr>
                <a:xfrm>
                  <a:off x="5056172" y="3879094"/>
                  <a:ext cx="3517900" cy="776687"/>
                </a:xfrm>
                <a:prstGeom prst="rect">
                  <a:avLst/>
                </a:prstGeom>
                <a:noFill/>
              </p:spPr>
              <p:txBody>
                <a:bodyPr wrap="square">
                  <a:spAutoFit/>
                </a:bodyPr>
                <a:lstStyle/>
                <a:p>
                  <a:pPr algn="ctr"/>
                  <a:r>
                    <a:rPr lang="en-US" sz="2500">
                      <a:solidFill>
                        <a:srgbClr val="000000"/>
                      </a:solidFill>
                      <a:effectLst/>
                      <a:latin typeface="Arial" panose="020B0604020202020204" pitchFamily="34" charset="0"/>
                      <a:ea typeface="Times New Roman" panose="02020603050405020304" pitchFamily="18" charset="0"/>
                      <a:cs typeface="Arial" panose="020B0604020202020204" pitchFamily="34" charset="0"/>
                    </a:rPr>
                    <a:t>H =  </a:t>
                  </a:r>
                  <a14:m>
                    <m:oMath xmlns:m="http://schemas.openxmlformats.org/officeDocument/2006/math">
                      <m:f>
                        <m:fPr>
                          <m:ctrlPr>
                            <a:rPr lang="en-US" sz="2500" i="1" smtClean="0">
                              <a:solidFill>
                                <a:srgbClr val="000000"/>
                              </a:solidFill>
                              <a:effectLst/>
                              <a:latin typeface="Cambria Math" panose="02040503050406030204"/>
                              <a:cs typeface="Arial" panose="020B0604020202020204" pitchFamily="34" charset="0"/>
                            </a:rPr>
                          </m:ctrlPr>
                        </m:fPr>
                        <m:num>
                          <m:sSubSup>
                            <m:sSubSupPr>
                              <m:ctrlPr>
                                <a:rPr lang="en-US" sz="2500" i="1">
                                  <a:solidFill>
                                    <a:srgbClr val="000000"/>
                                  </a:solidFill>
                                  <a:latin typeface="Cambria Math" panose="02040503050406030204"/>
                                  <a:cs typeface="Arial" panose="020B0604020202020204" pitchFamily="34" charset="0"/>
                                </a:rPr>
                              </m:ctrlPr>
                            </m:sSubSupPr>
                            <m:e>
                              <m:r>
                                <a:rPr lang="en-US" sz="2500" i="1">
                                  <a:solidFill>
                                    <a:srgbClr val="000000"/>
                                  </a:solidFill>
                                  <a:latin typeface="Cambria Math" panose="02040503050406030204" pitchFamily="18" charset="0"/>
                                  <a:cs typeface="Arial" panose="020B0604020202020204" pitchFamily="34" charset="0"/>
                                </a:rPr>
                                <m:t>𝑣</m:t>
                              </m:r>
                            </m:e>
                            <m:sub>
                              <m:r>
                                <a:rPr lang="en-US" sz="2500" i="1">
                                  <a:solidFill>
                                    <a:srgbClr val="000000"/>
                                  </a:solidFill>
                                  <a:latin typeface="Cambria Math" panose="02040503050406030204" pitchFamily="18" charset="0"/>
                                  <a:cs typeface="Arial" panose="020B0604020202020204" pitchFamily="34" charset="0"/>
                                </a:rPr>
                                <m:t>0</m:t>
                              </m:r>
                              <m:r>
                                <a:rPr lang="en-US" sz="2500" i="1">
                                  <a:solidFill>
                                    <a:srgbClr val="000000"/>
                                  </a:solidFill>
                                  <a:latin typeface="Cambria Math" panose="02040503050406030204" pitchFamily="18" charset="0"/>
                                  <a:cs typeface="Arial" panose="020B0604020202020204" pitchFamily="34" charset="0"/>
                                </a:rPr>
                                <m:t>𝑦</m:t>
                              </m:r>
                            </m:sub>
                            <m:sup>
                              <m:r>
                                <a:rPr lang="en-US" sz="2500" i="1">
                                  <a:solidFill>
                                    <a:srgbClr val="000000"/>
                                  </a:solidFill>
                                  <a:latin typeface="Cambria Math" panose="02040503050406030204" pitchFamily="18" charset="0"/>
                                  <a:cs typeface="Arial" panose="020B0604020202020204" pitchFamily="34" charset="0"/>
                                </a:rPr>
                                <m:t>2</m:t>
                              </m:r>
                            </m:sup>
                          </m:sSubSup>
                        </m:num>
                        <m:den>
                          <m:r>
                            <a:rPr lang="en-US" sz="2500" b="0" i="1" smtClean="0">
                              <a:solidFill>
                                <a:srgbClr val="000000"/>
                              </a:solidFill>
                              <a:effectLst/>
                              <a:latin typeface="Cambria Math" panose="02040503050406030204" pitchFamily="18" charset="0"/>
                              <a:cs typeface="Arial" panose="020B0604020202020204" pitchFamily="34" charset="0"/>
                            </a:rPr>
                            <m:t>2</m:t>
                          </m:r>
                          <m:r>
                            <a:rPr lang="en-US" sz="2500" b="0" i="1" smtClean="0">
                              <a:solidFill>
                                <a:srgbClr val="000000"/>
                              </a:solidFill>
                              <a:effectLst/>
                              <a:latin typeface="Cambria Math" panose="02040503050406030204" pitchFamily="18" charset="0"/>
                              <a:cs typeface="Arial" panose="020B0604020202020204" pitchFamily="34" charset="0"/>
                            </a:rPr>
                            <m:t>.</m:t>
                          </m:r>
                          <m:r>
                            <a:rPr lang="en-US" sz="2500" b="0" i="1" smtClean="0">
                              <a:solidFill>
                                <a:srgbClr val="000000"/>
                              </a:solidFill>
                              <a:effectLst/>
                              <a:latin typeface="Cambria Math" panose="02040503050406030204" pitchFamily="18" charset="0"/>
                              <a:cs typeface="Arial" panose="020B0604020202020204" pitchFamily="34" charset="0"/>
                            </a:rPr>
                            <m:t>𝑔</m:t>
                          </m:r>
                        </m:den>
                      </m:f>
                    </m:oMath>
                  </a14:m>
                  <a:r>
                    <a:rPr lang="en-US" sz="2500">
                      <a:solidFill>
                        <a:srgbClr val="000000"/>
                      </a:solidFill>
                      <a:effectLst/>
                      <a:latin typeface="Arial" panose="020B0604020202020204" pitchFamily="34" charset="0"/>
                      <a:ea typeface="Times New Roman" panose="02020603050405020304" pitchFamily="18" charset="0"/>
                      <a:cs typeface="Arial" panose="020B0604020202020204" pitchFamily="34" charset="0"/>
                    </a:rPr>
                    <a:t> = 0,717 m </a:t>
                  </a:r>
                  <a:endParaRPr lang="en-US" sz="2500"/>
                </a:p>
              </p:txBody>
            </p:sp>
          </mc:Choice>
          <mc:Fallback>
            <p:sp>
              <p:nvSpPr>
                <p:cNvPr id="38" name="TextBox 37"/>
                <p:cNvSpPr txBox="1">
                  <a:spLocks noRot="1" noChangeAspect="1" noMove="1" noResize="1" noEditPoints="1" noAdjustHandles="1" noChangeArrowheads="1" noChangeShapeType="1" noTextEdit="1"/>
                </p:cNvSpPr>
                <p:nvPr/>
              </p:nvSpPr>
              <p:spPr>
                <a:xfrm>
                  <a:off x="5056172" y="3879094"/>
                  <a:ext cx="3517900" cy="776687"/>
                </a:xfrm>
                <a:prstGeom prst="rect">
                  <a:avLst/>
                </a:prstGeom>
                <a:blipFill rotWithShape="1">
                  <a:blip r:embed="rId5"/>
                </a:blipFill>
              </p:spPr>
              <p:txBody>
                <a:bodyPr/>
                <a:lstStyle/>
                <a:p>
                  <a:r>
                    <a:rPr lang="en-US" altLang="en-US">
                      <a:noFill/>
                    </a:rPr>
                    <a:t> </a:t>
                  </a:r>
                </a:p>
              </p:txBody>
            </p:sp>
          </mc:Fallback>
        </mc:AlternateContent>
      </p:grpSp>
      <p:grpSp>
        <p:nvGrpSpPr>
          <p:cNvPr id="8" name="Group 7"/>
          <p:cNvGrpSpPr/>
          <p:nvPr/>
        </p:nvGrpSpPr>
        <p:grpSpPr>
          <a:xfrm>
            <a:off x="3858613" y="5582948"/>
            <a:ext cx="4876800" cy="809963"/>
            <a:chOff x="3217471" y="5947287"/>
            <a:chExt cx="4876800" cy="809963"/>
          </a:xfrm>
        </p:grpSpPr>
        <p:pic>
          <p:nvPicPr>
            <p:cNvPr id="34" name="Picture 5" descr="empty-blue-rectangl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17471" y="5947287"/>
              <a:ext cx="4876800" cy="80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a14="http://schemas.microsoft.com/office/drawing/2010/main" Requires="a14">
            <p:sp>
              <p:nvSpPr>
                <p:cNvPr id="39" name="TextBox 38"/>
                <p:cNvSpPr txBox="1"/>
                <p:nvPr/>
              </p:nvSpPr>
              <p:spPr>
                <a:xfrm>
                  <a:off x="3342492" y="5968801"/>
                  <a:ext cx="4713679" cy="714106"/>
                </a:xfrm>
                <a:prstGeom prst="rect">
                  <a:avLst/>
                </a:prstGeom>
                <a:noFill/>
              </p:spPr>
              <p:txBody>
                <a:bodyPr wrap="square">
                  <a:spAutoFit/>
                </a:bodyPr>
                <a:lstStyle/>
                <a:p>
                  <a:pPr marL="0" marR="0" algn="ctr">
                    <a:lnSpc>
                      <a:spcPct val="107000"/>
                    </a:lnSpc>
                    <a:spcBef>
                      <a:spcPts val="0"/>
                    </a:spcBef>
                    <a:spcAft>
                      <a:spcPts val="0"/>
                    </a:spcAft>
                  </a:pPr>
                  <a:r>
                    <a:rPr lang="en-US" sz="2500">
                      <a:solidFill>
                        <a:srgbClr val="000000"/>
                      </a:solidFill>
                      <a:effectLst/>
                      <a:latin typeface="Arial" panose="020B0604020202020204" pitchFamily="34" charset="0"/>
                      <a:ea typeface="Times New Roman" panose="02020603050405020304" pitchFamily="18" charset="0"/>
                      <a:cs typeface="Arial" panose="020B0604020202020204" pitchFamily="34" charset="0"/>
                    </a:rPr>
                    <a:t>v</a:t>
                  </a:r>
                  <a:r>
                    <a:rPr lang="en-US" sz="2500" baseline="-25000">
                      <a:solidFill>
                        <a:srgbClr val="000000"/>
                      </a:solidFill>
                      <a:effectLst/>
                      <a:latin typeface="Arial" panose="020B0604020202020204" pitchFamily="34" charset="0"/>
                      <a:ea typeface="Times New Roman" panose="02020603050405020304" pitchFamily="18" charset="0"/>
                      <a:cs typeface="Arial" panose="020B0604020202020204" pitchFamily="34" charset="0"/>
                    </a:rPr>
                    <a:t>y</a:t>
                  </a:r>
                  <a:r>
                    <a:rPr lang="en-US" sz="2500">
                      <a:solidFill>
                        <a:srgbClr val="000000"/>
                      </a:solidFill>
                      <a:effectLst/>
                      <a:latin typeface="Arial" panose="020B0604020202020204" pitchFamily="34" charset="0"/>
                      <a:ea typeface="Times New Roman" panose="02020603050405020304" pitchFamily="18" charset="0"/>
                      <a:cs typeface="Arial" panose="020B0604020202020204" pitchFamily="34" charset="0"/>
                    </a:rPr>
                    <a:t> = v</a:t>
                  </a:r>
                  <a:r>
                    <a:rPr lang="en-US" sz="2500" baseline="-25000">
                      <a:solidFill>
                        <a:srgbClr val="000000"/>
                      </a:solidFill>
                      <a:effectLst/>
                      <a:latin typeface="Arial" panose="020B0604020202020204" pitchFamily="34" charset="0"/>
                      <a:ea typeface="Times New Roman" panose="02020603050405020304" pitchFamily="18" charset="0"/>
                      <a:cs typeface="Arial" panose="020B0604020202020204" pitchFamily="34" charset="0"/>
                    </a:rPr>
                    <a:t>oy </a:t>
                  </a:r>
                  <a:r>
                    <a:rPr lang="en-US" sz="2500">
                      <a:solidFill>
                        <a:srgbClr val="000000"/>
                      </a:solidFill>
                      <a:effectLst/>
                      <a:latin typeface="Arial" panose="020B0604020202020204" pitchFamily="34" charset="0"/>
                      <a:ea typeface="Times New Roman" panose="02020603050405020304" pitchFamily="18" charset="0"/>
                      <a:cs typeface="Arial" panose="020B0604020202020204" pitchFamily="34" charset="0"/>
                    </a:rPr>
                    <a:t>- g.t = </a:t>
                  </a:r>
                  <a14:m>
                    <m:oMath xmlns:m="http://schemas.openxmlformats.org/officeDocument/2006/math">
                      <m:f>
                        <m:fPr>
                          <m:ctrlPr>
                            <a:rPr lang="en-US" sz="2500" i="1" smtClean="0">
                              <a:solidFill>
                                <a:srgbClr val="000000"/>
                              </a:solidFill>
                              <a:effectLst/>
                              <a:latin typeface="Cambria Math" panose="02040503050406030204"/>
                              <a:cs typeface="Arial" panose="020B0604020202020204" pitchFamily="34" charset="0"/>
                            </a:rPr>
                          </m:ctrlPr>
                        </m:fPr>
                        <m:num>
                          <m:r>
                            <a:rPr lang="en-US" sz="2500" b="0" i="1" smtClean="0">
                              <a:solidFill>
                                <a:srgbClr val="000000"/>
                              </a:solidFill>
                              <a:effectLst/>
                              <a:latin typeface="Cambria Math" panose="02040503050406030204" pitchFamily="18" charset="0"/>
                              <a:cs typeface="Arial" panose="020B0604020202020204" pitchFamily="34" charset="0"/>
                            </a:rPr>
                            <m:t>3</m:t>
                          </m:r>
                          <m:r>
                            <a:rPr lang="en-US" sz="2500" b="0" i="1" smtClean="0">
                              <a:solidFill>
                                <a:srgbClr val="000000"/>
                              </a:solidFill>
                              <a:effectLst/>
                              <a:latin typeface="Cambria Math" panose="02040503050406030204" pitchFamily="18" charset="0"/>
                              <a:cs typeface="Arial" panose="020B0604020202020204" pitchFamily="34" charset="0"/>
                            </a:rPr>
                            <m:t>,</m:t>
                          </m:r>
                          <m:r>
                            <a:rPr lang="en-US" sz="2500" b="0" i="1" smtClean="0">
                              <a:solidFill>
                                <a:srgbClr val="000000"/>
                              </a:solidFill>
                              <a:effectLst/>
                              <a:latin typeface="Cambria Math" panose="02040503050406030204" pitchFamily="18" charset="0"/>
                              <a:cs typeface="Arial" panose="020B0604020202020204" pitchFamily="34" charset="0"/>
                            </a:rPr>
                            <m:t>75</m:t>
                          </m:r>
                        </m:num>
                        <m:den>
                          <m:r>
                            <a:rPr lang="en-US" sz="2500" b="0" i="1" smtClean="0">
                              <a:solidFill>
                                <a:srgbClr val="000000"/>
                              </a:solidFill>
                              <a:effectLst/>
                              <a:latin typeface="Cambria Math" panose="02040503050406030204" pitchFamily="18" charset="0"/>
                              <a:cs typeface="Arial" panose="020B0604020202020204" pitchFamily="34" charset="0"/>
                            </a:rPr>
                            <m:t>9</m:t>
                          </m:r>
                          <m:r>
                            <a:rPr lang="en-US" sz="2500" b="0" i="1" smtClean="0">
                              <a:solidFill>
                                <a:srgbClr val="000000"/>
                              </a:solidFill>
                              <a:effectLst/>
                              <a:latin typeface="Cambria Math" panose="02040503050406030204" pitchFamily="18" charset="0"/>
                              <a:cs typeface="Arial" panose="020B0604020202020204" pitchFamily="34" charset="0"/>
                            </a:rPr>
                            <m:t>,</m:t>
                          </m:r>
                          <m:r>
                            <a:rPr lang="en-US" sz="2500" b="0" i="1" smtClean="0">
                              <a:solidFill>
                                <a:srgbClr val="000000"/>
                              </a:solidFill>
                              <a:effectLst/>
                              <a:latin typeface="Cambria Math" panose="02040503050406030204" pitchFamily="18" charset="0"/>
                              <a:cs typeface="Arial" panose="020B0604020202020204" pitchFamily="34" charset="0"/>
                            </a:rPr>
                            <m:t>8</m:t>
                          </m:r>
                        </m:den>
                      </m:f>
                    </m:oMath>
                  </a14:m>
                  <a:r>
                    <a:rPr lang="en-US" sz="2500">
                      <a:solidFill>
                        <a:srgbClr val="000000"/>
                      </a:solidFill>
                      <a:effectLst/>
                      <a:latin typeface="Arial" panose="020B0604020202020204" pitchFamily="34" charset="0"/>
                      <a:ea typeface="Times New Roman" panose="02020603050405020304" pitchFamily="18" charset="0"/>
                      <a:cs typeface="Arial" panose="020B0604020202020204" pitchFamily="34" charset="0"/>
                    </a:rPr>
                    <a:t> = 0,383 s</a:t>
                  </a:r>
                  <a:endParaRPr lang="en-US" sz="2500">
                    <a:effectLst/>
                    <a:latin typeface="Arial" panose="020B0604020202020204" pitchFamily="34" charset="0"/>
                    <a:ea typeface="游明朝" panose="02020400000000000000" pitchFamily="18" charset="-128"/>
                    <a:cs typeface="Arial" panose="020B0604020202020204" pitchFamily="34" charset="0"/>
                  </a:endParaRPr>
                </a:p>
              </p:txBody>
            </p:sp>
          </mc:Choice>
          <mc:Fallback>
            <p:sp>
              <p:nvSpPr>
                <p:cNvPr id="39" name="TextBox 38"/>
                <p:cNvSpPr txBox="1">
                  <a:spLocks noRot="1" noChangeAspect="1" noMove="1" noResize="1" noEditPoints="1" noAdjustHandles="1" noChangeArrowheads="1" noChangeShapeType="1" noTextEdit="1"/>
                </p:cNvSpPr>
                <p:nvPr/>
              </p:nvSpPr>
              <p:spPr>
                <a:xfrm>
                  <a:off x="3342492" y="5968801"/>
                  <a:ext cx="4713679" cy="714106"/>
                </a:xfrm>
                <a:prstGeom prst="rect">
                  <a:avLst/>
                </a:prstGeom>
                <a:blipFill rotWithShape="1">
                  <a:blip r:embed="rId6"/>
                </a:blipFill>
              </p:spPr>
              <p:txBody>
                <a:bodyPr/>
                <a:lstStyle/>
                <a:p>
                  <a:r>
                    <a:rPr lang="en-US" altLang="en-US">
                      <a:noFill/>
                    </a:rPr>
                    <a:t> </a:t>
                  </a:r>
                </a:p>
              </p:txBody>
            </p:sp>
          </mc:Fallback>
        </mc:AlternateContent>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6" grpId="0"/>
      <p:bldP spid="2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5" descr="empty-blue-rectangl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7992" y="1176019"/>
            <a:ext cx="12332607" cy="986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 Box 13"/>
          <p:cNvSpPr txBox="1">
            <a:spLocks noChangeArrowheads="1"/>
          </p:cNvSpPr>
          <p:nvPr/>
        </p:nvSpPr>
        <p:spPr bwMode="auto">
          <a:xfrm>
            <a:off x="338942" y="666498"/>
            <a:ext cx="106338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400" i="1">
                <a:solidFill>
                  <a:srgbClr val="0070C0"/>
                </a:solidFill>
                <a:cs typeface="Arial" panose="020B0604020202020204" pitchFamily="34" charset="0"/>
              </a:rPr>
              <a:t>2. Công thức xác định tầm cao và tầm xa của chuyển động ném xiên</a:t>
            </a:r>
            <a:endParaRPr lang="en-US" altLang="en-US" sz="2400" i="1">
              <a:solidFill>
                <a:srgbClr val="0070C0"/>
              </a:solidFill>
              <a:cs typeface="Arial" panose="020B0604020202020204" pitchFamily="34" charset="0"/>
            </a:endParaRPr>
          </a:p>
        </p:txBody>
      </p:sp>
      <p:sp>
        <p:nvSpPr>
          <p:cNvPr id="20" name="TextBox 19"/>
          <p:cNvSpPr txBox="1"/>
          <p:nvPr/>
        </p:nvSpPr>
        <p:spPr>
          <a:xfrm>
            <a:off x="495300" y="1275052"/>
            <a:ext cx="11201400" cy="861774"/>
          </a:xfrm>
          <a:prstGeom prst="rect">
            <a:avLst/>
          </a:prstGeom>
          <a:noFill/>
        </p:spPr>
        <p:txBody>
          <a:bodyPr wrap="square">
            <a:spAutoFit/>
          </a:bodyPr>
          <a:lstStyle/>
          <a:p>
            <a:pPr algn="ctr"/>
            <a:r>
              <a:rPr lang="en-US" sz="2500">
                <a:latin typeface="Arial" panose="020B0604020202020204" pitchFamily="34" charset="0"/>
                <a:cs typeface="Arial" panose="020B0604020202020204" pitchFamily="34" charset="0"/>
              </a:rPr>
              <a:t>Ví dụ: Một người nhảy xa với vận tốc ban đầu 7,5 m/s theo phương xiên 30</a:t>
            </a:r>
            <a:r>
              <a:rPr lang="en-US" sz="2500" baseline="30000">
                <a:latin typeface="Arial" panose="020B0604020202020204" pitchFamily="34" charset="0"/>
                <a:cs typeface="Arial" panose="020B0604020202020204" pitchFamily="34" charset="0"/>
              </a:rPr>
              <a:t>0</a:t>
            </a:r>
            <a:r>
              <a:rPr lang="en-US" sz="2500">
                <a:latin typeface="Arial" panose="020B0604020202020204" pitchFamily="34" charset="0"/>
                <a:cs typeface="Arial" panose="020B0604020202020204" pitchFamily="34" charset="0"/>
              </a:rPr>
              <a:t> với phương nằm ngang. Bỏ qua sức cản và lấy g = 9,8 m/s</a:t>
            </a:r>
            <a:r>
              <a:rPr lang="en-US" sz="2500" baseline="30000">
                <a:latin typeface="Arial" panose="020B0604020202020204" pitchFamily="34" charset="0"/>
                <a:cs typeface="Arial" panose="020B0604020202020204" pitchFamily="34" charset="0"/>
              </a:rPr>
              <a:t>2</a:t>
            </a:r>
            <a:r>
              <a:rPr lang="en-US" sz="2500">
                <a:latin typeface="Arial" panose="020B0604020202020204" pitchFamily="34" charset="0"/>
                <a:cs typeface="Arial" panose="020B0604020202020204" pitchFamily="34" charset="0"/>
              </a:rPr>
              <a:t>. Tính: </a:t>
            </a:r>
            <a:endParaRPr lang="en-US" sz="2500">
              <a:latin typeface="Arial" panose="020B0604020202020204" pitchFamily="34" charset="0"/>
              <a:cs typeface="Arial" panose="020B0604020202020204" pitchFamily="34" charset="0"/>
            </a:endParaRPr>
          </a:p>
        </p:txBody>
      </p:sp>
      <p:grpSp>
        <p:nvGrpSpPr>
          <p:cNvPr id="22" name="Group 21"/>
          <p:cNvGrpSpPr/>
          <p:nvPr/>
        </p:nvGrpSpPr>
        <p:grpSpPr>
          <a:xfrm>
            <a:off x="-29497" y="65600"/>
            <a:ext cx="8603569" cy="542538"/>
            <a:chOff x="74035" y="2231322"/>
            <a:chExt cx="8550261" cy="757342"/>
          </a:xfrm>
        </p:grpSpPr>
        <p:grpSp>
          <p:nvGrpSpPr>
            <p:cNvPr id="23" name="Group 70"/>
            <p:cNvGrpSpPr/>
            <p:nvPr/>
          </p:nvGrpSpPr>
          <p:grpSpPr bwMode="auto">
            <a:xfrm>
              <a:off x="286108" y="2280389"/>
              <a:ext cx="5875473" cy="708275"/>
              <a:chOff x="564747" y="3403331"/>
              <a:chExt cx="3025594" cy="1364238"/>
            </a:xfrm>
          </p:grpSpPr>
          <p:pic>
            <p:nvPicPr>
              <p:cNvPr id="31" name="Picture 8" descr="empty-green-rectang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747" y="3403331"/>
                <a:ext cx="3025594" cy="13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9" descr="green-top-fad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205129" y="3887447"/>
                <a:ext cx="1273934" cy="396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4" name="TextBox 23"/>
            <p:cNvSpPr txBox="1"/>
            <p:nvPr/>
          </p:nvSpPr>
          <p:spPr bwMode="auto">
            <a:xfrm>
              <a:off x="74035" y="2267003"/>
              <a:ext cx="1501326" cy="687413"/>
            </a:xfrm>
            <a:prstGeom prst="rect">
              <a:avLst/>
            </a:prstGeom>
            <a:noFill/>
          </p:spPr>
          <p:txBody>
            <a:bodyPr wrap="square">
              <a:spAutoFit/>
            </a:bodyPr>
            <a:lstStyle/>
            <a:p>
              <a:pPr algn="ctr">
                <a:defRPr/>
              </a:pPr>
              <a:r>
                <a:rPr lang="en-US" sz="2600">
                  <a:ln w="18415" cmpd="sng">
                    <a:solidFill>
                      <a:srgbClr val="FFFFFF"/>
                    </a:solidFill>
                    <a:prstDash val="solid"/>
                  </a:ln>
                  <a:solidFill>
                    <a:schemeClr val="tx1"/>
                  </a:solidFill>
                  <a:effectLst>
                    <a:glow rad="101600">
                      <a:schemeClr val="accent4">
                        <a:satMod val="175000"/>
                        <a:alpha val="40000"/>
                      </a:schemeClr>
                    </a:glow>
                    <a:outerShdw blurRad="63500" dir="3600000" algn="tl" rotWithShape="0">
                      <a:srgbClr val="000000">
                        <a:alpha val="70000"/>
                      </a:srgbClr>
                    </a:outerShdw>
                  </a:effectLst>
                  <a:latin typeface="Arial" panose="020B0604020202020204" pitchFamily="34" charset="0"/>
                  <a:cs typeface="Arial" panose="020B0604020202020204" pitchFamily="34" charset="0"/>
                </a:rPr>
                <a:t>II</a:t>
              </a:r>
              <a:endParaRPr lang="en-US" sz="2600" dirty="0">
                <a:ln w="18415" cmpd="sng">
                  <a:solidFill>
                    <a:srgbClr val="FFFFFF"/>
                  </a:solidFill>
                  <a:prstDash val="solid"/>
                </a:ln>
                <a:solidFill>
                  <a:schemeClr val="tx1"/>
                </a:solidFill>
                <a:effectLst>
                  <a:glow rad="101600">
                    <a:schemeClr val="accent4">
                      <a:satMod val="175000"/>
                      <a:alpha val="40000"/>
                    </a:schemeClr>
                  </a:glow>
                  <a:outerShdw blurRad="63500" dir="3600000" algn="tl" rotWithShape="0">
                    <a:srgbClr val="000000">
                      <a:alpha val="70000"/>
                    </a:srgbClr>
                  </a:outerShdw>
                </a:effectLst>
                <a:latin typeface="Arial" panose="020B0604020202020204" pitchFamily="34" charset="0"/>
                <a:cs typeface="Arial" panose="020B0604020202020204" pitchFamily="34" charset="0"/>
              </a:endParaRPr>
            </a:p>
          </p:txBody>
        </p:sp>
        <p:sp>
          <p:nvSpPr>
            <p:cNvPr id="25" name="Rectangle 1026060"/>
            <p:cNvSpPr>
              <a:spLocks noChangeArrowheads="1"/>
            </p:cNvSpPr>
            <p:nvPr/>
          </p:nvSpPr>
          <p:spPr bwMode="auto">
            <a:xfrm>
              <a:off x="1209204" y="2231322"/>
              <a:ext cx="7415092" cy="756153"/>
            </a:xfrm>
            <a:prstGeom prst="rect">
              <a:avLst/>
            </a:prstGeom>
            <a:noFill/>
            <a:ln w="9525" algn="ctr">
              <a:noFill/>
              <a:miter lim="800000"/>
            </a:ln>
          </p:spPr>
          <p:txBody>
            <a:bodyPr wrap="square" lIns="109728" tIns="54864" rIns="109728" bIns="54864">
              <a:spAutoFit/>
            </a:bodyPr>
            <a:lstStyle>
              <a:lvl1pPr marL="287655" indent="-287655" defTabSz="1095375">
                <a:defRPr>
                  <a:solidFill>
                    <a:schemeClr val="tx1"/>
                  </a:solidFill>
                  <a:latin typeface="Arial" panose="020B0604020202020204" pitchFamily="34" charset="0"/>
                </a:defRPr>
              </a:lvl1pPr>
              <a:lvl2pPr marL="742950" indent="-285750" defTabSz="1095375">
                <a:defRPr>
                  <a:solidFill>
                    <a:schemeClr val="tx1"/>
                  </a:solidFill>
                  <a:latin typeface="Arial" panose="020B0604020202020204" pitchFamily="34" charset="0"/>
                </a:defRPr>
              </a:lvl2pPr>
              <a:lvl3pPr marL="1143000" indent="-228600" defTabSz="1095375">
                <a:defRPr>
                  <a:solidFill>
                    <a:schemeClr val="tx1"/>
                  </a:solidFill>
                  <a:latin typeface="Arial" panose="020B0604020202020204" pitchFamily="34" charset="0"/>
                </a:defRPr>
              </a:lvl3pPr>
              <a:lvl4pPr marL="1600200" indent="-228600" defTabSz="1095375">
                <a:defRPr>
                  <a:solidFill>
                    <a:schemeClr val="tx1"/>
                  </a:solidFill>
                  <a:latin typeface="Arial" panose="020B0604020202020204" pitchFamily="34" charset="0"/>
                </a:defRPr>
              </a:lvl4pPr>
              <a:lvl5pPr marL="2057400" indent="-228600" defTabSz="1095375">
                <a:defRPr>
                  <a:solidFill>
                    <a:schemeClr val="tx1"/>
                  </a:solidFill>
                  <a:latin typeface="Arial" panose="020B0604020202020204" pitchFamily="34" charset="0"/>
                </a:defRPr>
              </a:lvl5pPr>
              <a:lvl6pPr marL="2514600" indent="-228600" defTabSz="1095375" fontAlgn="base">
                <a:spcBef>
                  <a:spcPct val="0"/>
                </a:spcBef>
                <a:spcAft>
                  <a:spcPct val="0"/>
                </a:spcAft>
                <a:defRPr>
                  <a:solidFill>
                    <a:schemeClr val="tx1"/>
                  </a:solidFill>
                  <a:latin typeface="Arial" panose="020B0604020202020204" pitchFamily="34" charset="0"/>
                </a:defRPr>
              </a:lvl6pPr>
              <a:lvl7pPr marL="2971800" indent="-228600" defTabSz="1095375" fontAlgn="base">
                <a:spcBef>
                  <a:spcPct val="0"/>
                </a:spcBef>
                <a:spcAft>
                  <a:spcPct val="0"/>
                </a:spcAft>
                <a:defRPr>
                  <a:solidFill>
                    <a:schemeClr val="tx1"/>
                  </a:solidFill>
                  <a:latin typeface="Arial" panose="020B0604020202020204" pitchFamily="34" charset="0"/>
                </a:defRPr>
              </a:lvl7pPr>
              <a:lvl8pPr marL="3429000" indent="-228600" defTabSz="1095375" fontAlgn="base">
                <a:spcBef>
                  <a:spcPct val="0"/>
                </a:spcBef>
                <a:spcAft>
                  <a:spcPct val="0"/>
                </a:spcAft>
                <a:defRPr>
                  <a:solidFill>
                    <a:schemeClr val="tx1"/>
                  </a:solidFill>
                  <a:latin typeface="Arial" panose="020B0604020202020204" pitchFamily="34" charset="0"/>
                </a:defRPr>
              </a:lvl8pPr>
              <a:lvl9pPr marL="3886200" indent="-228600" defTabSz="1095375" fontAlgn="base">
                <a:spcBef>
                  <a:spcPct val="0"/>
                </a:spcBef>
                <a:spcAft>
                  <a:spcPct val="0"/>
                </a:spcAft>
                <a:defRPr>
                  <a:solidFill>
                    <a:schemeClr val="tx1"/>
                  </a:solidFill>
                  <a:latin typeface="Arial" panose="020B0604020202020204" pitchFamily="34" charset="0"/>
                </a:defRPr>
              </a:lvl9pPr>
            </a:lstStyle>
            <a:p>
              <a:pPr marL="0" indent="0" defTabSz="1095375">
                <a:buClr>
                  <a:schemeClr val="tx2"/>
                </a:buClr>
                <a:buSzPct val="95000"/>
                <a:defRPr/>
              </a:pPr>
              <a:r>
                <a:rPr lang="en-US" sz="2800" i="1">
                  <a:cs typeface="Arial" panose="020B0604020202020204" pitchFamily="34" charset="0"/>
                </a:rPr>
                <a:t>Chuyển động ném xiên</a:t>
              </a:r>
              <a:endParaRPr lang="en-US" sz="2800" dirty="0">
                <a:cs typeface="Arial" panose="020B0604020202020204" pitchFamily="34" charset="0"/>
              </a:endParaRPr>
            </a:p>
          </p:txBody>
        </p:sp>
      </p:grpSp>
      <p:sp>
        <p:nvSpPr>
          <p:cNvPr id="16" name="TextBox 15"/>
          <p:cNvSpPr txBox="1"/>
          <p:nvPr/>
        </p:nvSpPr>
        <p:spPr>
          <a:xfrm>
            <a:off x="944171" y="2188940"/>
            <a:ext cx="9423400" cy="474104"/>
          </a:xfrm>
          <a:prstGeom prst="rect">
            <a:avLst/>
          </a:prstGeom>
          <a:noFill/>
        </p:spPr>
        <p:txBody>
          <a:bodyPr wrap="square">
            <a:spAutoFit/>
          </a:bodyPr>
          <a:lstStyle/>
          <a:p>
            <a:pPr marL="0" marR="0" algn="ctr">
              <a:lnSpc>
                <a:spcPct val="107000"/>
              </a:lnSpc>
              <a:spcBef>
                <a:spcPts val="0"/>
              </a:spcBef>
              <a:spcAft>
                <a:spcPts val="0"/>
              </a:spcAft>
            </a:pPr>
            <a:r>
              <a:rPr lang="en-US" sz="2500" u="sng">
                <a:solidFill>
                  <a:srgbClr val="000000"/>
                </a:solidFill>
                <a:effectLst/>
                <a:latin typeface="Arial" panose="020B0604020202020204" pitchFamily="34" charset="0"/>
                <a:ea typeface="Times New Roman" panose="02020603050405020304" pitchFamily="18" charset="0"/>
                <a:cs typeface="Arial" panose="020B0604020202020204" pitchFamily="34" charset="0"/>
              </a:rPr>
              <a:t>Giải</a:t>
            </a:r>
            <a:endParaRPr lang="en-US" sz="2500" u="sng">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26" name="TextBox 25"/>
          <p:cNvSpPr txBox="1"/>
          <p:nvPr/>
        </p:nvSpPr>
        <p:spPr>
          <a:xfrm>
            <a:off x="1112749" y="2754641"/>
            <a:ext cx="10418371" cy="474104"/>
          </a:xfrm>
          <a:prstGeom prst="rect">
            <a:avLst/>
          </a:prstGeom>
          <a:noFill/>
        </p:spPr>
        <p:txBody>
          <a:bodyPr wrap="square">
            <a:spAutoFit/>
          </a:bodyPr>
          <a:lstStyle/>
          <a:p>
            <a:pPr marL="0" marR="0">
              <a:lnSpc>
                <a:spcPct val="107000"/>
              </a:lnSpc>
              <a:spcBef>
                <a:spcPts val="0"/>
              </a:spcBef>
              <a:spcAft>
                <a:spcPts val="0"/>
              </a:spcAft>
            </a:pPr>
            <a:r>
              <a:rPr lang="en-US" sz="2500">
                <a:solidFill>
                  <a:srgbClr val="000000"/>
                </a:solidFill>
                <a:effectLst/>
                <a:latin typeface="Arial" panose="020B0604020202020204" pitchFamily="34" charset="0"/>
                <a:ea typeface="Times New Roman" panose="02020603050405020304" pitchFamily="18" charset="0"/>
                <a:cs typeface="Arial" panose="020B0604020202020204" pitchFamily="34" charset="0"/>
              </a:rPr>
              <a:t>d) Thời gian từ lúc bắt đầu nhảy lên tới lúc rơi xuống hố nhảy:</a:t>
            </a:r>
            <a:endParaRPr lang="en-US" sz="250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17" name="TextBox 16"/>
          <p:cNvSpPr txBox="1"/>
          <p:nvPr/>
        </p:nvSpPr>
        <p:spPr>
          <a:xfrm>
            <a:off x="1150850" y="3873890"/>
            <a:ext cx="2201952" cy="1709058"/>
          </a:xfrm>
          <a:prstGeom prst="rect">
            <a:avLst/>
          </a:prstGeom>
          <a:noFill/>
        </p:spPr>
        <p:txBody>
          <a:bodyPr wrap="square">
            <a:spAutoFit/>
          </a:bodyPr>
          <a:lstStyle/>
          <a:p>
            <a:pPr marL="0" marR="0">
              <a:lnSpc>
                <a:spcPct val="107000"/>
              </a:lnSpc>
              <a:spcBef>
                <a:spcPts val="0"/>
              </a:spcBef>
              <a:spcAft>
                <a:spcPts val="0"/>
              </a:spcAft>
            </a:pPr>
            <a:r>
              <a:rPr lang="en-US" sz="2500">
                <a:solidFill>
                  <a:srgbClr val="000000"/>
                </a:solidFill>
                <a:effectLst/>
                <a:latin typeface="Arial" panose="020B0604020202020204" pitchFamily="34" charset="0"/>
                <a:ea typeface="Times New Roman" panose="02020603050405020304" pitchFamily="18" charset="0"/>
                <a:cs typeface="Arial" panose="020B0604020202020204" pitchFamily="34" charset="0"/>
              </a:rPr>
              <a:t>e) Tầm xa:</a:t>
            </a:r>
            <a:endParaRPr lang="en-US" sz="2500">
              <a:effectLst/>
              <a:latin typeface="Arial" panose="020B0604020202020204" pitchFamily="34" charset="0"/>
              <a:ea typeface="游明朝" panose="02020400000000000000" pitchFamily="18" charset="-128"/>
              <a:cs typeface="Arial" panose="020B0604020202020204" pitchFamily="34" charset="0"/>
            </a:endParaRPr>
          </a:p>
          <a:p>
            <a:pPr marL="0" marR="0">
              <a:lnSpc>
                <a:spcPct val="107000"/>
              </a:lnSpc>
              <a:spcBef>
                <a:spcPts val="0"/>
              </a:spcBef>
              <a:spcAft>
                <a:spcPts val="0"/>
              </a:spcAft>
            </a:pPr>
            <a:r>
              <a:rPr lang="en-US" sz="2500">
                <a:solidFill>
                  <a:srgbClr val="000000"/>
                </a:solidFill>
                <a:effectLst/>
                <a:latin typeface="Arial" panose="020B0604020202020204" pitchFamily="34" charset="0"/>
                <a:ea typeface="Times New Roman" panose="02020603050405020304" pitchFamily="18" charset="0"/>
                <a:cs typeface="Arial" panose="020B0604020202020204" pitchFamily="34" charset="0"/>
              </a:rPr>
              <a:t>V</a:t>
            </a:r>
            <a:r>
              <a:rPr lang="en-US" sz="2500" baseline="-25000">
                <a:solidFill>
                  <a:srgbClr val="000000"/>
                </a:solidFill>
                <a:effectLst/>
                <a:latin typeface="Arial" panose="020B0604020202020204" pitchFamily="34" charset="0"/>
                <a:ea typeface="Times New Roman" panose="02020603050405020304" pitchFamily="18" charset="0"/>
                <a:cs typeface="Arial" panose="020B0604020202020204" pitchFamily="34" charset="0"/>
              </a:rPr>
              <a:t>ox</a:t>
            </a:r>
            <a:r>
              <a:rPr lang="en-US" sz="2500">
                <a:solidFill>
                  <a:srgbClr val="000000"/>
                </a:solidFill>
                <a:effectLst/>
                <a:latin typeface="Arial" panose="020B0604020202020204" pitchFamily="34" charset="0"/>
                <a:ea typeface="Times New Roman" panose="02020603050405020304" pitchFamily="18" charset="0"/>
                <a:cs typeface="Arial" panose="020B0604020202020204" pitchFamily="34" charset="0"/>
              </a:rPr>
              <a:t> = 6,5 m/s</a:t>
            </a:r>
            <a:endParaRPr lang="en-US" sz="250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0" marR="0">
              <a:lnSpc>
                <a:spcPct val="107000"/>
              </a:lnSpc>
              <a:spcBef>
                <a:spcPts val="0"/>
              </a:spcBef>
              <a:spcAft>
                <a:spcPts val="0"/>
              </a:spcAft>
            </a:pPr>
            <a:r>
              <a:rPr lang="en-US" sz="2500">
                <a:solidFill>
                  <a:srgbClr val="000000"/>
                </a:solidFill>
                <a:effectLst/>
                <a:latin typeface="Arial" panose="020B0604020202020204" pitchFamily="34" charset="0"/>
                <a:ea typeface="Times New Roman" panose="02020603050405020304" pitchFamily="18" charset="0"/>
                <a:cs typeface="Arial" panose="020B0604020202020204" pitchFamily="34" charset="0"/>
              </a:rPr>
              <a:t>t’ = 0,766 s</a:t>
            </a:r>
            <a:endParaRPr lang="en-US" sz="2500">
              <a:effectLst/>
              <a:latin typeface="Arial" panose="020B0604020202020204" pitchFamily="34" charset="0"/>
              <a:ea typeface="游明朝" panose="02020400000000000000" pitchFamily="18" charset="-128"/>
              <a:cs typeface="Arial" panose="020B0604020202020204" pitchFamily="34" charset="0"/>
            </a:endParaRPr>
          </a:p>
          <a:p>
            <a:pPr marL="0" marR="0">
              <a:lnSpc>
                <a:spcPct val="107000"/>
              </a:lnSpc>
              <a:spcBef>
                <a:spcPts val="0"/>
              </a:spcBef>
              <a:spcAft>
                <a:spcPts val="0"/>
              </a:spcAft>
            </a:pPr>
            <a:r>
              <a:rPr lang="en-US" sz="2500">
                <a:solidFill>
                  <a:srgbClr val="000000"/>
                </a:solidFill>
                <a:effectLst/>
                <a:latin typeface="Arial" panose="020B0604020202020204" pitchFamily="34" charset="0"/>
                <a:ea typeface="Times New Roman" panose="02020603050405020304" pitchFamily="18" charset="0"/>
                <a:cs typeface="Arial" panose="020B0604020202020204" pitchFamily="34" charset="0"/>
              </a:rPr>
              <a:t>L = ? </a:t>
            </a:r>
            <a:endParaRPr lang="en-US" sz="250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p:txBody>
      </p:sp>
      <p:grpSp>
        <p:nvGrpSpPr>
          <p:cNvPr id="6" name="Group 5"/>
          <p:cNvGrpSpPr/>
          <p:nvPr/>
        </p:nvGrpSpPr>
        <p:grpSpPr>
          <a:xfrm>
            <a:off x="3352801" y="3228745"/>
            <a:ext cx="4876800" cy="592415"/>
            <a:chOff x="3352801" y="3228745"/>
            <a:chExt cx="4876800" cy="592415"/>
          </a:xfrm>
        </p:grpSpPr>
        <p:pic>
          <p:nvPicPr>
            <p:cNvPr id="29" name="Picture 5" descr="empty-blue-rectangl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352801" y="3228745"/>
              <a:ext cx="4876800" cy="592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TextBox 33"/>
            <p:cNvSpPr txBox="1"/>
            <p:nvPr/>
          </p:nvSpPr>
          <p:spPr>
            <a:xfrm>
              <a:off x="3543301" y="3288865"/>
              <a:ext cx="4495800" cy="474104"/>
            </a:xfrm>
            <a:prstGeom prst="rect">
              <a:avLst/>
            </a:prstGeom>
            <a:noFill/>
          </p:spPr>
          <p:txBody>
            <a:bodyPr wrap="square">
              <a:spAutoFit/>
            </a:bodyPr>
            <a:lstStyle/>
            <a:p>
              <a:pPr marL="0" marR="0" algn="ctr">
                <a:lnSpc>
                  <a:spcPct val="107000"/>
                </a:lnSpc>
                <a:spcBef>
                  <a:spcPts val="0"/>
                </a:spcBef>
                <a:spcAft>
                  <a:spcPts val="0"/>
                </a:spcAft>
              </a:pPr>
              <a:r>
                <a:rPr lang="en-US" sz="2500">
                  <a:solidFill>
                    <a:srgbClr val="000000"/>
                  </a:solidFill>
                  <a:effectLst/>
                  <a:latin typeface="Arial" panose="020B0604020202020204" pitchFamily="34" charset="0"/>
                  <a:ea typeface="Times New Roman" panose="02020603050405020304" pitchFamily="18" charset="0"/>
                  <a:cs typeface="Arial" panose="020B0604020202020204" pitchFamily="34" charset="0"/>
                </a:rPr>
                <a:t>t’ = 2.t = 2.0,383 = 0,766 s</a:t>
              </a:r>
              <a:endParaRPr lang="en-US" sz="250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p:txBody>
        </p:sp>
      </p:grpSp>
      <p:grpSp>
        <p:nvGrpSpPr>
          <p:cNvPr id="5" name="Group 4"/>
          <p:cNvGrpSpPr/>
          <p:nvPr/>
        </p:nvGrpSpPr>
        <p:grpSpPr>
          <a:xfrm>
            <a:off x="3657600" y="4651829"/>
            <a:ext cx="4876800" cy="592415"/>
            <a:chOff x="3657600" y="4651829"/>
            <a:chExt cx="4876800" cy="592415"/>
          </a:xfrm>
        </p:grpSpPr>
        <p:pic>
          <p:nvPicPr>
            <p:cNvPr id="35" name="Picture 5" descr="empty-blue-rectangl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657600" y="4651829"/>
              <a:ext cx="4876800" cy="592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TextBox 35"/>
            <p:cNvSpPr txBox="1"/>
            <p:nvPr/>
          </p:nvSpPr>
          <p:spPr>
            <a:xfrm>
              <a:off x="4022276" y="4675689"/>
              <a:ext cx="4002072" cy="483209"/>
            </a:xfrm>
            <a:prstGeom prst="rect">
              <a:avLst/>
            </a:prstGeom>
            <a:noFill/>
          </p:spPr>
          <p:txBody>
            <a:bodyPr wrap="square">
              <a:spAutoFit/>
            </a:bodyPr>
            <a:lstStyle/>
            <a:p>
              <a:pPr marL="0" marR="0" algn="ctr">
                <a:lnSpc>
                  <a:spcPct val="107000"/>
                </a:lnSpc>
                <a:spcBef>
                  <a:spcPts val="0"/>
                </a:spcBef>
                <a:spcAft>
                  <a:spcPts val="0"/>
                </a:spcAft>
              </a:pPr>
              <a:r>
                <a:rPr lang="en-US" sz="2500">
                  <a:solidFill>
                    <a:srgbClr val="000000"/>
                  </a:solidFill>
                  <a:effectLst/>
                  <a:latin typeface="Arial" panose="020B0604020202020204" pitchFamily="34" charset="0"/>
                  <a:ea typeface="Times New Roman" panose="02020603050405020304" pitchFamily="18" charset="0"/>
                  <a:cs typeface="Arial" panose="020B0604020202020204" pitchFamily="34" charset="0"/>
                </a:rPr>
                <a:t>L = d</a:t>
              </a:r>
              <a:r>
                <a:rPr lang="en-US" sz="2500" baseline="-25000">
                  <a:solidFill>
                    <a:srgbClr val="000000"/>
                  </a:solidFill>
                  <a:effectLst/>
                  <a:latin typeface="Arial" panose="020B0604020202020204" pitchFamily="34" charset="0"/>
                  <a:ea typeface="Times New Roman" panose="02020603050405020304" pitchFamily="18" charset="0"/>
                  <a:cs typeface="Arial" panose="020B0604020202020204" pitchFamily="34" charset="0"/>
                </a:rPr>
                <a:t>xmax</a:t>
              </a:r>
              <a:r>
                <a:rPr lang="en-US" sz="2500">
                  <a:solidFill>
                    <a:srgbClr val="000000"/>
                  </a:solidFill>
                  <a:effectLst/>
                  <a:latin typeface="Arial" panose="020B0604020202020204" pitchFamily="34" charset="0"/>
                  <a:ea typeface="Times New Roman" panose="02020603050405020304" pitchFamily="18" charset="0"/>
                  <a:cs typeface="Arial" panose="020B0604020202020204" pitchFamily="34" charset="0"/>
                </a:rPr>
                <a:t> = v</a:t>
              </a:r>
              <a:r>
                <a:rPr lang="en-US" sz="2500" baseline="-25000">
                  <a:solidFill>
                    <a:srgbClr val="000000"/>
                  </a:solidFill>
                  <a:effectLst/>
                  <a:latin typeface="Arial" panose="020B0604020202020204" pitchFamily="34" charset="0"/>
                  <a:ea typeface="Times New Roman" panose="02020603050405020304" pitchFamily="18" charset="0"/>
                  <a:cs typeface="Arial" panose="020B0604020202020204" pitchFamily="34" charset="0"/>
                </a:rPr>
                <a:t>ox</a:t>
              </a:r>
              <a:r>
                <a:rPr lang="en-US" sz="2500">
                  <a:solidFill>
                    <a:srgbClr val="000000"/>
                  </a:solidFill>
                  <a:effectLst/>
                  <a:latin typeface="Arial" panose="020B0604020202020204" pitchFamily="34" charset="0"/>
                  <a:ea typeface="Times New Roman" panose="02020603050405020304" pitchFamily="18" charset="0"/>
                  <a:cs typeface="Arial" panose="020B0604020202020204" pitchFamily="34" charset="0"/>
                </a:rPr>
                <a:t>.t = 4,98 m. </a:t>
              </a:r>
              <a:endParaRPr lang="en-US" sz="250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6" grpId="0"/>
      <p:bldP spid="1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56"/>
          <p:cNvGrpSpPr/>
          <p:nvPr/>
        </p:nvGrpSpPr>
        <p:grpSpPr>
          <a:xfrm>
            <a:off x="4718423" y="126868"/>
            <a:ext cx="2590800" cy="531988"/>
            <a:chOff x="2193" y="0"/>
            <a:chExt cx="2245706" cy="1239104"/>
          </a:xfrm>
          <a:solidFill>
            <a:srgbClr val="002060"/>
          </a:solidFill>
          <a:scene3d>
            <a:camera prst="orthographicFront"/>
            <a:lightRig rig="threePt" dir="t">
              <a:rot lat="0" lon="0" rev="7500000"/>
            </a:lightRig>
          </a:scene3d>
        </p:grpSpPr>
        <p:sp>
          <p:nvSpPr>
            <p:cNvPr id="24" name="Rounded Rectangle 57"/>
            <p:cNvSpPr/>
            <p:nvPr/>
          </p:nvSpPr>
          <p:spPr>
            <a:xfrm>
              <a:off x="2193" y="0"/>
              <a:ext cx="2245706" cy="1239104"/>
            </a:xfrm>
            <a:prstGeom prst="roundRect">
              <a:avLst/>
            </a:prstGeom>
            <a:grpFill/>
            <a:sp3d prstMaterial="plastic">
              <a:bevelT w="127000" h="25400" prst="relaxedInset"/>
            </a:sp3d>
          </p:spPr>
          <p:style>
            <a:lnRef idx="0">
              <a:schemeClr val="lt2">
                <a:hueOff val="0"/>
                <a:satOff val="0"/>
                <a:lumOff val="0"/>
                <a:alphaOff val="0"/>
              </a:schemeClr>
            </a:lnRef>
            <a:fillRef idx="3">
              <a:schemeClr val="dk2">
                <a:hueOff val="0"/>
                <a:satOff val="0"/>
                <a:lumOff val="0"/>
                <a:alphaOff val="0"/>
              </a:schemeClr>
            </a:fillRef>
            <a:effectRef idx="2">
              <a:schemeClr val="dk2">
                <a:hueOff val="0"/>
                <a:satOff val="0"/>
                <a:lumOff val="0"/>
                <a:alphaOff val="0"/>
              </a:schemeClr>
            </a:effectRef>
            <a:fontRef idx="minor">
              <a:schemeClr val="lt1"/>
            </a:fontRef>
          </p:style>
        </p:sp>
        <p:sp>
          <p:nvSpPr>
            <p:cNvPr id="25" name="Rounded Rectangle 4"/>
            <p:cNvSpPr/>
            <p:nvPr/>
          </p:nvSpPr>
          <p:spPr>
            <a:xfrm>
              <a:off x="77334" y="60488"/>
              <a:ext cx="2124730" cy="1118127"/>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121920" tIns="60960" rIns="121920" bIns="60960" numCol="1" spcCol="1270" anchor="ctr" anchorCtr="0">
              <a:noAutofit/>
            </a:bodyPr>
            <a:lstStyle/>
            <a:p>
              <a:pPr algn="ctr" defTabSz="1422400">
                <a:lnSpc>
                  <a:spcPct val="90000"/>
                </a:lnSpc>
                <a:spcBef>
                  <a:spcPct val="0"/>
                </a:spcBef>
                <a:spcAft>
                  <a:spcPct val="35000"/>
                </a:spcAft>
              </a:pPr>
              <a:r>
                <a:rPr lang="en-US" sz="2600" b="1">
                  <a:latin typeface="Arial" panose="020B0604020202020204" pitchFamily="34" charset="0"/>
                  <a:cs typeface="Arial" panose="020B0604020202020204" pitchFamily="34" charset="0"/>
                </a:rPr>
                <a:t>Câu hỏi</a:t>
              </a:r>
              <a:endParaRPr lang="en-US" sz="2600" b="1">
                <a:latin typeface="Arial" panose="020B0604020202020204" pitchFamily="34" charset="0"/>
                <a:cs typeface="Arial" panose="020B0604020202020204" pitchFamily="34" charset="0"/>
              </a:endParaRPr>
            </a:p>
          </p:txBody>
        </p:sp>
      </p:grpSp>
      <p:sp>
        <p:nvSpPr>
          <p:cNvPr id="26" name="Rectangle: Rounded Corners 25"/>
          <p:cNvSpPr/>
          <p:nvPr/>
        </p:nvSpPr>
        <p:spPr>
          <a:xfrm>
            <a:off x="838200" y="762000"/>
            <a:ext cx="10972800" cy="940416"/>
          </a:xfrm>
          <a:prstGeom prst="roundRect">
            <a:avLst>
              <a:gd name="adj" fmla="val 8564"/>
            </a:avLst>
          </a:prstGeom>
          <a:solidFill>
            <a:schemeClr val="accent5">
              <a:lumMod val="20000"/>
              <a:lumOff val="80000"/>
            </a:schemeClr>
          </a:solidFill>
          <a:ln cmpd="dbl">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30" name="Text Box 29"/>
          <p:cNvSpPr txBox="1">
            <a:spLocks noChangeArrowheads="1"/>
          </p:cNvSpPr>
          <p:nvPr/>
        </p:nvSpPr>
        <p:spPr bwMode="auto">
          <a:xfrm>
            <a:off x="1108648" y="737758"/>
            <a:ext cx="10702351" cy="885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a:lnSpc>
                <a:spcPct val="107000"/>
              </a:lnSpc>
              <a:spcBef>
                <a:spcPts val="0"/>
              </a:spcBef>
              <a:spcAft>
                <a:spcPts val="0"/>
              </a:spcAft>
            </a:pPr>
            <a:r>
              <a:rPr lang="en-US" sz="2500">
                <a:solidFill>
                  <a:srgbClr val="000000"/>
                </a:solidFill>
                <a:effectLst/>
                <a:latin typeface="Arial" panose="020B0604020202020204" pitchFamily="34" charset="0"/>
                <a:ea typeface="Times New Roman" panose="02020603050405020304" pitchFamily="18" charset="0"/>
                <a:cs typeface="Arial" panose="020B0604020202020204" pitchFamily="34" charset="0"/>
              </a:rPr>
              <a:t>Người ta bắn một viên bi với vận tốc ban đầu 4m/s theo phương xiên 45° so với phương nằm ngang. Coi sức cản của không khí là không đáng kể. </a:t>
            </a:r>
            <a:endParaRPr lang="en-US" sz="250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p:txBody>
      </p:sp>
      <p:grpSp>
        <p:nvGrpSpPr>
          <p:cNvPr id="32" name="Group 31"/>
          <p:cNvGrpSpPr/>
          <p:nvPr/>
        </p:nvGrpSpPr>
        <p:grpSpPr>
          <a:xfrm>
            <a:off x="523655" y="427780"/>
            <a:ext cx="629089" cy="639020"/>
            <a:chOff x="493574" y="321685"/>
            <a:chExt cx="755550" cy="790692"/>
          </a:xfrm>
        </p:grpSpPr>
        <p:sp>
          <p:nvSpPr>
            <p:cNvPr id="33" name="Oval 32"/>
            <p:cNvSpPr/>
            <p:nvPr/>
          </p:nvSpPr>
          <p:spPr>
            <a:xfrm>
              <a:off x="504123" y="333892"/>
              <a:ext cx="644399" cy="65963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descr="Icon&#10;&#10;Description automatically generated"/>
            <p:cNvPicPr>
              <a:picLocks noChangeAspect="1"/>
            </p:cNvPicPr>
            <p:nvPr/>
          </p:nvPicPr>
          <p:blipFill>
            <a:blip r:embed="rId1" cstate="print">
              <a:extLst>
                <a:ext uri="{BEBA8EAE-BF5A-486C-A8C5-ECC9F3942E4B}">
                  <a14:imgProps xmlns:a14="http://schemas.microsoft.com/office/drawing/2010/main">
                    <a14:imgLayer r:embed="rId2">
                      <a14:imgEffect>
                        <a14:backgroundRemoval t="7000" b="90000" l="7442" r="90349">
                          <a14:foregroundMark x1="7558" y1="39556" x2="7558" y2="39556"/>
                          <a14:foregroundMark x1="46744" y1="8556" x2="46744" y2="8556"/>
                          <a14:foregroundMark x1="49302" y1="7000" x2="49302" y2="7000"/>
                          <a14:foregroundMark x1="90349" y1="44333" x2="90349" y2="44333"/>
                        </a14:backgroundRemoval>
                      </a14:imgEffect>
                    </a14:imgLayer>
                  </a14:imgProps>
                </a:ext>
                <a:ext uri="{28A0092B-C50C-407E-A947-70E740481C1C}">
                  <a14:useLocalDpi xmlns:a14="http://schemas.microsoft.com/office/drawing/2010/main" val="0"/>
                </a:ext>
              </a:extLst>
            </a:blip>
            <a:stretch>
              <a:fillRect/>
            </a:stretch>
          </p:blipFill>
          <p:spPr>
            <a:xfrm>
              <a:off x="493574" y="321685"/>
              <a:ext cx="755550" cy="790692"/>
            </a:xfrm>
            <a:prstGeom prst="rect">
              <a:avLst/>
            </a:prstGeom>
          </p:spPr>
        </p:pic>
      </p:grpSp>
      <p:sp>
        <p:nvSpPr>
          <p:cNvPr id="16" name="TextBox 15"/>
          <p:cNvSpPr txBox="1"/>
          <p:nvPr/>
        </p:nvSpPr>
        <p:spPr>
          <a:xfrm>
            <a:off x="1106948" y="1933491"/>
            <a:ext cx="9813750" cy="2015936"/>
          </a:xfrm>
          <a:prstGeom prst="rect">
            <a:avLst/>
          </a:prstGeom>
          <a:noFill/>
        </p:spPr>
        <p:txBody>
          <a:bodyPr wrap="square">
            <a:spAutoFit/>
          </a:bodyPr>
          <a:lstStyle/>
          <a:p>
            <a:pPr marL="457200" marR="0" indent="-457200" algn="just">
              <a:spcBef>
                <a:spcPts val="0"/>
              </a:spcBef>
              <a:spcAft>
                <a:spcPts val="0"/>
              </a:spcAft>
              <a:buAutoNum type="arabicPeriod"/>
            </a:pPr>
            <a:r>
              <a:rPr lang="en-US" sz="2500">
                <a:solidFill>
                  <a:srgbClr val="000000"/>
                </a:solidFill>
                <a:effectLst/>
                <a:latin typeface="Arial" panose="020B0604020202020204" pitchFamily="34" charset="0"/>
                <a:ea typeface="Times New Roman" panose="02020603050405020304" pitchFamily="18" charset="0"/>
                <a:cs typeface="Arial" panose="020B0604020202020204" pitchFamily="34" charset="0"/>
              </a:rPr>
              <a:t>Tính vận tốc của viên bị theo phương nằm ngang và phương thẳng đứng tại các thời điểm: bắt đầu bắn, sau 0,1s và sau 0,2s</a:t>
            </a:r>
            <a:endParaRPr lang="en-US" sz="250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457200" marR="0" indent="-457200" algn="just">
              <a:spcBef>
                <a:spcPts val="0"/>
              </a:spcBef>
              <a:spcAft>
                <a:spcPts val="0"/>
              </a:spcAft>
              <a:buAutoNum type="arabicPeriod"/>
            </a:pPr>
            <a:r>
              <a:rPr lang="en-US" sz="2500">
                <a:solidFill>
                  <a:srgbClr val="000000"/>
                </a:solidFill>
                <a:effectLst/>
                <a:latin typeface="Arial" panose="020B0604020202020204" pitchFamily="34" charset="0"/>
                <a:ea typeface="Times New Roman" panose="02020603050405020304" pitchFamily="18" charset="0"/>
                <a:cs typeface="Arial" panose="020B0604020202020204" pitchFamily="34" charset="0"/>
              </a:rPr>
              <a:t>a) Viên bị đạt tầm cao H vào lúc nào?</a:t>
            </a:r>
            <a:endParaRPr lang="en-US" sz="2500">
              <a:effectLst/>
              <a:latin typeface="Arial" panose="020B0604020202020204" pitchFamily="34" charset="0"/>
              <a:ea typeface="游明朝" panose="02020400000000000000" pitchFamily="18" charset="-128"/>
              <a:cs typeface="Arial" panose="020B0604020202020204" pitchFamily="34" charset="0"/>
            </a:endParaRPr>
          </a:p>
          <a:p>
            <a:pPr marL="406400" marR="0" indent="50800" algn="just">
              <a:spcBef>
                <a:spcPts val="0"/>
              </a:spcBef>
              <a:spcAft>
                <a:spcPts val="0"/>
              </a:spcAft>
            </a:pPr>
            <a:r>
              <a:rPr lang="en-US" sz="2500">
                <a:solidFill>
                  <a:srgbClr val="000000"/>
                </a:solidFill>
                <a:effectLst/>
                <a:latin typeface="Arial" panose="020B0604020202020204" pitchFamily="34" charset="0"/>
                <a:ea typeface="Times New Roman" panose="02020603050405020304" pitchFamily="18" charset="0"/>
                <a:cs typeface="Arial" panose="020B0604020202020204" pitchFamily="34" charset="0"/>
              </a:rPr>
              <a:t>b) Tính tầm cao H.</a:t>
            </a:r>
            <a:endParaRPr lang="en-US" sz="2500">
              <a:effectLst/>
              <a:latin typeface="Arial" panose="020B0604020202020204" pitchFamily="34" charset="0"/>
              <a:ea typeface="游明朝" panose="02020400000000000000" pitchFamily="18" charset="-128"/>
              <a:cs typeface="Arial" panose="020B0604020202020204" pitchFamily="34" charset="0"/>
            </a:endParaRPr>
          </a:p>
          <a:p>
            <a:pPr marL="406400" marR="0" indent="50800" algn="just">
              <a:spcBef>
                <a:spcPts val="0"/>
              </a:spcBef>
              <a:spcAft>
                <a:spcPts val="0"/>
              </a:spcAft>
            </a:pPr>
            <a:r>
              <a:rPr lang="en-US" sz="2500">
                <a:solidFill>
                  <a:srgbClr val="000000"/>
                </a:solidFill>
                <a:effectLst/>
                <a:latin typeface="Arial" panose="020B0604020202020204" pitchFamily="34" charset="0"/>
                <a:ea typeface="Times New Roman" panose="02020603050405020304" pitchFamily="18" charset="0"/>
                <a:cs typeface="Arial" panose="020B0604020202020204" pitchFamily="34" charset="0"/>
              </a:rPr>
              <a:t>c) Gia tốc của viên bị ở tầm cao H có giá trị bằng bao nhiêu?</a:t>
            </a:r>
            <a:endParaRPr lang="en-US" sz="250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11" name="TextBox 10"/>
          <p:cNvSpPr txBox="1"/>
          <p:nvPr/>
        </p:nvSpPr>
        <p:spPr>
          <a:xfrm>
            <a:off x="1140044" y="4080064"/>
            <a:ext cx="9813750" cy="2015936"/>
          </a:xfrm>
          <a:prstGeom prst="rect">
            <a:avLst/>
          </a:prstGeom>
          <a:noFill/>
        </p:spPr>
        <p:txBody>
          <a:bodyPr wrap="square">
            <a:spAutoFit/>
          </a:bodyPr>
          <a:lstStyle/>
          <a:p>
            <a:pPr marL="457200" marR="0" indent="-457200" algn="just">
              <a:spcBef>
                <a:spcPts val="0"/>
              </a:spcBef>
              <a:spcAft>
                <a:spcPts val="0"/>
              </a:spcAft>
            </a:pP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3. a)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Vận</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tốc</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của</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viên</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bi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có</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độ</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lớn</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cực</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tiểu</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ở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vị</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trí</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nào</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en-US" sz="2500" dirty="0">
              <a:latin typeface="Arial" panose="020B0604020202020204" pitchFamily="34" charset="0"/>
              <a:ea typeface="游明朝" panose="02020400000000000000" pitchFamily="18" charset="-128"/>
              <a:cs typeface="Arial" panose="020B0604020202020204" pitchFamily="34" charset="0"/>
            </a:endParaRPr>
          </a:p>
          <a:p>
            <a:pPr marL="344805" marR="0" indent="-344805" algn="just">
              <a:spcBef>
                <a:spcPts val="0"/>
              </a:spcBef>
              <a:spcAft>
                <a:spcPts val="0"/>
              </a:spcAft>
            </a:pPr>
            <a:r>
              <a:rPr lang="en-US" sz="2500" dirty="0">
                <a:solidFill>
                  <a:srgbClr val="000000"/>
                </a:solidFill>
                <a:effectLst/>
                <a:latin typeface="Arial" panose="020B0604020202020204" pitchFamily="34" charset="0"/>
                <a:ea typeface="游明朝" panose="02020400000000000000" pitchFamily="18" charset="-128"/>
                <a:cs typeface="Arial" panose="020B0604020202020204" pitchFamily="34" charset="0"/>
              </a:rPr>
              <a:t>	</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b)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Viên</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bi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có</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vận</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tốc</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cực</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tiểu</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vào</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thời</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điểm</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nào</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endPar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457200" marR="0" indent="-457200" algn="just">
              <a:spcBef>
                <a:spcPts val="0"/>
              </a:spcBef>
              <a:spcAft>
                <a:spcPts val="0"/>
              </a:spcAft>
            </a:pP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4. a) Khi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nào</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viên</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bị</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chạm</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sàn</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en-US" sz="2500" dirty="0">
              <a:effectLst/>
              <a:latin typeface="Arial" panose="020B0604020202020204" pitchFamily="34" charset="0"/>
              <a:ea typeface="游明朝" panose="02020400000000000000" pitchFamily="18" charset="-128"/>
              <a:cs typeface="Arial" panose="020B0604020202020204" pitchFamily="34" charset="0"/>
            </a:endParaRPr>
          </a:p>
          <a:p>
            <a:pPr marL="457200" marR="0" indent="-114300" algn="just">
              <a:spcBef>
                <a:spcPts val="0"/>
              </a:spcBef>
              <a:spcAft>
                <a:spcPts val="0"/>
              </a:spcAft>
            </a:pP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b)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Xác</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định</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vận</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tốc</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của</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viên</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bị</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khi</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chạm</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sàn</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457200" marR="0" indent="-114300" algn="just">
              <a:spcBef>
                <a:spcPts val="0"/>
              </a:spcBef>
              <a:spcAft>
                <a:spcPts val="0"/>
              </a:spcAft>
            </a:pP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Xác</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định</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tầm</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xa</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L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của</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viên</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bi.</a:t>
            </a:r>
            <a:endParaRPr lang="en-US" sz="2500" dirty="0">
              <a:effectLst/>
              <a:latin typeface="Arial" panose="020B0604020202020204" pitchFamily="34" charset="0"/>
              <a:ea typeface="游明朝" panose="02020400000000000000" pitchFamily="18" charset="-128"/>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6"/>
          <p:cNvGrpSpPr/>
          <p:nvPr/>
        </p:nvGrpSpPr>
        <p:grpSpPr>
          <a:xfrm>
            <a:off x="4376961" y="102925"/>
            <a:ext cx="4114800" cy="531988"/>
            <a:chOff x="2193" y="0"/>
            <a:chExt cx="2245706" cy="1239104"/>
          </a:xfrm>
          <a:solidFill>
            <a:srgbClr val="002060"/>
          </a:solidFill>
          <a:scene3d>
            <a:camera prst="orthographicFront"/>
            <a:lightRig rig="threePt" dir="t">
              <a:rot lat="0" lon="0" rev="7500000"/>
            </a:lightRig>
          </a:scene3d>
        </p:grpSpPr>
        <p:sp>
          <p:nvSpPr>
            <p:cNvPr id="7" name="Rounded Rectangle 57"/>
            <p:cNvSpPr/>
            <p:nvPr/>
          </p:nvSpPr>
          <p:spPr>
            <a:xfrm>
              <a:off x="2193" y="0"/>
              <a:ext cx="2245706" cy="1239104"/>
            </a:xfrm>
            <a:prstGeom prst="roundRect">
              <a:avLst/>
            </a:prstGeom>
            <a:grpFill/>
            <a:sp3d prstMaterial="plastic">
              <a:bevelT w="127000" h="25400" prst="relaxedInset"/>
            </a:sp3d>
          </p:spPr>
          <p:style>
            <a:lnRef idx="0">
              <a:schemeClr val="lt2">
                <a:hueOff val="0"/>
                <a:satOff val="0"/>
                <a:lumOff val="0"/>
                <a:alphaOff val="0"/>
              </a:schemeClr>
            </a:lnRef>
            <a:fillRef idx="3">
              <a:schemeClr val="dk2">
                <a:hueOff val="0"/>
                <a:satOff val="0"/>
                <a:lumOff val="0"/>
                <a:alphaOff val="0"/>
              </a:schemeClr>
            </a:fillRef>
            <a:effectRef idx="2">
              <a:schemeClr val="dk2">
                <a:hueOff val="0"/>
                <a:satOff val="0"/>
                <a:lumOff val="0"/>
                <a:alphaOff val="0"/>
              </a:schemeClr>
            </a:effectRef>
            <a:fontRef idx="minor">
              <a:schemeClr val="lt1"/>
            </a:fontRef>
          </p:style>
        </p:sp>
        <p:sp>
          <p:nvSpPr>
            <p:cNvPr id="8" name="Rounded Rectangle 4"/>
            <p:cNvSpPr/>
            <p:nvPr/>
          </p:nvSpPr>
          <p:spPr>
            <a:xfrm>
              <a:off x="77334" y="60488"/>
              <a:ext cx="2124730" cy="1118127"/>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121920" tIns="60960" rIns="121920" bIns="60960" numCol="1" spcCol="1270" anchor="ctr" anchorCtr="0">
              <a:noAutofit/>
            </a:bodyPr>
            <a:lstStyle/>
            <a:p>
              <a:pPr algn="ctr" defTabSz="1422400">
                <a:lnSpc>
                  <a:spcPct val="90000"/>
                </a:lnSpc>
                <a:spcBef>
                  <a:spcPct val="0"/>
                </a:spcBef>
                <a:spcAft>
                  <a:spcPct val="35000"/>
                </a:spcAft>
              </a:pPr>
              <a:r>
                <a:rPr lang="en-US" sz="2600" b="1">
                  <a:latin typeface="Arial" panose="020B0604020202020204" pitchFamily="34" charset="0"/>
                  <a:cs typeface="Arial" panose="020B0604020202020204" pitchFamily="34" charset="0"/>
                </a:rPr>
                <a:t>Hoạt động trải nghiệm</a:t>
              </a:r>
              <a:endParaRPr lang="en-US" sz="2600" b="1">
                <a:latin typeface="Arial" panose="020B0604020202020204" pitchFamily="34" charset="0"/>
                <a:cs typeface="Arial" panose="020B0604020202020204" pitchFamily="34" charset="0"/>
              </a:endParaRPr>
            </a:p>
          </p:txBody>
        </p:sp>
      </p:grpSp>
      <p:sp>
        <p:nvSpPr>
          <p:cNvPr id="11" name="Rectangle: Rounded Corners 10"/>
          <p:cNvSpPr/>
          <p:nvPr/>
        </p:nvSpPr>
        <p:spPr>
          <a:xfrm>
            <a:off x="573132" y="762361"/>
            <a:ext cx="11275469" cy="3123839"/>
          </a:xfrm>
          <a:prstGeom prst="roundRect">
            <a:avLst>
              <a:gd name="adj" fmla="val 8564"/>
            </a:avLst>
          </a:prstGeom>
          <a:solidFill>
            <a:schemeClr val="accent5">
              <a:lumMod val="20000"/>
              <a:lumOff val="80000"/>
            </a:schemeClr>
          </a:solidFill>
          <a:ln cmpd="dbl">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12" name="Text Box 29"/>
          <p:cNvSpPr txBox="1">
            <a:spLocks noChangeArrowheads="1"/>
          </p:cNvSpPr>
          <p:nvPr/>
        </p:nvSpPr>
        <p:spPr bwMode="auto">
          <a:xfrm>
            <a:off x="975581" y="762361"/>
            <a:ext cx="10853374" cy="3170099"/>
          </a:xfrm>
          <a:prstGeom prst="rect">
            <a:avLst/>
          </a:prstGeom>
          <a:noFill/>
          <a:ln>
            <a:noFill/>
          </a:ln>
          <a:effectLst/>
        </p:spPr>
        <p:txBody>
          <a:bodyPr wrap="square">
            <a:spAutoFit/>
          </a:bodyPr>
          <a:lstStyle/>
          <a:p>
            <a:pPr marL="0" marR="0">
              <a:spcBef>
                <a:spcPts val="0"/>
              </a:spcBef>
              <a:spcAft>
                <a:spcPts val="0"/>
              </a:spcAft>
            </a:pPr>
            <a:r>
              <a:rPr lang="en-US" sz="25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I. </a:t>
            </a:r>
            <a:r>
              <a:rPr lang="en-US" sz="25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Mục</a:t>
            </a:r>
            <a:r>
              <a:rPr lang="en-US" sz="25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đích</a:t>
            </a:r>
            <a:endParaRPr lang="en-US" sz="2500" b="1" dirty="0">
              <a:effectLst/>
              <a:latin typeface="Arial" panose="020B0604020202020204" pitchFamily="34" charset="0"/>
              <a:ea typeface="游明朝" panose="02020400000000000000" pitchFamily="18" charset="-128"/>
              <a:cs typeface="Arial" panose="020B0604020202020204" pitchFamily="34" charset="0"/>
            </a:endParaRPr>
          </a:p>
          <a:p>
            <a:pPr marL="0" marR="0">
              <a:spcBef>
                <a:spcPts val="0"/>
              </a:spcBef>
              <a:spcAft>
                <a:spcPts val="0"/>
              </a:spcAft>
            </a:pP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Nghiên</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cứu</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tìm</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hiểu</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điều</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kiện</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để</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ném</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một</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vật</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đạt</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tầm</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bay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xa</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lớn</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nhất</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endPar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0" marR="0">
              <a:spcBef>
                <a:spcPts val="0"/>
              </a:spcBef>
              <a:spcAft>
                <a:spcPts val="0"/>
              </a:spcAft>
            </a:pPr>
            <a:r>
              <a:rPr lang="en-US" sz="25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II. </a:t>
            </a:r>
            <a:r>
              <a:rPr lang="en-US" sz="25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Chuẩn</a:t>
            </a:r>
            <a:r>
              <a:rPr lang="en-US" sz="25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bị</a:t>
            </a:r>
            <a:endParaRPr lang="en-US" sz="2500" b="1" dirty="0">
              <a:effectLst/>
              <a:latin typeface="Arial" panose="020B0604020202020204" pitchFamily="34" charset="0"/>
              <a:ea typeface="游明朝" panose="02020400000000000000" pitchFamily="18" charset="-128"/>
              <a:cs typeface="Arial" panose="020B0604020202020204" pitchFamily="34" charset="0"/>
            </a:endParaRPr>
          </a:p>
          <a:p>
            <a:pPr marL="0" marR="0">
              <a:spcBef>
                <a:spcPts val="0"/>
              </a:spcBef>
              <a:spcAft>
                <a:spcPts val="0"/>
              </a:spcAft>
            </a:pP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Dụng</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cụ</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có</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thể</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dùng</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để</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bắn</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các</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viên</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bi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nhỏ</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với</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những</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lực</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có</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độ</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lớn</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khác</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nhau</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theo</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các</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phương</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khác</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nhau</a:t>
            </a:r>
            <a:endPar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0" marR="0">
              <a:spcBef>
                <a:spcPts val="0"/>
              </a:spcBef>
              <a:spcAft>
                <a:spcPts val="0"/>
              </a:spcAft>
            </a:pP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Thước</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đo</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độ</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dài</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0" marR="0">
              <a:spcBef>
                <a:spcPts val="0"/>
              </a:spcBef>
              <a:spcAft>
                <a:spcPts val="0"/>
              </a:spcAft>
            </a:pP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Địa</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điểm</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làm</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thí</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nghiệm</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có</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các</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độ</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cao</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khác</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nhau</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đảm</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bảo</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an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toàn</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tuyệt</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đối</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khi</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tiến</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hành</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thí</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nghiệm</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20" name="Oval 19"/>
          <p:cNvSpPr/>
          <p:nvPr/>
        </p:nvSpPr>
        <p:spPr>
          <a:xfrm>
            <a:off x="501379" y="507464"/>
            <a:ext cx="518742" cy="492626"/>
          </a:xfrm>
          <a:prstGeom prst="ellipse">
            <a:avLst/>
          </a:prstGeom>
          <a:solidFill>
            <a:schemeClr val="bg1"/>
          </a:solidFill>
          <a:ln cmpd="thickThi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rotWithShape="1">
          <a:blip r:embed="rId1" cstate="print">
            <a:extLst>
              <a:ext uri="{BEBA8EAE-BF5A-486C-A8C5-ECC9F3942E4B}">
                <a14:imgProps xmlns:a14="http://schemas.microsoft.com/office/drawing/2010/main">
                  <a14:imgLayer r:embed="rId2">
                    <a14:imgEffect>
                      <a14:backgroundRemoval t="2227" b="89879" l="9494" r="98101">
                        <a14:foregroundMark x1="42405" y1="8097" x2="42405" y2="8097"/>
                        <a14:foregroundMark x1="54747" y1="5061" x2="54747" y2="5061"/>
                        <a14:foregroundMark x1="53481" y1="2227" x2="53481" y2="2227"/>
                        <a14:foregroundMark x1="92089" y1="39271" x2="92089" y2="39271"/>
                        <a14:foregroundMark x1="98101" y1="36437" x2="98101" y2="36437"/>
                      </a14:backgroundRemoval>
                    </a14:imgEffect>
                  </a14:imgLayer>
                </a14:imgProps>
              </a:ext>
              <a:ext uri="{28A0092B-C50C-407E-A947-70E740481C1C}">
                <a14:useLocalDpi xmlns:a14="http://schemas.microsoft.com/office/drawing/2010/main" val="0"/>
              </a:ext>
            </a:extLst>
          </a:blip>
          <a:srcRect r="-16970" b="22269"/>
          <a:stretch>
            <a:fillRect/>
          </a:stretch>
        </p:blipFill>
        <p:spPr>
          <a:xfrm flipH="1">
            <a:off x="432789" y="464486"/>
            <a:ext cx="480281" cy="442625"/>
          </a:xfrm>
          <a:prstGeom prst="rect">
            <a:avLst/>
          </a:prstGeom>
        </p:spPr>
      </p:pic>
      <p:pic>
        <p:nvPicPr>
          <p:cNvPr id="13" name="Content Placeholder 4"/>
          <p:cNvPicPr>
            <a:picLocks noChangeAspect="1"/>
          </p:cNvPicPr>
          <p:nvPr/>
        </p:nvPicPr>
        <p:blipFill rotWithShape="1">
          <a:blip r:embed="rId3">
            <a:extLst>
              <a:ext uri="{28A0092B-C50C-407E-A947-70E740481C1C}">
                <a14:useLocalDpi xmlns:a14="http://schemas.microsoft.com/office/drawing/2010/main" val="0"/>
              </a:ext>
            </a:extLst>
          </a:blip>
          <a:srcRect l="20243" t="4087" r="22272" b="3946"/>
          <a:stretch>
            <a:fillRect/>
          </a:stretch>
        </p:blipFill>
        <p:spPr>
          <a:xfrm>
            <a:off x="7924800" y="4003901"/>
            <a:ext cx="3053886" cy="2714242"/>
          </a:xfrm>
          <a:prstGeom prst="rect">
            <a:avLst/>
          </a:prstGeom>
        </p:spPr>
      </p:pic>
      <p:pic>
        <p:nvPicPr>
          <p:cNvPr id="14" name="Picture 13"/>
          <p:cNvPicPr>
            <a:picLocks noChangeAspect="1"/>
          </p:cNvPicPr>
          <p:nvPr/>
        </p:nvPicPr>
        <p:blipFill rotWithShape="1">
          <a:blip r:embed="rId4">
            <a:extLst>
              <a:ext uri="{28A0092B-C50C-407E-A947-70E740481C1C}">
                <a14:useLocalDpi xmlns:a14="http://schemas.microsoft.com/office/drawing/2010/main" val="0"/>
              </a:ext>
            </a:extLst>
          </a:blip>
          <a:srcRect l="9224" t="1254" r="7161" b="248"/>
          <a:stretch>
            <a:fillRect/>
          </a:stretch>
        </p:blipFill>
        <p:spPr>
          <a:xfrm>
            <a:off x="975581" y="3969677"/>
            <a:ext cx="2362200" cy="2782690"/>
          </a:xfrm>
          <a:prstGeom prst="rect">
            <a:avLst/>
          </a:prstGeom>
        </p:spPr>
      </p:pic>
      <p:pic>
        <p:nvPicPr>
          <p:cNvPr id="15" name="Picture 14"/>
          <p:cNvPicPr>
            <a:picLocks noChangeAspect="1"/>
          </p:cNvPicPr>
          <p:nvPr/>
        </p:nvPicPr>
        <p:blipFill>
          <a:blip r:embed="rId5"/>
          <a:stretch>
            <a:fillRect/>
          </a:stretch>
        </p:blipFill>
        <p:spPr>
          <a:xfrm>
            <a:off x="4114800" y="4093278"/>
            <a:ext cx="3810000" cy="259772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6"/>
          <p:cNvGrpSpPr/>
          <p:nvPr/>
        </p:nvGrpSpPr>
        <p:grpSpPr>
          <a:xfrm>
            <a:off x="4376961" y="102925"/>
            <a:ext cx="4114800" cy="531988"/>
            <a:chOff x="2193" y="0"/>
            <a:chExt cx="2245706" cy="1239104"/>
          </a:xfrm>
          <a:solidFill>
            <a:srgbClr val="002060"/>
          </a:solidFill>
          <a:scene3d>
            <a:camera prst="orthographicFront"/>
            <a:lightRig rig="threePt" dir="t">
              <a:rot lat="0" lon="0" rev="7500000"/>
            </a:lightRig>
          </a:scene3d>
        </p:grpSpPr>
        <p:sp>
          <p:nvSpPr>
            <p:cNvPr id="7" name="Rounded Rectangle 57"/>
            <p:cNvSpPr/>
            <p:nvPr/>
          </p:nvSpPr>
          <p:spPr>
            <a:xfrm>
              <a:off x="2193" y="0"/>
              <a:ext cx="2245706" cy="1239104"/>
            </a:xfrm>
            <a:prstGeom prst="roundRect">
              <a:avLst/>
            </a:prstGeom>
            <a:grpFill/>
            <a:sp3d prstMaterial="plastic">
              <a:bevelT w="127000" h="25400" prst="relaxedInset"/>
            </a:sp3d>
          </p:spPr>
          <p:style>
            <a:lnRef idx="0">
              <a:schemeClr val="lt2">
                <a:hueOff val="0"/>
                <a:satOff val="0"/>
                <a:lumOff val="0"/>
                <a:alphaOff val="0"/>
              </a:schemeClr>
            </a:lnRef>
            <a:fillRef idx="3">
              <a:schemeClr val="dk2">
                <a:hueOff val="0"/>
                <a:satOff val="0"/>
                <a:lumOff val="0"/>
                <a:alphaOff val="0"/>
              </a:schemeClr>
            </a:fillRef>
            <a:effectRef idx="2">
              <a:schemeClr val="dk2">
                <a:hueOff val="0"/>
                <a:satOff val="0"/>
                <a:lumOff val="0"/>
                <a:alphaOff val="0"/>
              </a:schemeClr>
            </a:effectRef>
            <a:fontRef idx="minor">
              <a:schemeClr val="lt1"/>
            </a:fontRef>
          </p:style>
        </p:sp>
        <p:sp>
          <p:nvSpPr>
            <p:cNvPr id="8" name="Rounded Rectangle 4"/>
            <p:cNvSpPr/>
            <p:nvPr/>
          </p:nvSpPr>
          <p:spPr>
            <a:xfrm>
              <a:off x="77334" y="60488"/>
              <a:ext cx="2124730" cy="1118127"/>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121920" tIns="60960" rIns="121920" bIns="60960" numCol="1" spcCol="1270" anchor="ctr" anchorCtr="0">
              <a:noAutofit/>
            </a:bodyPr>
            <a:lstStyle/>
            <a:p>
              <a:pPr algn="ctr" defTabSz="1422400">
                <a:lnSpc>
                  <a:spcPct val="90000"/>
                </a:lnSpc>
                <a:spcBef>
                  <a:spcPct val="0"/>
                </a:spcBef>
                <a:spcAft>
                  <a:spcPct val="35000"/>
                </a:spcAft>
              </a:pPr>
              <a:r>
                <a:rPr lang="en-US" sz="2600" b="1">
                  <a:latin typeface="Arial" panose="020B0604020202020204" pitchFamily="34" charset="0"/>
                  <a:cs typeface="Arial" panose="020B0604020202020204" pitchFamily="34" charset="0"/>
                </a:rPr>
                <a:t>Hoạt động trải nghiệm</a:t>
              </a:r>
              <a:endParaRPr lang="en-US" sz="2600" b="1">
                <a:latin typeface="Arial" panose="020B0604020202020204" pitchFamily="34" charset="0"/>
                <a:cs typeface="Arial" panose="020B0604020202020204" pitchFamily="34" charset="0"/>
              </a:endParaRPr>
            </a:p>
          </p:txBody>
        </p:sp>
      </p:grpSp>
      <p:sp>
        <p:nvSpPr>
          <p:cNvPr id="11" name="Rectangle: Rounded Corners 10"/>
          <p:cNvSpPr/>
          <p:nvPr/>
        </p:nvSpPr>
        <p:spPr>
          <a:xfrm>
            <a:off x="589780" y="786882"/>
            <a:ext cx="11100841" cy="4343039"/>
          </a:xfrm>
          <a:prstGeom prst="roundRect">
            <a:avLst>
              <a:gd name="adj" fmla="val 8564"/>
            </a:avLst>
          </a:prstGeom>
          <a:solidFill>
            <a:schemeClr val="accent5">
              <a:lumMod val="20000"/>
              <a:lumOff val="80000"/>
            </a:schemeClr>
          </a:solidFill>
          <a:ln cmpd="dbl">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12" name="Text Box 29"/>
          <p:cNvSpPr txBox="1">
            <a:spLocks noChangeArrowheads="1"/>
          </p:cNvSpPr>
          <p:nvPr/>
        </p:nvSpPr>
        <p:spPr bwMode="auto">
          <a:xfrm>
            <a:off x="1137420" y="786882"/>
            <a:ext cx="10481448" cy="2785378"/>
          </a:xfrm>
          <a:prstGeom prst="rect">
            <a:avLst/>
          </a:prstGeom>
          <a:noFill/>
          <a:ln>
            <a:noFill/>
          </a:ln>
          <a:effectLst/>
        </p:spPr>
        <p:txBody>
          <a:bodyPr wrap="square">
            <a:spAutoFit/>
          </a:bodyPr>
          <a:lstStyle/>
          <a:p>
            <a:pPr marL="0" marR="0"/>
            <a:r>
              <a:rPr lang="en-US" sz="25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III. </a:t>
            </a:r>
            <a:r>
              <a:rPr lang="en-US" sz="25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Các</a:t>
            </a:r>
            <a:r>
              <a:rPr lang="en-US" sz="25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bước</a:t>
            </a:r>
            <a:r>
              <a:rPr lang="en-US" sz="25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tiến</a:t>
            </a:r>
            <a:r>
              <a:rPr lang="en-US" sz="25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b="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hành</a:t>
            </a:r>
            <a:r>
              <a:rPr lang="en-US" sz="25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endParaRPr lang="en-US" sz="25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0" marR="0"/>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1.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Tìm</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hiểu</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bằng</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lí</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thuyết</a:t>
            </a:r>
            <a:endParaRPr lang="en-US" sz="2500" dirty="0">
              <a:effectLst/>
              <a:latin typeface="Arial" panose="020B0604020202020204" pitchFamily="34" charset="0"/>
              <a:ea typeface="游明朝" panose="02020400000000000000" pitchFamily="18" charset="-128"/>
              <a:cs typeface="Arial" panose="020B0604020202020204" pitchFamily="34" charset="0"/>
            </a:endParaRPr>
          </a:p>
          <a:p>
            <a:pPr marL="0" marR="0"/>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Vận</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dụng</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nhưng</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kiến</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thức</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đã</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học</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về</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chuyển</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động</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latin typeface="Arial" panose="020B0604020202020204" pitchFamily="34" charset="0"/>
                <a:ea typeface="Times New Roman" panose="02020603050405020304" pitchFamily="18" charset="0"/>
                <a:cs typeface="Arial" panose="020B0604020202020204" pitchFamily="34" charset="0"/>
              </a:rPr>
              <a:t>ném</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để</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dự</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đoán</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về</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0" marR="0"/>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Để</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ném</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ngang</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một</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vật</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đạt</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tầm</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bay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xa</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lớn</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nhất</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thì</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phải</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chọn</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độ</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cao</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như</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thế</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nào</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en-US" sz="2500" dirty="0">
              <a:effectLst/>
              <a:latin typeface="Arial" panose="020B0604020202020204" pitchFamily="34" charset="0"/>
              <a:ea typeface="游明朝" panose="02020400000000000000" pitchFamily="18" charset="-128"/>
              <a:cs typeface="Arial" panose="020B0604020202020204" pitchFamily="34" charset="0"/>
            </a:endParaRPr>
          </a:p>
          <a:p>
            <a:pPr marL="342900" indent="-342900">
              <a:buFontTx/>
              <a:buChar char="-"/>
            </a:pP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Để</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ném</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xiên</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một</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vật</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đạt</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tầm</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bay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xa</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lớn</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nhất</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thì</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phải</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chọn</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góc</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ném</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như</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thế</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nào</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endPar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20" name="Oval 19"/>
          <p:cNvSpPr/>
          <p:nvPr/>
        </p:nvSpPr>
        <p:spPr>
          <a:xfrm>
            <a:off x="501379" y="507464"/>
            <a:ext cx="518742" cy="492626"/>
          </a:xfrm>
          <a:prstGeom prst="ellipse">
            <a:avLst/>
          </a:prstGeom>
          <a:solidFill>
            <a:schemeClr val="bg1"/>
          </a:solidFill>
          <a:ln cmpd="thickThi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rotWithShape="1">
          <a:blip r:embed="rId1" cstate="print">
            <a:extLst>
              <a:ext uri="{BEBA8EAE-BF5A-486C-A8C5-ECC9F3942E4B}">
                <a14:imgProps xmlns:a14="http://schemas.microsoft.com/office/drawing/2010/main">
                  <a14:imgLayer r:embed="rId2">
                    <a14:imgEffect>
                      <a14:backgroundRemoval t="2227" b="89879" l="9494" r="98101">
                        <a14:foregroundMark x1="42405" y1="8097" x2="42405" y2="8097"/>
                        <a14:foregroundMark x1="54747" y1="5061" x2="54747" y2="5061"/>
                        <a14:foregroundMark x1="53481" y1="2227" x2="53481" y2="2227"/>
                        <a14:foregroundMark x1="92089" y1="39271" x2="92089" y2="39271"/>
                        <a14:foregroundMark x1="98101" y1="36437" x2="98101" y2="36437"/>
                      </a14:backgroundRemoval>
                    </a14:imgEffect>
                  </a14:imgLayer>
                </a14:imgProps>
              </a:ext>
              <a:ext uri="{28A0092B-C50C-407E-A947-70E740481C1C}">
                <a14:useLocalDpi xmlns:a14="http://schemas.microsoft.com/office/drawing/2010/main" val="0"/>
              </a:ext>
            </a:extLst>
          </a:blip>
          <a:srcRect r="-16970" b="22269"/>
          <a:stretch>
            <a:fillRect/>
          </a:stretch>
        </p:blipFill>
        <p:spPr>
          <a:xfrm flipH="1">
            <a:off x="520609" y="532464"/>
            <a:ext cx="480281" cy="442625"/>
          </a:xfrm>
          <a:prstGeom prst="rect">
            <a:avLst/>
          </a:prstGeom>
        </p:spPr>
      </p:pic>
      <p:sp>
        <p:nvSpPr>
          <p:cNvPr id="2" name="TextBox 1"/>
          <p:cNvSpPr txBox="1"/>
          <p:nvPr/>
        </p:nvSpPr>
        <p:spPr>
          <a:xfrm>
            <a:off x="9829800" y="5258495"/>
            <a:ext cx="457200" cy="369332"/>
          </a:xfrm>
          <a:prstGeom prst="rect">
            <a:avLst/>
          </a:prstGeom>
          <a:noFill/>
        </p:spPr>
        <p:txBody>
          <a:bodyPr wrap="square" rtlCol="0">
            <a:spAutoFit/>
          </a:bodyPr>
          <a:lstStyle/>
          <a:p>
            <a:r>
              <a:rPr lang="en-US">
                <a:solidFill>
                  <a:schemeClr val="bg1"/>
                </a:solidFill>
              </a:rPr>
              <a:t>A</a:t>
            </a:r>
            <a:endParaRPr lang="en-US">
              <a:solidFill>
                <a:schemeClr val="bg1"/>
              </a:solidFill>
            </a:endParaRPr>
          </a:p>
        </p:txBody>
      </p:sp>
      <p:sp>
        <p:nvSpPr>
          <p:cNvPr id="21" name="TextBox 20"/>
          <p:cNvSpPr txBox="1"/>
          <p:nvPr/>
        </p:nvSpPr>
        <p:spPr>
          <a:xfrm>
            <a:off x="5377381" y="4183898"/>
            <a:ext cx="457200" cy="369332"/>
          </a:xfrm>
          <a:prstGeom prst="rect">
            <a:avLst/>
          </a:prstGeom>
          <a:noFill/>
        </p:spPr>
        <p:txBody>
          <a:bodyPr wrap="square" rtlCol="0">
            <a:spAutoFit/>
          </a:bodyPr>
          <a:lstStyle/>
          <a:p>
            <a:r>
              <a:rPr lang="en-US">
                <a:solidFill>
                  <a:schemeClr val="bg1"/>
                </a:solidFill>
              </a:rPr>
              <a:t>B</a:t>
            </a:r>
            <a:endParaRPr lang="en-US">
              <a:solidFill>
                <a:schemeClr val="bg1"/>
              </a:solidFill>
            </a:endParaRPr>
          </a:p>
        </p:txBody>
      </p:sp>
      <p:sp>
        <p:nvSpPr>
          <p:cNvPr id="13" name="Text Box 29"/>
          <p:cNvSpPr txBox="1">
            <a:spLocks noChangeArrowheads="1"/>
          </p:cNvSpPr>
          <p:nvPr/>
        </p:nvSpPr>
        <p:spPr bwMode="auto">
          <a:xfrm>
            <a:off x="1137420" y="3526343"/>
            <a:ext cx="10481448" cy="1631216"/>
          </a:xfrm>
          <a:prstGeom prst="rect">
            <a:avLst/>
          </a:prstGeom>
          <a:noFill/>
          <a:ln>
            <a:noFill/>
          </a:ln>
          <a:effectLst/>
        </p:spPr>
        <p:txBody>
          <a:bodyPr wrap="square">
            <a:spAutoFit/>
          </a:bodyPr>
          <a:lstStyle/>
          <a:p>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2.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Lập</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phương</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án</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làm</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thí</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nghiệm</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kiểm</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tra</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dự</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đoán</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endPar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3.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Thực</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hiện</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thí</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nghiệm</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rút</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ra</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kết</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luận</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endPar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4.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Viết</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báo</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cáo</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về</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kết</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quả</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tìm</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được</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endPar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5.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Trình</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bày</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báo</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cáo</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trước</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lớp</a:t>
            </a:r>
            <a:r>
              <a:rPr lang="en-US" sz="250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en-US" sz="2500" dirty="0">
              <a:effectLst/>
              <a:latin typeface="Arial" panose="020B0604020202020204" pitchFamily="34" charset="0"/>
              <a:ea typeface="游明朝" panose="02020400000000000000" pitchFamily="18" charset="-128"/>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9497" y="65600"/>
            <a:ext cx="8603569" cy="542538"/>
            <a:chOff x="74035" y="2231322"/>
            <a:chExt cx="8550261" cy="757342"/>
          </a:xfrm>
        </p:grpSpPr>
        <p:grpSp>
          <p:nvGrpSpPr>
            <p:cNvPr id="5" name="Group 70"/>
            <p:cNvGrpSpPr/>
            <p:nvPr/>
          </p:nvGrpSpPr>
          <p:grpSpPr bwMode="auto">
            <a:xfrm>
              <a:off x="286108" y="2280389"/>
              <a:ext cx="5875473" cy="708275"/>
              <a:chOff x="564747" y="3403331"/>
              <a:chExt cx="3025594" cy="1364238"/>
            </a:xfrm>
          </p:grpSpPr>
          <p:pic>
            <p:nvPicPr>
              <p:cNvPr id="8" name="Picture 8" descr="empty-green-rectangl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64747" y="3403331"/>
                <a:ext cx="3025594" cy="13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9" descr="green-top-fad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205129" y="3887447"/>
                <a:ext cx="1273934" cy="396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 name="TextBox 5"/>
            <p:cNvSpPr txBox="1"/>
            <p:nvPr/>
          </p:nvSpPr>
          <p:spPr bwMode="auto">
            <a:xfrm>
              <a:off x="74035" y="2267003"/>
              <a:ext cx="1501326" cy="687413"/>
            </a:xfrm>
            <a:prstGeom prst="rect">
              <a:avLst/>
            </a:prstGeom>
            <a:noFill/>
          </p:spPr>
          <p:txBody>
            <a:bodyPr wrap="square">
              <a:spAutoFit/>
            </a:bodyPr>
            <a:lstStyle/>
            <a:p>
              <a:pPr algn="ctr">
                <a:defRPr/>
              </a:pPr>
              <a:r>
                <a:rPr lang="en-US" sz="2600">
                  <a:ln w="18415" cmpd="sng">
                    <a:solidFill>
                      <a:srgbClr val="FFFFFF"/>
                    </a:solidFill>
                    <a:prstDash val="solid"/>
                  </a:ln>
                  <a:solidFill>
                    <a:schemeClr val="tx1"/>
                  </a:solidFill>
                  <a:effectLst>
                    <a:glow rad="101600">
                      <a:schemeClr val="accent4">
                        <a:satMod val="175000"/>
                        <a:alpha val="40000"/>
                      </a:schemeClr>
                    </a:glow>
                    <a:outerShdw blurRad="63500" dir="3600000" algn="tl" rotWithShape="0">
                      <a:srgbClr val="000000">
                        <a:alpha val="70000"/>
                      </a:srgbClr>
                    </a:outerShdw>
                  </a:effectLst>
                  <a:latin typeface="Arial" panose="020B0604020202020204" pitchFamily="34" charset="0"/>
                  <a:cs typeface="Arial" panose="020B0604020202020204" pitchFamily="34" charset="0"/>
                </a:rPr>
                <a:t>I</a:t>
              </a:r>
              <a:endParaRPr lang="en-US" sz="2600" dirty="0">
                <a:ln w="18415" cmpd="sng">
                  <a:solidFill>
                    <a:srgbClr val="FFFFFF"/>
                  </a:solidFill>
                  <a:prstDash val="solid"/>
                </a:ln>
                <a:solidFill>
                  <a:schemeClr val="tx1"/>
                </a:solidFill>
                <a:effectLst>
                  <a:glow rad="101600">
                    <a:schemeClr val="accent4">
                      <a:satMod val="175000"/>
                      <a:alpha val="40000"/>
                    </a:schemeClr>
                  </a:glow>
                  <a:outerShdw blurRad="63500" dir="3600000" algn="tl" rotWithShape="0">
                    <a:srgbClr val="000000">
                      <a:alpha val="70000"/>
                    </a:srgbClr>
                  </a:outerShdw>
                </a:effectLst>
                <a:latin typeface="Arial" panose="020B0604020202020204" pitchFamily="34" charset="0"/>
                <a:cs typeface="Arial" panose="020B0604020202020204" pitchFamily="34" charset="0"/>
              </a:endParaRPr>
            </a:p>
          </p:txBody>
        </p:sp>
        <p:sp>
          <p:nvSpPr>
            <p:cNvPr id="7" name="Rectangle 1026060"/>
            <p:cNvSpPr>
              <a:spLocks noChangeArrowheads="1"/>
            </p:cNvSpPr>
            <p:nvPr/>
          </p:nvSpPr>
          <p:spPr bwMode="auto">
            <a:xfrm>
              <a:off x="1209204" y="2231322"/>
              <a:ext cx="7415092" cy="756153"/>
            </a:xfrm>
            <a:prstGeom prst="rect">
              <a:avLst/>
            </a:prstGeom>
            <a:noFill/>
            <a:ln w="9525" algn="ctr">
              <a:noFill/>
              <a:miter lim="800000"/>
            </a:ln>
          </p:spPr>
          <p:txBody>
            <a:bodyPr wrap="square" lIns="109728" tIns="54864" rIns="109728" bIns="54864">
              <a:spAutoFit/>
            </a:bodyPr>
            <a:lstStyle>
              <a:lvl1pPr marL="287655" indent="-287655" defTabSz="1095375">
                <a:defRPr>
                  <a:solidFill>
                    <a:schemeClr val="tx1"/>
                  </a:solidFill>
                  <a:latin typeface="Arial" panose="020B0604020202020204" pitchFamily="34" charset="0"/>
                </a:defRPr>
              </a:lvl1pPr>
              <a:lvl2pPr marL="742950" indent="-285750" defTabSz="1095375">
                <a:defRPr>
                  <a:solidFill>
                    <a:schemeClr val="tx1"/>
                  </a:solidFill>
                  <a:latin typeface="Arial" panose="020B0604020202020204" pitchFamily="34" charset="0"/>
                </a:defRPr>
              </a:lvl2pPr>
              <a:lvl3pPr marL="1143000" indent="-228600" defTabSz="1095375">
                <a:defRPr>
                  <a:solidFill>
                    <a:schemeClr val="tx1"/>
                  </a:solidFill>
                  <a:latin typeface="Arial" panose="020B0604020202020204" pitchFamily="34" charset="0"/>
                </a:defRPr>
              </a:lvl3pPr>
              <a:lvl4pPr marL="1600200" indent="-228600" defTabSz="1095375">
                <a:defRPr>
                  <a:solidFill>
                    <a:schemeClr val="tx1"/>
                  </a:solidFill>
                  <a:latin typeface="Arial" panose="020B0604020202020204" pitchFamily="34" charset="0"/>
                </a:defRPr>
              </a:lvl4pPr>
              <a:lvl5pPr marL="2057400" indent="-228600" defTabSz="1095375">
                <a:defRPr>
                  <a:solidFill>
                    <a:schemeClr val="tx1"/>
                  </a:solidFill>
                  <a:latin typeface="Arial" panose="020B0604020202020204" pitchFamily="34" charset="0"/>
                </a:defRPr>
              </a:lvl5pPr>
              <a:lvl6pPr marL="2514600" indent="-228600" defTabSz="1095375" fontAlgn="base">
                <a:spcBef>
                  <a:spcPct val="0"/>
                </a:spcBef>
                <a:spcAft>
                  <a:spcPct val="0"/>
                </a:spcAft>
                <a:defRPr>
                  <a:solidFill>
                    <a:schemeClr val="tx1"/>
                  </a:solidFill>
                  <a:latin typeface="Arial" panose="020B0604020202020204" pitchFamily="34" charset="0"/>
                </a:defRPr>
              </a:lvl6pPr>
              <a:lvl7pPr marL="2971800" indent="-228600" defTabSz="1095375" fontAlgn="base">
                <a:spcBef>
                  <a:spcPct val="0"/>
                </a:spcBef>
                <a:spcAft>
                  <a:spcPct val="0"/>
                </a:spcAft>
                <a:defRPr>
                  <a:solidFill>
                    <a:schemeClr val="tx1"/>
                  </a:solidFill>
                  <a:latin typeface="Arial" panose="020B0604020202020204" pitchFamily="34" charset="0"/>
                </a:defRPr>
              </a:lvl7pPr>
              <a:lvl8pPr marL="3429000" indent="-228600" defTabSz="1095375" fontAlgn="base">
                <a:spcBef>
                  <a:spcPct val="0"/>
                </a:spcBef>
                <a:spcAft>
                  <a:spcPct val="0"/>
                </a:spcAft>
                <a:defRPr>
                  <a:solidFill>
                    <a:schemeClr val="tx1"/>
                  </a:solidFill>
                  <a:latin typeface="Arial" panose="020B0604020202020204" pitchFamily="34" charset="0"/>
                </a:defRPr>
              </a:lvl8pPr>
              <a:lvl9pPr marL="3886200" indent="-228600" defTabSz="1095375" fontAlgn="base">
                <a:spcBef>
                  <a:spcPct val="0"/>
                </a:spcBef>
                <a:spcAft>
                  <a:spcPct val="0"/>
                </a:spcAft>
                <a:defRPr>
                  <a:solidFill>
                    <a:schemeClr val="tx1"/>
                  </a:solidFill>
                  <a:latin typeface="Arial" panose="020B0604020202020204" pitchFamily="34" charset="0"/>
                </a:defRPr>
              </a:lvl9pPr>
            </a:lstStyle>
            <a:p>
              <a:pPr marL="0" indent="0" defTabSz="1095375">
                <a:buClr>
                  <a:schemeClr val="tx2"/>
                </a:buClr>
                <a:buSzPct val="95000"/>
                <a:defRPr/>
              </a:pPr>
              <a:r>
                <a:rPr lang="en-US" sz="2800" i="1">
                  <a:cs typeface="Arial" panose="020B0604020202020204" pitchFamily="34" charset="0"/>
                </a:rPr>
                <a:t>Chuyển động ném ngang </a:t>
              </a:r>
              <a:endParaRPr lang="en-US" sz="2800" dirty="0">
                <a:cs typeface="Arial" panose="020B0604020202020204" pitchFamily="34" charset="0"/>
              </a:endParaRPr>
            </a:p>
          </p:txBody>
        </p:sp>
      </p:grpSp>
      <p:pic>
        <p:nvPicPr>
          <p:cNvPr id="15" name="Picture 5" descr="empty-blue-rectang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311379"/>
            <a:ext cx="11624458" cy="1272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 Box 13"/>
          <p:cNvSpPr txBox="1">
            <a:spLocks noChangeArrowheads="1"/>
          </p:cNvSpPr>
          <p:nvPr/>
        </p:nvSpPr>
        <p:spPr bwMode="auto">
          <a:xfrm>
            <a:off x="221998" y="704392"/>
            <a:ext cx="575705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600" i="1">
                <a:solidFill>
                  <a:srgbClr val="0070C0"/>
                </a:solidFill>
                <a:cs typeface="Arial" panose="020B0604020202020204" pitchFamily="34" charset="0"/>
              </a:rPr>
              <a:t>1. Khái niệm chuyển động ném ngang</a:t>
            </a:r>
            <a:endParaRPr lang="en-US" altLang="en-US" sz="2600" i="1">
              <a:solidFill>
                <a:srgbClr val="0070C0"/>
              </a:solidFill>
              <a:cs typeface="Arial" panose="020B0604020202020204" pitchFamily="34" charset="0"/>
            </a:endParaRPr>
          </a:p>
        </p:txBody>
      </p:sp>
      <p:sp>
        <p:nvSpPr>
          <p:cNvPr id="20" name="TextBox 19"/>
          <p:cNvSpPr txBox="1"/>
          <p:nvPr/>
        </p:nvSpPr>
        <p:spPr>
          <a:xfrm>
            <a:off x="844104" y="1435221"/>
            <a:ext cx="10515600" cy="923330"/>
          </a:xfrm>
          <a:prstGeom prst="rect">
            <a:avLst/>
          </a:prstGeom>
          <a:noFill/>
        </p:spPr>
        <p:txBody>
          <a:bodyPr wrap="square">
            <a:spAutoFit/>
          </a:bodyPr>
          <a:lstStyle/>
          <a:p>
            <a:pPr algn="ctr"/>
            <a:r>
              <a:rPr lang="en-US" sz="2700" b="1">
                <a:latin typeface="Arial" panose="020B0604020202020204" pitchFamily="34" charset="0"/>
                <a:cs typeface="Arial" panose="020B0604020202020204" pitchFamily="34" charset="0"/>
              </a:rPr>
              <a:t>Chuyển động ném ngang </a:t>
            </a:r>
            <a:r>
              <a:rPr lang="en-US" sz="2700">
                <a:latin typeface="Arial" panose="020B0604020202020204" pitchFamily="34" charset="0"/>
                <a:cs typeface="Arial" panose="020B0604020202020204" pitchFamily="34" charset="0"/>
              </a:rPr>
              <a:t>là chuyển động có vận tốc ban đầu theo phương nằm ngang và chuyển động dưới tác dụng của trọng lực. </a:t>
            </a:r>
            <a:endParaRPr lang="en-US" sz="2700">
              <a:latin typeface="Arial" panose="020B0604020202020204" pitchFamily="34" charset="0"/>
              <a:cs typeface="Arial" panose="020B0604020202020204" pitchFamily="34" charset="0"/>
            </a:endParaRPr>
          </a:p>
        </p:txBody>
      </p:sp>
      <p:pic>
        <p:nvPicPr>
          <p:cNvPr id="23" name="Picture 22" descr="A group of people standing on a cliff above water&#10;&#10;Description automatically generated with low confidence"/>
          <p:cNvPicPr>
            <a:picLocks noChangeAspect="1"/>
          </p:cNvPicPr>
          <p:nvPr/>
        </p:nvPicPr>
        <p:blipFill rotWithShape="1">
          <a:blip r:embed="rId4">
            <a:extLst>
              <a:ext uri="{28A0092B-C50C-407E-A947-70E740481C1C}">
                <a14:useLocalDpi xmlns:a14="http://schemas.microsoft.com/office/drawing/2010/main" val="0"/>
              </a:ext>
            </a:extLst>
          </a:blip>
          <a:srcRect l="216" t="-106" r="851" b="-941"/>
          <a:stretch>
            <a:fillRect/>
          </a:stretch>
        </p:blipFill>
        <p:spPr>
          <a:xfrm flipH="1">
            <a:off x="1481189" y="2651673"/>
            <a:ext cx="5475878" cy="3508298"/>
          </a:xfrm>
          <a:prstGeom prst="rect">
            <a:avLst/>
          </a:prstGeom>
          <a:ln>
            <a:noFill/>
          </a:ln>
          <a:effectLst>
            <a:softEdge rad="112500"/>
          </a:effectLst>
        </p:spPr>
      </p:pic>
      <p:sp>
        <p:nvSpPr>
          <p:cNvPr id="24" name="TextBox 23"/>
          <p:cNvSpPr txBox="1"/>
          <p:nvPr/>
        </p:nvSpPr>
        <p:spPr>
          <a:xfrm>
            <a:off x="7315199" y="3886200"/>
            <a:ext cx="3657601" cy="1246495"/>
          </a:xfrm>
          <a:prstGeom prst="rect">
            <a:avLst/>
          </a:prstGeom>
          <a:noFill/>
        </p:spPr>
        <p:txBody>
          <a:bodyPr wrap="square">
            <a:spAutoFit/>
          </a:bodyPr>
          <a:lstStyle/>
          <a:p>
            <a:pPr algn="ctr"/>
            <a:r>
              <a:rPr lang="en-US" sz="2500" dirty="0" err="1">
                <a:latin typeface="Arial" panose="020B0604020202020204" pitchFamily="34" charset="0"/>
                <a:cs typeface="Arial" panose="020B0604020202020204" pitchFamily="34" charset="0"/>
              </a:rPr>
              <a:t>Ví</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dụ</a:t>
            </a:r>
            <a:r>
              <a:rPr lang="en-US" sz="2500" dirty="0">
                <a:latin typeface="Arial" panose="020B0604020202020204" pitchFamily="34" charset="0"/>
                <a:cs typeface="Arial" panose="020B0604020202020204" pitchFamily="34" charset="0"/>
              </a:rPr>
              <a:t>: 1 </a:t>
            </a:r>
            <a:r>
              <a:rPr lang="en-US" sz="2500" dirty="0" err="1">
                <a:latin typeface="Arial" panose="020B0604020202020204" pitchFamily="34" charset="0"/>
                <a:cs typeface="Arial" panose="020B0604020202020204" pitchFamily="34" charset="0"/>
              </a:rPr>
              <a:t>người</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đang</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nhảy</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xuống</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nước</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khi</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chơi</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thể</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thao</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mạo</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hiểm</a:t>
            </a:r>
            <a:r>
              <a:rPr lang="en-US" sz="2500" dirty="0">
                <a:latin typeface="Arial" panose="020B0604020202020204" pitchFamily="34" charset="0"/>
                <a:cs typeface="Arial" panose="020B0604020202020204" pitchFamily="34" charset="0"/>
              </a:rPr>
              <a:t>.</a:t>
            </a:r>
            <a:endParaRPr lang="en-US" sz="2500" dirty="0"/>
          </a:p>
        </p:txBody>
      </p:sp>
      <p:cxnSp>
        <p:nvCxnSpPr>
          <p:cNvPr id="10" name="Straight Arrow Connector 9"/>
          <p:cNvCxnSpPr/>
          <p:nvPr/>
        </p:nvCxnSpPr>
        <p:spPr>
          <a:xfrm>
            <a:off x="4191000" y="3276600"/>
            <a:ext cx="6096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873088" y="2889077"/>
            <a:ext cx="719190" cy="553998"/>
          </a:xfrm>
          <a:prstGeom prst="rect">
            <a:avLst/>
          </a:prstGeom>
          <a:noFill/>
        </p:spPr>
        <p:txBody>
          <a:bodyPr wrap="square" rtlCol="0">
            <a:spAutoFit/>
          </a:bodyPr>
          <a:lstStyle/>
          <a:p>
            <a:r>
              <a:rPr lang="en-US" sz="3000" i="1"/>
              <a:t>v</a:t>
            </a:r>
            <a:r>
              <a:rPr lang="en-US" sz="3000" baseline="-25000"/>
              <a:t>0</a:t>
            </a:r>
            <a:endParaRPr lang="en-US" sz="3000" baseline="-25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4"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9497" y="65600"/>
            <a:ext cx="8603569" cy="542538"/>
            <a:chOff x="74035" y="2231322"/>
            <a:chExt cx="8550261" cy="757342"/>
          </a:xfrm>
        </p:grpSpPr>
        <p:grpSp>
          <p:nvGrpSpPr>
            <p:cNvPr id="5" name="Group 70"/>
            <p:cNvGrpSpPr/>
            <p:nvPr/>
          </p:nvGrpSpPr>
          <p:grpSpPr bwMode="auto">
            <a:xfrm>
              <a:off x="286108" y="2280389"/>
              <a:ext cx="5875473" cy="708275"/>
              <a:chOff x="564747" y="3403331"/>
              <a:chExt cx="3025594" cy="1364238"/>
            </a:xfrm>
          </p:grpSpPr>
          <p:pic>
            <p:nvPicPr>
              <p:cNvPr id="8" name="Picture 8" descr="empty-green-rectangl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64747" y="3403331"/>
                <a:ext cx="3025594" cy="13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9" descr="green-top-fad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205129" y="3887447"/>
                <a:ext cx="1273934" cy="396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 name="TextBox 5"/>
            <p:cNvSpPr txBox="1"/>
            <p:nvPr/>
          </p:nvSpPr>
          <p:spPr bwMode="auto">
            <a:xfrm>
              <a:off x="74035" y="2267003"/>
              <a:ext cx="1501326" cy="687413"/>
            </a:xfrm>
            <a:prstGeom prst="rect">
              <a:avLst/>
            </a:prstGeom>
            <a:noFill/>
          </p:spPr>
          <p:txBody>
            <a:bodyPr wrap="square">
              <a:spAutoFit/>
            </a:bodyPr>
            <a:lstStyle/>
            <a:p>
              <a:pPr algn="ctr">
                <a:defRPr/>
              </a:pPr>
              <a:r>
                <a:rPr lang="en-US" sz="2600">
                  <a:ln w="18415" cmpd="sng">
                    <a:solidFill>
                      <a:srgbClr val="FFFFFF"/>
                    </a:solidFill>
                    <a:prstDash val="solid"/>
                  </a:ln>
                  <a:solidFill>
                    <a:schemeClr val="tx1"/>
                  </a:solidFill>
                  <a:effectLst>
                    <a:glow rad="101600">
                      <a:schemeClr val="accent4">
                        <a:satMod val="175000"/>
                        <a:alpha val="40000"/>
                      </a:schemeClr>
                    </a:glow>
                    <a:outerShdw blurRad="63500" dir="3600000" algn="tl" rotWithShape="0">
                      <a:srgbClr val="000000">
                        <a:alpha val="70000"/>
                      </a:srgbClr>
                    </a:outerShdw>
                  </a:effectLst>
                  <a:latin typeface="Arial" panose="020B0604020202020204" pitchFamily="34" charset="0"/>
                  <a:cs typeface="Arial" panose="020B0604020202020204" pitchFamily="34" charset="0"/>
                </a:rPr>
                <a:t>I</a:t>
              </a:r>
              <a:endParaRPr lang="en-US" sz="2600" dirty="0">
                <a:ln w="18415" cmpd="sng">
                  <a:solidFill>
                    <a:srgbClr val="FFFFFF"/>
                  </a:solidFill>
                  <a:prstDash val="solid"/>
                </a:ln>
                <a:solidFill>
                  <a:schemeClr val="tx1"/>
                </a:solidFill>
                <a:effectLst>
                  <a:glow rad="101600">
                    <a:schemeClr val="accent4">
                      <a:satMod val="175000"/>
                      <a:alpha val="40000"/>
                    </a:schemeClr>
                  </a:glow>
                  <a:outerShdw blurRad="63500" dir="3600000" algn="tl" rotWithShape="0">
                    <a:srgbClr val="000000">
                      <a:alpha val="70000"/>
                    </a:srgbClr>
                  </a:outerShdw>
                </a:effectLst>
                <a:latin typeface="Arial" panose="020B0604020202020204" pitchFamily="34" charset="0"/>
                <a:cs typeface="Arial" panose="020B0604020202020204" pitchFamily="34" charset="0"/>
              </a:endParaRPr>
            </a:p>
          </p:txBody>
        </p:sp>
        <p:sp>
          <p:nvSpPr>
            <p:cNvPr id="7" name="Rectangle 1026060"/>
            <p:cNvSpPr>
              <a:spLocks noChangeArrowheads="1"/>
            </p:cNvSpPr>
            <p:nvPr/>
          </p:nvSpPr>
          <p:spPr bwMode="auto">
            <a:xfrm>
              <a:off x="1209204" y="2231322"/>
              <a:ext cx="7415092" cy="756153"/>
            </a:xfrm>
            <a:prstGeom prst="rect">
              <a:avLst/>
            </a:prstGeom>
            <a:noFill/>
            <a:ln w="9525" algn="ctr">
              <a:noFill/>
              <a:miter lim="800000"/>
            </a:ln>
          </p:spPr>
          <p:txBody>
            <a:bodyPr wrap="square" lIns="109728" tIns="54864" rIns="109728" bIns="54864">
              <a:spAutoFit/>
            </a:bodyPr>
            <a:lstStyle>
              <a:lvl1pPr marL="287655" indent="-287655" defTabSz="1095375">
                <a:defRPr>
                  <a:solidFill>
                    <a:schemeClr val="tx1"/>
                  </a:solidFill>
                  <a:latin typeface="Arial" panose="020B0604020202020204" pitchFamily="34" charset="0"/>
                </a:defRPr>
              </a:lvl1pPr>
              <a:lvl2pPr marL="742950" indent="-285750" defTabSz="1095375">
                <a:defRPr>
                  <a:solidFill>
                    <a:schemeClr val="tx1"/>
                  </a:solidFill>
                  <a:latin typeface="Arial" panose="020B0604020202020204" pitchFamily="34" charset="0"/>
                </a:defRPr>
              </a:lvl2pPr>
              <a:lvl3pPr marL="1143000" indent="-228600" defTabSz="1095375">
                <a:defRPr>
                  <a:solidFill>
                    <a:schemeClr val="tx1"/>
                  </a:solidFill>
                  <a:latin typeface="Arial" panose="020B0604020202020204" pitchFamily="34" charset="0"/>
                </a:defRPr>
              </a:lvl3pPr>
              <a:lvl4pPr marL="1600200" indent="-228600" defTabSz="1095375">
                <a:defRPr>
                  <a:solidFill>
                    <a:schemeClr val="tx1"/>
                  </a:solidFill>
                  <a:latin typeface="Arial" panose="020B0604020202020204" pitchFamily="34" charset="0"/>
                </a:defRPr>
              </a:lvl4pPr>
              <a:lvl5pPr marL="2057400" indent="-228600" defTabSz="1095375">
                <a:defRPr>
                  <a:solidFill>
                    <a:schemeClr val="tx1"/>
                  </a:solidFill>
                  <a:latin typeface="Arial" panose="020B0604020202020204" pitchFamily="34" charset="0"/>
                </a:defRPr>
              </a:lvl5pPr>
              <a:lvl6pPr marL="2514600" indent="-228600" defTabSz="1095375" fontAlgn="base">
                <a:spcBef>
                  <a:spcPct val="0"/>
                </a:spcBef>
                <a:spcAft>
                  <a:spcPct val="0"/>
                </a:spcAft>
                <a:defRPr>
                  <a:solidFill>
                    <a:schemeClr val="tx1"/>
                  </a:solidFill>
                  <a:latin typeface="Arial" panose="020B0604020202020204" pitchFamily="34" charset="0"/>
                </a:defRPr>
              </a:lvl6pPr>
              <a:lvl7pPr marL="2971800" indent="-228600" defTabSz="1095375" fontAlgn="base">
                <a:spcBef>
                  <a:spcPct val="0"/>
                </a:spcBef>
                <a:spcAft>
                  <a:spcPct val="0"/>
                </a:spcAft>
                <a:defRPr>
                  <a:solidFill>
                    <a:schemeClr val="tx1"/>
                  </a:solidFill>
                  <a:latin typeface="Arial" panose="020B0604020202020204" pitchFamily="34" charset="0"/>
                </a:defRPr>
              </a:lvl7pPr>
              <a:lvl8pPr marL="3429000" indent="-228600" defTabSz="1095375" fontAlgn="base">
                <a:spcBef>
                  <a:spcPct val="0"/>
                </a:spcBef>
                <a:spcAft>
                  <a:spcPct val="0"/>
                </a:spcAft>
                <a:defRPr>
                  <a:solidFill>
                    <a:schemeClr val="tx1"/>
                  </a:solidFill>
                  <a:latin typeface="Arial" panose="020B0604020202020204" pitchFamily="34" charset="0"/>
                </a:defRPr>
              </a:lvl8pPr>
              <a:lvl9pPr marL="3886200" indent="-228600" defTabSz="1095375" fontAlgn="base">
                <a:spcBef>
                  <a:spcPct val="0"/>
                </a:spcBef>
                <a:spcAft>
                  <a:spcPct val="0"/>
                </a:spcAft>
                <a:defRPr>
                  <a:solidFill>
                    <a:schemeClr val="tx1"/>
                  </a:solidFill>
                  <a:latin typeface="Arial" panose="020B0604020202020204" pitchFamily="34" charset="0"/>
                </a:defRPr>
              </a:lvl9pPr>
            </a:lstStyle>
            <a:p>
              <a:pPr marL="0" indent="0" defTabSz="1095375">
                <a:buClr>
                  <a:schemeClr val="tx2"/>
                </a:buClr>
                <a:buSzPct val="95000"/>
                <a:defRPr/>
              </a:pPr>
              <a:r>
                <a:rPr lang="en-US" sz="2800" i="1">
                  <a:cs typeface="Arial" panose="020B0604020202020204" pitchFamily="34" charset="0"/>
                </a:rPr>
                <a:t>Chuyển động ném ngang </a:t>
              </a:r>
              <a:endParaRPr lang="en-US" sz="2800" dirty="0">
                <a:cs typeface="Arial" panose="020B0604020202020204" pitchFamily="34" charset="0"/>
              </a:endParaRPr>
            </a:p>
          </p:txBody>
        </p:sp>
      </p:grpSp>
      <p:pic>
        <p:nvPicPr>
          <p:cNvPr id="15" name="Picture 5" descr="empty-blue-rectang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118539"/>
            <a:ext cx="6781800" cy="169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 Box 13"/>
          <p:cNvSpPr txBox="1">
            <a:spLocks noChangeArrowheads="1"/>
          </p:cNvSpPr>
          <p:nvPr/>
        </p:nvSpPr>
        <p:spPr bwMode="auto">
          <a:xfrm>
            <a:off x="338942" y="666498"/>
            <a:ext cx="57570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400" i="1">
                <a:solidFill>
                  <a:srgbClr val="0070C0"/>
                </a:solidFill>
                <a:cs typeface="Arial" panose="020B0604020202020204" pitchFamily="34" charset="0"/>
              </a:rPr>
              <a:t>2. Thí nghiệm</a:t>
            </a:r>
            <a:endParaRPr lang="en-US" altLang="en-US" sz="2400" i="1">
              <a:solidFill>
                <a:srgbClr val="0070C0"/>
              </a:solidFill>
              <a:cs typeface="Arial" panose="020B0604020202020204" pitchFamily="34" charset="0"/>
            </a:endParaRPr>
          </a:p>
        </p:txBody>
      </p:sp>
      <p:sp>
        <p:nvSpPr>
          <p:cNvPr id="20" name="TextBox 19"/>
          <p:cNvSpPr txBox="1"/>
          <p:nvPr/>
        </p:nvSpPr>
        <p:spPr>
          <a:xfrm>
            <a:off x="742502" y="1186523"/>
            <a:ext cx="5867400" cy="1631216"/>
          </a:xfrm>
          <a:prstGeom prst="rect">
            <a:avLst/>
          </a:prstGeom>
          <a:noFill/>
        </p:spPr>
        <p:txBody>
          <a:bodyPr wrap="square">
            <a:spAutoFit/>
          </a:bodyPr>
          <a:lstStyle/>
          <a:p>
            <a:pPr algn="just"/>
            <a:r>
              <a:rPr lang="en-US" sz="2500">
                <a:latin typeface="Arial" panose="020B0604020202020204" pitchFamily="34" charset="0"/>
                <a:cs typeface="Arial" panose="020B0604020202020204" pitchFamily="34" charset="0"/>
              </a:rPr>
              <a:t>Dùng búa đập nhẹ vào thanh thép giữ bi B, thanh thép chuyển động thì bi B rơi tự do đồng thời đẩy bị A theo phương nằm ngang khỏi giá đỡ với vận tốc V</a:t>
            </a:r>
            <a:r>
              <a:rPr lang="en-US" sz="2500" baseline="-25000">
                <a:latin typeface="Arial" panose="020B0604020202020204" pitchFamily="34" charset="0"/>
                <a:cs typeface="Arial" panose="020B0604020202020204" pitchFamily="34" charset="0"/>
              </a:rPr>
              <a:t>0</a:t>
            </a:r>
            <a:endParaRPr lang="en-US" sz="2500" baseline="-25000">
              <a:latin typeface="Arial" panose="020B0604020202020204" pitchFamily="34" charset="0"/>
              <a:cs typeface="Arial" panose="020B0604020202020204" pitchFamily="34" charset="0"/>
            </a:endParaRPr>
          </a:p>
        </p:txBody>
      </p:sp>
      <p:pic>
        <p:nvPicPr>
          <p:cNvPr id="3" name="Picture 2"/>
          <p:cNvPicPr>
            <a:picLocks noChangeAspect="1"/>
          </p:cNvPicPr>
          <p:nvPr/>
        </p:nvPicPr>
        <p:blipFill rotWithShape="1">
          <a:blip r:embed="rId4"/>
          <a:srcRect l="8664" t="619"/>
          <a:stretch>
            <a:fillRect/>
          </a:stretch>
        </p:blipFill>
        <p:spPr>
          <a:xfrm>
            <a:off x="1112749" y="2999581"/>
            <a:ext cx="2544851" cy="3818641"/>
          </a:xfrm>
          <a:prstGeom prst="rect">
            <a:avLst/>
          </a:prstGeom>
        </p:spPr>
      </p:pic>
      <p:sp>
        <p:nvSpPr>
          <p:cNvPr id="18" name="TextBox 17"/>
          <p:cNvSpPr txBox="1"/>
          <p:nvPr/>
        </p:nvSpPr>
        <p:spPr>
          <a:xfrm>
            <a:off x="3683000" y="4364965"/>
            <a:ext cx="2835051" cy="1306512"/>
          </a:xfrm>
          <a:prstGeom prst="rect">
            <a:avLst/>
          </a:prstGeom>
          <a:noFill/>
        </p:spPr>
        <p:txBody>
          <a:bodyPr wrap="square">
            <a:spAutoFit/>
          </a:bodyPr>
          <a:lstStyle/>
          <a:p>
            <a:pPr marL="0" marR="0" algn="ctr">
              <a:lnSpc>
                <a:spcPct val="107000"/>
              </a:lnSpc>
              <a:spcBef>
                <a:spcPts val="0"/>
              </a:spcBef>
              <a:spcAft>
                <a:spcPts val="0"/>
              </a:spcAft>
            </a:pPr>
            <a:r>
              <a:rPr lang="en-US" sz="2500" b="1">
                <a:solidFill>
                  <a:srgbClr val="C00000"/>
                </a:solidFill>
                <a:effectLst/>
                <a:latin typeface="Arial" panose="020B0604020202020204" pitchFamily="34" charset="0"/>
                <a:ea typeface="Times New Roman" panose="02020603050405020304" pitchFamily="18" charset="0"/>
                <a:cs typeface="Times New Roman" panose="02020603050405020304" pitchFamily="18" charset="0"/>
              </a:rPr>
              <a:t>Hai viên bị có chạm đất cùng một lúc không?</a:t>
            </a:r>
            <a:endParaRPr lang="en-US" sz="2500" b="1">
              <a:solidFill>
                <a:srgbClr val="C00000"/>
              </a:solidFill>
              <a:effectLst/>
              <a:latin typeface="Calibri" panose="020F0502020204030204" pitchFamily="34" charset="0"/>
              <a:ea typeface="游明朝" panose="02020400000000000000" pitchFamily="18" charset="-128"/>
              <a:cs typeface="Times New Roman" panose="02020603050405020304" pitchFamily="18" charset="0"/>
            </a:endParaRPr>
          </a:p>
        </p:txBody>
      </p:sp>
      <p:pic>
        <p:nvPicPr>
          <p:cNvPr id="22" name="Picture 21"/>
          <p:cNvPicPr>
            <a:picLocks noChangeAspect="1"/>
          </p:cNvPicPr>
          <p:nvPr/>
        </p:nvPicPr>
        <p:blipFill>
          <a:blip r:embed="rId5"/>
          <a:stretch>
            <a:fillRect/>
          </a:stretch>
        </p:blipFill>
        <p:spPr>
          <a:xfrm>
            <a:off x="7924800" y="1186523"/>
            <a:ext cx="3703271" cy="4770140"/>
          </a:xfrm>
          <a:prstGeom prst="rect">
            <a:avLst/>
          </a:prstGeom>
          <a:ln>
            <a:noFill/>
          </a:ln>
          <a:effectLst>
            <a:softEdge rad="112500"/>
          </a:effectLst>
        </p:spPr>
      </p:pic>
      <p:sp>
        <p:nvSpPr>
          <p:cNvPr id="25" name="TextBox 24"/>
          <p:cNvSpPr txBox="1"/>
          <p:nvPr/>
        </p:nvSpPr>
        <p:spPr>
          <a:xfrm>
            <a:off x="7162800" y="5976507"/>
            <a:ext cx="4724400" cy="894860"/>
          </a:xfrm>
          <a:prstGeom prst="rect">
            <a:avLst/>
          </a:prstGeom>
          <a:noFill/>
        </p:spPr>
        <p:txBody>
          <a:bodyPr wrap="square">
            <a:spAutoFit/>
          </a:bodyPr>
          <a:lstStyle/>
          <a:p>
            <a:pPr marL="0" marR="0" algn="ctr">
              <a:lnSpc>
                <a:spcPct val="107000"/>
              </a:lnSpc>
              <a:spcBef>
                <a:spcPts val="0"/>
              </a:spcBef>
              <a:spcAft>
                <a:spcPts val="0"/>
              </a:spcAft>
            </a:pPr>
            <a:r>
              <a:rPr lang="en-US" sz="2500" i="1">
                <a:solidFill>
                  <a:srgbClr val="000000"/>
                </a:solidFill>
                <a:latin typeface="Arial" panose="020B0604020202020204" pitchFamily="34" charset="0"/>
                <a:ea typeface="Times New Roman" panose="02020603050405020304" pitchFamily="18" charset="0"/>
                <a:cs typeface="Times New Roman" panose="02020603050405020304" pitchFamily="18" charset="0"/>
              </a:rPr>
              <a:t>Ảnh chụp hoạt nghiệm </a:t>
            </a:r>
            <a:r>
              <a:rPr lang="en-US" sz="2500" i="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chuyển động của hai viên bi A và B</a:t>
            </a:r>
            <a:endParaRPr lang="en-US" sz="2500">
              <a:effectLst/>
              <a:latin typeface="Calibri" panose="020F0502020204030204" pitchFamily="34" charset="0"/>
              <a:ea typeface="游明朝" panose="02020400000000000000" pitchFamily="18" charset="-128"/>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8" grpId="0"/>
      <p:bldP spid="2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56"/>
          <p:cNvGrpSpPr/>
          <p:nvPr/>
        </p:nvGrpSpPr>
        <p:grpSpPr>
          <a:xfrm>
            <a:off x="4718423" y="126868"/>
            <a:ext cx="2590800" cy="531988"/>
            <a:chOff x="2193" y="0"/>
            <a:chExt cx="2245706" cy="1239104"/>
          </a:xfrm>
          <a:solidFill>
            <a:srgbClr val="002060"/>
          </a:solidFill>
          <a:scene3d>
            <a:camera prst="orthographicFront"/>
            <a:lightRig rig="threePt" dir="t">
              <a:rot lat="0" lon="0" rev="7500000"/>
            </a:lightRig>
          </a:scene3d>
        </p:grpSpPr>
        <p:sp>
          <p:nvSpPr>
            <p:cNvPr id="24" name="Rounded Rectangle 57"/>
            <p:cNvSpPr/>
            <p:nvPr/>
          </p:nvSpPr>
          <p:spPr>
            <a:xfrm>
              <a:off x="2193" y="0"/>
              <a:ext cx="2245706" cy="1239104"/>
            </a:xfrm>
            <a:prstGeom prst="roundRect">
              <a:avLst/>
            </a:prstGeom>
            <a:grpFill/>
            <a:sp3d prstMaterial="plastic">
              <a:bevelT w="127000" h="25400" prst="relaxedInset"/>
            </a:sp3d>
          </p:spPr>
          <p:style>
            <a:lnRef idx="0">
              <a:schemeClr val="lt2">
                <a:hueOff val="0"/>
                <a:satOff val="0"/>
                <a:lumOff val="0"/>
                <a:alphaOff val="0"/>
              </a:schemeClr>
            </a:lnRef>
            <a:fillRef idx="3">
              <a:schemeClr val="dk2">
                <a:hueOff val="0"/>
                <a:satOff val="0"/>
                <a:lumOff val="0"/>
                <a:alphaOff val="0"/>
              </a:schemeClr>
            </a:fillRef>
            <a:effectRef idx="2">
              <a:schemeClr val="dk2">
                <a:hueOff val="0"/>
                <a:satOff val="0"/>
                <a:lumOff val="0"/>
                <a:alphaOff val="0"/>
              </a:schemeClr>
            </a:effectRef>
            <a:fontRef idx="minor">
              <a:schemeClr val="lt1"/>
            </a:fontRef>
          </p:style>
        </p:sp>
        <p:sp>
          <p:nvSpPr>
            <p:cNvPr id="25" name="Rounded Rectangle 4"/>
            <p:cNvSpPr/>
            <p:nvPr/>
          </p:nvSpPr>
          <p:spPr>
            <a:xfrm>
              <a:off x="77334" y="60488"/>
              <a:ext cx="2124730" cy="1118127"/>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121920" tIns="60960" rIns="121920" bIns="60960" numCol="1" spcCol="1270" anchor="ctr" anchorCtr="0">
              <a:noAutofit/>
            </a:bodyPr>
            <a:lstStyle/>
            <a:p>
              <a:pPr algn="ctr" defTabSz="1422400">
                <a:lnSpc>
                  <a:spcPct val="90000"/>
                </a:lnSpc>
                <a:spcBef>
                  <a:spcPct val="0"/>
                </a:spcBef>
                <a:spcAft>
                  <a:spcPct val="35000"/>
                </a:spcAft>
              </a:pPr>
              <a:r>
                <a:rPr lang="en-US" sz="2600" b="1">
                  <a:latin typeface="Arial" panose="020B0604020202020204" pitchFamily="34" charset="0"/>
                  <a:cs typeface="Arial" panose="020B0604020202020204" pitchFamily="34" charset="0"/>
                </a:rPr>
                <a:t>Câu hỏi</a:t>
              </a:r>
              <a:endParaRPr lang="en-US" sz="2600" b="1">
                <a:latin typeface="Arial" panose="020B0604020202020204" pitchFamily="34" charset="0"/>
                <a:cs typeface="Arial" panose="020B0604020202020204" pitchFamily="34" charset="0"/>
              </a:endParaRPr>
            </a:p>
          </p:txBody>
        </p:sp>
      </p:grpSp>
      <p:sp>
        <p:nvSpPr>
          <p:cNvPr id="26" name="Rectangle: Rounded Corners 25"/>
          <p:cNvSpPr/>
          <p:nvPr/>
        </p:nvSpPr>
        <p:spPr>
          <a:xfrm>
            <a:off x="838200" y="762000"/>
            <a:ext cx="10972800" cy="861774"/>
          </a:xfrm>
          <a:prstGeom prst="roundRect">
            <a:avLst>
              <a:gd name="adj" fmla="val 8564"/>
            </a:avLst>
          </a:prstGeom>
          <a:solidFill>
            <a:schemeClr val="accent5">
              <a:lumMod val="20000"/>
              <a:lumOff val="80000"/>
            </a:schemeClr>
          </a:solidFill>
          <a:ln cmpd="dbl">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30" name="Text Box 29"/>
          <p:cNvSpPr txBox="1">
            <a:spLocks noChangeArrowheads="1"/>
          </p:cNvSpPr>
          <p:nvPr/>
        </p:nvSpPr>
        <p:spPr bwMode="auto">
          <a:xfrm>
            <a:off x="1108649" y="737758"/>
            <a:ext cx="10431902"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sz="2500">
                <a:latin typeface="Arial" panose="020B0604020202020204" pitchFamily="34" charset="0"/>
                <a:cs typeface="Arial" panose="020B0604020202020204" pitchFamily="34" charset="0"/>
              </a:rPr>
              <a:t>Hãy nhận xét về sự thay đổi vị trí theo phương thẳng đứng của hai viên bi sau những khoảng thời gian bằng nhau.</a:t>
            </a:r>
            <a:endParaRPr lang="en-US" sz="2500">
              <a:latin typeface="Arial" panose="020B0604020202020204" pitchFamily="34" charset="0"/>
              <a:cs typeface="Arial" panose="020B0604020202020204" pitchFamily="34" charset="0"/>
            </a:endParaRPr>
          </a:p>
        </p:txBody>
      </p:sp>
      <p:grpSp>
        <p:nvGrpSpPr>
          <p:cNvPr id="32" name="Group 31"/>
          <p:cNvGrpSpPr/>
          <p:nvPr/>
        </p:nvGrpSpPr>
        <p:grpSpPr>
          <a:xfrm>
            <a:off x="523655" y="427780"/>
            <a:ext cx="629089" cy="639020"/>
            <a:chOff x="493574" y="321685"/>
            <a:chExt cx="755550" cy="790692"/>
          </a:xfrm>
        </p:grpSpPr>
        <p:sp>
          <p:nvSpPr>
            <p:cNvPr id="33" name="Oval 32"/>
            <p:cNvSpPr/>
            <p:nvPr/>
          </p:nvSpPr>
          <p:spPr>
            <a:xfrm>
              <a:off x="504123" y="333892"/>
              <a:ext cx="644399" cy="65963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descr="Icon&#10;&#10;Description automatically generated"/>
            <p:cNvPicPr>
              <a:picLocks noChangeAspect="1"/>
            </p:cNvPicPr>
            <p:nvPr/>
          </p:nvPicPr>
          <p:blipFill>
            <a:blip r:embed="rId1" cstate="print">
              <a:extLst>
                <a:ext uri="{BEBA8EAE-BF5A-486C-A8C5-ECC9F3942E4B}">
                  <a14:imgProps xmlns:a14="http://schemas.microsoft.com/office/drawing/2010/main">
                    <a14:imgLayer r:embed="rId2">
                      <a14:imgEffect>
                        <a14:backgroundRemoval t="7000" b="90000" l="7442" r="90349">
                          <a14:foregroundMark x1="7558" y1="39556" x2="7558" y2="39556"/>
                          <a14:foregroundMark x1="46744" y1="8556" x2="46744" y2="8556"/>
                          <a14:foregroundMark x1="49302" y1="7000" x2="49302" y2="7000"/>
                          <a14:foregroundMark x1="90349" y1="44333" x2="90349" y2="44333"/>
                        </a14:backgroundRemoval>
                      </a14:imgEffect>
                    </a14:imgLayer>
                  </a14:imgProps>
                </a:ext>
                <a:ext uri="{28A0092B-C50C-407E-A947-70E740481C1C}">
                  <a14:useLocalDpi xmlns:a14="http://schemas.microsoft.com/office/drawing/2010/main" val="0"/>
                </a:ext>
              </a:extLst>
            </a:blip>
            <a:stretch>
              <a:fillRect/>
            </a:stretch>
          </p:blipFill>
          <p:spPr>
            <a:xfrm>
              <a:off x="493574" y="321685"/>
              <a:ext cx="755550" cy="790692"/>
            </a:xfrm>
            <a:prstGeom prst="rect">
              <a:avLst/>
            </a:prstGeom>
          </p:spPr>
        </p:pic>
      </p:grpSp>
      <p:pic>
        <p:nvPicPr>
          <p:cNvPr id="3" name="Picture 2"/>
          <p:cNvPicPr>
            <a:picLocks noChangeAspect="1"/>
          </p:cNvPicPr>
          <p:nvPr/>
        </p:nvPicPr>
        <p:blipFill>
          <a:blip r:embed="rId3"/>
          <a:stretch>
            <a:fillRect/>
          </a:stretch>
        </p:blipFill>
        <p:spPr>
          <a:xfrm>
            <a:off x="4038600" y="1923887"/>
            <a:ext cx="3568849" cy="456659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9497" y="65600"/>
            <a:ext cx="8603569" cy="542538"/>
            <a:chOff x="74035" y="2231322"/>
            <a:chExt cx="8550261" cy="757342"/>
          </a:xfrm>
        </p:grpSpPr>
        <p:grpSp>
          <p:nvGrpSpPr>
            <p:cNvPr id="5" name="Group 70"/>
            <p:cNvGrpSpPr/>
            <p:nvPr/>
          </p:nvGrpSpPr>
          <p:grpSpPr bwMode="auto">
            <a:xfrm>
              <a:off x="286108" y="2280389"/>
              <a:ext cx="5875473" cy="708275"/>
              <a:chOff x="564747" y="3403331"/>
              <a:chExt cx="3025594" cy="1364238"/>
            </a:xfrm>
          </p:grpSpPr>
          <p:pic>
            <p:nvPicPr>
              <p:cNvPr id="8" name="Picture 8" descr="empty-green-rectangl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64747" y="3403331"/>
                <a:ext cx="3025594" cy="13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9" descr="green-top-fad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205129" y="3887447"/>
                <a:ext cx="1273934" cy="396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 name="TextBox 5"/>
            <p:cNvSpPr txBox="1"/>
            <p:nvPr/>
          </p:nvSpPr>
          <p:spPr bwMode="auto">
            <a:xfrm>
              <a:off x="74035" y="2267003"/>
              <a:ext cx="1501326" cy="687413"/>
            </a:xfrm>
            <a:prstGeom prst="rect">
              <a:avLst/>
            </a:prstGeom>
            <a:noFill/>
          </p:spPr>
          <p:txBody>
            <a:bodyPr wrap="square">
              <a:spAutoFit/>
            </a:bodyPr>
            <a:lstStyle/>
            <a:p>
              <a:pPr algn="ctr">
                <a:defRPr/>
              </a:pPr>
              <a:r>
                <a:rPr lang="en-US" sz="2600">
                  <a:ln w="18415" cmpd="sng">
                    <a:solidFill>
                      <a:srgbClr val="FFFFFF"/>
                    </a:solidFill>
                    <a:prstDash val="solid"/>
                  </a:ln>
                  <a:solidFill>
                    <a:schemeClr val="tx1"/>
                  </a:solidFill>
                  <a:effectLst>
                    <a:glow rad="101600">
                      <a:schemeClr val="accent4">
                        <a:satMod val="175000"/>
                        <a:alpha val="40000"/>
                      </a:schemeClr>
                    </a:glow>
                    <a:outerShdw blurRad="63500" dir="3600000" algn="tl" rotWithShape="0">
                      <a:srgbClr val="000000">
                        <a:alpha val="70000"/>
                      </a:srgbClr>
                    </a:outerShdw>
                  </a:effectLst>
                  <a:latin typeface="Arial" panose="020B0604020202020204" pitchFamily="34" charset="0"/>
                  <a:cs typeface="Arial" panose="020B0604020202020204" pitchFamily="34" charset="0"/>
                </a:rPr>
                <a:t>I</a:t>
              </a:r>
              <a:endParaRPr lang="en-US" sz="2600" dirty="0">
                <a:ln w="18415" cmpd="sng">
                  <a:solidFill>
                    <a:srgbClr val="FFFFFF"/>
                  </a:solidFill>
                  <a:prstDash val="solid"/>
                </a:ln>
                <a:solidFill>
                  <a:schemeClr val="tx1"/>
                </a:solidFill>
                <a:effectLst>
                  <a:glow rad="101600">
                    <a:schemeClr val="accent4">
                      <a:satMod val="175000"/>
                      <a:alpha val="40000"/>
                    </a:schemeClr>
                  </a:glow>
                  <a:outerShdw blurRad="63500" dir="3600000" algn="tl" rotWithShape="0">
                    <a:srgbClr val="000000">
                      <a:alpha val="70000"/>
                    </a:srgbClr>
                  </a:outerShdw>
                </a:effectLst>
                <a:latin typeface="Arial" panose="020B0604020202020204" pitchFamily="34" charset="0"/>
                <a:cs typeface="Arial" panose="020B0604020202020204" pitchFamily="34" charset="0"/>
              </a:endParaRPr>
            </a:p>
          </p:txBody>
        </p:sp>
        <p:sp>
          <p:nvSpPr>
            <p:cNvPr id="7" name="Rectangle 1026060"/>
            <p:cNvSpPr>
              <a:spLocks noChangeArrowheads="1"/>
            </p:cNvSpPr>
            <p:nvPr/>
          </p:nvSpPr>
          <p:spPr bwMode="auto">
            <a:xfrm>
              <a:off x="1209204" y="2231322"/>
              <a:ext cx="7415092" cy="756153"/>
            </a:xfrm>
            <a:prstGeom prst="rect">
              <a:avLst/>
            </a:prstGeom>
            <a:noFill/>
            <a:ln w="9525" algn="ctr">
              <a:noFill/>
              <a:miter lim="800000"/>
            </a:ln>
          </p:spPr>
          <p:txBody>
            <a:bodyPr wrap="square" lIns="109728" tIns="54864" rIns="109728" bIns="54864">
              <a:spAutoFit/>
            </a:bodyPr>
            <a:lstStyle>
              <a:lvl1pPr marL="287655" indent="-287655" defTabSz="1095375">
                <a:defRPr>
                  <a:solidFill>
                    <a:schemeClr val="tx1"/>
                  </a:solidFill>
                  <a:latin typeface="Arial" panose="020B0604020202020204" pitchFamily="34" charset="0"/>
                </a:defRPr>
              </a:lvl1pPr>
              <a:lvl2pPr marL="742950" indent="-285750" defTabSz="1095375">
                <a:defRPr>
                  <a:solidFill>
                    <a:schemeClr val="tx1"/>
                  </a:solidFill>
                  <a:latin typeface="Arial" panose="020B0604020202020204" pitchFamily="34" charset="0"/>
                </a:defRPr>
              </a:lvl2pPr>
              <a:lvl3pPr marL="1143000" indent="-228600" defTabSz="1095375">
                <a:defRPr>
                  <a:solidFill>
                    <a:schemeClr val="tx1"/>
                  </a:solidFill>
                  <a:latin typeface="Arial" panose="020B0604020202020204" pitchFamily="34" charset="0"/>
                </a:defRPr>
              </a:lvl3pPr>
              <a:lvl4pPr marL="1600200" indent="-228600" defTabSz="1095375">
                <a:defRPr>
                  <a:solidFill>
                    <a:schemeClr val="tx1"/>
                  </a:solidFill>
                  <a:latin typeface="Arial" panose="020B0604020202020204" pitchFamily="34" charset="0"/>
                </a:defRPr>
              </a:lvl4pPr>
              <a:lvl5pPr marL="2057400" indent="-228600" defTabSz="1095375">
                <a:defRPr>
                  <a:solidFill>
                    <a:schemeClr val="tx1"/>
                  </a:solidFill>
                  <a:latin typeface="Arial" panose="020B0604020202020204" pitchFamily="34" charset="0"/>
                </a:defRPr>
              </a:lvl5pPr>
              <a:lvl6pPr marL="2514600" indent="-228600" defTabSz="1095375" fontAlgn="base">
                <a:spcBef>
                  <a:spcPct val="0"/>
                </a:spcBef>
                <a:spcAft>
                  <a:spcPct val="0"/>
                </a:spcAft>
                <a:defRPr>
                  <a:solidFill>
                    <a:schemeClr val="tx1"/>
                  </a:solidFill>
                  <a:latin typeface="Arial" panose="020B0604020202020204" pitchFamily="34" charset="0"/>
                </a:defRPr>
              </a:lvl6pPr>
              <a:lvl7pPr marL="2971800" indent="-228600" defTabSz="1095375" fontAlgn="base">
                <a:spcBef>
                  <a:spcPct val="0"/>
                </a:spcBef>
                <a:spcAft>
                  <a:spcPct val="0"/>
                </a:spcAft>
                <a:defRPr>
                  <a:solidFill>
                    <a:schemeClr val="tx1"/>
                  </a:solidFill>
                  <a:latin typeface="Arial" panose="020B0604020202020204" pitchFamily="34" charset="0"/>
                </a:defRPr>
              </a:lvl7pPr>
              <a:lvl8pPr marL="3429000" indent="-228600" defTabSz="1095375" fontAlgn="base">
                <a:spcBef>
                  <a:spcPct val="0"/>
                </a:spcBef>
                <a:spcAft>
                  <a:spcPct val="0"/>
                </a:spcAft>
                <a:defRPr>
                  <a:solidFill>
                    <a:schemeClr val="tx1"/>
                  </a:solidFill>
                  <a:latin typeface="Arial" panose="020B0604020202020204" pitchFamily="34" charset="0"/>
                </a:defRPr>
              </a:lvl8pPr>
              <a:lvl9pPr marL="3886200" indent="-228600" defTabSz="1095375" fontAlgn="base">
                <a:spcBef>
                  <a:spcPct val="0"/>
                </a:spcBef>
                <a:spcAft>
                  <a:spcPct val="0"/>
                </a:spcAft>
                <a:defRPr>
                  <a:solidFill>
                    <a:schemeClr val="tx1"/>
                  </a:solidFill>
                  <a:latin typeface="Arial" panose="020B0604020202020204" pitchFamily="34" charset="0"/>
                </a:defRPr>
              </a:lvl9pPr>
            </a:lstStyle>
            <a:p>
              <a:pPr marL="0" indent="0" defTabSz="1095375">
                <a:buClr>
                  <a:schemeClr val="tx2"/>
                </a:buClr>
                <a:buSzPct val="95000"/>
                <a:defRPr/>
              </a:pPr>
              <a:r>
                <a:rPr lang="en-US" sz="2800" i="1">
                  <a:cs typeface="Arial" panose="020B0604020202020204" pitchFamily="34" charset="0"/>
                </a:rPr>
                <a:t>Chuyển động ném ngang </a:t>
              </a:r>
              <a:endParaRPr lang="en-US" sz="2800" dirty="0">
                <a:cs typeface="Arial" panose="020B0604020202020204" pitchFamily="34" charset="0"/>
              </a:endParaRPr>
            </a:p>
          </p:txBody>
        </p:sp>
      </p:grpSp>
      <p:pic>
        <p:nvPicPr>
          <p:cNvPr id="15" name="Picture 5" descr="empty-blue-rectang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942" y="1186523"/>
            <a:ext cx="7162800" cy="4989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 Box 13"/>
          <p:cNvSpPr txBox="1">
            <a:spLocks noChangeArrowheads="1"/>
          </p:cNvSpPr>
          <p:nvPr/>
        </p:nvSpPr>
        <p:spPr bwMode="auto">
          <a:xfrm>
            <a:off x="338942" y="666498"/>
            <a:ext cx="57570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400" i="1">
                <a:solidFill>
                  <a:srgbClr val="0070C0"/>
                </a:solidFill>
                <a:cs typeface="Arial" panose="020B0604020202020204" pitchFamily="34" charset="0"/>
              </a:rPr>
              <a:t>3. Phân tích kết quả thí nghiệm </a:t>
            </a:r>
            <a:endParaRPr lang="en-US" altLang="en-US" sz="2400" i="1">
              <a:solidFill>
                <a:srgbClr val="0070C0"/>
              </a:solidFill>
              <a:cs typeface="Arial" panose="020B0604020202020204" pitchFamily="34" charset="0"/>
            </a:endParaRPr>
          </a:p>
        </p:txBody>
      </p:sp>
      <p:sp>
        <p:nvSpPr>
          <p:cNvPr id="20" name="TextBox 19"/>
          <p:cNvSpPr txBox="1"/>
          <p:nvPr/>
        </p:nvSpPr>
        <p:spPr>
          <a:xfrm>
            <a:off x="831915" y="1487353"/>
            <a:ext cx="6178486" cy="1246495"/>
          </a:xfrm>
          <a:prstGeom prst="rect">
            <a:avLst/>
          </a:prstGeom>
          <a:noFill/>
        </p:spPr>
        <p:txBody>
          <a:bodyPr wrap="square">
            <a:spAutoFit/>
          </a:bodyPr>
          <a:lstStyle/>
          <a:p>
            <a:pPr algn="just"/>
            <a:r>
              <a:rPr lang="en-US" sz="2500">
                <a:latin typeface="Arial" panose="020B0604020202020204" pitchFamily="34" charset="0"/>
                <a:cs typeface="Arial" panose="020B0604020202020204" pitchFamily="34" charset="0"/>
              </a:rPr>
              <a:t>- </a:t>
            </a:r>
            <a:r>
              <a:rPr lang="en-US" sz="2500" b="1">
                <a:latin typeface="Arial" panose="020B0604020202020204" pitchFamily="34" charset="0"/>
                <a:cs typeface="Arial" panose="020B0604020202020204" pitchFamily="34" charset="0"/>
              </a:rPr>
              <a:t>Thành phần chuyển động theo phương thẳng đứng </a:t>
            </a:r>
            <a:r>
              <a:rPr lang="en-US" sz="2500">
                <a:latin typeface="Arial" panose="020B0604020202020204" pitchFamily="34" charset="0"/>
                <a:cs typeface="Arial" panose="020B0604020202020204" pitchFamily="34" charset="0"/>
              </a:rPr>
              <a:t>của viên bi A giống chuyển động rơi của viên bi B.</a:t>
            </a:r>
            <a:endParaRPr lang="en-US" sz="2500">
              <a:latin typeface="Arial" panose="020B0604020202020204" pitchFamily="34" charset="0"/>
              <a:cs typeface="Arial" panose="020B0604020202020204" pitchFamily="34" charset="0"/>
            </a:endParaRPr>
          </a:p>
        </p:txBody>
      </p:sp>
      <p:pic>
        <p:nvPicPr>
          <p:cNvPr id="12" name="Picture 11"/>
          <p:cNvPicPr>
            <a:picLocks noChangeAspect="1"/>
          </p:cNvPicPr>
          <p:nvPr/>
        </p:nvPicPr>
        <p:blipFill>
          <a:blip r:embed="rId4"/>
          <a:stretch>
            <a:fillRect/>
          </a:stretch>
        </p:blipFill>
        <p:spPr>
          <a:xfrm>
            <a:off x="7678121" y="1112388"/>
            <a:ext cx="3957063" cy="5063338"/>
          </a:xfrm>
          <a:prstGeom prst="rect">
            <a:avLst/>
          </a:prstGeom>
        </p:spPr>
      </p:pic>
      <p:sp>
        <p:nvSpPr>
          <p:cNvPr id="13" name="TextBox 12"/>
          <p:cNvSpPr txBox="1"/>
          <p:nvPr/>
        </p:nvSpPr>
        <p:spPr>
          <a:xfrm>
            <a:off x="854264" y="2950236"/>
            <a:ext cx="5827354" cy="1631216"/>
          </a:xfrm>
          <a:prstGeom prst="rect">
            <a:avLst/>
          </a:prstGeom>
          <a:noFill/>
        </p:spPr>
        <p:txBody>
          <a:bodyPr wrap="square">
            <a:spAutoFit/>
          </a:bodyPr>
          <a:lstStyle/>
          <a:p>
            <a:pPr algn="just"/>
            <a:r>
              <a:rPr lang="en-US" sz="2500">
                <a:latin typeface="Arial" panose="020B0604020202020204" pitchFamily="34" charset="0"/>
                <a:cs typeface="Arial" panose="020B0604020202020204" pitchFamily="34" charset="0"/>
                <a:sym typeface="Symbol" panose="05050102010706020507" pitchFamily="18" charset="2"/>
              </a:rPr>
              <a:t></a:t>
            </a:r>
            <a:r>
              <a:rPr lang="en-US" sz="2500">
                <a:latin typeface="Arial" panose="020B0604020202020204" pitchFamily="34" charset="0"/>
                <a:cs typeface="Arial" panose="020B0604020202020204" pitchFamily="34" charset="0"/>
              </a:rPr>
              <a:t>Thành phần chuyển động theo phương nằm ngang của viên bi A không ảnh hưởng đến thành phần chuyển động theo phương thẳng đứng của nó:</a:t>
            </a:r>
            <a:endParaRPr lang="en-US" sz="2500">
              <a:latin typeface="Arial" panose="020B0604020202020204" pitchFamily="34" charset="0"/>
              <a:cs typeface="Arial" panose="020B0604020202020204" pitchFamily="34" charset="0"/>
            </a:endParaRPr>
          </a:p>
        </p:txBody>
      </p:sp>
      <p:sp>
        <p:nvSpPr>
          <p:cNvPr id="14" name="TextBox 13"/>
          <p:cNvSpPr txBox="1"/>
          <p:nvPr/>
        </p:nvSpPr>
        <p:spPr>
          <a:xfrm>
            <a:off x="854264" y="4809703"/>
            <a:ext cx="5522554" cy="861774"/>
          </a:xfrm>
          <a:prstGeom prst="rect">
            <a:avLst/>
          </a:prstGeom>
          <a:noFill/>
        </p:spPr>
        <p:txBody>
          <a:bodyPr wrap="square">
            <a:spAutoFit/>
          </a:bodyPr>
          <a:lstStyle/>
          <a:p>
            <a:pPr algn="ctr"/>
            <a:r>
              <a:rPr lang="en-US" sz="2500" b="1">
                <a:solidFill>
                  <a:srgbClr val="C00000"/>
                </a:solidFill>
                <a:latin typeface="Arial" panose="020B0604020202020204" pitchFamily="34" charset="0"/>
                <a:cs typeface="Arial" panose="020B0604020202020204" pitchFamily="34" charset="0"/>
              </a:rPr>
              <a:t>Hai chuyển động thành phần này độc lập với nhau. </a:t>
            </a:r>
            <a:endParaRPr lang="en-US" sz="2500" b="1">
              <a:solidFill>
                <a:srgbClr val="C00000"/>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3" grpId="0"/>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9497" y="65600"/>
            <a:ext cx="8603569" cy="542538"/>
            <a:chOff x="74035" y="2231322"/>
            <a:chExt cx="8550261" cy="757342"/>
          </a:xfrm>
        </p:grpSpPr>
        <p:grpSp>
          <p:nvGrpSpPr>
            <p:cNvPr id="5" name="Group 70"/>
            <p:cNvGrpSpPr/>
            <p:nvPr/>
          </p:nvGrpSpPr>
          <p:grpSpPr bwMode="auto">
            <a:xfrm>
              <a:off x="286108" y="2280389"/>
              <a:ext cx="5875473" cy="708275"/>
              <a:chOff x="564747" y="3403331"/>
              <a:chExt cx="3025594" cy="1364238"/>
            </a:xfrm>
          </p:grpSpPr>
          <p:pic>
            <p:nvPicPr>
              <p:cNvPr id="8" name="Picture 8" descr="empty-green-rectangl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64747" y="3403331"/>
                <a:ext cx="3025594" cy="13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9" descr="green-top-fad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205129" y="3887447"/>
                <a:ext cx="1273934" cy="396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 name="TextBox 5"/>
            <p:cNvSpPr txBox="1"/>
            <p:nvPr/>
          </p:nvSpPr>
          <p:spPr bwMode="auto">
            <a:xfrm>
              <a:off x="74035" y="2267003"/>
              <a:ext cx="1501326" cy="687413"/>
            </a:xfrm>
            <a:prstGeom prst="rect">
              <a:avLst/>
            </a:prstGeom>
            <a:noFill/>
          </p:spPr>
          <p:txBody>
            <a:bodyPr wrap="square">
              <a:spAutoFit/>
            </a:bodyPr>
            <a:lstStyle/>
            <a:p>
              <a:pPr algn="ctr">
                <a:defRPr/>
              </a:pPr>
              <a:r>
                <a:rPr lang="en-US" sz="2600">
                  <a:ln w="18415" cmpd="sng">
                    <a:solidFill>
                      <a:srgbClr val="FFFFFF"/>
                    </a:solidFill>
                    <a:prstDash val="solid"/>
                  </a:ln>
                  <a:solidFill>
                    <a:schemeClr val="tx1"/>
                  </a:solidFill>
                  <a:effectLst>
                    <a:glow rad="101600">
                      <a:schemeClr val="accent4">
                        <a:satMod val="175000"/>
                        <a:alpha val="40000"/>
                      </a:schemeClr>
                    </a:glow>
                    <a:outerShdw blurRad="63500" dir="3600000" algn="tl" rotWithShape="0">
                      <a:srgbClr val="000000">
                        <a:alpha val="70000"/>
                      </a:srgbClr>
                    </a:outerShdw>
                  </a:effectLst>
                  <a:latin typeface="Arial" panose="020B0604020202020204" pitchFamily="34" charset="0"/>
                  <a:cs typeface="Arial" panose="020B0604020202020204" pitchFamily="34" charset="0"/>
                </a:rPr>
                <a:t>I</a:t>
              </a:r>
              <a:endParaRPr lang="en-US" sz="2600" dirty="0">
                <a:ln w="18415" cmpd="sng">
                  <a:solidFill>
                    <a:srgbClr val="FFFFFF"/>
                  </a:solidFill>
                  <a:prstDash val="solid"/>
                </a:ln>
                <a:solidFill>
                  <a:schemeClr val="tx1"/>
                </a:solidFill>
                <a:effectLst>
                  <a:glow rad="101600">
                    <a:schemeClr val="accent4">
                      <a:satMod val="175000"/>
                      <a:alpha val="40000"/>
                    </a:schemeClr>
                  </a:glow>
                  <a:outerShdw blurRad="63500" dir="3600000" algn="tl" rotWithShape="0">
                    <a:srgbClr val="000000">
                      <a:alpha val="70000"/>
                    </a:srgbClr>
                  </a:outerShdw>
                </a:effectLst>
                <a:latin typeface="Arial" panose="020B0604020202020204" pitchFamily="34" charset="0"/>
                <a:cs typeface="Arial" panose="020B0604020202020204" pitchFamily="34" charset="0"/>
              </a:endParaRPr>
            </a:p>
          </p:txBody>
        </p:sp>
        <p:sp>
          <p:nvSpPr>
            <p:cNvPr id="7" name="Rectangle 1026060"/>
            <p:cNvSpPr>
              <a:spLocks noChangeArrowheads="1"/>
            </p:cNvSpPr>
            <p:nvPr/>
          </p:nvSpPr>
          <p:spPr bwMode="auto">
            <a:xfrm>
              <a:off x="1209204" y="2231322"/>
              <a:ext cx="7415092" cy="756153"/>
            </a:xfrm>
            <a:prstGeom prst="rect">
              <a:avLst/>
            </a:prstGeom>
            <a:noFill/>
            <a:ln w="9525" algn="ctr">
              <a:noFill/>
              <a:miter lim="800000"/>
            </a:ln>
          </p:spPr>
          <p:txBody>
            <a:bodyPr wrap="square" lIns="109728" tIns="54864" rIns="109728" bIns="54864">
              <a:spAutoFit/>
            </a:bodyPr>
            <a:lstStyle>
              <a:lvl1pPr marL="287655" indent="-287655" defTabSz="1095375">
                <a:defRPr>
                  <a:solidFill>
                    <a:schemeClr val="tx1"/>
                  </a:solidFill>
                  <a:latin typeface="Arial" panose="020B0604020202020204" pitchFamily="34" charset="0"/>
                </a:defRPr>
              </a:lvl1pPr>
              <a:lvl2pPr marL="742950" indent="-285750" defTabSz="1095375">
                <a:defRPr>
                  <a:solidFill>
                    <a:schemeClr val="tx1"/>
                  </a:solidFill>
                  <a:latin typeface="Arial" panose="020B0604020202020204" pitchFamily="34" charset="0"/>
                </a:defRPr>
              </a:lvl2pPr>
              <a:lvl3pPr marL="1143000" indent="-228600" defTabSz="1095375">
                <a:defRPr>
                  <a:solidFill>
                    <a:schemeClr val="tx1"/>
                  </a:solidFill>
                  <a:latin typeface="Arial" panose="020B0604020202020204" pitchFamily="34" charset="0"/>
                </a:defRPr>
              </a:lvl3pPr>
              <a:lvl4pPr marL="1600200" indent="-228600" defTabSz="1095375">
                <a:defRPr>
                  <a:solidFill>
                    <a:schemeClr val="tx1"/>
                  </a:solidFill>
                  <a:latin typeface="Arial" panose="020B0604020202020204" pitchFamily="34" charset="0"/>
                </a:defRPr>
              </a:lvl4pPr>
              <a:lvl5pPr marL="2057400" indent="-228600" defTabSz="1095375">
                <a:defRPr>
                  <a:solidFill>
                    <a:schemeClr val="tx1"/>
                  </a:solidFill>
                  <a:latin typeface="Arial" panose="020B0604020202020204" pitchFamily="34" charset="0"/>
                </a:defRPr>
              </a:lvl5pPr>
              <a:lvl6pPr marL="2514600" indent="-228600" defTabSz="1095375" fontAlgn="base">
                <a:spcBef>
                  <a:spcPct val="0"/>
                </a:spcBef>
                <a:spcAft>
                  <a:spcPct val="0"/>
                </a:spcAft>
                <a:defRPr>
                  <a:solidFill>
                    <a:schemeClr val="tx1"/>
                  </a:solidFill>
                  <a:latin typeface="Arial" panose="020B0604020202020204" pitchFamily="34" charset="0"/>
                </a:defRPr>
              </a:lvl6pPr>
              <a:lvl7pPr marL="2971800" indent="-228600" defTabSz="1095375" fontAlgn="base">
                <a:spcBef>
                  <a:spcPct val="0"/>
                </a:spcBef>
                <a:spcAft>
                  <a:spcPct val="0"/>
                </a:spcAft>
                <a:defRPr>
                  <a:solidFill>
                    <a:schemeClr val="tx1"/>
                  </a:solidFill>
                  <a:latin typeface="Arial" panose="020B0604020202020204" pitchFamily="34" charset="0"/>
                </a:defRPr>
              </a:lvl7pPr>
              <a:lvl8pPr marL="3429000" indent="-228600" defTabSz="1095375" fontAlgn="base">
                <a:spcBef>
                  <a:spcPct val="0"/>
                </a:spcBef>
                <a:spcAft>
                  <a:spcPct val="0"/>
                </a:spcAft>
                <a:defRPr>
                  <a:solidFill>
                    <a:schemeClr val="tx1"/>
                  </a:solidFill>
                  <a:latin typeface="Arial" panose="020B0604020202020204" pitchFamily="34" charset="0"/>
                </a:defRPr>
              </a:lvl8pPr>
              <a:lvl9pPr marL="3886200" indent="-228600" defTabSz="1095375" fontAlgn="base">
                <a:spcBef>
                  <a:spcPct val="0"/>
                </a:spcBef>
                <a:spcAft>
                  <a:spcPct val="0"/>
                </a:spcAft>
                <a:defRPr>
                  <a:solidFill>
                    <a:schemeClr val="tx1"/>
                  </a:solidFill>
                  <a:latin typeface="Arial" panose="020B0604020202020204" pitchFamily="34" charset="0"/>
                </a:defRPr>
              </a:lvl9pPr>
            </a:lstStyle>
            <a:p>
              <a:pPr marL="0" indent="0" defTabSz="1095375">
                <a:buClr>
                  <a:schemeClr val="tx2"/>
                </a:buClr>
                <a:buSzPct val="95000"/>
                <a:defRPr/>
              </a:pPr>
              <a:r>
                <a:rPr lang="en-US" sz="2800" i="1">
                  <a:cs typeface="Arial" panose="020B0604020202020204" pitchFamily="34" charset="0"/>
                </a:rPr>
                <a:t>Chuyển động ném ngang </a:t>
              </a:r>
              <a:endParaRPr lang="en-US" sz="2800" dirty="0">
                <a:cs typeface="Arial" panose="020B0604020202020204" pitchFamily="34" charset="0"/>
              </a:endParaRPr>
            </a:p>
          </p:txBody>
        </p:sp>
      </p:grpSp>
      <p:sp>
        <p:nvSpPr>
          <p:cNvPr id="19" name="Text Box 13"/>
          <p:cNvSpPr txBox="1">
            <a:spLocks noChangeArrowheads="1"/>
          </p:cNvSpPr>
          <p:nvPr/>
        </p:nvSpPr>
        <p:spPr bwMode="auto">
          <a:xfrm>
            <a:off x="338942" y="666498"/>
            <a:ext cx="57570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400" i="1">
                <a:solidFill>
                  <a:srgbClr val="0070C0"/>
                </a:solidFill>
                <a:cs typeface="Arial" panose="020B0604020202020204" pitchFamily="34" charset="0"/>
              </a:rPr>
              <a:t>3. Phân tích kết quả thí nghiệm </a:t>
            </a:r>
            <a:endParaRPr lang="en-US" altLang="en-US" sz="2400" i="1">
              <a:solidFill>
                <a:srgbClr val="0070C0"/>
              </a:solidFill>
              <a:cs typeface="Arial" panose="020B0604020202020204" pitchFamily="34" charset="0"/>
            </a:endParaRPr>
          </a:p>
        </p:txBody>
      </p:sp>
      <p:sp>
        <p:nvSpPr>
          <p:cNvPr id="13" name="Text Box 13"/>
          <p:cNvSpPr txBox="1">
            <a:spLocks noChangeArrowheads="1"/>
          </p:cNvSpPr>
          <p:nvPr/>
        </p:nvSpPr>
        <p:spPr bwMode="auto">
          <a:xfrm>
            <a:off x="358465" y="1022651"/>
            <a:ext cx="77409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400" i="1">
                <a:solidFill>
                  <a:srgbClr val="00B050"/>
                </a:solidFill>
                <a:cs typeface="Arial" panose="020B0604020202020204" pitchFamily="34" charset="0"/>
              </a:rPr>
              <a:t>a) Thành phần chuyển động theo phương thẳng đứng</a:t>
            </a:r>
            <a:endParaRPr lang="en-US" altLang="en-US" sz="2400" i="1">
              <a:solidFill>
                <a:srgbClr val="00B050"/>
              </a:solidFill>
              <a:cs typeface="Arial" panose="020B0604020202020204" pitchFamily="34" charset="0"/>
            </a:endParaRPr>
          </a:p>
        </p:txBody>
      </p:sp>
      <p:sp>
        <p:nvSpPr>
          <p:cNvPr id="16" name="TextBox 15"/>
          <p:cNvSpPr txBox="1"/>
          <p:nvPr/>
        </p:nvSpPr>
        <p:spPr>
          <a:xfrm>
            <a:off x="457200" y="1642322"/>
            <a:ext cx="11453454" cy="861774"/>
          </a:xfrm>
          <a:prstGeom prst="rect">
            <a:avLst/>
          </a:prstGeom>
          <a:noFill/>
        </p:spPr>
        <p:txBody>
          <a:bodyPr wrap="square">
            <a:spAutoFit/>
          </a:bodyPr>
          <a:lstStyle/>
          <a:p>
            <a:pPr marL="342900" indent="-342900">
              <a:buFont typeface="Wingdings" panose="05000000000000000000" pitchFamily="2" charset="2"/>
              <a:buChar char="v"/>
            </a:pPr>
            <a:r>
              <a:rPr lang="en-US" sz="2500" i="1">
                <a:latin typeface="Arial" panose="020B0604020202020204" pitchFamily="34" charset="0"/>
                <a:cs typeface="Arial" panose="020B0604020202020204" pitchFamily="34" charset="0"/>
              </a:rPr>
              <a:t>Nếu bỏ qua sức cản của không khí thì chuyển động thành phần theo phương thẳng đứng của vật là chuyển động rơi tự do với vận tốc ban đầu bằng 0. </a:t>
            </a:r>
            <a:endParaRPr lang="en-US" sz="2500" i="1">
              <a:latin typeface="Arial" panose="020B0604020202020204" pitchFamily="34" charset="0"/>
              <a:cs typeface="Arial" panose="020B0604020202020204" pitchFamily="34" charset="0"/>
            </a:endParaRPr>
          </a:p>
        </p:txBody>
      </p:sp>
      <p:sp>
        <p:nvSpPr>
          <p:cNvPr id="17" name="TextBox 16"/>
          <p:cNvSpPr txBox="1"/>
          <p:nvPr/>
        </p:nvSpPr>
        <p:spPr>
          <a:xfrm>
            <a:off x="457200" y="2659703"/>
            <a:ext cx="5213534" cy="1246495"/>
          </a:xfrm>
          <a:prstGeom prst="rect">
            <a:avLst/>
          </a:prstGeom>
          <a:noFill/>
        </p:spPr>
        <p:txBody>
          <a:bodyPr wrap="square">
            <a:spAutoFit/>
          </a:bodyPr>
          <a:lstStyle/>
          <a:p>
            <a:pPr marL="342900" indent="-342900">
              <a:buFont typeface="Wingdings" panose="05000000000000000000" pitchFamily="2" charset="2"/>
              <a:buChar char="v"/>
            </a:pPr>
            <a:r>
              <a:rPr lang="en-US" sz="2500" i="1" dirty="0" err="1">
                <a:latin typeface="Arial" panose="020B0604020202020204" pitchFamily="34" charset="0"/>
                <a:cs typeface="Arial" panose="020B0604020202020204" pitchFamily="34" charset="0"/>
              </a:rPr>
              <a:t>Nếu</a:t>
            </a:r>
            <a:r>
              <a:rPr lang="en-US" sz="2500" i="1" dirty="0">
                <a:latin typeface="Arial" panose="020B0604020202020204" pitchFamily="34" charset="0"/>
                <a:cs typeface="Arial" panose="020B0604020202020204" pitchFamily="34" charset="0"/>
              </a:rPr>
              <a:t> </a:t>
            </a:r>
            <a:r>
              <a:rPr lang="en-US" sz="2500" i="1" dirty="0" err="1">
                <a:latin typeface="Arial" panose="020B0604020202020204" pitchFamily="34" charset="0"/>
                <a:cs typeface="Arial" panose="020B0604020202020204" pitchFamily="34" charset="0"/>
              </a:rPr>
              <a:t>chọn</a:t>
            </a:r>
            <a:r>
              <a:rPr lang="en-US" sz="2500" i="1" dirty="0">
                <a:latin typeface="Arial" panose="020B0604020202020204" pitchFamily="34" charset="0"/>
                <a:cs typeface="Arial" panose="020B0604020202020204" pitchFamily="34" charset="0"/>
              </a:rPr>
              <a:t> </a:t>
            </a:r>
            <a:r>
              <a:rPr lang="en-US" sz="2500" i="1" dirty="0" err="1">
                <a:latin typeface="Arial" panose="020B0604020202020204" pitchFamily="34" charset="0"/>
                <a:cs typeface="Arial" panose="020B0604020202020204" pitchFamily="34" charset="0"/>
              </a:rPr>
              <a:t>chiều</a:t>
            </a:r>
            <a:r>
              <a:rPr lang="en-US" sz="2500" i="1" dirty="0">
                <a:latin typeface="Arial" panose="020B0604020202020204" pitchFamily="34" charset="0"/>
                <a:cs typeface="Arial" panose="020B0604020202020204" pitchFamily="34" charset="0"/>
              </a:rPr>
              <a:t> </a:t>
            </a:r>
            <a:r>
              <a:rPr lang="en-US" sz="2500" i="1" dirty="0" err="1">
                <a:latin typeface="Arial" panose="020B0604020202020204" pitchFamily="34" charset="0"/>
                <a:cs typeface="Arial" panose="020B0604020202020204" pitchFamily="34" charset="0"/>
              </a:rPr>
              <a:t>dương</a:t>
            </a:r>
            <a:r>
              <a:rPr lang="en-US" sz="2500" i="1" dirty="0">
                <a:latin typeface="Arial" panose="020B0604020202020204" pitchFamily="34" charset="0"/>
                <a:cs typeface="Arial" panose="020B0604020202020204" pitchFamily="34" charset="0"/>
              </a:rPr>
              <a:t> </a:t>
            </a:r>
            <a:r>
              <a:rPr lang="en-US" sz="2500" i="1" dirty="0" err="1">
                <a:latin typeface="Arial" panose="020B0604020202020204" pitchFamily="34" charset="0"/>
                <a:cs typeface="Arial" panose="020B0604020202020204" pitchFamily="34" charset="0"/>
              </a:rPr>
              <a:t>là</a:t>
            </a:r>
            <a:r>
              <a:rPr lang="en-US" sz="2500" i="1" dirty="0">
                <a:latin typeface="Arial" panose="020B0604020202020204" pitchFamily="34" charset="0"/>
                <a:cs typeface="Arial" panose="020B0604020202020204" pitchFamily="34" charset="0"/>
              </a:rPr>
              <a:t> </a:t>
            </a:r>
            <a:r>
              <a:rPr lang="en-US" sz="2500" i="1" dirty="0" err="1">
                <a:latin typeface="Arial" panose="020B0604020202020204" pitchFamily="34" charset="0"/>
                <a:cs typeface="Arial" panose="020B0604020202020204" pitchFamily="34" charset="0"/>
              </a:rPr>
              <a:t>chiều</a:t>
            </a:r>
            <a:r>
              <a:rPr lang="en-US" sz="2500" i="1" dirty="0">
                <a:latin typeface="Arial" panose="020B0604020202020204" pitchFamily="34" charset="0"/>
                <a:cs typeface="Arial" panose="020B0604020202020204" pitchFamily="34" charset="0"/>
              </a:rPr>
              <a:t> </a:t>
            </a:r>
            <a:r>
              <a:rPr lang="en-US" sz="2500" i="1" dirty="0" err="1">
                <a:latin typeface="Arial" panose="020B0604020202020204" pitchFamily="34" charset="0"/>
                <a:cs typeface="Arial" panose="020B0604020202020204" pitchFamily="34" charset="0"/>
              </a:rPr>
              <a:t>từ</a:t>
            </a:r>
            <a:r>
              <a:rPr lang="en-US" sz="2500" i="1" dirty="0">
                <a:latin typeface="Arial" panose="020B0604020202020204" pitchFamily="34" charset="0"/>
                <a:cs typeface="Arial" panose="020B0604020202020204" pitchFamily="34" charset="0"/>
              </a:rPr>
              <a:t> </a:t>
            </a:r>
            <a:r>
              <a:rPr lang="en-US" sz="2500" i="1" dirty="0" err="1">
                <a:latin typeface="Arial" panose="020B0604020202020204" pitchFamily="34" charset="0"/>
                <a:cs typeface="Arial" panose="020B0604020202020204" pitchFamily="34" charset="0"/>
              </a:rPr>
              <a:t>trên</a:t>
            </a:r>
            <a:r>
              <a:rPr lang="en-US" sz="2500" i="1" dirty="0">
                <a:latin typeface="Arial" panose="020B0604020202020204" pitchFamily="34" charset="0"/>
                <a:cs typeface="Arial" panose="020B0604020202020204" pitchFamily="34" charset="0"/>
              </a:rPr>
              <a:t> </a:t>
            </a:r>
            <a:r>
              <a:rPr lang="en-US" sz="2500" i="1" dirty="0" err="1">
                <a:latin typeface="Arial" panose="020B0604020202020204" pitchFamily="34" charset="0"/>
                <a:cs typeface="Arial" panose="020B0604020202020204" pitchFamily="34" charset="0"/>
              </a:rPr>
              <a:t>xuống</a:t>
            </a:r>
            <a:r>
              <a:rPr lang="en-US" sz="2500" i="1" dirty="0">
                <a:latin typeface="Arial" panose="020B0604020202020204" pitchFamily="34" charset="0"/>
                <a:cs typeface="Arial" panose="020B0604020202020204" pitchFamily="34" charset="0"/>
              </a:rPr>
              <a:t> </a:t>
            </a:r>
            <a:r>
              <a:rPr lang="en-US" sz="2500" i="1" dirty="0" err="1">
                <a:latin typeface="Arial" panose="020B0604020202020204" pitchFamily="34" charset="0"/>
                <a:cs typeface="Arial" panose="020B0604020202020204" pitchFamily="34" charset="0"/>
              </a:rPr>
              <a:t>và</a:t>
            </a:r>
            <a:r>
              <a:rPr lang="en-US" sz="2500" i="1" dirty="0">
                <a:latin typeface="Arial" panose="020B0604020202020204" pitchFamily="34" charset="0"/>
                <a:cs typeface="Arial" panose="020B0604020202020204" pitchFamily="34" charset="0"/>
              </a:rPr>
              <a:t> </a:t>
            </a:r>
            <a:r>
              <a:rPr lang="en-US" sz="2500" i="1" dirty="0" err="1">
                <a:latin typeface="Arial" panose="020B0604020202020204" pitchFamily="34" charset="0"/>
                <a:cs typeface="Arial" panose="020B0604020202020204" pitchFamily="34" charset="0"/>
              </a:rPr>
              <a:t>gọi</a:t>
            </a:r>
            <a:r>
              <a:rPr lang="en-US" sz="2500" i="1" dirty="0">
                <a:latin typeface="Arial" panose="020B0604020202020204" pitchFamily="34" charset="0"/>
                <a:cs typeface="Arial" panose="020B0604020202020204" pitchFamily="34" charset="0"/>
              </a:rPr>
              <a:t> H </a:t>
            </a:r>
            <a:r>
              <a:rPr lang="en-US" sz="2500" i="1" dirty="0" err="1">
                <a:latin typeface="Arial" panose="020B0604020202020204" pitchFamily="34" charset="0"/>
                <a:cs typeface="Arial" panose="020B0604020202020204" pitchFamily="34" charset="0"/>
              </a:rPr>
              <a:t>là</a:t>
            </a:r>
            <a:r>
              <a:rPr lang="en-US" sz="2500" i="1" dirty="0">
                <a:latin typeface="Arial" panose="020B0604020202020204" pitchFamily="34" charset="0"/>
                <a:cs typeface="Arial" panose="020B0604020202020204" pitchFamily="34" charset="0"/>
              </a:rPr>
              <a:t> </a:t>
            </a:r>
            <a:r>
              <a:rPr lang="en-US" sz="2500" i="1" dirty="0" err="1">
                <a:latin typeface="Arial" panose="020B0604020202020204" pitchFamily="34" charset="0"/>
                <a:cs typeface="Arial" panose="020B0604020202020204" pitchFamily="34" charset="0"/>
              </a:rPr>
              <a:t>độ</a:t>
            </a:r>
            <a:r>
              <a:rPr lang="en-US" sz="2500" i="1" dirty="0">
                <a:latin typeface="Arial" panose="020B0604020202020204" pitchFamily="34" charset="0"/>
                <a:cs typeface="Arial" panose="020B0604020202020204" pitchFamily="34" charset="0"/>
              </a:rPr>
              <a:t> </a:t>
            </a:r>
            <a:r>
              <a:rPr lang="en-US" sz="2500" i="1" dirty="0" err="1">
                <a:latin typeface="Arial" panose="020B0604020202020204" pitchFamily="34" charset="0"/>
                <a:cs typeface="Arial" panose="020B0604020202020204" pitchFamily="34" charset="0"/>
              </a:rPr>
              <a:t>cao</a:t>
            </a:r>
            <a:r>
              <a:rPr lang="en-US" sz="2500" i="1" dirty="0">
                <a:latin typeface="Arial" panose="020B0604020202020204" pitchFamily="34" charset="0"/>
                <a:cs typeface="Arial" panose="020B0604020202020204" pitchFamily="34" charset="0"/>
              </a:rPr>
              <a:t> </a:t>
            </a:r>
            <a:r>
              <a:rPr lang="en-US" sz="2500" i="1" dirty="0" err="1">
                <a:latin typeface="Arial" panose="020B0604020202020204" pitchFamily="34" charset="0"/>
                <a:cs typeface="Arial" panose="020B0604020202020204" pitchFamily="34" charset="0"/>
              </a:rPr>
              <a:t>của</a:t>
            </a:r>
            <a:r>
              <a:rPr lang="en-US" sz="2500" i="1" dirty="0">
                <a:latin typeface="Arial" panose="020B0604020202020204" pitchFamily="34" charset="0"/>
                <a:cs typeface="Arial" panose="020B0604020202020204" pitchFamily="34" charset="0"/>
              </a:rPr>
              <a:t> </a:t>
            </a:r>
            <a:r>
              <a:rPr lang="en-US" sz="2500" i="1" dirty="0" err="1">
                <a:latin typeface="Arial" panose="020B0604020202020204" pitchFamily="34" charset="0"/>
                <a:cs typeface="Arial" panose="020B0604020202020204" pitchFamily="34" charset="0"/>
              </a:rPr>
              <a:t>vật</a:t>
            </a:r>
            <a:r>
              <a:rPr lang="en-US" sz="2500" i="1" dirty="0">
                <a:latin typeface="Arial" panose="020B0604020202020204" pitchFamily="34" charset="0"/>
                <a:cs typeface="Arial" panose="020B0604020202020204" pitchFamily="34" charset="0"/>
              </a:rPr>
              <a:t> </a:t>
            </a:r>
            <a:r>
              <a:rPr lang="en-US" sz="2500" i="1" dirty="0" err="1">
                <a:latin typeface="Arial" panose="020B0604020202020204" pitchFamily="34" charset="0"/>
                <a:cs typeface="Arial" panose="020B0604020202020204" pitchFamily="34" charset="0"/>
              </a:rPr>
              <a:t>khi</a:t>
            </a:r>
            <a:r>
              <a:rPr lang="en-US" sz="2500" i="1" dirty="0">
                <a:latin typeface="Arial" panose="020B0604020202020204" pitchFamily="34" charset="0"/>
                <a:cs typeface="Arial" panose="020B0604020202020204" pitchFamily="34" charset="0"/>
              </a:rPr>
              <a:t> </a:t>
            </a:r>
            <a:r>
              <a:rPr lang="en-US" sz="2500" i="1" dirty="0" err="1">
                <a:latin typeface="Arial" panose="020B0604020202020204" pitchFamily="34" charset="0"/>
                <a:cs typeface="Arial" panose="020B0604020202020204" pitchFamily="34" charset="0"/>
              </a:rPr>
              <a:t>bị</a:t>
            </a:r>
            <a:r>
              <a:rPr lang="en-US" sz="2500" i="1" dirty="0">
                <a:latin typeface="Arial" panose="020B0604020202020204" pitchFamily="34" charset="0"/>
                <a:cs typeface="Arial" panose="020B0604020202020204" pitchFamily="34" charset="0"/>
              </a:rPr>
              <a:t> </a:t>
            </a:r>
            <a:r>
              <a:rPr lang="en-US" sz="2500" i="1" dirty="0" err="1">
                <a:latin typeface="Arial" panose="020B0604020202020204" pitchFamily="34" charset="0"/>
                <a:cs typeface="Arial" panose="020B0604020202020204" pitchFamily="34" charset="0"/>
              </a:rPr>
              <a:t>ném</a:t>
            </a:r>
            <a:r>
              <a:rPr lang="en-US" sz="2500" i="1" dirty="0">
                <a:latin typeface="Arial" panose="020B0604020202020204" pitchFamily="34" charset="0"/>
                <a:cs typeface="Arial" panose="020B0604020202020204" pitchFamily="34" charset="0"/>
              </a:rPr>
              <a:t> </a:t>
            </a:r>
            <a:r>
              <a:rPr lang="en-US" sz="2500" i="1" dirty="0" err="1">
                <a:latin typeface="Arial" panose="020B0604020202020204" pitchFamily="34" charset="0"/>
                <a:cs typeface="Arial" panose="020B0604020202020204" pitchFamily="34" charset="0"/>
              </a:rPr>
              <a:t>ngang</a:t>
            </a:r>
            <a:r>
              <a:rPr lang="en-US" sz="2500" i="1" dirty="0">
                <a:latin typeface="Arial" panose="020B0604020202020204" pitchFamily="34" charset="0"/>
                <a:cs typeface="Arial" panose="020B0604020202020204" pitchFamily="34" charset="0"/>
              </a:rPr>
              <a:t> </a:t>
            </a:r>
            <a:r>
              <a:rPr lang="en-US" sz="2500" i="1" dirty="0" err="1">
                <a:latin typeface="Arial" panose="020B0604020202020204" pitchFamily="34" charset="0"/>
                <a:cs typeface="Arial" panose="020B0604020202020204" pitchFamily="34" charset="0"/>
              </a:rPr>
              <a:t>thì</a:t>
            </a:r>
            <a:r>
              <a:rPr lang="en-US" sz="2500" i="1" dirty="0">
                <a:latin typeface="Arial" panose="020B0604020202020204" pitchFamily="34" charset="0"/>
                <a:cs typeface="Arial" panose="020B0604020202020204" pitchFamily="34" charset="0"/>
              </a:rPr>
              <a:t>:</a:t>
            </a:r>
            <a:endParaRPr lang="en-US" sz="2500" i="1" dirty="0">
              <a:latin typeface="Arial" panose="020B0604020202020204" pitchFamily="34" charset="0"/>
              <a:cs typeface="Arial" panose="020B0604020202020204" pitchFamily="34" charset="0"/>
            </a:endParaRPr>
          </a:p>
        </p:txBody>
      </p:sp>
      <p:sp>
        <p:nvSpPr>
          <p:cNvPr id="18" name="Text Box 21"/>
          <p:cNvSpPr txBox="1">
            <a:spLocks noChangeArrowheads="1"/>
          </p:cNvSpPr>
          <p:nvPr/>
        </p:nvSpPr>
        <p:spPr bwMode="auto">
          <a:xfrm>
            <a:off x="2372118" y="4187528"/>
            <a:ext cx="2734458" cy="553998"/>
          </a:xfrm>
          <a:prstGeom prst="rect">
            <a:avLst/>
          </a:prstGeom>
          <a:noFill/>
          <a:ln w="9525">
            <a:no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en-US" sz="3000">
                <a:latin typeface="Arial" panose="020B0604020202020204" pitchFamily="34" charset="0"/>
                <a:cs typeface="Arial" panose="020B0604020202020204" pitchFamily="34" charset="0"/>
              </a:rPr>
              <a:t>H </a:t>
            </a:r>
            <a:r>
              <a:rPr lang="en-US" altLang="en-US" sz="3000" dirty="0">
                <a:latin typeface="Arial" panose="020B0604020202020204" pitchFamily="34" charset="0"/>
                <a:cs typeface="Arial" panose="020B0604020202020204" pitchFamily="34" charset="0"/>
              </a:rPr>
              <a:t>= ½ </a:t>
            </a:r>
            <a:r>
              <a:rPr lang="en-US" altLang="en-US" sz="3000" dirty="0" err="1">
                <a:latin typeface="Arial" panose="020B0604020202020204" pitchFamily="34" charset="0"/>
                <a:cs typeface="Arial" panose="020B0604020202020204" pitchFamily="34" charset="0"/>
              </a:rPr>
              <a:t>gt</a:t>
            </a:r>
            <a:r>
              <a:rPr lang="en-US" altLang="en-US" sz="3000" dirty="0">
                <a:latin typeface="Arial" panose="020B0604020202020204" pitchFamily="34" charset="0"/>
                <a:cs typeface="Arial" panose="020B0604020202020204" pitchFamily="34" charset="0"/>
              </a:rPr>
              <a:t> </a:t>
            </a:r>
            <a:r>
              <a:rPr lang="en-US" altLang="en-US" sz="3000" baseline="30000">
                <a:latin typeface="Arial" panose="020B0604020202020204" pitchFamily="34" charset="0"/>
                <a:cs typeface="Arial" panose="020B0604020202020204" pitchFamily="34" charset="0"/>
              </a:rPr>
              <a:t>2</a:t>
            </a:r>
            <a:r>
              <a:rPr lang="en-US" altLang="en-US" sz="3000">
                <a:latin typeface="Arial" panose="020B0604020202020204" pitchFamily="34" charset="0"/>
                <a:cs typeface="Arial" panose="020B0604020202020204" pitchFamily="34" charset="0"/>
              </a:rPr>
              <a:t> </a:t>
            </a:r>
            <a:endParaRPr lang="en-US" altLang="en-US" sz="3000">
              <a:latin typeface="Arial" panose="020B0604020202020204" pitchFamily="34" charset="0"/>
              <a:cs typeface="Arial" panose="020B0604020202020204" pitchFamily="34" charset="0"/>
            </a:endParaRPr>
          </a:p>
        </p:txBody>
      </p:sp>
      <p:grpSp>
        <p:nvGrpSpPr>
          <p:cNvPr id="21" name="Group 20"/>
          <p:cNvGrpSpPr/>
          <p:nvPr/>
        </p:nvGrpSpPr>
        <p:grpSpPr>
          <a:xfrm>
            <a:off x="2360433" y="5022856"/>
            <a:ext cx="3072004" cy="1420874"/>
            <a:chOff x="8043673" y="1342232"/>
            <a:chExt cx="3072004" cy="1420874"/>
          </a:xfrm>
        </p:grpSpPr>
        <p:pic>
          <p:nvPicPr>
            <p:cNvPr id="22" name="Picture 21" descr="empty-red-rectang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3673" y="1342232"/>
              <a:ext cx="2288975" cy="1420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a14="http://schemas.microsoft.com/office/drawing/2010/main" Requires="a14">
            <p:sp>
              <p:nvSpPr>
                <p:cNvPr id="23" name="Object 18"/>
                <p:cNvSpPr txBox="1"/>
                <p:nvPr/>
              </p:nvSpPr>
              <p:spPr bwMode="auto">
                <a:xfrm>
                  <a:off x="8393113" y="1342232"/>
                  <a:ext cx="2722564" cy="1277938"/>
                </a:xfrm>
                <a:prstGeom prst="rect">
                  <a:avLst/>
                </a:prstGeom>
                <a:noFill/>
                <a:ln>
                  <a:noFill/>
                </a:ln>
                <a:effectLst/>
              </p:spPr>
              <p:txBody>
                <a:bodyPr>
                  <a:noAutofit/>
                </a:bodyPr>
                <a:lstStyle/>
                <a:p>
                  <a14:m>
                    <m:oMathPara xmlns:m="http://schemas.openxmlformats.org/officeDocument/2006/math">
                      <m:oMathParaPr>
                        <m:jc m:val="left"/>
                      </m:oMathParaPr>
                      <m:oMath xmlns:m="http://schemas.openxmlformats.org/officeDocument/2006/math">
                        <m:r>
                          <a:rPr lang="en-US" sz="2800" b="0" i="1" smtClean="0">
                            <a:solidFill>
                              <a:srgbClr val="000000"/>
                            </a:solidFill>
                            <a:latin typeface="Cambria Math" panose="02040503050406030204" pitchFamily="18" charset="0"/>
                          </a:rPr>
                          <m:t>𝑡</m:t>
                        </m:r>
                        <m:r>
                          <a:rPr lang="en-US" sz="2800" b="0" i="1" smtClean="0">
                            <a:solidFill>
                              <a:srgbClr val="000000"/>
                            </a:solidFill>
                            <a:latin typeface="Cambria Math" panose="02040503050406030204" pitchFamily="18" charset="0"/>
                          </a:rPr>
                          <m:t>=</m:t>
                        </m:r>
                        <m:rad>
                          <m:radPr>
                            <m:degHide m:val="on"/>
                            <m:ctrlPr>
                              <a:rPr lang="en-US" sz="2800" i="1">
                                <a:solidFill>
                                  <a:srgbClr val="000000"/>
                                </a:solidFill>
                                <a:latin typeface="Cambria Math" panose="02040503050406030204"/>
                              </a:rPr>
                            </m:ctrlPr>
                          </m:radPr>
                          <m:deg/>
                          <m:e>
                            <m:f>
                              <m:fPr>
                                <m:ctrlPr>
                                  <a:rPr lang="en-US" sz="2800" i="1">
                                    <a:solidFill>
                                      <a:srgbClr val="000000"/>
                                    </a:solidFill>
                                    <a:latin typeface="Cambria Math" panose="02040503050406030204"/>
                                  </a:rPr>
                                </m:ctrlPr>
                              </m:fPr>
                              <m:num>
                                <m:r>
                                  <a:rPr lang="en-US" sz="2800" b="0" i="1">
                                    <a:solidFill>
                                      <a:srgbClr val="000000"/>
                                    </a:solidFill>
                                    <a:latin typeface="Cambria Math" panose="02040503050406030204" pitchFamily="18" charset="0"/>
                                  </a:rPr>
                                  <m:t>2</m:t>
                                </m:r>
                                <m:r>
                                  <a:rPr lang="en-US" sz="2800" b="0" i="1" smtClean="0">
                                    <a:solidFill>
                                      <a:srgbClr val="000000"/>
                                    </a:solidFill>
                                    <a:latin typeface="Cambria Math" panose="02040503050406030204" pitchFamily="18" charset="0"/>
                                  </a:rPr>
                                  <m:t>𝐻</m:t>
                                </m:r>
                              </m:num>
                              <m:den>
                                <m:r>
                                  <a:rPr lang="en-US" sz="2800" b="0" i="1">
                                    <a:solidFill>
                                      <a:srgbClr val="000000"/>
                                    </a:solidFill>
                                    <a:latin typeface="Cambria Math" panose="02040503050406030204" pitchFamily="18" charset="0"/>
                                  </a:rPr>
                                  <m:t>𝑔</m:t>
                                </m:r>
                              </m:den>
                            </m:f>
                          </m:e>
                        </m:rad>
                      </m:oMath>
                    </m:oMathPara>
                  </a14:m>
                  <a:endParaRPr lang="en-US" sz="2800" dirty="0">
                    <a:latin typeface="Arial" panose="020B0604020202020204" pitchFamily="34" charset="0"/>
                    <a:cs typeface="Arial" panose="020B0604020202020204" pitchFamily="34" charset="0"/>
                  </a:endParaRPr>
                </a:p>
              </p:txBody>
            </p:sp>
          </mc:Choice>
          <mc:Fallback>
            <p:sp>
              <p:nvSpPr>
                <p:cNvPr id="23" name="Object 18"/>
                <p:cNvSpPr txBox="1">
                  <a:spLocks noRot="1" noChangeAspect="1" noMove="1" noResize="1" noEditPoints="1" noAdjustHandles="1" noChangeArrowheads="1" noChangeShapeType="1" noTextEdit="1"/>
                </p:cNvSpPr>
                <p:nvPr/>
              </p:nvSpPr>
              <p:spPr bwMode="auto">
                <a:xfrm>
                  <a:off x="8393113" y="1342232"/>
                  <a:ext cx="2722564" cy="1277938"/>
                </a:xfrm>
                <a:prstGeom prst="rect">
                  <a:avLst/>
                </a:prstGeom>
                <a:blipFill rotWithShape="1">
                  <a:blip r:embed="rId4"/>
                </a:blipFill>
                <a:ln>
                  <a:noFill/>
                </a:ln>
                <a:effectLst/>
              </p:spPr>
              <p:txBody>
                <a:bodyPr/>
                <a:lstStyle/>
                <a:p>
                  <a:r>
                    <a:rPr lang="en-US" altLang="en-US">
                      <a:noFill/>
                    </a:rPr>
                    <a:t> </a:t>
                  </a:r>
                </a:p>
              </p:txBody>
            </p:sp>
          </mc:Fallback>
        </mc:AlternateContent>
      </p:grpSp>
      <p:sp>
        <p:nvSpPr>
          <p:cNvPr id="10" name="Arrow: Right 9"/>
          <p:cNvSpPr/>
          <p:nvPr/>
        </p:nvSpPr>
        <p:spPr>
          <a:xfrm>
            <a:off x="1337687" y="5459672"/>
            <a:ext cx="576211" cy="406453"/>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6" name="Group 55"/>
          <p:cNvGrpSpPr/>
          <p:nvPr/>
        </p:nvGrpSpPr>
        <p:grpSpPr>
          <a:xfrm>
            <a:off x="6964261" y="3103235"/>
            <a:ext cx="4261283" cy="3197185"/>
            <a:chOff x="6964261" y="3103235"/>
            <a:chExt cx="4261283" cy="3197185"/>
          </a:xfrm>
        </p:grpSpPr>
        <p:grpSp>
          <p:nvGrpSpPr>
            <p:cNvPr id="2" name="Group 1"/>
            <p:cNvGrpSpPr/>
            <p:nvPr/>
          </p:nvGrpSpPr>
          <p:grpSpPr>
            <a:xfrm>
              <a:off x="7549806" y="3671260"/>
              <a:ext cx="3675738" cy="2568422"/>
              <a:chOff x="8009606" y="4726734"/>
              <a:chExt cx="3675738" cy="2568422"/>
            </a:xfrm>
          </p:grpSpPr>
          <p:cxnSp>
            <p:nvCxnSpPr>
              <p:cNvPr id="20" name="Straight Arrow Connector 19"/>
              <p:cNvCxnSpPr/>
              <p:nvPr/>
            </p:nvCxnSpPr>
            <p:spPr>
              <a:xfrm>
                <a:off x="8040086" y="4726734"/>
                <a:ext cx="3429000" cy="0"/>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8009606" y="4736860"/>
                <a:ext cx="30480" cy="2232028"/>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10162323" y="5327769"/>
                <a:ext cx="1357102" cy="694205"/>
                <a:chOff x="8906965" y="5173041"/>
                <a:chExt cx="2511321" cy="694205"/>
              </a:xfrm>
            </p:grpSpPr>
            <p:cxnSp>
              <p:nvCxnSpPr>
                <p:cNvPr id="26" name="Straight Arrow Connector 25"/>
                <p:cNvCxnSpPr/>
                <p:nvPr/>
              </p:nvCxnSpPr>
              <p:spPr>
                <a:xfrm>
                  <a:off x="8906965" y="5867246"/>
                  <a:ext cx="1743212" cy="0"/>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7" name="TextBox 26"/>
                    <p:cNvSpPr txBox="1"/>
                    <p:nvPr/>
                  </p:nvSpPr>
                  <p:spPr>
                    <a:xfrm>
                      <a:off x="10220674" y="5173041"/>
                      <a:ext cx="1197612" cy="553998"/>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acc>
                              <m:accPr>
                                <m:chr m:val="⃗"/>
                                <m:ctrlPr>
                                  <a:rPr lang="en-US" sz="3000" b="1" i="1" smtClean="0">
                                    <a:solidFill>
                                      <a:srgbClr val="7030A0"/>
                                    </a:solidFill>
                                    <a:latin typeface="Cambria Math" panose="02040503050406030204"/>
                                  </a:rPr>
                                </m:ctrlPr>
                              </m:accPr>
                              <m:e>
                                <m:r>
                                  <a:rPr lang="en-US" sz="3000" b="1" i="1" smtClean="0">
                                    <a:solidFill>
                                      <a:srgbClr val="7030A0"/>
                                    </a:solidFill>
                                    <a:latin typeface="Cambria Math" panose="02040503050406030204" pitchFamily="18" charset="0"/>
                                  </a:rPr>
                                  <m:t>𝒗</m:t>
                                </m:r>
                                <m:r>
                                  <a:rPr lang="en-US" sz="3000" b="1" i="1" baseline="-25000" smtClean="0">
                                    <a:solidFill>
                                      <a:srgbClr val="7030A0"/>
                                    </a:solidFill>
                                    <a:latin typeface="Cambria Math" panose="02040503050406030204" pitchFamily="18" charset="0"/>
                                  </a:rPr>
                                  <m:t>𝒙</m:t>
                                </m:r>
                              </m:e>
                            </m:acc>
                          </m:oMath>
                        </m:oMathPara>
                      </a14:m>
                      <a:endParaRPr lang="en-US" sz="3000" b="1">
                        <a:solidFill>
                          <a:srgbClr val="7030A0"/>
                        </a:solidFill>
                      </a:endParaRPr>
                    </a:p>
                  </p:txBody>
                </p:sp>
              </mc:Choice>
              <mc:Fallback>
                <p:sp>
                  <p:nvSpPr>
                    <p:cNvPr id="27" name="TextBox 26"/>
                    <p:cNvSpPr txBox="1">
                      <a:spLocks noRot="1" noChangeAspect="1" noMove="1" noResize="1" noEditPoints="1" noAdjustHandles="1" noChangeArrowheads="1" noChangeShapeType="1" noTextEdit="1"/>
                    </p:cNvSpPr>
                    <p:nvPr/>
                  </p:nvSpPr>
                  <p:spPr>
                    <a:xfrm>
                      <a:off x="10220674" y="5173041"/>
                      <a:ext cx="1197612" cy="553998"/>
                    </a:xfrm>
                    <a:prstGeom prst="rect">
                      <a:avLst/>
                    </a:prstGeom>
                    <a:blipFill rotWithShape="1">
                      <a:blip r:embed="rId5"/>
                    </a:blipFill>
                  </p:spPr>
                  <p:txBody>
                    <a:bodyPr/>
                    <a:lstStyle/>
                    <a:p>
                      <a:r>
                        <a:rPr lang="en-US" altLang="en-US">
                          <a:noFill/>
                        </a:rPr>
                        <a:t> </a:t>
                      </a:r>
                    </a:p>
                  </p:txBody>
                </p:sp>
              </mc:Fallback>
            </mc:AlternateContent>
          </p:grpSp>
          <p:cxnSp>
            <p:nvCxnSpPr>
              <p:cNvPr id="28" name="Straight Connector 27"/>
              <p:cNvCxnSpPr/>
              <p:nvPr/>
            </p:nvCxnSpPr>
            <p:spPr>
              <a:xfrm>
                <a:off x="10192088" y="6897421"/>
                <a:ext cx="912258"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11051600" y="6021974"/>
                <a:ext cx="18774" cy="87544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10176344" y="6021974"/>
                <a:ext cx="0" cy="875447"/>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1252828" y="4765948"/>
                <a:ext cx="432516" cy="477054"/>
              </a:xfrm>
              <a:prstGeom prst="rect">
                <a:avLst/>
              </a:prstGeom>
              <a:noFill/>
            </p:spPr>
            <p:txBody>
              <a:bodyPr wrap="square">
                <a:spAutoFit/>
              </a:bodyPr>
              <a:lstStyle/>
              <a:p>
                <a:pPr algn="ctr"/>
                <a:r>
                  <a:rPr lang="en-US" sz="2500">
                    <a:solidFill>
                      <a:srgbClr val="7030A0"/>
                    </a:solidFill>
                    <a:latin typeface="Arial" panose="020B0604020202020204" pitchFamily="34" charset="0"/>
                    <a:cs typeface="Arial" panose="020B0604020202020204" pitchFamily="34" charset="0"/>
                  </a:rPr>
                  <a:t>x</a:t>
                </a:r>
                <a:endParaRPr lang="en-US" sz="2500">
                  <a:solidFill>
                    <a:srgbClr val="7030A0"/>
                  </a:solidFill>
                </a:endParaRPr>
              </a:p>
            </p:txBody>
          </p:sp>
          <p:sp>
            <p:nvSpPr>
              <p:cNvPr id="33" name="TextBox 32"/>
              <p:cNvSpPr txBox="1"/>
              <p:nvPr/>
            </p:nvSpPr>
            <p:spPr>
              <a:xfrm>
                <a:off x="8011953" y="6818102"/>
                <a:ext cx="432516" cy="477054"/>
              </a:xfrm>
              <a:prstGeom prst="rect">
                <a:avLst/>
              </a:prstGeom>
              <a:noFill/>
            </p:spPr>
            <p:txBody>
              <a:bodyPr wrap="square">
                <a:spAutoFit/>
              </a:bodyPr>
              <a:lstStyle/>
              <a:p>
                <a:pPr algn="ctr"/>
                <a:r>
                  <a:rPr lang="en-US" sz="2500">
                    <a:solidFill>
                      <a:srgbClr val="7030A0"/>
                    </a:solidFill>
                    <a:latin typeface="Arial" panose="020B0604020202020204" pitchFamily="34" charset="0"/>
                    <a:cs typeface="Arial" panose="020B0604020202020204" pitchFamily="34" charset="0"/>
                  </a:rPr>
                  <a:t>y</a:t>
                </a:r>
                <a:endParaRPr lang="en-US" sz="2500">
                  <a:solidFill>
                    <a:srgbClr val="7030A0"/>
                  </a:solidFill>
                </a:endParaRPr>
              </a:p>
            </p:txBody>
          </p:sp>
        </p:grpSp>
        <p:sp>
          <p:nvSpPr>
            <p:cNvPr id="35" name="Freeform: Shape 34"/>
            <p:cNvSpPr/>
            <p:nvPr/>
          </p:nvSpPr>
          <p:spPr>
            <a:xfrm>
              <a:off x="7618344" y="3690150"/>
              <a:ext cx="3060700" cy="2552700"/>
            </a:xfrm>
            <a:custGeom>
              <a:avLst/>
              <a:gdLst>
                <a:gd name="connsiteX0" fmla="*/ 0 w 3060700"/>
                <a:gd name="connsiteY0" fmla="*/ 0 h 2552700"/>
                <a:gd name="connsiteX1" fmla="*/ 1346200 w 3060700"/>
                <a:gd name="connsiteY1" fmla="*/ 698500 h 2552700"/>
                <a:gd name="connsiteX2" fmla="*/ 2438400 w 3060700"/>
                <a:gd name="connsiteY2" fmla="*/ 1651000 h 2552700"/>
                <a:gd name="connsiteX3" fmla="*/ 3060700 w 3060700"/>
                <a:gd name="connsiteY3" fmla="*/ 2552700 h 2552700"/>
              </a:gdLst>
              <a:ahLst/>
              <a:cxnLst>
                <a:cxn ang="0">
                  <a:pos x="connsiteX0" y="connsiteY0"/>
                </a:cxn>
                <a:cxn ang="0">
                  <a:pos x="connsiteX1" y="connsiteY1"/>
                </a:cxn>
                <a:cxn ang="0">
                  <a:pos x="connsiteX2" y="connsiteY2"/>
                </a:cxn>
                <a:cxn ang="0">
                  <a:pos x="connsiteX3" y="connsiteY3"/>
                </a:cxn>
              </a:cxnLst>
              <a:rect l="l" t="t" r="r" b="b"/>
              <a:pathLst>
                <a:path w="3060700" h="2552700">
                  <a:moveTo>
                    <a:pt x="0" y="0"/>
                  </a:moveTo>
                  <a:cubicBezTo>
                    <a:pt x="469900" y="211666"/>
                    <a:pt x="939800" y="423333"/>
                    <a:pt x="1346200" y="698500"/>
                  </a:cubicBezTo>
                  <a:cubicBezTo>
                    <a:pt x="1752600" y="973667"/>
                    <a:pt x="2152650" y="1341967"/>
                    <a:pt x="2438400" y="1651000"/>
                  </a:cubicBezTo>
                  <a:cubicBezTo>
                    <a:pt x="2724150" y="1960033"/>
                    <a:pt x="2892425" y="2256366"/>
                    <a:pt x="3060700" y="2552700"/>
                  </a:cubicBezTo>
                </a:path>
              </a:pathLst>
            </a:cu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Arrow Connector 39"/>
            <p:cNvCxnSpPr/>
            <p:nvPr/>
          </p:nvCxnSpPr>
          <p:spPr>
            <a:xfrm>
              <a:off x="9732288" y="4966500"/>
              <a:ext cx="859512" cy="875447"/>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3" name="TextBox 42"/>
                <p:cNvSpPr txBox="1"/>
                <p:nvPr/>
              </p:nvSpPr>
              <p:spPr>
                <a:xfrm>
                  <a:off x="9481432" y="5746422"/>
                  <a:ext cx="647182" cy="553998"/>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acc>
                          <m:accPr>
                            <m:chr m:val="⃗"/>
                            <m:ctrlPr>
                              <a:rPr lang="en-US" sz="3000" b="1" i="1" smtClean="0">
                                <a:solidFill>
                                  <a:srgbClr val="7030A0"/>
                                </a:solidFill>
                                <a:latin typeface="Cambria Math" panose="02040503050406030204"/>
                              </a:rPr>
                            </m:ctrlPr>
                          </m:accPr>
                          <m:e>
                            <m:r>
                              <a:rPr lang="en-US" sz="3000" b="1" i="1" smtClean="0">
                                <a:solidFill>
                                  <a:srgbClr val="7030A0"/>
                                </a:solidFill>
                                <a:latin typeface="Cambria Math" panose="02040503050406030204" pitchFamily="18" charset="0"/>
                              </a:rPr>
                              <m:t>𝒗</m:t>
                            </m:r>
                            <m:r>
                              <a:rPr lang="en-US" sz="3000" b="1" i="1" baseline="-25000" smtClean="0">
                                <a:solidFill>
                                  <a:srgbClr val="7030A0"/>
                                </a:solidFill>
                                <a:latin typeface="Cambria Math" panose="02040503050406030204" pitchFamily="18" charset="0"/>
                              </a:rPr>
                              <m:t>𝒚</m:t>
                            </m:r>
                          </m:e>
                        </m:acc>
                      </m:oMath>
                    </m:oMathPara>
                  </a14:m>
                  <a:endParaRPr lang="en-US" sz="3000" b="1">
                    <a:solidFill>
                      <a:srgbClr val="7030A0"/>
                    </a:solidFill>
                  </a:endParaRPr>
                </a:p>
              </p:txBody>
            </p:sp>
          </mc:Choice>
          <mc:Fallback>
            <p:sp>
              <p:nvSpPr>
                <p:cNvPr id="43" name="TextBox 42"/>
                <p:cNvSpPr txBox="1">
                  <a:spLocks noRot="1" noChangeAspect="1" noMove="1" noResize="1" noEditPoints="1" noAdjustHandles="1" noChangeArrowheads="1" noChangeShapeType="1" noTextEdit="1"/>
                </p:cNvSpPr>
                <p:nvPr/>
              </p:nvSpPr>
              <p:spPr>
                <a:xfrm>
                  <a:off x="9481432" y="5746422"/>
                  <a:ext cx="647182" cy="553998"/>
                </a:xfrm>
                <a:prstGeom prst="rect">
                  <a:avLst/>
                </a:prstGeom>
                <a:blipFill rotWithShape="1">
                  <a:blip r:embed="rId6"/>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44" name="TextBox 43"/>
                <p:cNvSpPr txBox="1"/>
                <p:nvPr/>
              </p:nvSpPr>
              <p:spPr>
                <a:xfrm>
                  <a:off x="10564365" y="5662899"/>
                  <a:ext cx="647182" cy="553998"/>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acc>
                          <m:accPr>
                            <m:chr m:val="⃗"/>
                            <m:ctrlPr>
                              <a:rPr lang="en-US" sz="3000" b="1" i="1" smtClean="0">
                                <a:solidFill>
                                  <a:srgbClr val="7030A0"/>
                                </a:solidFill>
                                <a:latin typeface="Cambria Math" panose="02040503050406030204"/>
                              </a:rPr>
                            </m:ctrlPr>
                          </m:accPr>
                          <m:e>
                            <m:r>
                              <a:rPr lang="en-US" sz="3000" b="1" i="1" smtClean="0">
                                <a:solidFill>
                                  <a:srgbClr val="7030A0"/>
                                </a:solidFill>
                                <a:latin typeface="Cambria Math" panose="02040503050406030204" pitchFamily="18" charset="0"/>
                              </a:rPr>
                              <m:t>𝒗</m:t>
                            </m:r>
                            <m:r>
                              <a:rPr lang="en-US" sz="3000" b="1" i="1" baseline="-25000" smtClean="0">
                                <a:solidFill>
                                  <a:srgbClr val="7030A0"/>
                                </a:solidFill>
                                <a:latin typeface="Cambria Math" panose="02040503050406030204" pitchFamily="18" charset="0"/>
                              </a:rPr>
                              <m:t>𝑴</m:t>
                            </m:r>
                          </m:e>
                        </m:acc>
                      </m:oMath>
                    </m:oMathPara>
                  </a14:m>
                  <a:endParaRPr lang="en-US" sz="3000" b="1">
                    <a:solidFill>
                      <a:srgbClr val="7030A0"/>
                    </a:solidFill>
                  </a:endParaRPr>
                </a:p>
              </p:txBody>
            </p:sp>
          </mc:Choice>
          <mc:Fallback>
            <p:sp>
              <p:nvSpPr>
                <p:cNvPr id="44" name="TextBox 43"/>
                <p:cNvSpPr txBox="1">
                  <a:spLocks noRot="1" noChangeAspect="1" noMove="1" noResize="1" noEditPoints="1" noAdjustHandles="1" noChangeArrowheads="1" noChangeShapeType="1" noTextEdit="1"/>
                </p:cNvSpPr>
                <p:nvPr/>
              </p:nvSpPr>
              <p:spPr>
                <a:xfrm>
                  <a:off x="10564365" y="5662899"/>
                  <a:ext cx="647182" cy="553998"/>
                </a:xfrm>
                <a:prstGeom prst="rect">
                  <a:avLst/>
                </a:prstGeom>
                <a:blipFill rotWithShape="1">
                  <a:blip r:embed="rId7"/>
                </a:blipFill>
              </p:spPr>
              <p:txBody>
                <a:bodyPr/>
                <a:lstStyle/>
                <a:p>
                  <a:r>
                    <a:rPr lang="en-US" altLang="en-US">
                      <a:noFill/>
                    </a:rPr>
                    <a:t> </a:t>
                  </a:r>
                </a:p>
              </p:txBody>
            </p:sp>
          </mc:Fallback>
        </mc:AlternateContent>
        <p:cxnSp>
          <p:nvCxnSpPr>
            <p:cNvPr id="45" name="Straight Connector 44"/>
            <p:cNvCxnSpPr/>
            <p:nvPr/>
          </p:nvCxnSpPr>
          <p:spPr>
            <a:xfrm flipV="1">
              <a:off x="9732288" y="3671259"/>
              <a:ext cx="0" cy="1252419"/>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7618344" y="4966500"/>
              <a:ext cx="2113944"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7251174" y="3199270"/>
              <a:ext cx="432516" cy="477054"/>
            </a:xfrm>
            <a:prstGeom prst="rect">
              <a:avLst/>
            </a:prstGeom>
            <a:noFill/>
          </p:spPr>
          <p:txBody>
            <a:bodyPr wrap="square">
              <a:spAutoFit/>
            </a:bodyPr>
            <a:lstStyle/>
            <a:p>
              <a:pPr algn="ctr"/>
              <a:r>
                <a:rPr lang="en-US" sz="2500">
                  <a:latin typeface="Arial" panose="020B0604020202020204" pitchFamily="34" charset="0"/>
                  <a:cs typeface="Arial" panose="020B0604020202020204" pitchFamily="34" charset="0"/>
                </a:rPr>
                <a:t>O</a:t>
              </a:r>
              <a:endParaRPr lang="en-US" sz="2500"/>
            </a:p>
          </p:txBody>
        </p:sp>
        <mc:AlternateContent xmlns:mc="http://schemas.openxmlformats.org/markup-compatibility/2006">
          <mc:Choice xmlns:a14="http://schemas.microsoft.com/office/drawing/2010/main" Requires="a14">
            <p:sp>
              <p:nvSpPr>
                <p:cNvPr id="50" name="TextBox 49"/>
                <p:cNvSpPr txBox="1"/>
                <p:nvPr/>
              </p:nvSpPr>
              <p:spPr>
                <a:xfrm>
                  <a:off x="7912576" y="3103235"/>
                  <a:ext cx="647182" cy="553998"/>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acc>
                          <m:accPr>
                            <m:chr m:val="⃗"/>
                            <m:ctrlPr>
                              <a:rPr lang="en-US" sz="3000" b="1" i="1" smtClean="0">
                                <a:solidFill>
                                  <a:srgbClr val="FF0000"/>
                                </a:solidFill>
                                <a:latin typeface="Cambria Math" panose="02040503050406030204"/>
                              </a:rPr>
                            </m:ctrlPr>
                          </m:accPr>
                          <m:e>
                            <m:r>
                              <a:rPr lang="en-US" sz="3000" b="1" i="1" smtClean="0">
                                <a:solidFill>
                                  <a:srgbClr val="FF0000"/>
                                </a:solidFill>
                                <a:latin typeface="Cambria Math" panose="02040503050406030204" pitchFamily="18" charset="0"/>
                              </a:rPr>
                              <m:t>𝒗</m:t>
                            </m:r>
                            <m:r>
                              <a:rPr lang="en-US" sz="3000" b="1" i="1" baseline="-25000" smtClean="0">
                                <a:solidFill>
                                  <a:srgbClr val="FF0000"/>
                                </a:solidFill>
                                <a:latin typeface="Cambria Math" panose="02040503050406030204" pitchFamily="18" charset="0"/>
                              </a:rPr>
                              <m:t>𝒐</m:t>
                            </m:r>
                          </m:e>
                        </m:acc>
                      </m:oMath>
                    </m:oMathPara>
                  </a14:m>
                  <a:endParaRPr lang="en-US" sz="3000" b="1">
                    <a:solidFill>
                      <a:srgbClr val="FF0000"/>
                    </a:solidFill>
                  </a:endParaRPr>
                </a:p>
              </p:txBody>
            </p:sp>
          </mc:Choice>
          <mc:Fallback>
            <p:sp>
              <p:nvSpPr>
                <p:cNvPr id="50" name="TextBox 49"/>
                <p:cNvSpPr txBox="1">
                  <a:spLocks noRot="1" noChangeAspect="1" noMove="1" noResize="1" noEditPoints="1" noAdjustHandles="1" noChangeArrowheads="1" noChangeShapeType="1" noTextEdit="1"/>
                </p:cNvSpPr>
                <p:nvPr/>
              </p:nvSpPr>
              <p:spPr>
                <a:xfrm>
                  <a:off x="7912576" y="3103235"/>
                  <a:ext cx="647182" cy="553998"/>
                </a:xfrm>
                <a:prstGeom prst="rect">
                  <a:avLst/>
                </a:prstGeom>
                <a:blipFill rotWithShape="1">
                  <a:blip r:embed="rId8"/>
                </a:blipFill>
              </p:spPr>
              <p:txBody>
                <a:bodyPr/>
                <a:lstStyle/>
                <a:p>
                  <a:r>
                    <a:rPr lang="en-US" altLang="en-US">
                      <a:noFill/>
                    </a:rPr>
                    <a:t> </a:t>
                  </a:r>
                </a:p>
              </p:txBody>
            </p:sp>
          </mc:Fallback>
        </mc:AlternateContent>
        <p:cxnSp>
          <p:nvCxnSpPr>
            <p:cNvPr id="51" name="Straight Arrow Connector 50"/>
            <p:cNvCxnSpPr/>
            <p:nvPr/>
          </p:nvCxnSpPr>
          <p:spPr>
            <a:xfrm>
              <a:off x="7549806" y="3696133"/>
              <a:ext cx="942021"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8947905" y="4590081"/>
              <a:ext cx="552450" cy="477054"/>
            </a:xfrm>
            <a:prstGeom prst="rect">
              <a:avLst/>
            </a:prstGeom>
            <a:noFill/>
          </p:spPr>
          <p:txBody>
            <a:bodyPr wrap="square">
              <a:spAutoFit/>
            </a:bodyPr>
            <a:lstStyle/>
            <a:p>
              <a:pPr algn="ctr"/>
              <a:r>
                <a:rPr lang="en-US" sz="2500">
                  <a:latin typeface="Arial" panose="020B0604020202020204" pitchFamily="34" charset="0"/>
                  <a:cs typeface="Arial" panose="020B0604020202020204" pitchFamily="34" charset="0"/>
                </a:rPr>
                <a:t>M</a:t>
              </a:r>
              <a:endParaRPr lang="en-US" sz="2500">
                <a:latin typeface="Arial" panose="020B0604020202020204" pitchFamily="34" charset="0"/>
                <a:cs typeface="Arial" panose="020B0604020202020204" pitchFamily="34" charset="0"/>
              </a:endParaRPr>
            </a:p>
          </p:txBody>
        </p:sp>
        <p:sp>
          <p:nvSpPr>
            <p:cNvPr id="54" name="TextBox 53"/>
            <p:cNvSpPr txBox="1"/>
            <p:nvPr/>
          </p:nvSpPr>
          <p:spPr>
            <a:xfrm>
              <a:off x="9477835" y="3167850"/>
              <a:ext cx="552450" cy="477054"/>
            </a:xfrm>
            <a:prstGeom prst="rect">
              <a:avLst/>
            </a:prstGeom>
            <a:noFill/>
          </p:spPr>
          <p:txBody>
            <a:bodyPr wrap="square">
              <a:spAutoFit/>
            </a:bodyPr>
            <a:lstStyle/>
            <a:p>
              <a:pPr algn="ctr"/>
              <a:r>
                <a:rPr lang="en-US" sz="2500">
                  <a:latin typeface="Arial" panose="020B0604020202020204" pitchFamily="34" charset="0"/>
                  <a:cs typeface="Arial" panose="020B0604020202020204" pitchFamily="34" charset="0"/>
                </a:rPr>
                <a:t>d</a:t>
              </a:r>
              <a:r>
                <a:rPr lang="en-US" sz="2500" baseline="-25000">
                  <a:latin typeface="Arial" panose="020B0604020202020204" pitchFamily="34" charset="0"/>
                  <a:cs typeface="Arial" panose="020B0604020202020204" pitchFamily="34" charset="0"/>
                </a:rPr>
                <a:t>x</a:t>
              </a:r>
              <a:endParaRPr lang="en-US" sz="2500" baseline="-25000">
                <a:latin typeface="Arial" panose="020B0604020202020204" pitchFamily="34" charset="0"/>
                <a:cs typeface="Arial" panose="020B0604020202020204" pitchFamily="34" charset="0"/>
              </a:endParaRPr>
            </a:p>
          </p:txBody>
        </p:sp>
        <p:sp>
          <p:nvSpPr>
            <p:cNvPr id="55" name="TextBox 54"/>
            <p:cNvSpPr txBox="1"/>
            <p:nvPr/>
          </p:nvSpPr>
          <p:spPr>
            <a:xfrm>
              <a:off x="6964261" y="4725924"/>
              <a:ext cx="552450" cy="477054"/>
            </a:xfrm>
            <a:prstGeom prst="rect">
              <a:avLst/>
            </a:prstGeom>
            <a:noFill/>
          </p:spPr>
          <p:txBody>
            <a:bodyPr wrap="square">
              <a:spAutoFit/>
            </a:bodyPr>
            <a:lstStyle/>
            <a:p>
              <a:pPr algn="ctr"/>
              <a:r>
                <a:rPr lang="en-US" sz="2500">
                  <a:latin typeface="Arial" panose="020B0604020202020204" pitchFamily="34" charset="0"/>
                  <a:cs typeface="Arial" panose="020B0604020202020204" pitchFamily="34" charset="0"/>
                </a:rPr>
                <a:t>d</a:t>
              </a:r>
              <a:r>
                <a:rPr lang="en-US" sz="2500" baseline="-25000">
                  <a:latin typeface="Arial" panose="020B0604020202020204" pitchFamily="34" charset="0"/>
                  <a:cs typeface="Arial" panose="020B0604020202020204" pitchFamily="34" charset="0"/>
                </a:rPr>
                <a:t>y</a:t>
              </a:r>
              <a:endParaRPr lang="en-US" sz="2500" baseline="-25000">
                <a:latin typeface="Arial" panose="020B0604020202020204" pitchFamily="34" charset="0"/>
                <a:cs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9497" y="65600"/>
            <a:ext cx="8603569" cy="542538"/>
            <a:chOff x="74035" y="2231322"/>
            <a:chExt cx="8550261" cy="757342"/>
          </a:xfrm>
        </p:grpSpPr>
        <p:grpSp>
          <p:nvGrpSpPr>
            <p:cNvPr id="5" name="Group 70"/>
            <p:cNvGrpSpPr/>
            <p:nvPr/>
          </p:nvGrpSpPr>
          <p:grpSpPr bwMode="auto">
            <a:xfrm>
              <a:off x="286108" y="2280389"/>
              <a:ext cx="5875473" cy="708275"/>
              <a:chOff x="564747" y="3403331"/>
              <a:chExt cx="3025594" cy="1364238"/>
            </a:xfrm>
          </p:grpSpPr>
          <p:pic>
            <p:nvPicPr>
              <p:cNvPr id="8" name="Picture 8" descr="empty-green-rectangl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64747" y="3403331"/>
                <a:ext cx="3025594" cy="13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9" descr="green-top-fad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205129" y="3887447"/>
                <a:ext cx="1273934" cy="396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 name="TextBox 5"/>
            <p:cNvSpPr txBox="1"/>
            <p:nvPr/>
          </p:nvSpPr>
          <p:spPr bwMode="auto">
            <a:xfrm>
              <a:off x="74035" y="2267003"/>
              <a:ext cx="1501326" cy="687413"/>
            </a:xfrm>
            <a:prstGeom prst="rect">
              <a:avLst/>
            </a:prstGeom>
            <a:noFill/>
          </p:spPr>
          <p:txBody>
            <a:bodyPr wrap="square">
              <a:spAutoFit/>
            </a:bodyPr>
            <a:lstStyle/>
            <a:p>
              <a:pPr algn="ctr">
                <a:defRPr/>
              </a:pPr>
              <a:r>
                <a:rPr lang="en-US" sz="2600">
                  <a:ln w="18415" cmpd="sng">
                    <a:solidFill>
                      <a:srgbClr val="FFFFFF"/>
                    </a:solidFill>
                    <a:prstDash val="solid"/>
                  </a:ln>
                  <a:solidFill>
                    <a:schemeClr val="tx1"/>
                  </a:solidFill>
                  <a:effectLst>
                    <a:glow rad="101600">
                      <a:schemeClr val="accent4">
                        <a:satMod val="175000"/>
                        <a:alpha val="40000"/>
                      </a:schemeClr>
                    </a:glow>
                    <a:outerShdw blurRad="63500" dir="3600000" algn="tl" rotWithShape="0">
                      <a:srgbClr val="000000">
                        <a:alpha val="70000"/>
                      </a:srgbClr>
                    </a:outerShdw>
                  </a:effectLst>
                  <a:latin typeface="Arial" panose="020B0604020202020204" pitchFamily="34" charset="0"/>
                  <a:cs typeface="Arial" panose="020B0604020202020204" pitchFamily="34" charset="0"/>
                </a:rPr>
                <a:t>I</a:t>
              </a:r>
              <a:endParaRPr lang="en-US" sz="2600" dirty="0">
                <a:ln w="18415" cmpd="sng">
                  <a:solidFill>
                    <a:srgbClr val="FFFFFF"/>
                  </a:solidFill>
                  <a:prstDash val="solid"/>
                </a:ln>
                <a:solidFill>
                  <a:schemeClr val="tx1"/>
                </a:solidFill>
                <a:effectLst>
                  <a:glow rad="101600">
                    <a:schemeClr val="accent4">
                      <a:satMod val="175000"/>
                      <a:alpha val="40000"/>
                    </a:schemeClr>
                  </a:glow>
                  <a:outerShdw blurRad="63500" dir="3600000" algn="tl" rotWithShape="0">
                    <a:srgbClr val="000000">
                      <a:alpha val="70000"/>
                    </a:srgbClr>
                  </a:outerShdw>
                </a:effectLst>
                <a:latin typeface="Arial" panose="020B0604020202020204" pitchFamily="34" charset="0"/>
                <a:cs typeface="Arial" panose="020B0604020202020204" pitchFamily="34" charset="0"/>
              </a:endParaRPr>
            </a:p>
          </p:txBody>
        </p:sp>
        <p:sp>
          <p:nvSpPr>
            <p:cNvPr id="7" name="Rectangle 1026060"/>
            <p:cNvSpPr>
              <a:spLocks noChangeArrowheads="1"/>
            </p:cNvSpPr>
            <p:nvPr/>
          </p:nvSpPr>
          <p:spPr bwMode="auto">
            <a:xfrm>
              <a:off x="1209204" y="2231322"/>
              <a:ext cx="7415092" cy="756153"/>
            </a:xfrm>
            <a:prstGeom prst="rect">
              <a:avLst/>
            </a:prstGeom>
            <a:noFill/>
            <a:ln w="9525" algn="ctr">
              <a:noFill/>
              <a:miter lim="800000"/>
            </a:ln>
          </p:spPr>
          <p:txBody>
            <a:bodyPr wrap="square" lIns="109728" tIns="54864" rIns="109728" bIns="54864">
              <a:spAutoFit/>
            </a:bodyPr>
            <a:lstStyle>
              <a:lvl1pPr marL="287655" indent="-287655" defTabSz="1095375">
                <a:defRPr>
                  <a:solidFill>
                    <a:schemeClr val="tx1"/>
                  </a:solidFill>
                  <a:latin typeface="Arial" panose="020B0604020202020204" pitchFamily="34" charset="0"/>
                </a:defRPr>
              </a:lvl1pPr>
              <a:lvl2pPr marL="742950" indent="-285750" defTabSz="1095375">
                <a:defRPr>
                  <a:solidFill>
                    <a:schemeClr val="tx1"/>
                  </a:solidFill>
                  <a:latin typeface="Arial" panose="020B0604020202020204" pitchFamily="34" charset="0"/>
                </a:defRPr>
              </a:lvl2pPr>
              <a:lvl3pPr marL="1143000" indent="-228600" defTabSz="1095375">
                <a:defRPr>
                  <a:solidFill>
                    <a:schemeClr val="tx1"/>
                  </a:solidFill>
                  <a:latin typeface="Arial" panose="020B0604020202020204" pitchFamily="34" charset="0"/>
                </a:defRPr>
              </a:lvl3pPr>
              <a:lvl4pPr marL="1600200" indent="-228600" defTabSz="1095375">
                <a:defRPr>
                  <a:solidFill>
                    <a:schemeClr val="tx1"/>
                  </a:solidFill>
                  <a:latin typeface="Arial" panose="020B0604020202020204" pitchFamily="34" charset="0"/>
                </a:defRPr>
              </a:lvl4pPr>
              <a:lvl5pPr marL="2057400" indent="-228600" defTabSz="1095375">
                <a:defRPr>
                  <a:solidFill>
                    <a:schemeClr val="tx1"/>
                  </a:solidFill>
                  <a:latin typeface="Arial" panose="020B0604020202020204" pitchFamily="34" charset="0"/>
                </a:defRPr>
              </a:lvl5pPr>
              <a:lvl6pPr marL="2514600" indent="-228600" defTabSz="1095375" fontAlgn="base">
                <a:spcBef>
                  <a:spcPct val="0"/>
                </a:spcBef>
                <a:spcAft>
                  <a:spcPct val="0"/>
                </a:spcAft>
                <a:defRPr>
                  <a:solidFill>
                    <a:schemeClr val="tx1"/>
                  </a:solidFill>
                  <a:latin typeface="Arial" panose="020B0604020202020204" pitchFamily="34" charset="0"/>
                </a:defRPr>
              </a:lvl6pPr>
              <a:lvl7pPr marL="2971800" indent="-228600" defTabSz="1095375" fontAlgn="base">
                <a:spcBef>
                  <a:spcPct val="0"/>
                </a:spcBef>
                <a:spcAft>
                  <a:spcPct val="0"/>
                </a:spcAft>
                <a:defRPr>
                  <a:solidFill>
                    <a:schemeClr val="tx1"/>
                  </a:solidFill>
                  <a:latin typeface="Arial" panose="020B0604020202020204" pitchFamily="34" charset="0"/>
                </a:defRPr>
              </a:lvl7pPr>
              <a:lvl8pPr marL="3429000" indent="-228600" defTabSz="1095375" fontAlgn="base">
                <a:spcBef>
                  <a:spcPct val="0"/>
                </a:spcBef>
                <a:spcAft>
                  <a:spcPct val="0"/>
                </a:spcAft>
                <a:defRPr>
                  <a:solidFill>
                    <a:schemeClr val="tx1"/>
                  </a:solidFill>
                  <a:latin typeface="Arial" panose="020B0604020202020204" pitchFamily="34" charset="0"/>
                </a:defRPr>
              </a:lvl8pPr>
              <a:lvl9pPr marL="3886200" indent="-228600" defTabSz="1095375" fontAlgn="base">
                <a:spcBef>
                  <a:spcPct val="0"/>
                </a:spcBef>
                <a:spcAft>
                  <a:spcPct val="0"/>
                </a:spcAft>
                <a:defRPr>
                  <a:solidFill>
                    <a:schemeClr val="tx1"/>
                  </a:solidFill>
                  <a:latin typeface="Arial" panose="020B0604020202020204" pitchFamily="34" charset="0"/>
                </a:defRPr>
              </a:lvl9pPr>
            </a:lstStyle>
            <a:p>
              <a:pPr marL="0" indent="0" defTabSz="1095375">
                <a:buClr>
                  <a:schemeClr val="tx2"/>
                </a:buClr>
                <a:buSzPct val="95000"/>
                <a:defRPr/>
              </a:pPr>
              <a:r>
                <a:rPr lang="en-US" sz="2800" i="1">
                  <a:cs typeface="Arial" panose="020B0604020202020204" pitchFamily="34" charset="0"/>
                </a:rPr>
                <a:t>Chuyển động ném ngang </a:t>
              </a:r>
              <a:endParaRPr lang="en-US" sz="2800" dirty="0">
                <a:cs typeface="Arial" panose="020B0604020202020204" pitchFamily="34" charset="0"/>
              </a:endParaRPr>
            </a:p>
          </p:txBody>
        </p:sp>
      </p:grpSp>
      <p:pic>
        <p:nvPicPr>
          <p:cNvPr id="15" name="Picture 5" descr="empty-blue-rectang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032" y="3348051"/>
            <a:ext cx="7740902" cy="3205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 Box 13"/>
          <p:cNvSpPr txBox="1">
            <a:spLocks noChangeArrowheads="1"/>
          </p:cNvSpPr>
          <p:nvPr/>
        </p:nvSpPr>
        <p:spPr bwMode="auto">
          <a:xfrm>
            <a:off x="338942" y="666498"/>
            <a:ext cx="57570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400" i="1">
                <a:solidFill>
                  <a:srgbClr val="0070C0"/>
                </a:solidFill>
                <a:cs typeface="Arial" panose="020B0604020202020204" pitchFamily="34" charset="0"/>
              </a:rPr>
              <a:t>3. Phân tích kết quả thí nghiệm </a:t>
            </a:r>
            <a:endParaRPr lang="en-US" altLang="en-US" sz="2400" i="1">
              <a:solidFill>
                <a:srgbClr val="0070C0"/>
              </a:solidFill>
              <a:cs typeface="Arial" panose="020B0604020202020204" pitchFamily="34" charset="0"/>
            </a:endParaRPr>
          </a:p>
        </p:txBody>
      </p:sp>
      <p:sp>
        <p:nvSpPr>
          <p:cNvPr id="20" name="TextBox 19"/>
          <p:cNvSpPr txBox="1"/>
          <p:nvPr/>
        </p:nvSpPr>
        <p:spPr>
          <a:xfrm>
            <a:off x="682567" y="3441644"/>
            <a:ext cx="7274146" cy="1246495"/>
          </a:xfrm>
          <a:prstGeom prst="rect">
            <a:avLst/>
          </a:prstGeom>
          <a:noFill/>
        </p:spPr>
        <p:txBody>
          <a:bodyPr wrap="square">
            <a:spAutoFit/>
          </a:bodyPr>
          <a:lstStyle/>
          <a:p>
            <a:r>
              <a:rPr lang="en-US" sz="2500">
                <a:latin typeface="Arial" panose="020B0604020202020204" pitchFamily="34" charset="0"/>
                <a:cs typeface="Arial" panose="020B0604020202020204" pitchFamily="34" charset="0"/>
              </a:rPr>
              <a:t>- Thời gian rơi của vật bị ném ngang chỉ phụ thuộc độ cao H của vật khi bị ném, không phụ thuộc vận tốc ném. </a:t>
            </a:r>
            <a:endParaRPr lang="en-US" sz="2500">
              <a:latin typeface="Arial" panose="020B0604020202020204" pitchFamily="34" charset="0"/>
              <a:cs typeface="Arial" panose="020B0604020202020204" pitchFamily="34" charset="0"/>
            </a:endParaRPr>
          </a:p>
        </p:txBody>
      </p:sp>
      <p:sp>
        <p:nvSpPr>
          <p:cNvPr id="13" name="Text Box 13"/>
          <p:cNvSpPr txBox="1">
            <a:spLocks noChangeArrowheads="1"/>
          </p:cNvSpPr>
          <p:nvPr/>
        </p:nvSpPr>
        <p:spPr bwMode="auto">
          <a:xfrm>
            <a:off x="358465" y="1022651"/>
            <a:ext cx="77409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400" i="1">
                <a:solidFill>
                  <a:srgbClr val="00B050"/>
                </a:solidFill>
                <a:cs typeface="Arial" panose="020B0604020202020204" pitchFamily="34" charset="0"/>
              </a:rPr>
              <a:t>b) Thành phần chuyển động theo phương thẳng đứng</a:t>
            </a:r>
            <a:endParaRPr lang="en-US" altLang="en-US" sz="2400" i="1">
              <a:solidFill>
                <a:srgbClr val="00B050"/>
              </a:solidFill>
              <a:cs typeface="Arial" panose="020B0604020202020204" pitchFamily="34" charset="0"/>
            </a:endParaRPr>
          </a:p>
        </p:txBody>
      </p:sp>
      <p:grpSp>
        <p:nvGrpSpPr>
          <p:cNvPr id="17" name="Group 16"/>
          <p:cNvGrpSpPr/>
          <p:nvPr/>
        </p:nvGrpSpPr>
        <p:grpSpPr>
          <a:xfrm>
            <a:off x="2532665" y="1824011"/>
            <a:ext cx="3072004" cy="1420874"/>
            <a:chOff x="8043673" y="1342232"/>
            <a:chExt cx="3072004" cy="1420874"/>
          </a:xfrm>
        </p:grpSpPr>
        <p:pic>
          <p:nvPicPr>
            <p:cNvPr id="18" name="Picture 17" descr="empty-red-rectang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43673" y="1342232"/>
              <a:ext cx="2288975" cy="1420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a14="http://schemas.microsoft.com/office/drawing/2010/main" Requires="a14">
            <p:sp>
              <p:nvSpPr>
                <p:cNvPr id="21" name="Object 18"/>
                <p:cNvSpPr txBox="1"/>
                <p:nvPr/>
              </p:nvSpPr>
              <p:spPr bwMode="auto">
                <a:xfrm>
                  <a:off x="8393113" y="1342232"/>
                  <a:ext cx="2722564" cy="1277938"/>
                </a:xfrm>
                <a:prstGeom prst="rect">
                  <a:avLst/>
                </a:prstGeom>
                <a:noFill/>
                <a:ln>
                  <a:noFill/>
                </a:ln>
                <a:effectLst/>
              </p:spPr>
              <p:txBody>
                <a:bodyPr>
                  <a:noAutofit/>
                </a:bodyPr>
                <a:lstStyle/>
                <a:p>
                  <a14:m>
                    <m:oMathPara xmlns:m="http://schemas.openxmlformats.org/officeDocument/2006/math">
                      <m:oMathParaPr>
                        <m:jc m:val="left"/>
                      </m:oMathParaPr>
                      <m:oMath xmlns:m="http://schemas.openxmlformats.org/officeDocument/2006/math">
                        <m:r>
                          <a:rPr lang="en-US" sz="2800" b="0" i="1" smtClean="0">
                            <a:solidFill>
                              <a:srgbClr val="000000"/>
                            </a:solidFill>
                            <a:latin typeface="Cambria Math" panose="02040503050406030204" pitchFamily="18" charset="0"/>
                          </a:rPr>
                          <m:t>𝑡</m:t>
                        </m:r>
                        <m:r>
                          <a:rPr lang="en-US" sz="2800" b="0" i="1" smtClean="0">
                            <a:solidFill>
                              <a:srgbClr val="000000"/>
                            </a:solidFill>
                            <a:latin typeface="Cambria Math" panose="02040503050406030204" pitchFamily="18" charset="0"/>
                          </a:rPr>
                          <m:t>=</m:t>
                        </m:r>
                        <m:rad>
                          <m:radPr>
                            <m:degHide m:val="on"/>
                            <m:ctrlPr>
                              <a:rPr lang="en-US" sz="2800" i="1">
                                <a:solidFill>
                                  <a:srgbClr val="000000"/>
                                </a:solidFill>
                                <a:latin typeface="Cambria Math" panose="02040503050406030204"/>
                              </a:rPr>
                            </m:ctrlPr>
                          </m:radPr>
                          <m:deg/>
                          <m:e>
                            <m:f>
                              <m:fPr>
                                <m:ctrlPr>
                                  <a:rPr lang="en-US" sz="2800" i="1">
                                    <a:solidFill>
                                      <a:srgbClr val="000000"/>
                                    </a:solidFill>
                                    <a:latin typeface="Cambria Math" panose="02040503050406030204"/>
                                  </a:rPr>
                                </m:ctrlPr>
                              </m:fPr>
                              <m:num>
                                <m:r>
                                  <a:rPr lang="en-US" sz="2800" b="0" i="1">
                                    <a:solidFill>
                                      <a:srgbClr val="000000"/>
                                    </a:solidFill>
                                    <a:latin typeface="Cambria Math" panose="02040503050406030204" pitchFamily="18" charset="0"/>
                                  </a:rPr>
                                  <m:t>2</m:t>
                                </m:r>
                                <m:r>
                                  <a:rPr lang="en-US" sz="2800" b="0" i="1" smtClean="0">
                                    <a:solidFill>
                                      <a:srgbClr val="000000"/>
                                    </a:solidFill>
                                    <a:latin typeface="Cambria Math" panose="02040503050406030204" pitchFamily="18" charset="0"/>
                                  </a:rPr>
                                  <m:t>𝐻</m:t>
                                </m:r>
                              </m:num>
                              <m:den>
                                <m:r>
                                  <a:rPr lang="en-US" sz="2800" b="0" i="1">
                                    <a:solidFill>
                                      <a:srgbClr val="000000"/>
                                    </a:solidFill>
                                    <a:latin typeface="Cambria Math" panose="02040503050406030204" pitchFamily="18" charset="0"/>
                                  </a:rPr>
                                  <m:t>𝑔</m:t>
                                </m:r>
                              </m:den>
                            </m:f>
                          </m:e>
                        </m:rad>
                      </m:oMath>
                    </m:oMathPara>
                  </a14:m>
                  <a:endParaRPr lang="en-US" sz="2800" dirty="0">
                    <a:latin typeface="Arial" panose="020B0604020202020204" pitchFamily="34" charset="0"/>
                    <a:cs typeface="Arial" panose="020B0604020202020204" pitchFamily="34" charset="0"/>
                  </a:endParaRPr>
                </a:p>
              </p:txBody>
            </p:sp>
          </mc:Choice>
          <mc:Fallback>
            <p:sp>
              <p:nvSpPr>
                <p:cNvPr id="21" name="Object 18"/>
                <p:cNvSpPr txBox="1">
                  <a:spLocks noRot="1" noChangeAspect="1" noMove="1" noResize="1" noEditPoints="1" noAdjustHandles="1" noChangeArrowheads="1" noChangeShapeType="1" noTextEdit="1"/>
                </p:cNvSpPr>
                <p:nvPr/>
              </p:nvSpPr>
              <p:spPr bwMode="auto">
                <a:xfrm>
                  <a:off x="8393113" y="1342232"/>
                  <a:ext cx="2722564" cy="1277938"/>
                </a:xfrm>
                <a:prstGeom prst="rect">
                  <a:avLst/>
                </a:prstGeom>
                <a:blipFill rotWithShape="1">
                  <a:blip r:embed="rId5"/>
                </a:blipFill>
                <a:ln>
                  <a:noFill/>
                </a:ln>
                <a:effectLst/>
              </p:spPr>
              <p:txBody>
                <a:bodyPr/>
                <a:lstStyle/>
                <a:p>
                  <a:r>
                    <a:rPr lang="en-US" altLang="en-US">
                      <a:noFill/>
                    </a:rPr>
                    <a:t> </a:t>
                  </a:r>
                </a:p>
              </p:txBody>
            </p:sp>
          </mc:Fallback>
        </mc:AlternateContent>
      </p:grpSp>
      <p:pic>
        <p:nvPicPr>
          <p:cNvPr id="22" name="Picture 21"/>
          <p:cNvPicPr>
            <a:picLocks noChangeAspect="1"/>
          </p:cNvPicPr>
          <p:nvPr/>
        </p:nvPicPr>
        <p:blipFill>
          <a:blip r:embed="rId6"/>
          <a:stretch>
            <a:fillRect/>
          </a:stretch>
        </p:blipFill>
        <p:spPr>
          <a:xfrm>
            <a:off x="8071040" y="1600199"/>
            <a:ext cx="3844928" cy="4952607"/>
          </a:xfrm>
          <a:prstGeom prst="rect">
            <a:avLst/>
          </a:prstGeom>
          <a:ln>
            <a:noFill/>
          </a:ln>
          <a:effectLst>
            <a:softEdge rad="112500"/>
          </a:effectLst>
        </p:spPr>
      </p:pic>
      <p:sp>
        <p:nvSpPr>
          <p:cNvPr id="16" name="TextBox 15"/>
          <p:cNvSpPr txBox="1"/>
          <p:nvPr/>
        </p:nvSpPr>
        <p:spPr>
          <a:xfrm>
            <a:off x="746067" y="4824930"/>
            <a:ext cx="6950133" cy="1246495"/>
          </a:xfrm>
          <a:prstGeom prst="rect">
            <a:avLst/>
          </a:prstGeom>
          <a:noFill/>
        </p:spPr>
        <p:txBody>
          <a:bodyPr wrap="square">
            <a:spAutoFit/>
          </a:bodyPr>
          <a:lstStyle/>
          <a:p>
            <a:r>
              <a:rPr lang="en-US" sz="2500">
                <a:latin typeface="Arial" panose="020B0604020202020204" pitchFamily="34" charset="0"/>
                <a:cs typeface="Arial" panose="020B0604020202020204" pitchFamily="34" charset="0"/>
              </a:rPr>
              <a:t>- Nếu từ cùng một độ cao, đồng thời ném ngang các vật khác nhau với các vận tốc khác nhau thì chúng </a:t>
            </a:r>
            <a:r>
              <a:rPr lang="en-US" sz="2500" i="1">
                <a:latin typeface="Arial" panose="020B0604020202020204" pitchFamily="34" charset="0"/>
                <a:cs typeface="Arial" panose="020B0604020202020204" pitchFamily="34" charset="0"/>
              </a:rPr>
              <a:t>đều rơi xuống đất cùng một lúc</a:t>
            </a:r>
            <a:endParaRPr lang="en-US" sz="2500" b="1">
              <a:solidFill>
                <a:srgbClr val="C00000"/>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9497" y="65600"/>
            <a:ext cx="8603569" cy="542538"/>
            <a:chOff x="74035" y="2231322"/>
            <a:chExt cx="8550261" cy="757342"/>
          </a:xfrm>
        </p:grpSpPr>
        <p:grpSp>
          <p:nvGrpSpPr>
            <p:cNvPr id="5" name="Group 70"/>
            <p:cNvGrpSpPr/>
            <p:nvPr/>
          </p:nvGrpSpPr>
          <p:grpSpPr bwMode="auto">
            <a:xfrm>
              <a:off x="286108" y="2280389"/>
              <a:ext cx="5875473" cy="708275"/>
              <a:chOff x="564747" y="3403331"/>
              <a:chExt cx="3025594" cy="1364238"/>
            </a:xfrm>
          </p:grpSpPr>
          <p:pic>
            <p:nvPicPr>
              <p:cNvPr id="8" name="Picture 8" descr="empty-green-rectangl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64747" y="3403331"/>
                <a:ext cx="3025594" cy="13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9" descr="green-top-fad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205129" y="3887447"/>
                <a:ext cx="1273934" cy="396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 name="TextBox 5"/>
            <p:cNvSpPr txBox="1"/>
            <p:nvPr/>
          </p:nvSpPr>
          <p:spPr bwMode="auto">
            <a:xfrm>
              <a:off x="74035" y="2267003"/>
              <a:ext cx="1501326" cy="687413"/>
            </a:xfrm>
            <a:prstGeom prst="rect">
              <a:avLst/>
            </a:prstGeom>
            <a:noFill/>
          </p:spPr>
          <p:txBody>
            <a:bodyPr wrap="square">
              <a:spAutoFit/>
            </a:bodyPr>
            <a:lstStyle/>
            <a:p>
              <a:pPr algn="ctr">
                <a:defRPr/>
              </a:pPr>
              <a:r>
                <a:rPr lang="en-US" sz="2600">
                  <a:ln w="18415" cmpd="sng">
                    <a:solidFill>
                      <a:srgbClr val="FFFFFF"/>
                    </a:solidFill>
                    <a:prstDash val="solid"/>
                  </a:ln>
                  <a:solidFill>
                    <a:schemeClr val="tx1"/>
                  </a:solidFill>
                  <a:effectLst>
                    <a:glow rad="101600">
                      <a:schemeClr val="accent4">
                        <a:satMod val="175000"/>
                        <a:alpha val="40000"/>
                      </a:schemeClr>
                    </a:glow>
                    <a:outerShdw blurRad="63500" dir="3600000" algn="tl" rotWithShape="0">
                      <a:srgbClr val="000000">
                        <a:alpha val="70000"/>
                      </a:srgbClr>
                    </a:outerShdw>
                  </a:effectLst>
                  <a:latin typeface="Arial" panose="020B0604020202020204" pitchFamily="34" charset="0"/>
                  <a:cs typeface="Arial" panose="020B0604020202020204" pitchFamily="34" charset="0"/>
                </a:rPr>
                <a:t>I</a:t>
              </a:r>
              <a:endParaRPr lang="en-US" sz="2600" dirty="0">
                <a:ln w="18415" cmpd="sng">
                  <a:solidFill>
                    <a:srgbClr val="FFFFFF"/>
                  </a:solidFill>
                  <a:prstDash val="solid"/>
                </a:ln>
                <a:solidFill>
                  <a:schemeClr val="tx1"/>
                </a:solidFill>
                <a:effectLst>
                  <a:glow rad="101600">
                    <a:schemeClr val="accent4">
                      <a:satMod val="175000"/>
                      <a:alpha val="40000"/>
                    </a:schemeClr>
                  </a:glow>
                  <a:outerShdw blurRad="63500" dir="3600000" algn="tl" rotWithShape="0">
                    <a:srgbClr val="000000">
                      <a:alpha val="70000"/>
                    </a:srgbClr>
                  </a:outerShdw>
                </a:effectLst>
                <a:latin typeface="Arial" panose="020B0604020202020204" pitchFamily="34" charset="0"/>
                <a:cs typeface="Arial" panose="020B0604020202020204" pitchFamily="34" charset="0"/>
              </a:endParaRPr>
            </a:p>
          </p:txBody>
        </p:sp>
        <p:sp>
          <p:nvSpPr>
            <p:cNvPr id="7" name="Rectangle 1026060"/>
            <p:cNvSpPr>
              <a:spLocks noChangeArrowheads="1"/>
            </p:cNvSpPr>
            <p:nvPr/>
          </p:nvSpPr>
          <p:spPr bwMode="auto">
            <a:xfrm>
              <a:off x="1209204" y="2231322"/>
              <a:ext cx="7415092" cy="756153"/>
            </a:xfrm>
            <a:prstGeom prst="rect">
              <a:avLst/>
            </a:prstGeom>
            <a:noFill/>
            <a:ln w="9525" algn="ctr">
              <a:noFill/>
              <a:miter lim="800000"/>
            </a:ln>
          </p:spPr>
          <p:txBody>
            <a:bodyPr wrap="square" lIns="109728" tIns="54864" rIns="109728" bIns="54864">
              <a:spAutoFit/>
            </a:bodyPr>
            <a:lstStyle>
              <a:lvl1pPr marL="287655" indent="-287655" defTabSz="1095375">
                <a:defRPr>
                  <a:solidFill>
                    <a:schemeClr val="tx1"/>
                  </a:solidFill>
                  <a:latin typeface="Arial" panose="020B0604020202020204" pitchFamily="34" charset="0"/>
                </a:defRPr>
              </a:lvl1pPr>
              <a:lvl2pPr marL="742950" indent="-285750" defTabSz="1095375">
                <a:defRPr>
                  <a:solidFill>
                    <a:schemeClr val="tx1"/>
                  </a:solidFill>
                  <a:latin typeface="Arial" panose="020B0604020202020204" pitchFamily="34" charset="0"/>
                </a:defRPr>
              </a:lvl2pPr>
              <a:lvl3pPr marL="1143000" indent="-228600" defTabSz="1095375">
                <a:defRPr>
                  <a:solidFill>
                    <a:schemeClr val="tx1"/>
                  </a:solidFill>
                  <a:latin typeface="Arial" panose="020B0604020202020204" pitchFamily="34" charset="0"/>
                </a:defRPr>
              </a:lvl3pPr>
              <a:lvl4pPr marL="1600200" indent="-228600" defTabSz="1095375">
                <a:defRPr>
                  <a:solidFill>
                    <a:schemeClr val="tx1"/>
                  </a:solidFill>
                  <a:latin typeface="Arial" panose="020B0604020202020204" pitchFamily="34" charset="0"/>
                </a:defRPr>
              </a:lvl4pPr>
              <a:lvl5pPr marL="2057400" indent="-228600" defTabSz="1095375">
                <a:defRPr>
                  <a:solidFill>
                    <a:schemeClr val="tx1"/>
                  </a:solidFill>
                  <a:latin typeface="Arial" panose="020B0604020202020204" pitchFamily="34" charset="0"/>
                </a:defRPr>
              </a:lvl5pPr>
              <a:lvl6pPr marL="2514600" indent="-228600" defTabSz="1095375" fontAlgn="base">
                <a:spcBef>
                  <a:spcPct val="0"/>
                </a:spcBef>
                <a:spcAft>
                  <a:spcPct val="0"/>
                </a:spcAft>
                <a:defRPr>
                  <a:solidFill>
                    <a:schemeClr val="tx1"/>
                  </a:solidFill>
                  <a:latin typeface="Arial" panose="020B0604020202020204" pitchFamily="34" charset="0"/>
                </a:defRPr>
              </a:lvl6pPr>
              <a:lvl7pPr marL="2971800" indent="-228600" defTabSz="1095375" fontAlgn="base">
                <a:spcBef>
                  <a:spcPct val="0"/>
                </a:spcBef>
                <a:spcAft>
                  <a:spcPct val="0"/>
                </a:spcAft>
                <a:defRPr>
                  <a:solidFill>
                    <a:schemeClr val="tx1"/>
                  </a:solidFill>
                  <a:latin typeface="Arial" panose="020B0604020202020204" pitchFamily="34" charset="0"/>
                </a:defRPr>
              </a:lvl7pPr>
              <a:lvl8pPr marL="3429000" indent="-228600" defTabSz="1095375" fontAlgn="base">
                <a:spcBef>
                  <a:spcPct val="0"/>
                </a:spcBef>
                <a:spcAft>
                  <a:spcPct val="0"/>
                </a:spcAft>
                <a:defRPr>
                  <a:solidFill>
                    <a:schemeClr val="tx1"/>
                  </a:solidFill>
                  <a:latin typeface="Arial" panose="020B0604020202020204" pitchFamily="34" charset="0"/>
                </a:defRPr>
              </a:lvl8pPr>
              <a:lvl9pPr marL="3886200" indent="-228600" defTabSz="1095375" fontAlgn="base">
                <a:spcBef>
                  <a:spcPct val="0"/>
                </a:spcBef>
                <a:spcAft>
                  <a:spcPct val="0"/>
                </a:spcAft>
                <a:defRPr>
                  <a:solidFill>
                    <a:schemeClr val="tx1"/>
                  </a:solidFill>
                  <a:latin typeface="Arial" panose="020B0604020202020204" pitchFamily="34" charset="0"/>
                </a:defRPr>
              </a:lvl9pPr>
            </a:lstStyle>
            <a:p>
              <a:pPr marL="0" indent="0" defTabSz="1095375">
                <a:buClr>
                  <a:schemeClr val="tx2"/>
                </a:buClr>
                <a:buSzPct val="95000"/>
                <a:defRPr/>
              </a:pPr>
              <a:r>
                <a:rPr lang="en-US" sz="2800" i="1">
                  <a:cs typeface="Arial" panose="020B0604020202020204" pitchFamily="34" charset="0"/>
                </a:rPr>
                <a:t>Chuyển động ném ngang </a:t>
              </a:r>
              <a:endParaRPr lang="en-US" sz="2800" dirty="0">
                <a:cs typeface="Arial" panose="020B0604020202020204" pitchFamily="34" charset="0"/>
              </a:endParaRPr>
            </a:p>
          </p:txBody>
        </p:sp>
      </p:grpSp>
      <p:sp>
        <p:nvSpPr>
          <p:cNvPr id="19" name="Text Box 13"/>
          <p:cNvSpPr txBox="1">
            <a:spLocks noChangeArrowheads="1"/>
          </p:cNvSpPr>
          <p:nvPr/>
        </p:nvSpPr>
        <p:spPr bwMode="auto">
          <a:xfrm>
            <a:off x="338942" y="666498"/>
            <a:ext cx="57570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400" i="1">
                <a:solidFill>
                  <a:srgbClr val="0070C0"/>
                </a:solidFill>
                <a:cs typeface="Arial" panose="020B0604020202020204" pitchFamily="34" charset="0"/>
              </a:rPr>
              <a:t>3. Phân tích kết quả thí nghiệm </a:t>
            </a:r>
            <a:endParaRPr lang="en-US" altLang="en-US" sz="2400" i="1">
              <a:solidFill>
                <a:srgbClr val="0070C0"/>
              </a:solidFill>
              <a:cs typeface="Arial" panose="020B0604020202020204" pitchFamily="34" charset="0"/>
            </a:endParaRPr>
          </a:p>
        </p:txBody>
      </p:sp>
      <p:sp>
        <p:nvSpPr>
          <p:cNvPr id="16" name="TextBox 15"/>
          <p:cNvSpPr txBox="1"/>
          <p:nvPr/>
        </p:nvSpPr>
        <p:spPr>
          <a:xfrm>
            <a:off x="513195" y="1470425"/>
            <a:ext cx="10318002" cy="885755"/>
          </a:xfrm>
          <a:prstGeom prst="rect">
            <a:avLst/>
          </a:prstGeom>
          <a:noFill/>
        </p:spPr>
        <p:txBody>
          <a:bodyPr wrap="square">
            <a:spAutoFit/>
          </a:bodyPr>
          <a:lstStyle/>
          <a:p>
            <a:pPr marL="342900" marR="0" indent="-342900">
              <a:lnSpc>
                <a:spcPct val="107000"/>
              </a:lnSpc>
              <a:spcBef>
                <a:spcPts val="0"/>
              </a:spcBef>
              <a:spcAft>
                <a:spcPts val="0"/>
              </a:spcAft>
              <a:buFont typeface="Wingdings" panose="05000000000000000000" pitchFamily="2" charset="2"/>
              <a:buChar char="v"/>
            </a:pPr>
            <a:r>
              <a:rPr lang="en-US" sz="2500">
                <a:solidFill>
                  <a:srgbClr val="000000"/>
                </a:solidFill>
                <a:effectLst/>
                <a:latin typeface="Arial" panose="020B0604020202020204" pitchFamily="34" charset="0"/>
                <a:ea typeface="Times New Roman" panose="02020603050405020304" pitchFamily="18" charset="0"/>
                <a:cs typeface="Arial" panose="020B0604020202020204" pitchFamily="34" charset="0"/>
              </a:rPr>
              <a:t>Chọn chiều dương là chiều ném viên bi thì độ dịch chuyển trong chuyển động thành phần nằm ngang là:</a:t>
            </a:r>
            <a:endParaRPr lang="en-US" sz="2500">
              <a:effectLst/>
              <a:latin typeface="Arial" panose="020B0604020202020204" pitchFamily="34" charset="0"/>
              <a:ea typeface="游明朝" panose="02020400000000000000" pitchFamily="18" charset="-128"/>
              <a:cs typeface="Arial" panose="020B0604020202020204" pitchFamily="34" charset="0"/>
            </a:endParaRPr>
          </a:p>
        </p:txBody>
      </p:sp>
      <p:sp>
        <p:nvSpPr>
          <p:cNvPr id="17" name="TextBox 16"/>
          <p:cNvSpPr txBox="1"/>
          <p:nvPr/>
        </p:nvSpPr>
        <p:spPr>
          <a:xfrm>
            <a:off x="619521" y="2424931"/>
            <a:ext cx="6780248" cy="1297406"/>
          </a:xfrm>
          <a:prstGeom prst="rect">
            <a:avLst/>
          </a:prstGeom>
          <a:noFill/>
        </p:spPr>
        <p:txBody>
          <a:bodyPr wrap="square">
            <a:spAutoFit/>
          </a:bodyPr>
          <a:lstStyle/>
          <a:p>
            <a:pPr marL="342900" marR="0" indent="-342900" algn="just">
              <a:lnSpc>
                <a:spcPct val="107000"/>
              </a:lnSpc>
              <a:spcBef>
                <a:spcPts val="0"/>
              </a:spcBef>
              <a:spcAft>
                <a:spcPts val="0"/>
              </a:spcAft>
              <a:buFont typeface="Wingdings" panose="05000000000000000000" pitchFamily="2" charset="2"/>
              <a:buChar char="v"/>
            </a:pP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Giá</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trị</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cực</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đại</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của</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độ</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dịch</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chuyển</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trong</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chuyển</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động</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thành</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phần</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nằm</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ngang</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được</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gọi</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là</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tầm</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xa</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L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của</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chuyển</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động</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ném</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ngang</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endPar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20" name="Text Box 13"/>
          <p:cNvSpPr txBox="1">
            <a:spLocks noChangeArrowheads="1"/>
          </p:cNvSpPr>
          <p:nvPr/>
        </p:nvSpPr>
        <p:spPr bwMode="auto">
          <a:xfrm>
            <a:off x="358465" y="1022651"/>
            <a:ext cx="77409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2400" i="1">
                <a:solidFill>
                  <a:srgbClr val="00B050"/>
                </a:solidFill>
                <a:cs typeface="Arial" panose="020B0604020202020204" pitchFamily="34" charset="0"/>
              </a:rPr>
              <a:t>b) Thành phần chuyển động theo phương nằm ngang</a:t>
            </a:r>
            <a:endParaRPr lang="en-US" altLang="en-US" sz="2400" i="1">
              <a:solidFill>
                <a:srgbClr val="00B050"/>
              </a:solidFill>
              <a:cs typeface="Arial" panose="020B0604020202020204" pitchFamily="34" charset="0"/>
            </a:endParaRPr>
          </a:p>
        </p:txBody>
      </p:sp>
      <p:grpSp>
        <p:nvGrpSpPr>
          <p:cNvPr id="25" name="Group 24"/>
          <p:cNvGrpSpPr/>
          <p:nvPr/>
        </p:nvGrpSpPr>
        <p:grpSpPr>
          <a:xfrm>
            <a:off x="2057400" y="5302194"/>
            <a:ext cx="2982239" cy="1338337"/>
            <a:chOff x="8043673" y="1342232"/>
            <a:chExt cx="2839456" cy="1420874"/>
          </a:xfrm>
        </p:grpSpPr>
        <p:pic>
          <p:nvPicPr>
            <p:cNvPr id="26" name="Picture 25" descr="empty-red-rectang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3673" y="1342232"/>
              <a:ext cx="2288975" cy="1420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a14="http://schemas.microsoft.com/office/drawing/2010/main" Requires="a14">
            <p:sp>
              <p:nvSpPr>
                <p:cNvPr id="27" name="Object 18"/>
                <p:cNvSpPr txBox="1"/>
                <p:nvPr/>
              </p:nvSpPr>
              <p:spPr bwMode="auto">
                <a:xfrm>
                  <a:off x="8160565" y="1353403"/>
                  <a:ext cx="2722564" cy="1277938"/>
                </a:xfrm>
                <a:prstGeom prst="rect">
                  <a:avLst/>
                </a:prstGeom>
                <a:noFill/>
                <a:ln>
                  <a:noFill/>
                </a:ln>
                <a:effectLst/>
              </p:spPr>
              <p:txBody>
                <a:bodyPr>
                  <a:noAutofit/>
                </a:bodyPr>
                <a:lstStyle/>
                <a:p>
                  <a14:m>
                    <m:oMathPara xmlns:m="http://schemas.openxmlformats.org/officeDocument/2006/math">
                      <m:oMathParaPr>
                        <m:jc m:val="left"/>
                      </m:oMathParaPr>
                      <m:oMath xmlns:m="http://schemas.openxmlformats.org/officeDocument/2006/math">
                        <m:r>
                          <m:rPr>
                            <m:sty m:val="p"/>
                          </m:rPr>
                          <a:rPr lang="en-US" sz="2800" i="1" smtClean="0">
                            <a:latin typeface="Cambria Math" panose="02040503050406030204" pitchFamily="18" charset="0"/>
                          </a:rPr>
                          <m:t>L</m:t>
                        </m:r>
                        <m:r>
                          <a:rPr lang="vi-VN" sz="2800" i="1">
                            <a:latin typeface="Cambria Math" panose="02040503050406030204" pitchFamily="18" charset="0"/>
                          </a:rPr>
                          <m:t>=</m:t>
                        </m:r>
                        <m:sSub>
                          <m:sSubPr>
                            <m:ctrlPr>
                              <a:rPr lang="vi-VN" sz="2800" i="1" dirty="0">
                                <a:latin typeface="Cambria Math" panose="02040503050406030204"/>
                              </a:rPr>
                            </m:ctrlPr>
                          </m:sSubPr>
                          <m:e>
                            <m:r>
                              <m:rPr>
                                <m:sty m:val="p"/>
                              </m:rPr>
                              <a:rPr lang="vi-VN" sz="2800" i="1" dirty="0">
                                <a:latin typeface="Cambria Math" panose="02040503050406030204" pitchFamily="18" charset="0"/>
                              </a:rPr>
                              <m:t>v</m:t>
                            </m:r>
                          </m:e>
                          <m:sub>
                            <m:r>
                              <a:rPr lang="vi-VN" sz="2800" i="1" dirty="0">
                                <a:latin typeface="Cambria Math" panose="02040503050406030204" pitchFamily="18" charset="0"/>
                              </a:rPr>
                              <m:t>0</m:t>
                            </m:r>
                          </m:sub>
                        </m:sSub>
                        <m:rad>
                          <m:radPr>
                            <m:degHide m:val="on"/>
                            <m:ctrlPr>
                              <a:rPr lang="vi-VN" sz="2800" i="1" dirty="0">
                                <a:latin typeface="Cambria Math" panose="02040503050406030204"/>
                              </a:rPr>
                            </m:ctrlPr>
                          </m:radPr>
                          <m:deg/>
                          <m:e>
                            <m:f>
                              <m:fPr>
                                <m:ctrlPr>
                                  <a:rPr lang="vi-VN" sz="2800" i="1" dirty="0">
                                    <a:latin typeface="Cambria Math" panose="02040503050406030204"/>
                                  </a:rPr>
                                </m:ctrlPr>
                              </m:fPr>
                              <m:num>
                                <m:r>
                                  <a:rPr lang="vi-VN" sz="2800" i="1" dirty="0">
                                    <a:latin typeface="Cambria Math" panose="02040503050406030204" pitchFamily="18" charset="0"/>
                                  </a:rPr>
                                  <m:t>2</m:t>
                                </m:r>
                                <m:r>
                                  <a:rPr lang="en-US" sz="2800" b="0" i="1" dirty="0" smtClean="0">
                                    <a:latin typeface="Cambria Math" panose="02040503050406030204" pitchFamily="18" charset="0"/>
                                  </a:rPr>
                                  <m:t>𝐻</m:t>
                                </m:r>
                              </m:num>
                              <m:den>
                                <m:r>
                                  <m:rPr>
                                    <m:sty m:val="p"/>
                                  </m:rPr>
                                  <a:rPr lang="vi-VN" sz="2800" i="1" dirty="0">
                                    <a:latin typeface="Cambria Math" panose="02040503050406030204" pitchFamily="18" charset="0"/>
                                  </a:rPr>
                                  <m:t>g</m:t>
                                </m:r>
                              </m:den>
                            </m:f>
                          </m:e>
                        </m:rad>
                      </m:oMath>
                    </m:oMathPara>
                  </a14:m>
                  <a:endParaRPr lang="en-US" sz="2800" dirty="0"/>
                </a:p>
                <a:p>
                  <a:endParaRPr lang="en-US" sz="2800" dirty="0">
                    <a:latin typeface="Arial" panose="020B0604020202020204" pitchFamily="34" charset="0"/>
                    <a:cs typeface="Arial" panose="020B0604020202020204" pitchFamily="34" charset="0"/>
                  </a:endParaRPr>
                </a:p>
              </p:txBody>
            </p:sp>
          </mc:Choice>
          <mc:Fallback>
            <p:sp>
              <p:nvSpPr>
                <p:cNvPr id="27" name="Object 18"/>
                <p:cNvSpPr txBox="1">
                  <a:spLocks noRot="1" noChangeAspect="1" noMove="1" noResize="1" noEditPoints="1" noAdjustHandles="1" noChangeArrowheads="1" noChangeShapeType="1" noTextEdit="1"/>
                </p:cNvSpPr>
                <p:nvPr/>
              </p:nvSpPr>
              <p:spPr bwMode="auto">
                <a:xfrm>
                  <a:off x="8160565" y="1353403"/>
                  <a:ext cx="2722564" cy="1277938"/>
                </a:xfrm>
                <a:prstGeom prst="rect">
                  <a:avLst/>
                </a:prstGeom>
                <a:blipFill rotWithShape="1">
                  <a:blip r:embed="rId4"/>
                </a:blipFill>
                <a:ln>
                  <a:noFill/>
                </a:ln>
                <a:effectLst/>
              </p:spPr>
              <p:txBody>
                <a:bodyPr/>
                <a:lstStyle/>
                <a:p>
                  <a:r>
                    <a:rPr lang="en-US" altLang="en-US">
                      <a:noFill/>
                    </a:rPr>
                    <a:t> </a:t>
                  </a:r>
                </a:p>
              </p:txBody>
            </p:sp>
          </mc:Fallback>
        </mc:AlternateContent>
      </p:grpSp>
      <p:pic>
        <p:nvPicPr>
          <p:cNvPr id="29" name="Picture 28" descr="empty-red-rectang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3609" y="1905252"/>
            <a:ext cx="3055487" cy="680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extBox 29"/>
          <p:cNvSpPr txBox="1"/>
          <p:nvPr/>
        </p:nvSpPr>
        <p:spPr>
          <a:xfrm>
            <a:off x="7529468" y="2014685"/>
            <a:ext cx="2850825" cy="461665"/>
          </a:xfrm>
          <a:prstGeom prst="rect">
            <a:avLst/>
          </a:prstGeom>
          <a:noFill/>
        </p:spPr>
        <p:txBody>
          <a:bodyPr wrap="square">
            <a:spAutoFit/>
          </a:bodyPr>
          <a:lstStyle/>
          <a:p>
            <a:pPr lvl="1" algn="ctr" defTabSz="1095375">
              <a:buClr>
                <a:schemeClr val="tx2"/>
              </a:buClr>
              <a:buSzPct val="95000"/>
            </a:pPr>
            <a:r>
              <a:rPr lang="en-US" altLang="en-US" sz="2400" dirty="0">
                <a:latin typeface="Arial" panose="020B0604020202020204" pitchFamily="34" charset="0"/>
                <a:cs typeface="Arial" panose="020B0604020202020204" pitchFamily="34" charset="0"/>
              </a:rPr>
              <a:t>d</a:t>
            </a:r>
            <a:r>
              <a:rPr lang="en-US" altLang="en-US" sz="2400" baseline="-25000" dirty="0">
                <a:latin typeface="Arial" panose="020B0604020202020204" pitchFamily="34" charset="0"/>
                <a:cs typeface="Arial" panose="020B0604020202020204" pitchFamily="34" charset="0"/>
              </a:rPr>
              <a:t>x</a:t>
            </a:r>
            <a:r>
              <a:rPr lang="en-US" altLang="en-US" sz="2400" dirty="0">
                <a:latin typeface="Arial" panose="020B0604020202020204" pitchFamily="34" charset="0"/>
                <a:cs typeface="Arial" panose="020B0604020202020204" pitchFamily="34" charset="0"/>
              </a:rPr>
              <a:t> = </a:t>
            </a:r>
            <a:r>
              <a:rPr lang="en-US" altLang="en-US" sz="2400" dirty="0" err="1">
                <a:latin typeface="Arial" panose="020B0604020202020204" pitchFamily="34" charset="0"/>
                <a:cs typeface="Arial" panose="020B0604020202020204" pitchFamily="34" charset="0"/>
              </a:rPr>
              <a:t>v</a:t>
            </a:r>
            <a:r>
              <a:rPr lang="en-US" altLang="en-US" sz="2400" baseline="-25000" dirty="0" err="1">
                <a:latin typeface="Arial" panose="020B0604020202020204" pitchFamily="34" charset="0"/>
                <a:cs typeface="Arial" panose="020B0604020202020204" pitchFamily="34" charset="0"/>
              </a:rPr>
              <a:t>x</a:t>
            </a:r>
            <a:r>
              <a:rPr lang="en-US" altLang="en-US" sz="2400" dirty="0" err="1">
                <a:latin typeface="Arial" panose="020B0604020202020204" pitchFamily="34" charset="0"/>
                <a:cs typeface="Arial" panose="020B0604020202020204" pitchFamily="34" charset="0"/>
              </a:rPr>
              <a:t>t</a:t>
            </a:r>
            <a:r>
              <a:rPr lang="en-US" altLang="en-US" sz="2400" dirty="0">
                <a:latin typeface="Arial" panose="020B0604020202020204" pitchFamily="34" charset="0"/>
                <a:cs typeface="Arial" panose="020B0604020202020204" pitchFamily="34" charset="0"/>
              </a:rPr>
              <a:t> = v</a:t>
            </a:r>
            <a:r>
              <a:rPr lang="en-US" altLang="en-US" sz="2400" baseline="-25000" dirty="0">
                <a:latin typeface="Arial" panose="020B0604020202020204" pitchFamily="34" charset="0"/>
                <a:cs typeface="Arial" panose="020B0604020202020204" pitchFamily="34" charset="0"/>
              </a:rPr>
              <a:t>0</a:t>
            </a:r>
            <a:r>
              <a:rPr lang="en-US" altLang="en-US" sz="2400" dirty="0">
                <a:latin typeface="Arial" panose="020B0604020202020204" pitchFamily="34" charset="0"/>
                <a:cs typeface="Arial" panose="020B0604020202020204" pitchFamily="34" charset="0"/>
              </a:rPr>
              <a:t>t</a:t>
            </a:r>
            <a:endParaRPr lang="en-US" sz="24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p:txBody>
      </p:sp>
      <p:grpSp>
        <p:nvGrpSpPr>
          <p:cNvPr id="31" name="Group 30"/>
          <p:cNvGrpSpPr/>
          <p:nvPr/>
        </p:nvGrpSpPr>
        <p:grpSpPr>
          <a:xfrm>
            <a:off x="1752600" y="3876232"/>
            <a:ext cx="3497267" cy="669169"/>
            <a:chOff x="8043673" y="1342232"/>
            <a:chExt cx="2288975" cy="1420874"/>
          </a:xfrm>
        </p:grpSpPr>
        <p:pic>
          <p:nvPicPr>
            <p:cNvPr id="32" name="Picture 31" descr="empty-red-rectang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3673" y="1342232"/>
              <a:ext cx="2288975" cy="1420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a14="http://schemas.microsoft.com/office/drawing/2010/main" Requires="a14">
            <p:sp>
              <p:nvSpPr>
                <p:cNvPr id="33" name="Object 18"/>
                <p:cNvSpPr txBox="1"/>
                <p:nvPr/>
              </p:nvSpPr>
              <p:spPr bwMode="auto">
                <a:xfrm>
                  <a:off x="8160564" y="1353403"/>
                  <a:ext cx="2034488" cy="1277937"/>
                </a:xfrm>
                <a:prstGeom prst="rect">
                  <a:avLst/>
                </a:prstGeom>
                <a:noFill/>
                <a:ln>
                  <a:noFill/>
                </a:ln>
                <a:effectLst/>
              </p:spPr>
              <p:txBody>
                <a:bodyPr>
                  <a:noAutofit/>
                </a:bodyPr>
                <a:lstStyle/>
                <a:p>
                  <a:pPr algn="ctr"/>
                  <a14:m>
                    <m:oMathPara xmlns:m="http://schemas.openxmlformats.org/officeDocument/2006/math">
                      <m:oMathParaPr>
                        <m:jc m:val="left"/>
                      </m:oMathParaPr>
                      <m:oMath xmlns:m="http://schemas.openxmlformats.org/officeDocument/2006/math">
                        <m:r>
                          <m:rPr>
                            <m:sty m:val="p"/>
                          </m:rPr>
                          <a:rPr lang="en-US" sz="2800" i="1" smtClean="0">
                            <a:latin typeface="Cambria Math" panose="02040503050406030204" pitchFamily="18" charset="0"/>
                          </a:rPr>
                          <m:t>L</m:t>
                        </m:r>
                        <m:r>
                          <a:rPr lang="vi-VN" sz="2800" i="1">
                            <a:latin typeface="Cambria Math" panose="02040503050406030204" pitchFamily="18" charset="0"/>
                          </a:rPr>
                          <m:t>=</m:t>
                        </m:r>
                        <m:sSub>
                          <m:sSubPr>
                            <m:ctrlPr>
                              <a:rPr lang="vi-VN" sz="2800" i="1">
                                <a:latin typeface="Cambria Math" panose="02040503050406030204"/>
                              </a:rPr>
                            </m:ctrlPr>
                          </m:sSubPr>
                          <m:e>
                            <m:r>
                              <a:rPr lang="en-US" sz="2800" b="0" i="1" smtClean="0">
                                <a:latin typeface="Cambria Math" panose="02040503050406030204" pitchFamily="18" charset="0"/>
                              </a:rPr>
                              <m:t>𝑑</m:t>
                            </m:r>
                          </m:e>
                          <m:sub>
                            <m:r>
                              <a:rPr lang="en-US" sz="2800" b="0" i="1" smtClean="0">
                                <a:latin typeface="Cambria Math" panose="02040503050406030204" pitchFamily="18" charset="0"/>
                              </a:rPr>
                              <m:t>𝑥</m:t>
                            </m:r>
                            <m:r>
                              <m:rPr>
                                <m:sty m:val="p"/>
                              </m:rPr>
                              <a:rPr lang="vi-VN" sz="2800" i="1">
                                <a:latin typeface="Cambria Math" panose="02040503050406030204" pitchFamily="18" charset="0"/>
                              </a:rPr>
                              <m:t>max</m:t>
                            </m:r>
                          </m:sub>
                        </m:sSub>
                        <m:r>
                          <m:rPr>
                            <m:nor/>
                          </m:rPr>
                          <a:rPr lang="en-US" sz="2800" dirty="0">
                            <a:latin typeface="Cambria Math" panose="02040503050406030204" pitchFamily="18" charset="0"/>
                          </a:rPr>
                          <m:t>=</m:t>
                        </m:r>
                        <m:sSub>
                          <m:sSubPr>
                            <m:ctrlPr>
                              <a:rPr lang="en-US" sz="2800" i="1" dirty="0">
                                <a:latin typeface="Cambria Math" panose="02040503050406030204"/>
                              </a:rPr>
                            </m:ctrlPr>
                          </m:sSubPr>
                          <m:e>
                            <m:r>
                              <a:rPr lang="en-US" sz="2800" b="0" i="1" dirty="0" smtClean="0">
                                <a:latin typeface="Cambria Math" panose="02040503050406030204" pitchFamily="18" charset="0"/>
                              </a:rPr>
                              <m:t> </m:t>
                            </m:r>
                            <m:r>
                              <m:rPr>
                                <m:sty m:val="p"/>
                              </m:rPr>
                              <a:rPr lang="en-US" sz="2800" i="1" dirty="0">
                                <a:latin typeface="Cambria Math" panose="02040503050406030204" pitchFamily="18" charset="0"/>
                              </a:rPr>
                              <m:t>v</m:t>
                            </m:r>
                          </m:e>
                          <m:sub>
                            <m:r>
                              <a:rPr lang="vi-VN" sz="2800" i="1" dirty="0">
                                <a:latin typeface="Cambria Math" panose="02040503050406030204" pitchFamily="18" charset="0"/>
                              </a:rPr>
                              <m:t>0</m:t>
                            </m:r>
                          </m:sub>
                        </m:sSub>
                        <m:sSub>
                          <m:sSubPr>
                            <m:ctrlPr>
                              <a:rPr lang="vi-VN" sz="2800" i="1">
                                <a:latin typeface="Cambria Math" panose="02040503050406030204"/>
                              </a:rPr>
                            </m:ctrlPr>
                          </m:sSubPr>
                          <m:e>
                            <m:r>
                              <a:rPr lang="en-US" sz="2800" b="0" i="1" smtClean="0">
                                <a:latin typeface="Cambria Math" panose="02040503050406030204" pitchFamily="18" charset="0"/>
                              </a:rPr>
                              <m:t>𝑡</m:t>
                            </m:r>
                          </m:e>
                          <m:sub>
                            <m:r>
                              <m:rPr>
                                <m:sty m:val="p"/>
                              </m:rPr>
                              <a:rPr lang="vi-VN" sz="2800" i="1">
                                <a:latin typeface="Cambria Math" panose="02040503050406030204" pitchFamily="18" charset="0"/>
                              </a:rPr>
                              <m:t>max</m:t>
                            </m:r>
                          </m:sub>
                        </m:sSub>
                      </m:oMath>
                    </m:oMathPara>
                  </a14:m>
                  <a:endParaRPr lang="en-US" sz="2800" dirty="0"/>
                </a:p>
                <a:p>
                  <a:pPr algn="ctr"/>
                  <a:endParaRPr lang="en-US" sz="2800" dirty="0">
                    <a:latin typeface="Arial" panose="020B0604020202020204" pitchFamily="34" charset="0"/>
                    <a:cs typeface="Arial" panose="020B0604020202020204" pitchFamily="34" charset="0"/>
                  </a:endParaRPr>
                </a:p>
              </p:txBody>
            </p:sp>
          </mc:Choice>
          <mc:Fallback>
            <p:sp>
              <p:nvSpPr>
                <p:cNvPr id="33" name="Object 18"/>
                <p:cNvSpPr txBox="1">
                  <a:spLocks noRot="1" noChangeAspect="1" noMove="1" noResize="1" noEditPoints="1" noAdjustHandles="1" noChangeArrowheads="1" noChangeShapeType="1" noTextEdit="1"/>
                </p:cNvSpPr>
                <p:nvPr/>
              </p:nvSpPr>
              <p:spPr bwMode="auto">
                <a:xfrm>
                  <a:off x="8160564" y="1353403"/>
                  <a:ext cx="2034488" cy="1277937"/>
                </a:xfrm>
                <a:prstGeom prst="rect">
                  <a:avLst/>
                </a:prstGeom>
                <a:blipFill rotWithShape="1">
                  <a:blip r:embed="rId5"/>
                </a:blipFill>
                <a:ln>
                  <a:noFill/>
                </a:ln>
                <a:effectLst/>
              </p:spPr>
              <p:txBody>
                <a:bodyPr/>
                <a:lstStyle/>
                <a:p>
                  <a:r>
                    <a:rPr lang="en-US" altLang="en-US">
                      <a:noFill/>
                    </a:rPr>
                    <a:t> </a:t>
                  </a:r>
                </a:p>
              </p:txBody>
            </p:sp>
          </mc:Fallback>
        </mc:AlternateContent>
      </p:grpSp>
      <mc:AlternateContent xmlns:mc="http://schemas.openxmlformats.org/markup-compatibility/2006">
        <mc:Choice xmlns:a14="http://schemas.microsoft.com/office/drawing/2010/main" Requires="a14">
          <p:sp>
            <p:nvSpPr>
              <p:cNvPr id="34" name="TextBox 33"/>
              <p:cNvSpPr txBox="1"/>
              <p:nvPr/>
            </p:nvSpPr>
            <p:spPr>
              <a:xfrm>
                <a:off x="2740709" y="4699297"/>
                <a:ext cx="3557431" cy="477054"/>
              </a:xfrm>
              <a:prstGeom prst="rect">
                <a:avLst/>
              </a:prstGeom>
              <a:noFill/>
            </p:spPr>
            <p:txBody>
              <a:bodyPr wrap="square">
                <a:spAutoFit/>
              </a:bodyPr>
              <a:lstStyle/>
              <a:p>
                <a14:m>
                  <m:oMath xmlns:m="http://schemas.openxmlformats.org/officeDocument/2006/math">
                    <m:sSub>
                      <m:sSubPr>
                        <m:ctrlPr>
                          <a:rPr lang="vi-VN" sz="2500" i="1" smtClean="0">
                            <a:latin typeface="Cambria Math" panose="02040503050406030204"/>
                          </a:rPr>
                        </m:ctrlPr>
                      </m:sSubPr>
                      <m:e>
                        <m:r>
                          <a:rPr lang="en-US" sz="2500" b="0" i="1" smtClean="0">
                            <a:latin typeface="Cambria Math" panose="02040503050406030204" pitchFamily="18" charset="0"/>
                          </a:rPr>
                          <m:t>𝑡</m:t>
                        </m:r>
                      </m:e>
                      <m:sub>
                        <m:r>
                          <m:rPr>
                            <m:sty m:val="p"/>
                          </m:rPr>
                          <a:rPr lang="vi-VN" sz="2500" i="1">
                            <a:latin typeface="Cambria Math" panose="02040503050406030204" pitchFamily="18" charset="0"/>
                          </a:rPr>
                          <m:t>max</m:t>
                        </m:r>
                      </m:sub>
                    </m:sSub>
                  </m:oMath>
                </a14:m>
                <a:r>
                  <a:rPr lang="en-US" sz="2500"/>
                  <a:t> </a:t>
                </a:r>
                <a:r>
                  <a:rPr lang="en-US" sz="2500" baseline="-25000"/>
                  <a:t> </a:t>
                </a:r>
                <a:r>
                  <a:rPr lang="en-US" sz="2500"/>
                  <a:t>là thời gian rơi</a:t>
                </a:r>
                <a:endParaRPr lang="en-US" sz="2500"/>
              </a:p>
            </p:txBody>
          </p:sp>
        </mc:Choice>
        <mc:Fallback>
          <p:sp>
            <p:nvSpPr>
              <p:cNvPr id="34" name="TextBox 33"/>
              <p:cNvSpPr txBox="1">
                <a:spLocks noRot="1" noChangeAspect="1" noMove="1" noResize="1" noEditPoints="1" noAdjustHandles="1" noChangeArrowheads="1" noChangeShapeType="1" noTextEdit="1"/>
              </p:cNvSpPr>
              <p:nvPr/>
            </p:nvSpPr>
            <p:spPr>
              <a:xfrm>
                <a:off x="2740709" y="4699297"/>
                <a:ext cx="3557431" cy="477054"/>
              </a:xfrm>
              <a:prstGeom prst="rect">
                <a:avLst/>
              </a:prstGeom>
              <a:blipFill rotWithShape="1">
                <a:blip r:embed="rId6"/>
                <a:stretch>
                  <a:fillRect l="-1" t="-62" r="6" b="-2698"/>
                </a:stretch>
              </a:blipFill>
            </p:spPr>
            <p:txBody>
              <a:bodyPr/>
              <a:lstStyle/>
              <a:p>
                <a:r>
                  <a:rPr lang="en-US" altLang="en-US">
                    <a:noFill/>
                  </a:rPr>
                  <a:t> </a:t>
                </a:r>
              </a:p>
            </p:txBody>
          </p:sp>
        </mc:Fallback>
      </mc:AlternateContent>
      <p:grpSp>
        <p:nvGrpSpPr>
          <p:cNvPr id="22" name="Group 21"/>
          <p:cNvGrpSpPr/>
          <p:nvPr/>
        </p:nvGrpSpPr>
        <p:grpSpPr>
          <a:xfrm>
            <a:off x="7150914" y="3111003"/>
            <a:ext cx="4261283" cy="3197185"/>
            <a:chOff x="6964261" y="3103235"/>
            <a:chExt cx="4261283" cy="3197185"/>
          </a:xfrm>
        </p:grpSpPr>
        <p:grpSp>
          <p:nvGrpSpPr>
            <p:cNvPr id="23" name="Group 22"/>
            <p:cNvGrpSpPr/>
            <p:nvPr/>
          </p:nvGrpSpPr>
          <p:grpSpPr>
            <a:xfrm>
              <a:off x="7549806" y="3671260"/>
              <a:ext cx="3675738" cy="2568422"/>
              <a:chOff x="8009606" y="4726734"/>
              <a:chExt cx="3675738" cy="2568422"/>
            </a:xfrm>
          </p:grpSpPr>
          <p:cxnSp>
            <p:nvCxnSpPr>
              <p:cNvPr id="45" name="Straight Arrow Connector 44"/>
              <p:cNvCxnSpPr/>
              <p:nvPr/>
            </p:nvCxnSpPr>
            <p:spPr>
              <a:xfrm>
                <a:off x="8040086" y="4726734"/>
                <a:ext cx="3429000" cy="0"/>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a:off x="8009606" y="4736860"/>
                <a:ext cx="30480" cy="2232028"/>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a:xfrm>
                <a:off x="10162323" y="5327769"/>
                <a:ext cx="1357102" cy="694205"/>
                <a:chOff x="8906965" y="5173041"/>
                <a:chExt cx="2511321" cy="694205"/>
              </a:xfrm>
            </p:grpSpPr>
            <p:cxnSp>
              <p:nvCxnSpPr>
                <p:cNvPr id="53" name="Straight Arrow Connector 52"/>
                <p:cNvCxnSpPr/>
                <p:nvPr/>
              </p:nvCxnSpPr>
              <p:spPr>
                <a:xfrm>
                  <a:off x="8906965" y="5867246"/>
                  <a:ext cx="1743212" cy="0"/>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4" name="TextBox 53"/>
                    <p:cNvSpPr txBox="1"/>
                    <p:nvPr/>
                  </p:nvSpPr>
                  <p:spPr>
                    <a:xfrm>
                      <a:off x="10220674" y="5173041"/>
                      <a:ext cx="1197612" cy="553998"/>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acc>
                              <m:accPr>
                                <m:chr m:val="⃗"/>
                                <m:ctrlPr>
                                  <a:rPr lang="en-US" sz="3000" b="1" i="1" smtClean="0">
                                    <a:solidFill>
                                      <a:srgbClr val="7030A0"/>
                                    </a:solidFill>
                                    <a:latin typeface="Cambria Math" panose="02040503050406030204"/>
                                  </a:rPr>
                                </m:ctrlPr>
                              </m:accPr>
                              <m:e>
                                <m:r>
                                  <a:rPr lang="en-US" sz="3000" b="1" i="1" smtClean="0">
                                    <a:solidFill>
                                      <a:srgbClr val="7030A0"/>
                                    </a:solidFill>
                                    <a:latin typeface="Cambria Math" panose="02040503050406030204" pitchFamily="18" charset="0"/>
                                  </a:rPr>
                                  <m:t>𝒗</m:t>
                                </m:r>
                                <m:r>
                                  <a:rPr lang="en-US" sz="3000" b="1" i="1" baseline="-25000" smtClean="0">
                                    <a:solidFill>
                                      <a:srgbClr val="7030A0"/>
                                    </a:solidFill>
                                    <a:latin typeface="Cambria Math" panose="02040503050406030204" pitchFamily="18" charset="0"/>
                                  </a:rPr>
                                  <m:t>𝒙</m:t>
                                </m:r>
                              </m:e>
                            </m:acc>
                          </m:oMath>
                        </m:oMathPara>
                      </a14:m>
                      <a:endParaRPr lang="en-US" sz="3000" b="1">
                        <a:solidFill>
                          <a:srgbClr val="7030A0"/>
                        </a:solidFill>
                      </a:endParaRPr>
                    </a:p>
                  </p:txBody>
                </p:sp>
              </mc:Choice>
              <mc:Fallback>
                <p:sp>
                  <p:nvSpPr>
                    <p:cNvPr id="54" name="TextBox 53"/>
                    <p:cNvSpPr txBox="1">
                      <a:spLocks noRot="1" noChangeAspect="1" noMove="1" noResize="1" noEditPoints="1" noAdjustHandles="1" noChangeArrowheads="1" noChangeShapeType="1" noTextEdit="1"/>
                    </p:cNvSpPr>
                    <p:nvPr/>
                  </p:nvSpPr>
                  <p:spPr>
                    <a:xfrm>
                      <a:off x="10220674" y="5173041"/>
                      <a:ext cx="1197612" cy="553998"/>
                    </a:xfrm>
                    <a:prstGeom prst="rect">
                      <a:avLst/>
                    </a:prstGeom>
                    <a:blipFill rotWithShape="1">
                      <a:blip r:embed="rId7"/>
                    </a:blipFill>
                  </p:spPr>
                  <p:txBody>
                    <a:bodyPr/>
                    <a:lstStyle/>
                    <a:p>
                      <a:r>
                        <a:rPr lang="en-US" altLang="en-US">
                          <a:noFill/>
                        </a:rPr>
                        <a:t> </a:t>
                      </a:r>
                    </a:p>
                  </p:txBody>
                </p:sp>
              </mc:Fallback>
            </mc:AlternateContent>
          </p:grpSp>
          <p:cxnSp>
            <p:nvCxnSpPr>
              <p:cNvPr id="48" name="Straight Connector 47"/>
              <p:cNvCxnSpPr/>
              <p:nvPr/>
            </p:nvCxnSpPr>
            <p:spPr>
              <a:xfrm>
                <a:off x="10192088" y="6897421"/>
                <a:ext cx="912258"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11051600" y="6021974"/>
                <a:ext cx="18774" cy="87544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10176344" y="6021974"/>
                <a:ext cx="0" cy="875447"/>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11252828" y="4765948"/>
                <a:ext cx="432516" cy="477054"/>
              </a:xfrm>
              <a:prstGeom prst="rect">
                <a:avLst/>
              </a:prstGeom>
              <a:noFill/>
            </p:spPr>
            <p:txBody>
              <a:bodyPr wrap="square">
                <a:spAutoFit/>
              </a:bodyPr>
              <a:lstStyle/>
              <a:p>
                <a:pPr algn="ctr"/>
                <a:r>
                  <a:rPr lang="en-US" sz="2500">
                    <a:solidFill>
                      <a:srgbClr val="7030A0"/>
                    </a:solidFill>
                    <a:latin typeface="Arial" panose="020B0604020202020204" pitchFamily="34" charset="0"/>
                    <a:cs typeface="Arial" panose="020B0604020202020204" pitchFamily="34" charset="0"/>
                  </a:rPr>
                  <a:t>x</a:t>
                </a:r>
                <a:endParaRPr lang="en-US" sz="2500">
                  <a:solidFill>
                    <a:srgbClr val="7030A0"/>
                  </a:solidFill>
                </a:endParaRPr>
              </a:p>
            </p:txBody>
          </p:sp>
          <p:sp>
            <p:nvSpPr>
              <p:cNvPr id="52" name="TextBox 51"/>
              <p:cNvSpPr txBox="1"/>
              <p:nvPr/>
            </p:nvSpPr>
            <p:spPr>
              <a:xfrm>
                <a:off x="8011953" y="6818102"/>
                <a:ext cx="432516" cy="477054"/>
              </a:xfrm>
              <a:prstGeom prst="rect">
                <a:avLst/>
              </a:prstGeom>
              <a:noFill/>
            </p:spPr>
            <p:txBody>
              <a:bodyPr wrap="square">
                <a:spAutoFit/>
              </a:bodyPr>
              <a:lstStyle/>
              <a:p>
                <a:pPr algn="ctr"/>
                <a:r>
                  <a:rPr lang="en-US" sz="2500">
                    <a:solidFill>
                      <a:srgbClr val="7030A0"/>
                    </a:solidFill>
                    <a:latin typeface="Arial" panose="020B0604020202020204" pitchFamily="34" charset="0"/>
                    <a:cs typeface="Arial" panose="020B0604020202020204" pitchFamily="34" charset="0"/>
                  </a:rPr>
                  <a:t>y</a:t>
                </a:r>
                <a:endParaRPr lang="en-US" sz="2500">
                  <a:solidFill>
                    <a:srgbClr val="7030A0"/>
                  </a:solidFill>
                </a:endParaRPr>
              </a:p>
            </p:txBody>
          </p:sp>
        </p:grpSp>
        <p:sp>
          <p:nvSpPr>
            <p:cNvPr id="24" name="Freeform: Shape 23"/>
            <p:cNvSpPr/>
            <p:nvPr/>
          </p:nvSpPr>
          <p:spPr>
            <a:xfrm>
              <a:off x="7618344" y="3690150"/>
              <a:ext cx="3060700" cy="2552700"/>
            </a:xfrm>
            <a:custGeom>
              <a:avLst/>
              <a:gdLst>
                <a:gd name="connsiteX0" fmla="*/ 0 w 3060700"/>
                <a:gd name="connsiteY0" fmla="*/ 0 h 2552700"/>
                <a:gd name="connsiteX1" fmla="*/ 1346200 w 3060700"/>
                <a:gd name="connsiteY1" fmla="*/ 698500 h 2552700"/>
                <a:gd name="connsiteX2" fmla="*/ 2438400 w 3060700"/>
                <a:gd name="connsiteY2" fmla="*/ 1651000 h 2552700"/>
                <a:gd name="connsiteX3" fmla="*/ 3060700 w 3060700"/>
                <a:gd name="connsiteY3" fmla="*/ 2552700 h 2552700"/>
              </a:gdLst>
              <a:ahLst/>
              <a:cxnLst>
                <a:cxn ang="0">
                  <a:pos x="connsiteX0" y="connsiteY0"/>
                </a:cxn>
                <a:cxn ang="0">
                  <a:pos x="connsiteX1" y="connsiteY1"/>
                </a:cxn>
                <a:cxn ang="0">
                  <a:pos x="connsiteX2" y="connsiteY2"/>
                </a:cxn>
                <a:cxn ang="0">
                  <a:pos x="connsiteX3" y="connsiteY3"/>
                </a:cxn>
              </a:cxnLst>
              <a:rect l="l" t="t" r="r" b="b"/>
              <a:pathLst>
                <a:path w="3060700" h="2552700">
                  <a:moveTo>
                    <a:pt x="0" y="0"/>
                  </a:moveTo>
                  <a:cubicBezTo>
                    <a:pt x="469900" y="211666"/>
                    <a:pt x="939800" y="423333"/>
                    <a:pt x="1346200" y="698500"/>
                  </a:cubicBezTo>
                  <a:cubicBezTo>
                    <a:pt x="1752600" y="973667"/>
                    <a:pt x="2152650" y="1341967"/>
                    <a:pt x="2438400" y="1651000"/>
                  </a:cubicBezTo>
                  <a:cubicBezTo>
                    <a:pt x="2724150" y="1960033"/>
                    <a:pt x="2892425" y="2256366"/>
                    <a:pt x="3060700" y="2552700"/>
                  </a:cubicBezTo>
                </a:path>
              </a:pathLst>
            </a:cu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p:cNvCxnSpPr/>
            <p:nvPr/>
          </p:nvCxnSpPr>
          <p:spPr>
            <a:xfrm>
              <a:off x="9732288" y="4966500"/>
              <a:ext cx="859512" cy="875447"/>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5" name="TextBox 34"/>
                <p:cNvSpPr txBox="1"/>
                <p:nvPr/>
              </p:nvSpPr>
              <p:spPr>
                <a:xfrm>
                  <a:off x="9481432" y="5746422"/>
                  <a:ext cx="647182" cy="553998"/>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acc>
                          <m:accPr>
                            <m:chr m:val="⃗"/>
                            <m:ctrlPr>
                              <a:rPr lang="en-US" sz="3000" b="1" i="1" smtClean="0">
                                <a:solidFill>
                                  <a:srgbClr val="7030A0"/>
                                </a:solidFill>
                                <a:latin typeface="Cambria Math" panose="02040503050406030204"/>
                              </a:rPr>
                            </m:ctrlPr>
                          </m:accPr>
                          <m:e>
                            <m:r>
                              <a:rPr lang="en-US" sz="3000" b="1" i="1" smtClean="0">
                                <a:solidFill>
                                  <a:srgbClr val="7030A0"/>
                                </a:solidFill>
                                <a:latin typeface="Cambria Math" panose="02040503050406030204" pitchFamily="18" charset="0"/>
                              </a:rPr>
                              <m:t>𝒗</m:t>
                            </m:r>
                            <m:r>
                              <a:rPr lang="en-US" sz="3000" b="1" i="1" baseline="-25000" smtClean="0">
                                <a:solidFill>
                                  <a:srgbClr val="7030A0"/>
                                </a:solidFill>
                                <a:latin typeface="Cambria Math" panose="02040503050406030204" pitchFamily="18" charset="0"/>
                              </a:rPr>
                              <m:t>𝒚</m:t>
                            </m:r>
                          </m:e>
                        </m:acc>
                      </m:oMath>
                    </m:oMathPara>
                  </a14:m>
                  <a:endParaRPr lang="en-US" sz="3000" b="1">
                    <a:solidFill>
                      <a:srgbClr val="7030A0"/>
                    </a:solidFill>
                  </a:endParaRPr>
                </a:p>
              </p:txBody>
            </p:sp>
          </mc:Choice>
          <mc:Fallback>
            <p:sp>
              <p:nvSpPr>
                <p:cNvPr id="35" name="TextBox 34"/>
                <p:cNvSpPr txBox="1">
                  <a:spLocks noRot="1" noChangeAspect="1" noMove="1" noResize="1" noEditPoints="1" noAdjustHandles="1" noChangeArrowheads="1" noChangeShapeType="1" noTextEdit="1"/>
                </p:cNvSpPr>
                <p:nvPr/>
              </p:nvSpPr>
              <p:spPr>
                <a:xfrm>
                  <a:off x="9481432" y="5746422"/>
                  <a:ext cx="647182" cy="553998"/>
                </a:xfrm>
                <a:prstGeom prst="rect">
                  <a:avLst/>
                </a:prstGeom>
                <a:blipFill rotWithShape="1">
                  <a:blip r:embed="rId8"/>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36" name="TextBox 35"/>
                <p:cNvSpPr txBox="1"/>
                <p:nvPr/>
              </p:nvSpPr>
              <p:spPr>
                <a:xfrm>
                  <a:off x="10564365" y="5662899"/>
                  <a:ext cx="647182" cy="553998"/>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acc>
                          <m:accPr>
                            <m:chr m:val="⃗"/>
                            <m:ctrlPr>
                              <a:rPr lang="en-US" sz="3000" b="1" i="1" smtClean="0">
                                <a:solidFill>
                                  <a:srgbClr val="7030A0"/>
                                </a:solidFill>
                                <a:latin typeface="Cambria Math" panose="02040503050406030204"/>
                              </a:rPr>
                            </m:ctrlPr>
                          </m:accPr>
                          <m:e>
                            <m:r>
                              <a:rPr lang="en-US" sz="3000" b="1" i="1" smtClean="0">
                                <a:solidFill>
                                  <a:srgbClr val="7030A0"/>
                                </a:solidFill>
                                <a:latin typeface="Cambria Math" panose="02040503050406030204" pitchFamily="18" charset="0"/>
                              </a:rPr>
                              <m:t>𝒗</m:t>
                            </m:r>
                            <m:r>
                              <a:rPr lang="en-US" sz="3000" b="1" i="1" baseline="-25000" smtClean="0">
                                <a:solidFill>
                                  <a:srgbClr val="7030A0"/>
                                </a:solidFill>
                                <a:latin typeface="Cambria Math" panose="02040503050406030204" pitchFamily="18" charset="0"/>
                              </a:rPr>
                              <m:t>𝑴</m:t>
                            </m:r>
                          </m:e>
                        </m:acc>
                      </m:oMath>
                    </m:oMathPara>
                  </a14:m>
                  <a:endParaRPr lang="en-US" sz="3000" b="1">
                    <a:solidFill>
                      <a:srgbClr val="7030A0"/>
                    </a:solidFill>
                  </a:endParaRPr>
                </a:p>
              </p:txBody>
            </p:sp>
          </mc:Choice>
          <mc:Fallback>
            <p:sp>
              <p:nvSpPr>
                <p:cNvPr id="36" name="TextBox 35"/>
                <p:cNvSpPr txBox="1">
                  <a:spLocks noRot="1" noChangeAspect="1" noMove="1" noResize="1" noEditPoints="1" noAdjustHandles="1" noChangeArrowheads="1" noChangeShapeType="1" noTextEdit="1"/>
                </p:cNvSpPr>
                <p:nvPr/>
              </p:nvSpPr>
              <p:spPr>
                <a:xfrm>
                  <a:off x="10564365" y="5662899"/>
                  <a:ext cx="647182" cy="553998"/>
                </a:xfrm>
                <a:prstGeom prst="rect">
                  <a:avLst/>
                </a:prstGeom>
                <a:blipFill rotWithShape="1">
                  <a:blip r:embed="rId9"/>
                </a:blipFill>
              </p:spPr>
              <p:txBody>
                <a:bodyPr/>
                <a:lstStyle/>
                <a:p>
                  <a:r>
                    <a:rPr lang="en-US" altLang="en-US">
                      <a:noFill/>
                    </a:rPr>
                    <a:t> </a:t>
                  </a:r>
                </a:p>
              </p:txBody>
            </p:sp>
          </mc:Fallback>
        </mc:AlternateContent>
        <p:cxnSp>
          <p:nvCxnSpPr>
            <p:cNvPr id="37" name="Straight Connector 36"/>
            <p:cNvCxnSpPr/>
            <p:nvPr/>
          </p:nvCxnSpPr>
          <p:spPr>
            <a:xfrm flipV="1">
              <a:off x="9732288" y="3671259"/>
              <a:ext cx="0" cy="1252419"/>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7618344" y="4966500"/>
              <a:ext cx="2113944"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7251174" y="3199270"/>
              <a:ext cx="432516" cy="477054"/>
            </a:xfrm>
            <a:prstGeom prst="rect">
              <a:avLst/>
            </a:prstGeom>
            <a:noFill/>
          </p:spPr>
          <p:txBody>
            <a:bodyPr wrap="square">
              <a:spAutoFit/>
            </a:bodyPr>
            <a:lstStyle/>
            <a:p>
              <a:pPr algn="ctr"/>
              <a:r>
                <a:rPr lang="en-US" sz="2500">
                  <a:latin typeface="Arial" panose="020B0604020202020204" pitchFamily="34" charset="0"/>
                  <a:cs typeface="Arial" panose="020B0604020202020204" pitchFamily="34" charset="0"/>
                </a:rPr>
                <a:t>O</a:t>
              </a:r>
              <a:endParaRPr lang="en-US" sz="2500"/>
            </a:p>
          </p:txBody>
        </p:sp>
        <mc:AlternateContent xmlns:mc="http://schemas.openxmlformats.org/markup-compatibility/2006">
          <mc:Choice xmlns:a14="http://schemas.microsoft.com/office/drawing/2010/main" Requires="a14">
            <p:sp>
              <p:nvSpPr>
                <p:cNvPr id="40" name="TextBox 39"/>
                <p:cNvSpPr txBox="1"/>
                <p:nvPr/>
              </p:nvSpPr>
              <p:spPr>
                <a:xfrm>
                  <a:off x="7912576" y="3103235"/>
                  <a:ext cx="647182" cy="553998"/>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acc>
                          <m:accPr>
                            <m:chr m:val="⃗"/>
                            <m:ctrlPr>
                              <a:rPr lang="en-US" sz="3000" b="1" i="1" smtClean="0">
                                <a:solidFill>
                                  <a:srgbClr val="FF0000"/>
                                </a:solidFill>
                                <a:latin typeface="Cambria Math" panose="02040503050406030204"/>
                              </a:rPr>
                            </m:ctrlPr>
                          </m:accPr>
                          <m:e>
                            <m:r>
                              <a:rPr lang="en-US" sz="3000" b="1" i="1" smtClean="0">
                                <a:solidFill>
                                  <a:srgbClr val="FF0000"/>
                                </a:solidFill>
                                <a:latin typeface="Cambria Math" panose="02040503050406030204" pitchFamily="18" charset="0"/>
                              </a:rPr>
                              <m:t>𝒗</m:t>
                            </m:r>
                            <m:r>
                              <a:rPr lang="en-US" sz="3000" b="1" i="1" baseline="-25000" smtClean="0">
                                <a:solidFill>
                                  <a:srgbClr val="FF0000"/>
                                </a:solidFill>
                                <a:latin typeface="Cambria Math" panose="02040503050406030204" pitchFamily="18" charset="0"/>
                              </a:rPr>
                              <m:t>𝒐</m:t>
                            </m:r>
                          </m:e>
                        </m:acc>
                      </m:oMath>
                    </m:oMathPara>
                  </a14:m>
                  <a:endParaRPr lang="en-US" sz="3000" b="1">
                    <a:solidFill>
                      <a:srgbClr val="FF0000"/>
                    </a:solidFill>
                  </a:endParaRPr>
                </a:p>
              </p:txBody>
            </p:sp>
          </mc:Choice>
          <mc:Fallback>
            <p:sp>
              <p:nvSpPr>
                <p:cNvPr id="40" name="TextBox 39"/>
                <p:cNvSpPr txBox="1">
                  <a:spLocks noRot="1" noChangeAspect="1" noMove="1" noResize="1" noEditPoints="1" noAdjustHandles="1" noChangeArrowheads="1" noChangeShapeType="1" noTextEdit="1"/>
                </p:cNvSpPr>
                <p:nvPr/>
              </p:nvSpPr>
              <p:spPr>
                <a:xfrm>
                  <a:off x="7912576" y="3103235"/>
                  <a:ext cx="647182" cy="553998"/>
                </a:xfrm>
                <a:prstGeom prst="rect">
                  <a:avLst/>
                </a:prstGeom>
                <a:blipFill rotWithShape="1">
                  <a:blip r:embed="rId10"/>
                </a:blipFill>
              </p:spPr>
              <p:txBody>
                <a:bodyPr/>
                <a:lstStyle/>
                <a:p>
                  <a:r>
                    <a:rPr lang="en-US" altLang="en-US">
                      <a:noFill/>
                    </a:rPr>
                    <a:t> </a:t>
                  </a:r>
                </a:p>
              </p:txBody>
            </p:sp>
          </mc:Fallback>
        </mc:AlternateContent>
        <p:cxnSp>
          <p:nvCxnSpPr>
            <p:cNvPr id="41" name="Straight Arrow Connector 40"/>
            <p:cNvCxnSpPr/>
            <p:nvPr/>
          </p:nvCxnSpPr>
          <p:spPr>
            <a:xfrm>
              <a:off x="7549806" y="3696133"/>
              <a:ext cx="942021"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8947905" y="4590081"/>
              <a:ext cx="552450" cy="477054"/>
            </a:xfrm>
            <a:prstGeom prst="rect">
              <a:avLst/>
            </a:prstGeom>
            <a:noFill/>
          </p:spPr>
          <p:txBody>
            <a:bodyPr wrap="square">
              <a:spAutoFit/>
            </a:bodyPr>
            <a:lstStyle/>
            <a:p>
              <a:pPr algn="ctr"/>
              <a:r>
                <a:rPr lang="en-US" sz="2500">
                  <a:latin typeface="Arial" panose="020B0604020202020204" pitchFamily="34" charset="0"/>
                  <a:cs typeface="Arial" panose="020B0604020202020204" pitchFamily="34" charset="0"/>
                </a:rPr>
                <a:t>M</a:t>
              </a:r>
              <a:endParaRPr lang="en-US" sz="2500">
                <a:latin typeface="Arial" panose="020B0604020202020204" pitchFamily="34" charset="0"/>
                <a:cs typeface="Arial" panose="020B0604020202020204" pitchFamily="34" charset="0"/>
              </a:endParaRPr>
            </a:p>
          </p:txBody>
        </p:sp>
        <p:sp>
          <p:nvSpPr>
            <p:cNvPr id="43" name="TextBox 42"/>
            <p:cNvSpPr txBox="1"/>
            <p:nvPr/>
          </p:nvSpPr>
          <p:spPr>
            <a:xfrm>
              <a:off x="9477835" y="3167850"/>
              <a:ext cx="552450" cy="477054"/>
            </a:xfrm>
            <a:prstGeom prst="rect">
              <a:avLst/>
            </a:prstGeom>
            <a:noFill/>
          </p:spPr>
          <p:txBody>
            <a:bodyPr wrap="square">
              <a:spAutoFit/>
            </a:bodyPr>
            <a:lstStyle/>
            <a:p>
              <a:pPr algn="ctr"/>
              <a:r>
                <a:rPr lang="en-US" sz="2500">
                  <a:latin typeface="Arial" panose="020B0604020202020204" pitchFamily="34" charset="0"/>
                  <a:cs typeface="Arial" panose="020B0604020202020204" pitchFamily="34" charset="0"/>
                </a:rPr>
                <a:t>d</a:t>
              </a:r>
              <a:r>
                <a:rPr lang="en-US" sz="2500" baseline="-25000">
                  <a:latin typeface="Arial" panose="020B0604020202020204" pitchFamily="34" charset="0"/>
                  <a:cs typeface="Arial" panose="020B0604020202020204" pitchFamily="34" charset="0"/>
                </a:rPr>
                <a:t>x</a:t>
              </a:r>
              <a:endParaRPr lang="en-US" sz="2500" baseline="-25000">
                <a:latin typeface="Arial" panose="020B0604020202020204" pitchFamily="34" charset="0"/>
                <a:cs typeface="Arial" panose="020B0604020202020204" pitchFamily="34" charset="0"/>
              </a:endParaRPr>
            </a:p>
          </p:txBody>
        </p:sp>
        <p:sp>
          <p:nvSpPr>
            <p:cNvPr id="44" name="TextBox 43"/>
            <p:cNvSpPr txBox="1"/>
            <p:nvPr/>
          </p:nvSpPr>
          <p:spPr>
            <a:xfrm>
              <a:off x="6964261" y="4725924"/>
              <a:ext cx="552450" cy="477054"/>
            </a:xfrm>
            <a:prstGeom prst="rect">
              <a:avLst/>
            </a:prstGeom>
            <a:noFill/>
          </p:spPr>
          <p:txBody>
            <a:bodyPr wrap="square">
              <a:spAutoFit/>
            </a:bodyPr>
            <a:lstStyle/>
            <a:p>
              <a:pPr algn="ctr"/>
              <a:r>
                <a:rPr lang="en-US" sz="2500">
                  <a:latin typeface="Arial" panose="020B0604020202020204" pitchFamily="34" charset="0"/>
                  <a:cs typeface="Arial" panose="020B0604020202020204" pitchFamily="34" charset="0"/>
                </a:rPr>
                <a:t>d</a:t>
              </a:r>
              <a:r>
                <a:rPr lang="en-US" sz="2500" baseline="-25000">
                  <a:latin typeface="Arial" panose="020B0604020202020204" pitchFamily="34" charset="0"/>
                  <a:cs typeface="Arial" panose="020B0604020202020204" pitchFamily="34" charset="0"/>
                </a:rPr>
                <a:t>y</a:t>
              </a:r>
              <a:endParaRPr lang="en-US" sz="2500" baseline="-25000">
                <a:latin typeface="Arial" panose="020B0604020202020204" pitchFamily="34" charset="0"/>
                <a:cs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30" grpId="0"/>
      <p:bldP spid="34" grpId="0"/>
    </p:bldLst>
  </p:timing>
</p:sld>
</file>

<file path=ppt/tags/tag1.xml><?xml version="1.0" encoding="utf-8"?>
<p:tagLst xmlns:p="http://schemas.openxmlformats.org/presentationml/2006/main">
  <p:tag name="PRESENTER_SHAPETEXTINFO" val="&lt;ShapeTextInfo&gt;&lt;TableIndex row=&quot;-1&quot; col=&quot;-1&quot;&gt;&lt;linesCount val=&quot;1&quot;/&gt;&lt;lineCharCount val=&quot;29&quot;/&gt;&lt;/TableIndex&gt;&lt;/ShapeTextInfo&gt;"/>
</p:tagLst>
</file>

<file path=ppt/tags/tag2.xml><?xml version="1.0" encoding="utf-8"?>
<p:tagLst xmlns:p="http://schemas.openxmlformats.org/presentationml/2006/main">
  <p:tag name="PRESENTER_SHAPETEXTINFO" val="&lt;ShapeTextInfo&gt;&lt;TableIndex row=&quot;-1&quot; col=&quot;-1&quot;&gt;&lt;linesCount val=&quot;1&quot;/&gt;&lt;lineCharCount val=&quot;29&quot;/&gt;&lt;/TableIndex&gt;&lt;/ShapeTextInfo&g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8148</Words>
  <Application>WPS Presentation</Application>
  <PresentationFormat>Custom</PresentationFormat>
  <Paragraphs>389</Paragraphs>
  <Slides>24</Slides>
  <Notes>4</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24</vt:i4>
      </vt:variant>
    </vt:vector>
  </HeadingPairs>
  <TitlesOfParts>
    <vt:vector size="41" baseType="lpstr">
      <vt:lpstr>Arial</vt:lpstr>
      <vt:lpstr>SimSun</vt:lpstr>
      <vt:lpstr>Wingdings</vt:lpstr>
      <vt:lpstr>Times New Roman</vt:lpstr>
      <vt:lpstr>VNI-Times</vt:lpstr>
      <vt:lpstr>MS PGothic</vt:lpstr>
      <vt:lpstr>Calibri</vt:lpstr>
      <vt:lpstr>游明朝</vt:lpstr>
      <vt:lpstr>Yu Gothic UI Semilight</vt:lpstr>
      <vt:lpstr>Symbol</vt:lpstr>
      <vt:lpstr>Cambria Math</vt:lpstr>
      <vt:lpstr>Cambria Math</vt:lpstr>
      <vt:lpstr>Segoe Print</vt:lpstr>
      <vt:lpstr>Microsoft YaHei</vt:lpstr>
      <vt:lpstr>Arial Unicode MS</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Viet Chung</cp:lastModifiedBy>
  <cp:revision>305</cp:revision>
  <dcterms:created xsi:type="dcterms:W3CDTF">2007-10-27T08:09:00Z</dcterms:created>
  <dcterms:modified xsi:type="dcterms:W3CDTF">2025-09-06T22:58:45Z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6986D398455145868AA561ABF3E7D2F4_12</vt:lpwstr>
  </property>
  <property fmtid="{D5CDD505-2E9C-101B-9397-08002B2CF9AE}" pid="3" name="KSOProductBuildVer">
    <vt:lpwstr>1033-12.2.0.22549</vt:lpwstr>
  </property>
</Properties>
</file>