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9"/>
  </p:notesMasterIdLst>
  <p:handoutMasterIdLst>
    <p:handoutMasterId r:id="rId40"/>
  </p:handoutMasterIdLst>
  <p:sldIdLst>
    <p:sldId id="763" r:id="rId2"/>
    <p:sldId id="927" r:id="rId3"/>
    <p:sldId id="928" r:id="rId4"/>
    <p:sldId id="929" r:id="rId5"/>
    <p:sldId id="858" r:id="rId6"/>
    <p:sldId id="930" r:id="rId7"/>
    <p:sldId id="859" r:id="rId8"/>
    <p:sldId id="1042" r:id="rId9"/>
    <p:sldId id="1041" r:id="rId10"/>
    <p:sldId id="862" r:id="rId11"/>
    <p:sldId id="863" r:id="rId12"/>
    <p:sldId id="1043" r:id="rId13"/>
    <p:sldId id="1044" r:id="rId14"/>
    <p:sldId id="866" r:id="rId15"/>
    <p:sldId id="867" r:id="rId16"/>
    <p:sldId id="868" r:id="rId17"/>
    <p:sldId id="913" r:id="rId18"/>
    <p:sldId id="936" r:id="rId19"/>
    <p:sldId id="898" r:id="rId20"/>
    <p:sldId id="813" r:id="rId21"/>
    <p:sldId id="871" r:id="rId22"/>
    <p:sldId id="926" r:id="rId23"/>
    <p:sldId id="1046" r:id="rId24"/>
    <p:sldId id="1047" r:id="rId25"/>
    <p:sldId id="1049" r:id="rId26"/>
    <p:sldId id="908" r:id="rId27"/>
    <p:sldId id="876" r:id="rId28"/>
    <p:sldId id="1048" r:id="rId29"/>
    <p:sldId id="880" r:id="rId30"/>
    <p:sldId id="911" r:id="rId31"/>
    <p:sldId id="881" r:id="rId32"/>
    <p:sldId id="1045" r:id="rId33"/>
    <p:sldId id="1051" r:id="rId34"/>
    <p:sldId id="1052" r:id="rId35"/>
    <p:sldId id="1053" r:id="rId36"/>
    <p:sldId id="1054" r:id="rId37"/>
    <p:sldId id="1055" r:id="rId3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9" autoAdjust="0"/>
    <p:restoredTop sz="86358" autoAdjust="0"/>
  </p:normalViewPr>
  <p:slideViewPr>
    <p:cSldViewPr>
      <p:cViewPr varScale="1">
        <p:scale>
          <a:sx n="68" d="100"/>
          <a:sy n="68" d="100"/>
        </p:scale>
        <p:origin x="800" y="64"/>
      </p:cViewPr>
      <p:guideLst>
        <p:guide orient="horz" pos="2160"/>
        <p:guide pos="3840"/>
      </p:guideLst>
    </p:cSldViewPr>
  </p:slideViewPr>
  <p:outlineViewPr>
    <p:cViewPr>
      <p:scale>
        <a:sx n="33" d="100"/>
        <a:sy n="33" d="100"/>
      </p:scale>
      <p:origin x="0" y="-16608"/>
    </p:cViewPr>
  </p:outlineViewPr>
  <p:notesTextViewPr>
    <p:cViewPr>
      <p:scale>
        <a:sx n="100" d="100"/>
        <a:sy n="100" d="100"/>
      </p:scale>
      <p:origin x="0" y="0"/>
    </p:cViewPr>
  </p:notesTextViewPr>
  <p:sorterViewPr>
    <p:cViewPr varScale="1">
      <p:scale>
        <a:sx n="100" d="100"/>
        <a:sy n="100" d="100"/>
      </p:scale>
      <p:origin x="0" y="-23104"/>
    </p:cViewPr>
  </p:sorterViewPr>
  <p:notesViewPr>
    <p:cSldViewPr>
      <p:cViewPr varScale="1">
        <p:scale>
          <a:sx n="38" d="100"/>
          <a:sy n="38" d="100"/>
        </p:scale>
        <p:origin x="-1530" y="-72"/>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16C873E-D640-446F-9DFF-160E7E454E3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536">
              <a:defRPr sz="1300">
                <a:latin typeface="Times New Roman" pitchFamily="18" charset="0"/>
              </a:defRPr>
            </a:lvl1pPr>
          </a:lstStyle>
          <a:p>
            <a:pPr>
              <a:defRPr/>
            </a:pPr>
            <a:endParaRPr lang="en-US"/>
          </a:p>
        </p:txBody>
      </p:sp>
      <p:sp>
        <p:nvSpPr>
          <p:cNvPr id="123907" name="Rectangle 3">
            <a:extLst>
              <a:ext uri="{FF2B5EF4-FFF2-40B4-BE49-F238E27FC236}">
                <a16:creationId xmlns:a16="http://schemas.microsoft.com/office/drawing/2014/main" id="{A0A2EE24-AC99-483F-87BC-FE28F33DD6F5}"/>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536">
              <a:defRPr sz="1300">
                <a:latin typeface="Times New Roman" pitchFamily="18" charset="0"/>
              </a:defRPr>
            </a:lvl1pPr>
          </a:lstStyle>
          <a:p>
            <a:pPr>
              <a:defRPr/>
            </a:pPr>
            <a:endParaRPr lang="en-US"/>
          </a:p>
        </p:txBody>
      </p:sp>
      <p:sp>
        <p:nvSpPr>
          <p:cNvPr id="123908" name="Rectangle 4">
            <a:extLst>
              <a:ext uri="{FF2B5EF4-FFF2-40B4-BE49-F238E27FC236}">
                <a16:creationId xmlns:a16="http://schemas.microsoft.com/office/drawing/2014/main" id="{0FFD2E0A-F207-48CE-ACEC-DF4760E8CE53}"/>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536">
              <a:defRPr sz="1300">
                <a:latin typeface="Times New Roman" pitchFamily="18" charset="0"/>
              </a:defRPr>
            </a:lvl1pPr>
          </a:lstStyle>
          <a:p>
            <a:pPr>
              <a:defRPr/>
            </a:pPr>
            <a:endParaRPr lang="en-US"/>
          </a:p>
        </p:txBody>
      </p:sp>
      <p:sp>
        <p:nvSpPr>
          <p:cNvPr id="123909" name="Rectangle 5">
            <a:extLst>
              <a:ext uri="{FF2B5EF4-FFF2-40B4-BE49-F238E27FC236}">
                <a16:creationId xmlns:a16="http://schemas.microsoft.com/office/drawing/2014/main" id="{50D067BD-2674-476B-B988-D2280B341816}"/>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5200">
              <a:defRPr sz="1300">
                <a:latin typeface="Times New Roman" panose="02020603050405020304" pitchFamily="18" charset="0"/>
              </a:defRPr>
            </a:lvl1pPr>
          </a:lstStyle>
          <a:p>
            <a:pPr>
              <a:defRPr/>
            </a:pPr>
            <a:fld id="{BC56A575-2A52-48B3-A25B-75137B5FC01F}" type="slidenum">
              <a:rPr lang="en-US" altLang="en-PR"/>
              <a:pPr>
                <a:defRPr/>
              </a:pPr>
              <a:t>‹#›</a:t>
            </a:fld>
            <a:endParaRPr lang="en-US" altLang="en-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BCC498-7BD8-4333-9A55-9BA8AB0021AD}"/>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536">
              <a:defRPr sz="1300">
                <a:latin typeface="Times New Roman" pitchFamily="18" charset="0"/>
              </a:defRPr>
            </a:lvl1pPr>
          </a:lstStyle>
          <a:p>
            <a:pPr>
              <a:defRPr/>
            </a:pPr>
            <a:endParaRPr lang="en-US"/>
          </a:p>
        </p:txBody>
      </p:sp>
      <p:sp>
        <p:nvSpPr>
          <p:cNvPr id="13315" name="Rectangle 3">
            <a:extLst>
              <a:ext uri="{FF2B5EF4-FFF2-40B4-BE49-F238E27FC236}">
                <a16:creationId xmlns:a16="http://schemas.microsoft.com/office/drawing/2014/main" id="{701B383F-9ABA-418F-B9EC-5D798D615D68}"/>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536">
              <a:defRPr sz="13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39AAEB96-B990-4DF7-BC43-AEFB01DA166D}"/>
              </a:ext>
            </a:extLst>
          </p:cNvPr>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DE5B96A4-F141-441B-9F0A-1DE22D729461}"/>
              </a:ext>
            </a:extLst>
          </p:cNvPr>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885B04E9-8292-41CF-B316-01BC74BAD6BA}"/>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536">
              <a:defRPr sz="1300">
                <a:latin typeface="Times New Roman" pitchFamily="18" charset="0"/>
              </a:defRPr>
            </a:lvl1pPr>
          </a:lstStyle>
          <a:p>
            <a:pPr>
              <a:defRPr/>
            </a:pPr>
            <a:endParaRPr lang="en-US"/>
          </a:p>
        </p:txBody>
      </p:sp>
      <p:sp>
        <p:nvSpPr>
          <p:cNvPr id="13319" name="Rectangle 7">
            <a:extLst>
              <a:ext uri="{FF2B5EF4-FFF2-40B4-BE49-F238E27FC236}">
                <a16:creationId xmlns:a16="http://schemas.microsoft.com/office/drawing/2014/main" id="{65D007A5-5FB1-4010-A34B-61E077B13DC0}"/>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5200">
              <a:defRPr sz="1300">
                <a:latin typeface="Times New Roman" panose="02020603050405020304" pitchFamily="18" charset="0"/>
              </a:defRPr>
            </a:lvl1pPr>
          </a:lstStyle>
          <a:p>
            <a:pPr>
              <a:defRPr/>
            </a:pPr>
            <a:fld id="{D05D2569-4A5C-4E54-B23D-9C30C7C9B4BA}" type="slidenum">
              <a:rPr lang="en-US" altLang="en-PR"/>
              <a:pPr>
                <a:defRPr/>
              </a:pPr>
              <a:t>‹#›</a:t>
            </a:fld>
            <a:endParaRPr lang="en-US" altLang="en-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DD28960-D0FC-40A2-BAF9-4A17AE37A1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defRPr>
            </a:lvl1pPr>
            <a:lvl2pPr marL="742950" indent="-285750" defTabSz="965200">
              <a:defRPr>
                <a:solidFill>
                  <a:schemeClr val="tx1"/>
                </a:solidFill>
                <a:latin typeface="Arial" panose="020B0604020202020204" pitchFamily="34" charset="0"/>
              </a:defRPr>
            </a:lvl2pPr>
            <a:lvl3pPr marL="1143000" indent="-228600" defTabSz="965200">
              <a:defRPr>
                <a:solidFill>
                  <a:schemeClr val="tx1"/>
                </a:solidFill>
                <a:latin typeface="Arial" panose="020B0604020202020204" pitchFamily="34" charset="0"/>
              </a:defRPr>
            </a:lvl3pPr>
            <a:lvl4pPr marL="1600200" indent="-228600" defTabSz="965200">
              <a:defRPr>
                <a:solidFill>
                  <a:schemeClr val="tx1"/>
                </a:solidFill>
                <a:latin typeface="Arial" panose="020B0604020202020204" pitchFamily="34" charset="0"/>
              </a:defRPr>
            </a:lvl4pPr>
            <a:lvl5pPr marL="2057400" indent="-228600" defTabSz="96520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E5668EAA-C59E-4DED-BF8A-D3156DD80944}"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2C6A2D8F-A450-4D60-87EE-14E11E40C2FC}"/>
              </a:ext>
            </a:extLst>
          </p:cNvPr>
          <p:cNvSpPr>
            <a:spLocks noGrp="1" noRot="1" noChangeAspect="1" noChangeArrowheads="1" noTextEdit="1"/>
          </p:cNvSpPr>
          <p:nvPr>
            <p:ph type="sldImg"/>
          </p:nvPr>
        </p:nvSpPr>
        <p:spPr>
          <a:xfrm>
            <a:off x="458788" y="720725"/>
            <a:ext cx="6397625" cy="3598863"/>
          </a:xfrm>
          <a:ln/>
        </p:spPr>
      </p:sp>
      <p:sp>
        <p:nvSpPr>
          <p:cNvPr id="6148" name="Rectangle 3">
            <a:extLst>
              <a:ext uri="{FF2B5EF4-FFF2-40B4-BE49-F238E27FC236}">
                <a16:creationId xmlns:a16="http://schemas.microsoft.com/office/drawing/2014/main" id="{8F19AE60-31A2-4FDA-900C-2F3FC282DBA2}"/>
              </a:ext>
            </a:extLst>
          </p:cNvPr>
          <p:cNvSpPr>
            <a:spLocks noGrp="1" noChangeArrowheads="1"/>
          </p:cNvSpPr>
          <p:nvPr>
            <p:ph type="body" idx="1"/>
          </p:nvPr>
        </p:nvSpPr>
        <p:spPr>
          <a:xfrm>
            <a:off x="733425" y="4560888"/>
            <a:ext cx="58483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7C6CE88-F8FF-4A78-8B63-71080A1F5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18A194A-D8B9-4E62-BBE2-0FAE853D5289}" type="slidenum">
              <a:rPr lang="en-US" altLang="en-PR" sz="1200">
                <a:latin typeface="Times New Roman" panose="02020603050405020304" pitchFamily="18" charset="0"/>
              </a:rPr>
              <a:pPr/>
              <a:t>9</a:t>
            </a:fld>
            <a:endParaRPr lang="en-US" altLang="en-PR" sz="1200">
              <a:latin typeface="Times New Roman" panose="02020603050405020304" pitchFamily="18" charset="0"/>
            </a:endParaRPr>
          </a:p>
        </p:txBody>
      </p:sp>
      <p:sp>
        <p:nvSpPr>
          <p:cNvPr id="73731" name="Rectangle 2">
            <a:extLst>
              <a:ext uri="{FF2B5EF4-FFF2-40B4-BE49-F238E27FC236}">
                <a16:creationId xmlns:a16="http://schemas.microsoft.com/office/drawing/2014/main" id="{4A808C35-D766-43E0-A736-5E4FECA473AF}"/>
              </a:ext>
            </a:extLst>
          </p:cNvPr>
          <p:cNvSpPr>
            <a:spLocks noGrp="1" noRot="1" noChangeAspect="1" noChangeArrowheads="1" noTextEdit="1"/>
          </p:cNvSpPr>
          <p:nvPr>
            <p:ph type="sldImg"/>
          </p:nvPr>
        </p:nvSpPr>
        <p:spPr>
          <a:xfrm>
            <a:off x="427038" y="692150"/>
            <a:ext cx="6157912" cy="3463925"/>
          </a:xfrm>
          <a:ln/>
        </p:spPr>
      </p:sp>
      <p:sp>
        <p:nvSpPr>
          <p:cNvPr id="73732" name="Rectangle 3">
            <a:extLst>
              <a:ext uri="{FF2B5EF4-FFF2-40B4-BE49-F238E27FC236}">
                <a16:creationId xmlns:a16="http://schemas.microsoft.com/office/drawing/2014/main" id="{324FCB0E-C3CD-451C-9288-D332FE9A9F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R" altLang="en-PR"/>
          </a:p>
        </p:txBody>
      </p:sp>
    </p:spTree>
    <p:extLst>
      <p:ext uri="{BB962C8B-B14F-4D97-AF65-F5344CB8AC3E}">
        <p14:creationId xmlns:p14="http://schemas.microsoft.com/office/powerpoint/2010/main" val="8982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PR" dirty="0"/>
          </a:p>
        </p:txBody>
      </p:sp>
      <p:sp>
        <p:nvSpPr>
          <p:cNvPr id="4" name="Slide Number Placeholder 3"/>
          <p:cNvSpPr>
            <a:spLocks noGrp="1"/>
          </p:cNvSpPr>
          <p:nvPr>
            <p:ph type="sldNum" sz="quarter" idx="10"/>
          </p:nvPr>
        </p:nvSpPr>
        <p:spPr/>
        <p:txBody>
          <a:bodyPr/>
          <a:lstStyle/>
          <a:p>
            <a:pPr>
              <a:defRPr/>
            </a:pPr>
            <a:fld id="{D05D2569-4A5C-4E54-B23D-9C30C7C9B4BA}" type="slidenum">
              <a:rPr lang="en-US" altLang="en-PR" smtClean="0"/>
              <a:pPr>
                <a:defRPr/>
              </a:pPr>
              <a:t>19</a:t>
            </a:fld>
            <a:endParaRPr lang="en-US" altLang="en-PR"/>
          </a:p>
        </p:txBody>
      </p:sp>
    </p:spTree>
    <p:extLst>
      <p:ext uri="{BB962C8B-B14F-4D97-AF65-F5344CB8AC3E}">
        <p14:creationId xmlns:p14="http://schemas.microsoft.com/office/powerpoint/2010/main" val="24483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R" dirty="0"/>
          </a:p>
        </p:txBody>
      </p:sp>
      <p:sp>
        <p:nvSpPr>
          <p:cNvPr id="4" name="Slide Number Placeholder 3"/>
          <p:cNvSpPr>
            <a:spLocks noGrp="1"/>
          </p:cNvSpPr>
          <p:nvPr>
            <p:ph type="sldNum" sz="quarter" idx="10"/>
          </p:nvPr>
        </p:nvSpPr>
        <p:spPr/>
        <p:txBody>
          <a:bodyPr/>
          <a:lstStyle/>
          <a:p>
            <a:pPr>
              <a:defRPr/>
            </a:pPr>
            <a:fld id="{D05D2569-4A5C-4E54-B23D-9C30C7C9B4BA}" type="slidenum">
              <a:rPr lang="en-US" altLang="en-PR" smtClean="0"/>
              <a:pPr>
                <a:defRPr/>
              </a:pPr>
              <a:t>26</a:t>
            </a:fld>
            <a:endParaRPr lang="en-US" altLang="en-PR"/>
          </a:p>
        </p:txBody>
      </p:sp>
    </p:spTree>
    <p:extLst>
      <p:ext uri="{BB962C8B-B14F-4D97-AF65-F5344CB8AC3E}">
        <p14:creationId xmlns:p14="http://schemas.microsoft.com/office/powerpoint/2010/main" val="64970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AE7C71C-E098-4F5F-92D8-31E77004CFD3}"/>
              </a:ext>
            </a:extLst>
          </p:cNvPr>
          <p:cNvSpPr>
            <a:spLocks noGrp="1" noRot="1" noChangeAspect="1" noChangeArrowheads="1" noTextEdit="1"/>
          </p:cNvSpPr>
          <p:nvPr>
            <p:ph type="sldImg"/>
          </p:nvPr>
        </p:nvSpPr>
        <p:spPr>
          <a:xfrm>
            <a:off x="458788" y="720725"/>
            <a:ext cx="6397625" cy="3598863"/>
          </a:xfrm>
          <a:ln/>
        </p:spPr>
      </p:sp>
      <p:sp>
        <p:nvSpPr>
          <p:cNvPr id="47107" name="Notes Placeholder 2">
            <a:extLst>
              <a:ext uri="{FF2B5EF4-FFF2-40B4-BE49-F238E27FC236}">
                <a16:creationId xmlns:a16="http://schemas.microsoft.com/office/drawing/2014/main" id="{6239214B-172B-459A-8289-7EF0A00341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R" altLang="en-PR"/>
          </a:p>
        </p:txBody>
      </p:sp>
      <p:sp>
        <p:nvSpPr>
          <p:cNvPr id="47108" name="Slide Number Placeholder 3">
            <a:extLst>
              <a:ext uri="{FF2B5EF4-FFF2-40B4-BE49-F238E27FC236}">
                <a16:creationId xmlns:a16="http://schemas.microsoft.com/office/drawing/2014/main" id="{96E2B45B-100A-4D25-86C6-D230C94508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defRPr>
            </a:lvl1pPr>
            <a:lvl2pPr marL="742950" indent="-285750" defTabSz="965200">
              <a:defRPr>
                <a:solidFill>
                  <a:schemeClr val="tx1"/>
                </a:solidFill>
                <a:latin typeface="Arial" panose="020B0604020202020204" pitchFamily="34" charset="0"/>
              </a:defRPr>
            </a:lvl2pPr>
            <a:lvl3pPr marL="1143000" indent="-228600" defTabSz="965200">
              <a:defRPr>
                <a:solidFill>
                  <a:schemeClr val="tx1"/>
                </a:solidFill>
                <a:latin typeface="Arial" panose="020B0604020202020204" pitchFamily="34" charset="0"/>
              </a:defRPr>
            </a:lvl3pPr>
            <a:lvl4pPr marL="1600200" indent="-228600" defTabSz="965200">
              <a:defRPr>
                <a:solidFill>
                  <a:schemeClr val="tx1"/>
                </a:solidFill>
                <a:latin typeface="Arial" panose="020B0604020202020204" pitchFamily="34" charset="0"/>
              </a:defRPr>
            </a:lvl4pPr>
            <a:lvl5pPr marL="2057400" indent="-228600" defTabSz="96520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2C47E79C-0674-4DA3-90B6-BF40B61B0F63}" type="slidenum">
              <a:rPr lang="en-US" altLang="en-PR" smtClean="0">
                <a:latin typeface="Times New Roman" panose="02020603050405020304" pitchFamily="18" charset="0"/>
              </a:rPr>
              <a:pPr/>
              <a:t>29</a:t>
            </a:fld>
            <a:endParaRPr lang="en-US" altLang="en-P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PR" dirty="0"/>
          </a:p>
        </p:txBody>
      </p:sp>
      <p:sp>
        <p:nvSpPr>
          <p:cNvPr id="4" name="Slide Number Placeholder 3"/>
          <p:cNvSpPr>
            <a:spLocks noGrp="1"/>
          </p:cNvSpPr>
          <p:nvPr>
            <p:ph type="sldNum" sz="quarter" idx="10"/>
          </p:nvPr>
        </p:nvSpPr>
        <p:spPr/>
        <p:txBody>
          <a:bodyPr/>
          <a:lstStyle/>
          <a:p>
            <a:pPr>
              <a:defRPr/>
            </a:pPr>
            <a:fld id="{D05D2569-4A5C-4E54-B23D-9C30C7C9B4BA}" type="slidenum">
              <a:rPr lang="en-US" altLang="en-PR" smtClean="0"/>
              <a:pPr>
                <a:defRPr/>
              </a:pPr>
              <a:t>30</a:t>
            </a:fld>
            <a:endParaRPr lang="en-US" altLang="en-PR"/>
          </a:p>
        </p:txBody>
      </p:sp>
    </p:spTree>
    <p:extLst>
      <p:ext uri="{BB962C8B-B14F-4D97-AF65-F5344CB8AC3E}">
        <p14:creationId xmlns:p14="http://schemas.microsoft.com/office/powerpoint/2010/main" val="6914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R" dirty="0"/>
          </a:p>
        </p:txBody>
      </p:sp>
      <p:sp>
        <p:nvSpPr>
          <p:cNvPr id="4" name="Slide Number Placeholder 3"/>
          <p:cNvSpPr>
            <a:spLocks noGrp="1"/>
          </p:cNvSpPr>
          <p:nvPr>
            <p:ph type="sldNum" sz="quarter" idx="10"/>
          </p:nvPr>
        </p:nvSpPr>
        <p:spPr/>
        <p:txBody>
          <a:bodyPr/>
          <a:lstStyle/>
          <a:p>
            <a:pPr>
              <a:defRPr/>
            </a:pPr>
            <a:fld id="{D05D2569-4A5C-4E54-B23D-9C30C7C9B4BA}" type="slidenum">
              <a:rPr lang="en-US" altLang="en-PR" smtClean="0"/>
              <a:pPr>
                <a:defRPr/>
              </a:pPr>
              <a:t>34</a:t>
            </a:fld>
            <a:endParaRPr lang="en-US" altLang="en-PR"/>
          </a:p>
        </p:txBody>
      </p:sp>
    </p:spTree>
    <p:extLst>
      <p:ext uri="{BB962C8B-B14F-4D97-AF65-F5344CB8AC3E}">
        <p14:creationId xmlns:p14="http://schemas.microsoft.com/office/powerpoint/2010/main" val="204235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10A767C0-E3D7-48E7-B5D9-459E1657E7D0}"/>
              </a:ext>
            </a:extLst>
          </p:cNvPr>
          <p:cNvSpPr>
            <a:spLocks noChangeArrowheads="1"/>
          </p:cNvSpPr>
          <p:nvPr/>
        </p:nvSpPr>
        <p:spPr bwMode="auto">
          <a:xfrm>
            <a:off x="304800" y="381000"/>
            <a:ext cx="11582400" cy="5638800"/>
          </a:xfrm>
          <a:prstGeom prst="roundRect">
            <a:avLst>
              <a:gd name="adj" fmla="val 7912"/>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5" name="AutoShape 3">
            <a:extLst>
              <a:ext uri="{FF2B5EF4-FFF2-40B4-BE49-F238E27FC236}">
                <a16:creationId xmlns:a16="http://schemas.microsoft.com/office/drawing/2014/main" id="{17F9903C-A8CB-4E6E-82C0-4846A5B2D9A7}"/>
              </a:ext>
            </a:extLst>
          </p:cNvPr>
          <p:cNvSpPr>
            <a:spLocks noChangeArrowheads="1"/>
          </p:cNvSpPr>
          <p:nvPr/>
        </p:nvSpPr>
        <p:spPr bwMode="white">
          <a:xfrm>
            <a:off x="436034" y="488950"/>
            <a:ext cx="11247967" cy="4768850"/>
          </a:xfrm>
          <a:prstGeom prst="roundRect">
            <a:avLst>
              <a:gd name="adj" fmla="val 731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6" name="AutoShape 4">
            <a:extLst>
              <a:ext uri="{FF2B5EF4-FFF2-40B4-BE49-F238E27FC236}">
                <a16:creationId xmlns:a16="http://schemas.microsoft.com/office/drawing/2014/main" id="{41E2AA29-F530-476D-8D25-6728398EE797}"/>
              </a:ext>
            </a:extLst>
          </p:cNvPr>
          <p:cNvSpPr>
            <a:spLocks noChangeArrowheads="1"/>
          </p:cNvSpPr>
          <p:nvPr/>
        </p:nvSpPr>
        <p:spPr bwMode="blackWhite">
          <a:xfrm>
            <a:off x="1828800" y="3338513"/>
            <a:ext cx="8534400" cy="2286000"/>
          </a:xfrm>
          <a:prstGeom prst="roundRect">
            <a:avLst>
              <a:gd name="adj" fmla="val 16667"/>
            </a:avLst>
          </a:prstGeom>
          <a:solidFill>
            <a:schemeClr val="bg1"/>
          </a:solidFill>
          <a:ln w="50800">
            <a:solidFill>
              <a:schemeClr val="bg2"/>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a:p>
        </p:txBody>
      </p:sp>
      <p:sp>
        <p:nvSpPr>
          <p:cNvPr id="1026053" name="Rectangle 5"/>
          <p:cNvSpPr>
            <a:spLocks noGrp="1" noChangeArrowheads="1"/>
          </p:cNvSpPr>
          <p:nvPr>
            <p:ph type="ctrTitle"/>
          </p:nvPr>
        </p:nvSpPr>
        <p:spPr>
          <a:xfrm>
            <a:off x="914400" y="857250"/>
            <a:ext cx="10363200" cy="2266950"/>
          </a:xfrm>
        </p:spPr>
        <p:txBody>
          <a:bodyPr anchor="ctr" anchorCtr="1"/>
          <a:lstStyle>
            <a:lvl1pPr algn="ctr">
              <a:defRPr sz="4100" i="1"/>
            </a:lvl1pPr>
          </a:lstStyle>
          <a:p>
            <a:r>
              <a:rPr lang="en-US"/>
              <a:t>Click to edit Master title style</a:t>
            </a:r>
          </a:p>
        </p:txBody>
      </p:sp>
      <p:sp>
        <p:nvSpPr>
          <p:cNvPr id="1026054" name="Rectangle 6"/>
          <p:cNvSpPr>
            <a:spLocks noGrp="1" noChangeArrowheads="1"/>
          </p:cNvSpPr>
          <p:nvPr>
            <p:ph type="subTitle" idx="1"/>
          </p:nvPr>
        </p:nvSpPr>
        <p:spPr>
          <a:xfrm>
            <a:off x="2336800" y="3567113"/>
            <a:ext cx="72136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a:extLst>
              <a:ext uri="{FF2B5EF4-FFF2-40B4-BE49-F238E27FC236}">
                <a16:creationId xmlns:a16="http://schemas.microsoft.com/office/drawing/2014/main" id="{B887A055-E0D9-4297-A9AE-4A996A198FB4}"/>
              </a:ext>
            </a:extLst>
          </p:cNvPr>
          <p:cNvSpPr>
            <a:spLocks noGrp="1" noChangeArrowheads="1"/>
          </p:cNvSpPr>
          <p:nvPr>
            <p:ph type="dt" sz="half" idx="10"/>
          </p:nvPr>
        </p:nvSpPr>
        <p:spPr/>
        <p:txBody>
          <a:bodyPr/>
          <a:lstStyle>
            <a:lvl1pPr>
              <a:defRPr/>
            </a:lvl1pPr>
          </a:lstStyle>
          <a:p>
            <a:pPr>
              <a:defRPr/>
            </a:pPr>
            <a:fld id="{D8ECF392-9BA1-4213-9CB1-F47DEADC3DC0}" type="datetime4">
              <a:rPr lang="en-US" smtClean="0"/>
              <a:t>October 23, 2018</a:t>
            </a:fld>
            <a:endParaRPr lang="en-US"/>
          </a:p>
        </p:txBody>
      </p:sp>
      <p:sp>
        <p:nvSpPr>
          <p:cNvPr id="8" name="Rectangle 8">
            <a:extLst>
              <a:ext uri="{FF2B5EF4-FFF2-40B4-BE49-F238E27FC236}">
                <a16:creationId xmlns:a16="http://schemas.microsoft.com/office/drawing/2014/main" id="{0ABB8A78-EAE8-4785-BAB8-44A25C4DA7FA}"/>
              </a:ext>
            </a:extLst>
          </p:cNvPr>
          <p:cNvSpPr>
            <a:spLocks noGrp="1" noChangeArrowheads="1"/>
          </p:cNvSpPr>
          <p:nvPr>
            <p:ph type="ftr" sz="quarter" idx="11"/>
          </p:nvPr>
        </p:nvSpPr>
        <p:spPr>
          <a:xfrm>
            <a:off x="4470400" y="6391275"/>
            <a:ext cx="3860800" cy="457200"/>
          </a:xfrm>
        </p:spPr>
        <p:txBody>
          <a:bodyPr/>
          <a:lstStyle>
            <a:lvl1pPr>
              <a:defRPr/>
            </a:lvl1pPr>
          </a:lstStyle>
          <a:p>
            <a:pPr>
              <a:defRPr/>
            </a:pPr>
            <a:r>
              <a:rPr lang="en-US"/>
              <a:t>PWPr2018                        Data Mining and Machine Learning                  Edgar Acuna</a:t>
            </a:r>
          </a:p>
        </p:txBody>
      </p:sp>
      <p:sp>
        <p:nvSpPr>
          <p:cNvPr id="9" name="Rectangle 9">
            <a:extLst>
              <a:ext uri="{FF2B5EF4-FFF2-40B4-BE49-F238E27FC236}">
                <a16:creationId xmlns:a16="http://schemas.microsoft.com/office/drawing/2014/main" id="{198F117E-CAD6-4B01-B603-CE7B59E97A25}"/>
              </a:ext>
            </a:extLst>
          </p:cNvPr>
          <p:cNvSpPr>
            <a:spLocks noGrp="1" noChangeArrowheads="1"/>
          </p:cNvSpPr>
          <p:nvPr>
            <p:ph type="sldNum" sz="quarter" idx="12"/>
          </p:nvPr>
        </p:nvSpPr>
        <p:spPr>
          <a:xfrm>
            <a:off x="9144000" y="6391275"/>
            <a:ext cx="2133600" cy="457200"/>
          </a:xfrm>
        </p:spPr>
        <p:txBody>
          <a:bodyPr/>
          <a:lstStyle>
            <a:lvl1pPr>
              <a:defRPr/>
            </a:lvl1pPr>
          </a:lstStyle>
          <a:p>
            <a:pPr>
              <a:defRPr/>
            </a:pPr>
            <a:fld id="{4EFAC4CB-9FEB-4293-84CE-7FB596FBBF9B}" type="slidenum">
              <a:rPr lang="en-US" altLang="en-PR"/>
              <a:pPr>
                <a:defRPr/>
              </a:pPr>
              <a:t>‹#›</a:t>
            </a:fld>
            <a:endParaRPr lang="en-US" altLang="en-PR"/>
          </a:p>
        </p:txBody>
      </p:sp>
    </p:spTree>
    <p:extLst>
      <p:ext uri="{BB962C8B-B14F-4D97-AF65-F5344CB8AC3E}">
        <p14:creationId xmlns:p14="http://schemas.microsoft.com/office/powerpoint/2010/main" val="63500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A091E0-8399-4AFA-BF49-875F8FCD29C3}"/>
              </a:ext>
            </a:extLst>
          </p:cNvPr>
          <p:cNvSpPr>
            <a:spLocks noGrp="1" noChangeArrowheads="1"/>
          </p:cNvSpPr>
          <p:nvPr>
            <p:ph type="dt" sz="half" idx="10"/>
          </p:nvPr>
        </p:nvSpPr>
        <p:spPr>
          <a:ln/>
        </p:spPr>
        <p:txBody>
          <a:bodyPr/>
          <a:lstStyle>
            <a:lvl1pPr>
              <a:defRPr/>
            </a:lvl1pPr>
          </a:lstStyle>
          <a:p>
            <a:pPr>
              <a:defRPr/>
            </a:pPr>
            <a:fld id="{668B8273-B0A7-4A66-A860-31188C684692}" type="datetime4">
              <a:rPr lang="en-US" smtClean="0"/>
              <a:t>October 23, 2018</a:t>
            </a:fld>
            <a:endParaRPr lang="en-US"/>
          </a:p>
        </p:txBody>
      </p:sp>
      <p:sp>
        <p:nvSpPr>
          <p:cNvPr id="5" name="Rectangle 5">
            <a:extLst>
              <a:ext uri="{FF2B5EF4-FFF2-40B4-BE49-F238E27FC236}">
                <a16:creationId xmlns:a16="http://schemas.microsoft.com/office/drawing/2014/main" id="{5FBC168C-B26D-4DB2-87BF-9C8B8FB540D7}"/>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6" name="Rectangle 6">
            <a:extLst>
              <a:ext uri="{FF2B5EF4-FFF2-40B4-BE49-F238E27FC236}">
                <a16:creationId xmlns:a16="http://schemas.microsoft.com/office/drawing/2014/main" id="{E53D997E-764D-4E0D-B755-9BB79E53F2B6}"/>
              </a:ext>
            </a:extLst>
          </p:cNvPr>
          <p:cNvSpPr>
            <a:spLocks noGrp="1" noChangeArrowheads="1"/>
          </p:cNvSpPr>
          <p:nvPr>
            <p:ph type="sldNum" sz="quarter" idx="12"/>
          </p:nvPr>
        </p:nvSpPr>
        <p:spPr>
          <a:ln/>
        </p:spPr>
        <p:txBody>
          <a:bodyPr/>
          <a:lstStyle>
            <a:lvl1pPr>
              <a:defRPr/>
            </a:lvl1pPr>
          </a:lstStyle>
          <a:p>
            <a:pPr>
              <a:defRPr/>
            </a:pPr>
            <a:fld id="{16CD93C4-A546-418B-9B37-E0AF08A9F92C}" type="slidenum">
              <a:rPr lang="en-US" altLang="en-PR"/>
              <a:pPr>
                <a:defRPr/>
              </a:pPr>
              <a:t>‹#›</a:t>
            </a:fld>
            <a:endParaRPr lang="en-US" altLang="en-PR"/>
          </a:p>
        </p:txBody>
      </p:sp>
    </p:spTree>
    <p:extLst>
      <p:ext uri="{BB962C8B-B14F-4D97-AF65-F5344CB8AC3E}">
        <p14:creationId xmlns:p14="http://schemas.microsoft.com/office/powerpoint/2010/main" val="90862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2200" y="533400"/>
            <a:ext cx="2565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533400"/>
            <a:ext cx="74930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A6FFFCF-E093-43A7-9BEB-0F9D42C224AC}"/>
              </a:ext>
            </a:extLst>
          </p:cNvPr>
          <p:cNvSpPr>
            <a:spLocks noGrp="1" noChangeArrowheads="1"/>
          </p:cNvSpPr>
          <p:nvPr>
            <p:ph type="dt" sz="half" idx="10"/>
          </p:nvPr>
        </p:nvSpPr>
        <p:spPr>
          <a:ln/>
        </p:spPr>
        <p:txBody>
          <a:bodyPr/>
          <a:lstStyle>
            <a:lvl1pPr>
              <a:defRPr/>
            </a:lvl1pPr>
          </a:lstStyle>
          <a:p>
            <a:pPr>
              <a:defRPr/>
            </a:pPr>
            <a:fld id="{9959D4F7-4A9A-47EF-8363-B589E49236E4}" type="datetime4">
              <a:rPr lang="en-US" smtClean="0"/>
              <a:t>October 23, 2018</a:t>
            </a:fld>
            <a:endParaRPr lang="en-US"/>
          </a:p>
        </p:txBody>
      </p:sp>
      <p:sp>
        <p:nvSpPr>
          <p:cNvPr id="5" name="Rectangle 5">
            <a:extLst>
              <a:ext uri="{FF2B5EF4-FFF2-40B4-BE49-F238E27FC236}">
                <a16:creationId xmlns:a16="http://schemas.microsoft.com/office/drawing/2014/main" id="{FA49544A-54C5-4180-B22B-D2B0226176DC}"/>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6" name="Rectangle 6">
            <a:extLst>
              <a:ext uri="{FF2B5EF4-FFF2-40B4-BE49-F238E27FC236}">
                <a16:creationId xmlns:a16="http://schemas.microsoft.com/office/drawing/2014/main" id="{6C05A426-3F3B-41DA-8CFB-D39F98EF2AF0}"/>
              </a:ext>
            </a:extLst>
          </p:cNvPr>
          <p:cNvSpPr>
            <a:spLocks noGrp="1" noChangeArrowheads="1"/>
          </p:cNvSpPr>
          <p:nvPr>
            <p:ph type="sldNum" sz="quarter" idx="12"/>
          </p:nvPr>
        </p:nvSpPr>
        <p:spPr>
          <a:ln/>
        </p:spPr>
        <p:txBody>
          <a:bodyPr/>
          <a:lstStyle>
            <a:lvl1pPr>
              <a:defRPr/>
            </a:lvl1pPr>
          </a:lstStyle>
          <a:p>
            <a:pPr>
              <a:defRPr/>
            </a:pPr>
            <a:fld id="{2B52BFEC-811E-4A23-8FB9-047BADB4A0FA}" type="slidenum">
              <a:rPr lang="en-US" altLang="en-PR"/>
              <a:pPr>
                <a:defRPr/>
              </a:pPr>
              <a:t>‹#›</a:t>
            </a:fld>
            <a:endParaRPr lang="en-US" altLang="en-PR"/>
          </a:p>
        </p:txBody>
      </p:sp>
    </p:spTree>
    <p:extLst>
      <p:ext uri="{BB962C8B-B14F-4D97-AF65-F5344CB8AC3E}">
        <p14:creationId xmlns:p14="http://schemas.microsoft.com/office/powerpoint/2010/main" val="251922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p>
        </p:txBody>
      </p:sp>
      <p:sp>
        <p:nvSpPr>
          <p:cNvPr id="3" name="Text Placeholder 2"/>
          <p:cNvSpPr>
            <a:spLocks noGrp="1"/>
          </p:cNvSpPr>
          <p:nvPr>
            <p:ph type="body" sz="half" idx="1"/>
          </p:nvPr>
        </p:nvSpPr>
        <p:spPr>
          <a:xfrm>
            <a:off x="10160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442AF48-9992-45E4-946F-6908957AE464}"/>
              </a:ext>
            </a:extLst>
          </p:cNvPr>
          <p:cNvSpPr>
            <a:spLocks noGrp="1" noChangeArrowheads="1"/>
          </p:cNvSpPr>
          <p:nvPr>
            <p:ph type="dt" sz="half" idx="10"/>
          </p:nvPr>
        </p:nvSpPr>
        <p:spPr>
          <a:ln/>
        </p:spPr>
        <p:txBody>
          <a:bodyPr/>
          <a:lstStyle>
            <a:lvl1pPr>
              <a:defRPr/>
            </a:lvl1pPr>
          </a:lstStyle>
          <a:p>
            <a:pPr>
              <a:defRPr/>
            </a:pPr>
            <a:fld id="{07FF8E5B-45D7-4ACB-BF84-BD4FC6E998E6}" type="datetime4">
              <a:rPr lang="en-US" smtClean="0"/>
              <a:t>October 23, 2018</a:t>
            </a:fld>
            <a:endParaRPr lang="en-US"/>
          </a:p>
        </p:txBody>
      </p:sp>
      <p:sp>
        <p:nvSpPr>
          <p:cNvPr id="6" name="Rectangle 5">
            <a:extLst>
              <a:ext uri="{FF2B5EF4-FFF2-40B4-BE49-F238E27FC236}">
                <a16:creationId xmlns:a16="http://schemas.microsoft.com/office/drawing/2014/main" id="{BA9890BD-B6E7-41EA-9969-4F130796EC1D}"/>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7" name="Rectangle 6">
            <a:extLst>
              <a:ext uri="{FF2B5EF4-FFF2-40B4-BE49-F238E27FC236}">
                <a16:creationId xmlns:a16="http://schemas.microsoft.com/office/drawing/2014/main" id="{F7FC6008-B338-465D-81B9-DFA26DA9ADDE}"/>
              </a:ext>
            </a:extLst>
          </p:cNvPr>
          <p:cNvSpPr>
            <a:spLocks noGrp="1" noChangeArrowheads="1"/>
          </p:cNvSpPr>
          <p:nvPr>
            <p:ph type="sldNum" sz="quarter" idx="12"/>
          </p:nvPr>
        </p:nvSpPr>
        <p:spPr>
          <a:ln/>
        </p:spPr>
        <p:txBody>
          <a:bodyPr/>
          <a:lstStyle>
            <a:lvl1pPr>
              <a:defRPr/>
            </a:lvl1pPr>
          </a:lstStyle>
          <a:p>
            <a:pPr>
              <a:defRPr/>
            </a:pPr>
            <a:fld id="{A39EA883-4147-465C-BB1E-C8C111CFBCCB}" type="slidenum">
              <a:rPr lang="en-US" altLang="en-PR"/>
              <a:pPr>
                <a:defRPr/>
              </a:pPr>
              <a:t>‹#›</a:t>
            </a:fld>
            <a:endParaRPr lang="en-US" altLang="en-PR"/>
          </a:p>
        </p:txBody>
      </p:sp>
    </p:spTree>
    <p:extLst>
      <p:ext uri="{BB962C8B-B14F-4D97-AF65-F5344CB8AC3E}">
        <p14:creationId xmlns:p14="http://schemas.microsoft.com/office/powerpoint/2010/main" val="404059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16000" y="533400"/>
            <a:ext cx="10261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9769E9E3-AFBD-4630-AD65-47E42413A5EB}"/>
              </a:ext>
            </a:extLst>
          </p:cNvPr>
          <p:cNvSpPr>
            <a:spLocks noGrp="1" noChangeArrowheads="1"/>
          </p:cNvSpPr>
          <p:nvPr>
            <p:ph type="dt" sz="half" idx="10"/>
          </p:nvPr>
        </p:nvSpPr>
        <p:spPr>
          <a:ln/>
        </p:spPr>
        <p:txBody>
          <a:bodyPr/>
          <a:lstStyle>
            <a:lvl1pPr>
              <a:defRPr/>
            </a:lvl1pPr>
          </a:lstStyle>
          <a:p>
            <a:pPr>
              <a:defRPr/>
            </a:pPr>
            <a:fld id="{B7AF01AE-B04E-4FE8-8F30-2A7DE92940F0}" type="datetime4">
              <a:rPr lang="en-US" smtClean="0"/>
              <a:t>October 23, 2018</a:t>
            </a:fld>
            <a:endParaRPr lang="en-US"/>
          </a:p>
        </p:txBody>
      </p:sp>
      <p:sp>
        <p:nvSpPr>
          <p:cNvPr id="4" name="Rectangle 5">
            <a:extLst>
              <a:ext uri="{FF2B5EF4-FFF2-40B4-BE49-F238E27FC236}">
                <a16:creationId xmlns:a16="http://schemas.microsoft.com/office/drawing/2014/main" id="{1474DA0E-1CBA-4342-BF55-4A58642940C4}"/>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5" name="Rectangle 6">
            <a:extLst>
              <a:ext uri="{FF2B5EF4-FFF2-40B4-BE49-F238E27FC236}">
                <a16:creationId xmlns:a16="http://schemas.microsoft.com/office/drawing/2014/main" id="{B9524BB6-D96D-4725-89EF-EDCF693A35FA}"/>
              </a:ext>
            </a:extLst>
          </p:cNvPr>
          <p:cNvSpPr>
            <a:spLocks noGrp="1" noChangeArrowheads="1"/>
          </p:cNvSpPr>
          <p:nvPr>
            <p:ph type="sldNum" sz="quarter" idx="12"/>
          </p:nvPr>
        </p:nvSpPr>
        <p:spPr>
          <a:ln/>
        </p:spPr>
        <p:txBody>
          <a:bodyPr/>
          <a:lstStyle>
            <a:lvl1pPr>
              <a:defRPr/>
            </a:lvl1pPr>
          </a:lstStyle>
          <a:p>
            <a:pPr>
              <a:defRPr/>
            </a:pPr>
            <a:fld id="{0C00C5B0-89EC-48E4-AD70-E5630E16A30D}" type="slidenum">
              <a:rPr lang="en-US" altLang="en-PR"/>
              <a:pPr>
                <a:defRPr/>
              </a:pPr>
              <a:t>‹#›</a:t>
            </a:fld>
            <a:endParaRPr lang="en-US" altLang="en-PR"/>
          </a:p>
        </p:txBody>
      </p:sp>
    </p:spTree>
    <p:extLst>
      <p:ext uri="{BB962C8B-B14F-4D97-AF65-F5344CB8AC3E}">
        <p14:creationId xmlns:p14="http://schemas.microsoft.com/office/powerpoint/2010/main" val="1927738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p>
        </p:txBody>
      </p:sp>
      <p:sp>
        <p:nvSpPr>
          <p:cNvPr id="3" name="Table Placeholder 2"/>
          <p:cNvSpPr>
            <a:spLocks noGrp="1"/>
          </p:cNvSpPr>
          <p:nvPr>
            <p:ph type="tbl" idx="1"/>
          </p:nvPr>
        </p:nvSpPr>
        <p:spPr>
          <a:xfrm>
            <a:off x="1016000" y="1905000"/>
            <a:ext cx="10261600" cy="4038600"/>
          </a:xfrm>
        </p:spPr>
        <p:txBody>
          <a:bodyPr/>
          <a:lstStyle/>
          <a:p>
            <a:pPr lvl="0"/>
            <a:endParaRPr lang="en-US" noProof="0"/>
          </a:p>
        </p:txBody>
      </p:sp>
      <p:sp>
        <p:nvSpPr>
          <p:cNvPr id="4" name="Rectangle 4">
            <a:extLst>
              <a:ext uri="{FF2B5EF4-FFF2-40B4-BE49-F238E27FC236}">
                <a16:creationId xmlns:a16="http://schemas.microsoft.com/office/drawing/2014/main" id="{8D4623CC-5C35-40E3-A6BA-EF6DD89ED560}"/>
              </a:ext>
            </a:extLst>
          </p:cNvPr>
          <p:cNvSpPr>
            <a:spLocks noGrp="1" noChangeArrowheads="1"/>
          </p:cNvSpPr>
          <p:nvPr>
            <p:ph type="dt" sz="half" idx="10"/>
          </p:nvPr>
        </p:nvSpPr>
        <p:spPr>
          <a:ln/>
        </p:spPr>
        <p:txBody>
          <a:bodyPr/>
          <a:lstStyle>
            <a:lvl1pPr>
              <a:defRPr/>
            </a:lvl1pPr>
          </a:lstStyle>
          <a:p>
            <a:pPr>
              <a:defRPr/>
            </a:pPr>
            <a:fld id="{8827FCB4-9B5F-4B5E-B16A-B652DAEA4215}" type="datetime4">
              <a:rPr lang="en-US" smtClean="0"/>
              <a:t>October 23, 2018</a:t>
            </a:fld>
            <a:endParaRPr lang="en-US"/>
          </a:p>
        </p:txBody>
      </p:sp>
      <p:sp>
        <p:nvSpPr>
          <p:cNvPr id="5" name="Rectangle 5">
            <a:extLst>
              <a:ext uri="{FF2B5EF4-FFF2-40B4-BE49-F238E27FC236}">
                <a16:creationId xmlns:a16="http://schemas.microsoft.com/office/drawing/2014/main" id="{D6A187AA-D27F-4152-8A5E-FDBD2E6DFE9F}"/>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6" name="Rectangle 6">
            <a:extLst>
              <a:ext uri="{FF2B5EF4-FFF2-40B4-BE49-F238E27FC236}">
                <a16:creationId xmlns:a16="http://schemas.microsoft.com/office/drawing/2014/main" id="{1823AEDE-3C3E-480D-9F8A-CC8A4FB8E048}"/>
              </a:ext>
            </a:extLst>
          </p:cNvPr>
          <p:cNvSpPr>
            <a:spLocks noGrp="1" noChangeArrowheads="1"/>
          </p:cNvSpPr>
          <p:nvPr>
            <p:ph type="sldNum" sz="quarter" idx="12"/>
          </p:nvPr>
        </p:nvSpPr>
        <p:spPr>
          <a:ln/>
        </p:spPr>
        <p:txBody>
          <a:bodyPr/>
          <a:lstStyle>
            <a:lvl1pPr>
              <a:defRPr/>
            </a:lvl1pPr>
          </a:lstStyle>
          <a:p>
            <a:pPr>
              <a:defRPr/>
            </a:pPr>
            <a:fld id="{330B717F-2284-4079-BED8-A396D1D49821}" type="slidenum">
              <a:rPr lang="en-US" altLang="en-PR"/>
              <a:pPr>
                <a:defRPr/>
              </a:pPr>
              <a:t>‹#›</a:t>
            </a:fld>
            <a:endParaRPr lang="en-US" altLang="en-PR"/>
          </a:p>
        </p:txBody>
      </p:sp>
    </p:spTree>
    <p:extLst>
      <p:ext uri="{BB962C8B-B14F-4D97-AF65-F5344CB8AC3E}">
        <p14:creationId xmlns:p14="http://schemas.microsoft.com/office/powerpoint/2010/main" val="396652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9251BA-7411-4CA4-9BC3-AC8662D2D541}"/>
              </a:ext>
            </a:extLst>
          </p:cNvPr>
          <p:cNvSpPr>
            <a:spLocks noGrp="1" noChangeArrowheads="1"/>
          </p:cNvSpPr>
          <p:nvPr>
            <p:ph type="dt" sz="half" idx="10"/>
          </p:nvPr>
        </p:nvSpPr>
        <p:spPr>
          <a:ln/>
        </p:spPr>
        <p:txBody>
          <a:bodyPr/>
          <a:lstStyle>
            <a:lvl1pPr>
              <a:defRPr/>
            </a:lvl1pPr>
          </a:lstStyle>
          <a:p>
            <a:pPr>
              <a:defRPr/>
            </a:pPr>
            <a:fld id="{394F615C-EDE2-4D1A-A7EC-5066ECB41983}" type="datetime4">
              <a:rPr lang="en-US" smtClean="0"/>
              <a:t>October 23, 2018</a:t>
            </a:fld>
            <a:endParaRPr lang="en-US"/>
          </a:p>
        </p:txBody>
      </p:sp>
      <p:sp>
        <p:nvSpPr>
          <p:cNvPr id="5" name="Rectangle 5">
            <a:extLst>
              <a:ext uri="{FF2B5EF4-FFF2-40B4-BE49-F238E27FC236}">
                <a16:creationId xmlns:a16="http://schemas.microsoft.com/office/drawing/2014/main" id="{6030D735-9578-47EB-8B8E-4B0D0023C5B6}"/>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6" name="Rectangle 6">
            <a:extLst>
              <a:ext uri="{FF2B5EF4-FFF2-40B4-BE49-F238E27FC236}">
                <a16:creationId xmlns:a16="http://schemas.microsoft.com/office/drawing/2014/main" id="{AA9DBDF4-CFDC-41FC-8AC5-432ECA3B5527}"/>
              </a:ext>
            </a:extLst>
          </p:cNvPr>
          <p:cNvSpPr>
            <a:spLocks noGrp="1" noChangeArrowheads="1"/>
          </p:cNvSpPr>
          <p:nvPr>
            <p:ph type="sldNum" sz="quarter" idx="12"/>
          </p:nvPr>
        </p:nvSpPr>
        <p:spPr>
          <a:ln/>
        </p:spPr>
        <p:txBody>
          <a:bodyPr/>
          <a:lstStyle>
            <a:lvl1pPr>
              <a:defRPr/>
            </a:lvl1pPr>
          </a:lstStyle>
          <a:p>
            <a:pPr>
              <a:defRPr/>
            </a:pPr>
            <a:fld id="{1F9345B5-F606-45D7-94EE-1AE9632A5580}" type="slidenum">
              <a:rPr lang="en-US" altLang="en-PR"/>
              <a:pPr>
                <a:defRPr/>
              </a:pPr>
              <a:t>‹#›</a:t>
            </a:fld>
            <a:endParaRPr lang="en-US" altLang="en-PR"/>
          </a:p>
        </p:txBody>
      </p:sp>
    </p:spTree>
    <p:extLst>
      <p:ext uri="{BB962C8B-B14F-4D97-AF65-F5344CB8AC3E}">
        <p14:creationId xmlns:p14="http://schemas.microsoft.com/office/powerpoint/2010/main" val="231995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3316477-8EEB-4A52-A3B4-A2F3AC09D827}"/>
              </a:ext>
            </a:extLst>
          </p:cNvPr>
          <p:cNvSpPr>
            <a:spLocks noGrp="1" noChangeArrowheads="1"/>
          </p:cNvSpPr>
          <p:nvPr>
            <p:ph type="dt" sz="half" idx="10"/>
          </p:nvPr>
        </p:nvSpPr>
        <p:spPr>
          <a:ln/>
        </p:spPr>
        <p:txBody>
          <a:bodyPr/>
          <a:lstStyle>
            <a:lvl1pPr>
              <a:defRPr/>
            </a:lvl1pPr>
          </a:lstStyle>
          <a:p>
            <a:pPr>
              <a:defRPr/>
            </a:pPr>
            <a:fld id="{BAC3BECD-35A1-4FB5-8F2E-C8D21E5413B1}" type="datetime4">
              <a:rPr lang="en-US" smtClean="0"/>
              <a:t>October 23, 2018</a:t>
            </a:fld>
            <a:endParaRPr lang="en-US"/>
          </a:p>
        </p:txBody>
      </p:sp>
      <p:sp>
        <p:nvSpPr>
          <p:cNvPr id="5" name="Rectangle 5">
            <a:extLst>
              <a:ext uri="{FF2B5EF4-FFF2-40B4-BE49-F238E27FC236}">
                <a16:creationId xmlns:a16="http://schemas.microsoft.com/office/drawing/2014/main" id="{94EBD457-9AD4-44F4-8E27-73BB30BFB06E}"/>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6" name="Rectangle 6">
            <a:extLst>
              <a:ext uri="{FF2B5EF4-FFF2-40B4-BE49-F238E27FC236}">
                <a16:creationId xmlns:a16="http://schemas.microsoft.com/office/drawing/2014/main" id="{2F999991-425C-41B2-9F76-266F89A147C8}"/>
              </a:ext>
            </a:extLst>
          </p:cNvPr>
          <p:cNvSpPr>
            <a:spLocks noGrp="1" noChangeArrowheads="1"/>
          </p:cNvSpPr>
          <p:nvPr>
            <p:ph type="sldNum" sz="quarter" idx="12"/>
          </p:nvPr>
        </p:nvSpPr>
        <p:spPr>
          <a:ln/>
        </p:spPr>
        <p:txBody>
          <a:bodyPr/>
          <a:lstStyle>
            <a:lvl1pPr>
              <a:defRPr/>
            </a:lvl1pPr>
          </a:lstStyle>
          <a:p>
            <a:pPr>
              <a:defRPr/>
            </a:pPr>
            <a:fld id="{C3953E3A-0474-4C1E-81BC-1B2CE793247D}" type="slidenum">
              <a:rPr lang="en-US" altLang="en-PR"/>
              <a:pPr>
                <a:defRPr/>
              </a:pPr>
              <a:t>‹#›</a:t>
            </a:fld>
            <a:endParaRPr lang="en-US" altLang="en-PR"/>
          </a:p>
        </p:txBody>
      </p:sp>
    </p:spTree>
    <p:extLst>
      <p:ext uri="{BB962C8B-B14F-4D97-AF65-F5344CB8AC3E}">
        <p14:creationId xmlns:p14="http://schemas.microsoft.com/office/powerpoint/2010/main" val="214988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905000"/>
            <a:ext cx="5029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905000"/>
            <a:ext cx="50292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936A840-3033-4855-82C2-EFDFC6A31D46}"/>
              </a:ext>
            </a:extLst>
          </p:cNvPr>
          <p:cNvSpPr>
            <a:spLocks noGrp="1" noChangeArrowheads="1"/>
          </p:cNvSpPr>
          <p:nvPr>
            <p:ph type="dt" sz="half" idx="10"/>
          </p:nvPr>
        </p:nvSpPr>
        <p:spPr>
          <a:ln/>
        </p:spPr>
        <p:txBody>
          <a:bodyPr/>
          <a:lstStyle>
            <a:lvl1pPr>
              <a:defRPr/>
            </a:lvl1pPr>
          </a:lstStyle>
          <a:p>
            <a:pPr>
              <a:defRPr/>
            </a:pPr>
            <a:fld id="{BB92E660-1AD9-4B07-8008-F059F033713F}" type="datetime4">
              <a:rPr lang="en-US" smtClean="0"/>
              <a:t>October 23, 2018</a:t>
            </a:fld>
            <a:endParaRPr lang="en-US"/>
          </a:p>
        </p:txBody>
      </p:sp>
      <p:sp>
        <p:nvSpPr>
          <p:cNvPr id="6" name="Rectangle 5">
            <a:extLst>
              <a:ext uri="{FF2B5EF4-FFF2-40B4-BE49-F238E27FC236}">
                <a16:creationId xmlns:a16="http://schemas.microsoft.com/office/drawing/2014/main" id="{051C3E87-0AD7-4244-85A9-DFDB49713CD2}"/>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7" name="Rectangle 6">
            <a:extLst>
              <a:ext uri="{FF2B5EF4-FFF2-40B4-BE49-F238E27FC236}">
                <a16:creationId xmlns:a16="http://schemas.microsoft.com/office/drawing/2014/main" id="{21255800-E581-4DE9-8E7F-6A9979838BA1}"/>
              </a:ext>
            </a:extLst>
          </p:cNvPr>
          <p:cNvSpPr>
            <a:spLocks noGrp="1" noChangeArrowheads="1"/>
          </p:cNvSpPr>
          <p:nvPr>
            <p:ph type="sldNum" sz="quarter" idx="12"/>
          </p:nvPr>
        </p:nvSpPr>
        <p:spPr>
          <a:ln/>
        </p:spPr>
        <p:txBody>
          <a:bodyPr/>
          <a:lstStyle>
            <a:lvl1pPr>
              <a:defRPr/>
            </a:lvl1pPr>
          </a:lstStyle>
          <a:p>
            <a:pPr>
              <a:defRPr/>
            </a:pPr>
            <a:fld id="{BA4D2253-9FDB-4964-9E5F-FD8C2D6D7F8C}" type="slidenum">
              <a:rPr lang="en-US" altLang="en-PR"/>
              <a:pPr>
                <a:defRPr/>
              </a:pPr>
              <a:t>‹#›</a:t>
            </a:fld>
            <a:endParaRPr lang="en-US" altLang="en-PR"/>
          </a:p>
        </p:txBody>
      </p:sp>
    </p:spTree>
    <p:extLst>
      <p:ext uri="{BB962C8B-B14F-4D97-AF65-F5344CB8AC3E}">
        <p14:creationId xmlns:p14="http://schemas.microsoft.com/office/powerpoint/2010/main" val="32815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43CD323-9B70-42D7-BF58-49D9B7FA1639}"/>
              </a:ext>
            </a:extLst>
          </p:cNvPr>
          <p:cNvSpPr>
            <a:spLocks noGrp="1" noChangeArrowheads="1"/>
          </p:cNvSpPr>
          <p:nvPr>
            <p:ph type="dt" sz="half" idx="10"/>
          </p:nvPr>
        </p:nvSpPr>
        <p:spPr>
          <a:ln/>
        </p:spPr>
        <p:txBody>
          <a:bodyPr/>
          <a:lstStyle>
            <a:lvl1pPr>
              <a:defRPr/>
            </a:lvl1pPr>
          </a:lstStyle>
          <a:p>
            <a:pPr>
              <a:defRPr/>
            </a:pPr>
            <a:fld id="{B3C367BC-152A-4F0B-9828-C607FFBACEA1}" type="datetime4">
              <a:rPr lang="en-US" smtClean="0"/>
              <a:t>October 23, 2018</a:t>
            </a:fld>
            <a:endParaRPr lang="en-US"/>
          </a:p>
        </p:txBody>
      </p:sp>
      <p:sp>
        <p:nvSpPr>
          <p:cNvPr id="8" name="Rectangle 5">
            <a:extLst>
              <a:ext uri="{FF2B5EF4-FFF2-40B4-BE49-F238E27FC236}">
                <a16:creationId xmlns:a16="http://schemas.microsoft.com/office/drawing/2014/main" id="{6071F55D-4DDA-4811-9229-45D099AA5530}"/>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9" name="Rectangle 6">
            <a:extLst>
              <a:ext uri="{FF2B5EF4-FFF2-40B4-BE49-F238E27FC236}">
                <a16:creationId xmlns:a16="http://schemas.microsoft.com/office/drawing/2014/main" id="{945990D5-985B-4411-BC85-C0D21A319898}"/>
              </a:ext>
            </a:extLst>
          </p:cNvPr>
          <p:cNvSpPr>
            <a:spLocks noGrp="1" noChangeArrowheads="1"/>
          </p:cNvSpPr>
          <p:nvPr>
            <p:ph type="sldNum" sz="quarter" idx="12"/>
          </p:nvPr>
        </p:nvSpPr>
        <p:spPr>
          <a:ln/>
        </p:spPr>
        <p:txBody>
          <a:bodyPr/>
          <a:lstStyle>
            <a:lvl1pPr>
              <a:defRPr/>
            </a:lvl1pPr>
          </a:lstStyle>
          <a:p>
            <a:pPr>
              <a:defRPr/>
            </a:pPr>
            <a:fld id="{66860DE8-0AC7-4D08-8F0C-A506E5AF5096}" type="slidenum">
              <a:rPr lang="en-US" altLang="en-PR"/>
              <a:pPr>
                <a:defRPr/>
              </a:pPr>
              <a:t>‹#›</a:t>
            </a:fld>
            <a:endParaRPr lang="en-US" altLang="en-PR"/>
          </a:p>
        </p:txBody>
      </p:sp>
    </p:spTree>
    <p:extLst>
      <p:ext uri="{BB962C8B-B14F-4D97-AF65-F5344CB8AC3E}">
        <p14:creationId xmlns:p14="http://schemas.microsoft.com/office/powerpoint/2010/main" val="153646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8F0E9E4-1333-4C74-8955-8E17A988D72F}"/>
              </a:ext>
            </a:extLst>
          </p:cNvPr>
          <p:cNvSpPr>
            <a:spLocks noGrp="1" noChangeArrowheads="1"/>
          </p:cNvSpPr>
          <p:nvPr>
            <p:ph type="dt" sz="half" idx="10"/>
          </p:nvPr>
        </p:nvSpPr>
        <p:spPr>
          <a:ln/>
        </p:spPr>
        <p:txBody>
          <a:bodyPr/>
          <a:lstStyle>
            <a:lvl1pPr>
              <a:defRPr/>
            </a:lvl1pPr>
          </a:lstStyle>
          <a:p>
            <a:pPr>
              <a:defRPr/>
            </a:pPr>
            <a:fld id="{36E643AA-5AC7-4661-9E7B-A32EC1412895}" type="datetime4">
              <a:rPr lang="en-US" smtClean="0"/>
              <a:t>October 23, 2018</a:t>
            </a:fld>
            <a:endParaRPr lang="en-US"/>
          </a:p>
        </p:txBody>
      </p:sp>
      <p:sp>
        <p:nvSpPr>
          <p:cNvPr id="4" name="Rectangle 5">
            <a:extLst>
              <a:ext uri="{FF2B5EF4-FFF2-40B4-BE49-F238E27FC236}">
                <a16:creationId xmlns:a16="http://schemas.microsoft.com/office/drawing/2014/main" id="{7B862154-9E14-41D9-862C-36F22C183501}"/>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5" name="Rectangle 6">
            <a:extLst>
              <a:ext uri="{FF2B5EF4-FFF2-40B4-BE49-F238E27FC236}">
                <a16:creationId xmlns:a16="http://schemas.microsoft.com/office/drawing/2014/main" id="{EB2C66A0-CDA7-4F86-AD4C-9F85E46DCF7B}"/>
              </a:ext>
            </a:extLst>
          </p:cNvPr>
          <p:cNvSpPr>
            <a:spLocks noGrp="1" noChangeArrowheads="1"/>
          </p:cNvSpPr>
          <p:nvPr>
            <p:ph type="sldNum" sz="quarter" idx="12"/>
          </p:nvPr>
        </p:nvSpPr>
        <p:spPr>
          <a:ln/>
        </p:spPr>
        <p:txBody>
          <a:bodyPr/>
          <a:lstStyle>
            <a:lvl1pPr>
              <a:defRPr/>
            </a:lvl1pPr>
          </a:lstStyle>
          <a:p>
            <a:pPr>
              <a:defRPr/>
            </a:pPr>
            <a:fld id="{2CF857A4-8CED-42DE-8391-38FD449DB67A}" type="slidenum">
              <a:rPr lang="en-US" altLang="en-PR"/>
              <a:pPr>
                <a:defRPr/>
              </a:pPr>
              <a:t>‹#›</a:t>
            </a:fld>
            <a:endParaRPr lang="en-US" altLang="en-PR"/>
          </a:p>
        </p:txBody>
      </p:sp>
    </p:spTree>
    <p:extLst>
      <p:ext uri="{BB962C8B-B14F-4D97-AF65-F5344CB8AC3E}">
        <p14:creationId xmlns:p14="http://schemas.microsoft.com/office/powerpoint/2010/main" val="231046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999DA9C-39DA-4C40-9393-B1520BF1A247}"/>
              </a:ext>
            </a:extLst>
          </p:cNvPr>
          <p:cNvSpPr>
            <a:spLocks noGrp="1" noChangeArrowheads="1"/>
          </p:cNvSpPr>
          <p:nvPr>
            <p:ph type="dt" sz="half" idx="10"/>
          </p:nvPr>
        </p:nvSpPr>
        <p:spPr>
          <a:ln/>
        </p:spPr>
        <p:txBody>
          <a:bodyPr/>
          <a:lstStyle>
            <a:lvl1pPr>
              <a:defRPr/>
            </a:lvl1pPr>
          </a:lstStyle>
          <a:p>
            <a:pPr>
              <a:defRPr/>
            </a:pPr>
            <a:fld id="{3063FD43-5CB6-4D52-9693-13B3D8FC546A}" type="datetime4">
              <a:rPr lang="en-US" smtClean="0"/>
              <a:t>October 23, 2018</a:t>
            </a:fld>
            <a:endParaRPr lang="en-US"/>
          </a:p>
        </p:txBody>
      </p:sp>
      <p:sp>
        <p:nvSpPr>
          <p:cNvPr id="3" name="Rectangle 5">
            <a:extLst>
              <a:ext uri="{FF2B5EF4-FFF2-40B4-BE49-F238E27FC236}">
                <a16:creationId xmlns:a16="http://schemas.microsoft.com/office/drawing/2014/main" id="{04869B51-7632-4025-A983-56E306DB8D47}"/>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4" name="Rectangle 6">
            <a:extLst>
              <a:ext uri="{FF2B5EF4-FFF2-40B4-BE49-F238E27FC236}">
                <a16:creationId xmlns:a16="http://schemas.microsoft.com/office/drawing/2014/main" id="{14F7B73A-7398-4FDA-B44C-688ADA897CAF}"/>
              </a:ext>
            </a:extLst>
          </p:cNvPr>
          <p:cNvSpPr>
            <a:spLocks noGrp="1" noChangeArrowheads="1"/>
          </p:cNvSpPr>
          <p:nvPr>
            <p:ph type="sldNum" sz="quarter" idx="12"/>
          </p:nvPr>
        </p:nvSpPr>
        <p:spPr>
          <a:ln/>
        </p:spPr>
        <p:txBody>
          <a:bodyPr/>
          <a:lstStyle>
            <a:lvl1pPr>
              <a:defRPr/>
            </a:lvl1pPr>
          </a:lstStyle>
          <a:p>
            <a:pPr>
              <a:defRPr/>
            </a:pPr>
            <a:fld id="{EB1E4F87-F9E2-4250-A40A-05F6B355AC6F}" type="slidenum">
              <a:rPr lang="en-US" altLang="en-PR"/>
              <a:pPr>
                <a:defRPr/>
              </a:pPr>
              <a:t>‹#›</a:t>
            </a:fld>
            <a:endParaRPr lang="en-US" altLang="en-PR"/>
          </a:p>
        </p:txBody>
      </p:sp>
    </p:spTree>
    <p:extLst>
      <p:ext uri="{BB962C8B-B14F-4D97-AF65-F5344CB8AC3E}">
        <p14:creationId xmlns:p14="http://schemas.microsoft.com/office/powerpoint/2010/main" val="144263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C402FCD-CDE7-4D50-B561-962B631D94F8}"/>
              </a:ext>
            </a:extLst>
          </p:cNvPr>
          <p:cNvSpPr>
            <a:spLocks noGrp="1" noChangeArrowheads="1"/>
          </p:cNvSpPr>
          <p:nvPr>
            <p:ph type="dt" sz="half" idx="10"/>
          </p:nvPr>
        </p:nvSpPr>
        <p:spPr>
          <a:ln/>
        </p:spPr>
        <p:txBody>
          <a:bodyPr/>
          <a:lstStyle>
            <a:lvl1pPr>
              <a:defRPr/>
            </a:lvl1pPr>
          </a:lstStyle>
          <a:p>
            <a:pPr>
              <a:defRPr/>
            </a:pPr>
            <a:fld id="{5EE79D1A-FC25-4D19-89C1-75A050C59C62}" type="datetime4">
              <a:rPr lang="en-US" smtClean="0"/>
              <a:t>October 23, 2018</a:t>
            </a:fld>
            <a:endParaRPr lang="en-US"/>
          </a:p>
        </p:txBody>
      </p:sp>
      <p:sp>
        <p:nvSpPr>
          <p:cNvPr id="6" name="Rectangle 5">
            <a:extLst>
              <a:ext uri="{FF2B5EF4-FFF2-40B4-BE49-F238E27FC236}">
                <a16:creationId xmlns:a16="http://schemas.microsoft.com/office/drawing/2014/main" id="{DD31848A-CF90-4B4C-A1E5-A268F29CA0F3}"/>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7" name="Rectangle 6">
            <a:extLst>
              <a:ext uri="{FF2B5EF4-FFF2-40B4-BE49-F238E27FC236}">
                <a16:creationId xmlns:a16="http://schemas.microsoft.com/office/drawing/2014/main" id="{7978B85D-417E-4338-B375-2A941BBBE13B}"/>
              </a:ext>
            </a:extLst>
          </p:cNvPr>
          <p:cNvSpPr>
            <a:spLocks noGrp="1" noChangeArrowheads="1"/>
          </p:cNvSpPr>
          <p:nvPr>
            <p:ph type="sldNum" sz="quarter" idx="12"/>
          </p:nvPr>
        </p:nvSpPr>
        <p:spPr>
          <a:ln/>
        </p:spPr>
        <p:txBody>
          <a:bodyPr/>
          <a:lstStyle>
            <a:lvl1pPr>
              <a:defRPr/>
            </a:lvl1pPr>
          </a:lstStyle>
          <a:p>
            <a:pPr>
              <a:defRPr/>
            </a:pPr>
            <a:fld id="{8B1C9381-723D-4D86-8AD6-844898BD95A7}" type="slidenum">
              <a:rPr lang="en-US" altLang="en-PR"/>
              <a:pPr>
                <a:defRPr/>
              </a:pPr>
              <a:t>‹#›</a:t>
            </a:fld>
            <a:endParaRPr lang="en-US" altLang="en-PR"/>
          </a:p>
        </p:txBody>
      </p:sp>
    </p:spTree>
    <p:extLst>
      <p:ext uri="{BB962C8B-B14F-4D97-AF65-F5344CB8AC3E}">
        <p14:creationId xmlns:p14="http://schemas.microsoft.com/office/powerpoint/2010/main" val="238396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2B94178-2608-4E34-BEE9-E9BAAA4619BB}"/>
              </a:ext>
            </a:extLst>
          </p:cNvPr>
          <p:cNvSpPr>
            <a:spLocks noGrp="1" noChangeArrowheads="1"/>
          </p:cNvSpPr>
          <p:nvPr>
            <p:ph type="dt" sz="half" idx="10"/>
          </p:nvPr>
        </p:nvSpPr>
        <p:spPr>
          <a:ln/>
        </p:spPr>
        <p:txBody>
          <a:bodyPr/>
          <a:lstStyle>
            <a:lvl1pPr>
              <a:defRPr/>
            </a:lvl1pPr>
          </a:lstStyle>
          <a:p>
            <a:pPr>
              <a:defRPr/>
            </a:pPr>
            <a:fld id="{537BA705-7202-4A72-8FC7-8F60CEB9E6F0}" type="datetime4">
              <a:rPr lang="en-US" smtClean="0"/>
              <a:t>October 23, 2018</a:t>
            </a:fld>
            <a:endParaRPr lang="en-US"/>
          </a:p>
        </p:txBody>
      </p:sp>
      <p:sp>
        <p:nvSpPr>
          <p:cNvPr id="6" name="Rectangle 5">
            <a:extLst>
              <a:ext uri="{FF2B5EF4-FFF2-40B4-BE49-F238E27FC236}">
                <a16:creationId xmlns:a16="http://schemas.microsoft.com/office/drawing/2014/main" id="{2A6A6B6F-7FC2-4F49-BBCC-918A1677F52D}"/>
              </a:ext>
            </a:extLst>
          </p:cNvPr>
          <p:cNvSpPr>
            <a:spLocks noGrp="1" noChangeArrowheads="1"/>
          </p:cNvSpPr>
          <p:nvPr>
            <p:ph type="ftr" sz="quarter" idx="11"/>
          </p:nvPr>
        </p:nvSpPr>
        <p:spPr>
          <a:ln/>
        </p:spPr>
        <p:txBody>
          <a:bodyPr/>
          <a:lstStyle>
            <a:lvl1pPr>
              <a:defRPr/>
            </a:lvl1pPr>
          </a:lstStyle>
          <a:p>
            <a:pPr>
              <a:defRPr/>
            </a:pPr>
            <a:r>
              <a:rPr lang="en-US"/>
              <a:t>PWPr2018                        Data Mining and Machine Learning                  Edgar Acuna</a:t>
            </a:r>
          </a:p>
        </p:txBody>
      </p:sp>
      <p:sp>
        <p:nvSpPr>
          <p:cNvPr id="7" name="Rectangle 6">
            <a:extLst>
              <a:ext uri="{FF2B5EF4-FFF2-40B4-BE49-F238E27FC236}">
                <a16:creationId xmlns:a16="http://schemas.microsoft.com/office/drawing/2014/main" id="{67BB6DDA-4F28-4375-A0B9-66C2CDDFA943}"/>
              </a:ext>
            </a:extLst>
          </p:cNvPr>
          <p:cNvSpPr>
            <a:spLocks noGrp="1" noChangeArrowheads="1"/>
          </p:cNvSpPr>
          <p:nvPr>
            <p:ph type="sldNum" sz="quarter" idx="12"/>
          </p:nvPr>
        </p:nvSpPr>
        <p:spPr>
          <a:ln/>
        </p:spPr>
        <p:txBody>
          <a:bodyPr/>
          <a:lstStyle>
            <a:lvl1pPr>
              <a:defRPr/>
            </a:lvl1pPr>
          </a:lstStyle>
          <a:p>
            <a:pPr>
              <a:defRPr/>
            </a:pPr>
            <a:fld id="{396F047D-9381-4033-9745-C4CE820F79FE}" type="slidenum">
              <a:rPr lang="en-US" altLang="en-PR"/>
              <a:pPr>
                <a:defRPr/>
              </a:pPr>
              <a:t>‹#›</a:t>
            </a:fld>
            <a:endParaRPr lang="en-US" altLang="en-PR"/>
          </a:p>
        </p:txBody>
      </p:sp>
    </p:spTree>
    <p:extLst>
      <p:ext uri="{BB962C8B-B14F-4D97-AF65-F5344CB8AC3E}">
        <p14:creationId xmlns:p14="http://schemas.microsoft.com/office/powerpoint/2010/main" val="702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E63367-41BC-4863-BB68-80F41BBF6240}"/>
              </a:ext>
            </a:extLst>
          </p:cNvPr>
          <p:cNvSpPr>
            <a:spLocks noGrp="1" noChangeArrowheads="1"/>
          </p:cNvSpPr>
          <p:nvPr>
            <p:ph type="title"/>
          </p:nvPr>
        </p:nvSpPr>
        <p:spPr bwMode="auto">
          <a:xfrm>
            <a:off x="1016000" y="533400"/>
            <a:ext cx="10261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01EE242-ACC1-4B92-A6A7-DA0A8DECC2F9}"/>
              </a:ext>
            </a:extLst>
          </p:cNvPr>
          <p:cNvSpPr>
            <a:spLocks noGrp="1" noChangeArrowheads="1"/>
          </p:cNvSpPr>
          <p:nvPr>
            <p:ph type="body" idx="1"/>
          </p:nvPr>
        </p:nvSpPr>
        <p:spPr bwMode="auto">
          <a:xfrm>
            <a:off x="1016000" y="1905000"/>
            <a:ext cx="10261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5028" name="Rectangle 4">
            <a:extLst>
              <a:ext uri="{FF2B5EF4-FFF2-40B4-BE49-F238E27FC236}">
                <a16:creationId xmlns:a16="http://schemas.microsoft.com/office/drawing/2014/main" id="{23601295-6766-4AD4-A692-B529F33240B3}"/>
              </a:ext>
            </a:extLst>
          </p:cNvPr>
          <p:cNvSpPr>
            <a:spLocks noGrp="1" noChangeArrowheads="1"/>
          </p:cNvSpPr>
          <p:nvPr>
            <p:ph type="dt" sz="half" idx="2"/>
          </p:nvPr>
        </p:nvSpPr>
        <p:spPr bwMode="auto">
          <a:xfrm>
            <a:off x="1016000" y="6391275"/>
            <a:ext cx="2743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fld id="{62A2C161-47CC-473A-BF98-E78EC3CEC978}" type="datetime4">
              <a:rPr lang="en-US" smtClean="0"/>
              <a:t>October 23, 2018</a:t>
            </a:fld>
            <a:endParaRPr lang="en-US"/>
          </a:p>
        </p:txBody>
      </p:sp>
      <p:sp>
        <p:nvSpPr>
          <p:cNvPr id="1025029" name="Rectangle 5">
            <a:extLst>
              <a:ext uri="{FF2B5EF4-FFF2-40B4-BE49-F238E27FC236}">
                <a16:creationId xmlns:a16="http://schemas.microsoft.com/office/drawing/2014/main" id="{7FE0C1AD-E42C-4B52-BB3A-C3B6B137F14B}"/>
              </a:ext>
            </a:extLst>
          </p:cNvPr>
          <p:cNvSpPr>
            <a:spLocks noGrp="1" noChangeArrowheads="1"/>
          </p:cNvSpPr>
          <p:nvPr>
            <p:ph type="ftr" sz="quarter" idx="3"/>
          </p:nvPr>
        </p:nvSpPr>
        <p:spPr bwMode="auto">
          <a:xfrm>
            <a:off x="304800" y="6400800"/>
            <a:ext cx="924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t>PWPr2018                        Data Mining and Machine Learning                  Edgar Acuna</a:t>
            </a:r>
          </a:p>
        </p:txBody>
      </p:sp>
      <p:sp>
        <p:nvSpPr>
          <p:cNvPr id="1025030" name="Rectangle 6">
            <a:extLst>
              <a:ext uri="{FF2B5EF4-FFF2-40B4-BE49-F238E27FC236}">
                <a16:creationId xmlns:a16="http://schemas.microsoft.com/office/drawing/2014/main" id="{2CC072AA-B3A1-499F-8E88-13A748AFD14A}"/>
              </a:ext>
            </a:extLst>
          </p:cNvPr>
          <p:cNvSpPr>
            <a:spLocks noGrp="1" noChangeArrowheads="1"/>
          </p:cNvSpPr>
          <p:nvPr>
            <p:ph type="sldNum" sz="quarter" idx="4"/>
          </p:nvPr>
        </p:nvSpPr>
        <p:spPr bwMode="auto">
          <a:xfrm>
            <a:off x="9144000" y="64008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8DAB287C-8319-48B9-A107-D4C4A1FD4F29}" type="slidenum">
              <a:rPr lang="en-US" altLang="en-PR"/>
              <a:pPr>
                <a:defRPr/>
              </a:pPr>
              <a:t>‹#›</a:t>
            </a:fld>
            <a:endParaRPr lang="en-US" altLang="en-PR"/>
          </a:p>
        </p:txBody>
      </p:sp>
      <p:grpSp>
        <p:nvGrpSpPr>
          <p:cNvPr id="1031" name="Group 7">
            <a:extLst>
              <a:ext uri="{FF2B5EF4-FFF2-40B4-BE49-F238E27FC236}">
                <a16:creationId xmlns:a16="http://schemas.microsoft.com/office/drawing/2014/main" id="{EF2FFF98-5904-4A17-A621-A529FB152B9C}"/>
              </a:ext>
            </a:extLst>
          </p:cNvPr>
          <p:cNvGrpSpPr>
            <a:grpSpLocks/>
          </p:cNvGrpSpPr>
          <p:nvPr/>
        </p:nvGrpSpPr>
        <p:grpSpPr bwMode="auto">
          <a:xfrm>
            <a:off x="224368" y="228600"/>
            <a:ext cx="11764433" cy="6096000"/>
            <a:chOff x="106" y="144"/>
            <a:chExt cx="5558" cy="3840"/>
          </a:xfrm>
        </p:grpSpPr>
        <p:sp>
          <p:nvSpPr>
            <p:cNvPr id="1032" name="AutoShape 8">
              <a:extLst>
                <a:ext uri="{FF2B5EF4-FFF2-40B4-BE49-F238E27FC236}">
                  <a16:creationId xmlns:a16="http://schemas.microsoft.com/office/drawing/2014/main" id="{85D68AF2-3DE1-403F-8270-3230DEDD4DD7}"/>
                </a:ext>
              </a:extLst>
            </p:cNvPr>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altLang="en-US" sz="2400">
                <a:latin typeface="Times New Roman" pitchFamily="18" charset="0"/>
              </a:endParaRPr>
            </a:p>
          </p:txBody>
        </p:sp>
        <p:sp>
          <p:nvSpPr>
            <p:cNvPr id="1033" name="Line 9">
              <a:extLst>
                <a:ext uri="{FF2B5EF4-FFF2-40B4-BE49-F238E27FC236}">
                  <a16:creationId xmlns:a16="http://schemas.microsoft.com/office/drawing/2014/main" id="{82854F3A-CAD5-4E13-893F-8C46BB6F665E}"/>
                </a:ext>
              </a:extLst>
            </p:cNvPr>
            <p:cNvSpPr>
              <a:spLocks noChangeShapeType="1"/>
            </p:cNvSpPr>
            <p:nvPr/>
          </p:nvSpPr>
          <p:spPr bwMode="auto">
            <a:xfrm>
              <a:off x="480" y="1077"/>
              <a:ext cx="4848"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PR"/>
            </a:p>
          </p:txBody>
        </p:sp>
      </p:grpSp>
    </p:spTree>
  </p:cSld>
  <p:clrMap bg1="lt1" tx1="dk1" bg2="lt2" tx2="dk2" accent1="accent1" accent2="accent2" accent3="accent3" accent4="accent4" accent5="accent5" accent6="accent6" hlink="hlink" folHlink="folHlink"/>
  <p:sldLayoutIdLst>
    <p:sldLayoutId id="2147484550" r:id="rId1"/>
    <p:sldLayoutId id="2147484537" r:id="rId2"/>
    <p:sldLayoutId id="2147484538" r:id="rId3"/>
    <p:sldLayoutId id="2147484539" r:id="rId4"/>
    <p:sldLayoutId id="2147484540" r:id="rId5"/>
    <p:sldLayoutId id="2147484541" r:id="rId6"/>
    <p:sldLayoutId id="2147484542" r:id="rId7"/>
    <p:sldLayoutId id="2147484543" r:id="rId8"/>
    <p:sldLayoutId id="2147484544" r:id="rId9"/>
    <p:sldLayoutId id="2147484545" r:id="rId10"/>
    <p:sldLayoutId id="2147484546" r:id="rId11"/>
    <p:sldLayoutId id="2147484547" r:id="rId12"/>
    <p:sldLayoutId id="2147484548" r:id="rId13"/>
    <p:sldLayoutId id="2147484549" r:id="rId14"/>
  </p:sldLayoutIdLst>
  <p:hf hd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a:extLst>
              <a:ext uri="{FF2B5EF4-FFF2-40B4-BE49-F238E27FC236}">
                <a16:creationId xmlns:a16="http://schemas.microsoft.com/office/drawing/2014/main" id="{D69A2F59-9B36-4863-BD74-492F193599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5123" name="Slide Number Placeholder 3">
            <a:extLst>
              <a:ext uri="{FF2B5EF4-FFF2-40B4-BE49-F238E27FC236}">
                <a16:creationId xmlns:a16="http://schemas.microsoft.com/office/drawing/2014/main" id="{53C8A0CA-975D-438E-8A17-62C272F049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C45BED58-87D6-413C-9FD3-E393E7E39D6C}" type="slidenum">
              <a:rPr lang="en-US" altLang="en-US" sz="1400"/>
              <a:pPr>
                <a:spcBef>
                  <a:spcPct val="0"/>
                </a:spcBef>
                <a:buClrTx/>
                <a:buSzTx/>
                <a:buFontTx/>
                <a:buNone/>
              </a:pPr>
              <a:t>1</a:t>
            </a:fld>
            <a:endParaRPr lang="en-US" altLang="en-US" sz="1400"/>
          </a:p>
        </p:txBody>
      </p:sp>
      <p:sp>
        <p:nvSpPr>
          <p:cNvPr id="5124" name="Rectangle 2">
            <a:extLst>
              <a:ext uri="{FF2B5EF4-FFF2-40B4-BE49-F238E27FC236}">
                <a16:creationId xmlns:a16="http://schemas.microsoft.com/office/drawing/2014/main" id="{D79EFB8C-863D-4AA6-BE27-C4CBE6ABB67A}"/>
              </a:ext>
            </a:extLst>
          </p:cNvPr>
          <p:cNvSpPr>
            <a:spLocks noGrp="1" noChangeArrowheads="1"/>
          </p:cNvSpPr>
          <p:nvPr>
            <p:ph type="ctrTitle" idx="4294967295"/>
          </p:nvPr>
        </p:nvSpPr>
        <p:spPr>
          <a:xfrm>
            <a:off x="1905000" y="457200"/>
            <a:ext cx="8534400" cy="1066800"/>
          </a:xfrm>
        </p:spPr>
        <p:txBody>
          <a:bodyPr/>
          <a:lstStyle/>
          <a:p>
            <a:pPr algn="ctr" eaLnBrk="1" hangingPunct="1"/>
            <a:r>
              <a:rPr lang="en-US" altLang="en-US" sz="3600" i="1" dirty="0"/>
              <a:t>Data Mining and Machine Learning</a:t>
            </a:r>
          </a:p>
        </p:txBody>
      </p:sp>
      <p:sp>
        <p:nvSpPr>
          <p:cNvPr id="5125" name="Rectangle 3">
            <a:extLst>
              <a:ext uri="{FF2B5EF4-FFF2-40B4-BE49-F238E27FC236}">
                <a16:creationId xmlns:a16="http://schemas.microsoft.com/office/drawing/2014/main" id="{50834125-65DD-486F-9A4D-209F90AC26FD}"/>
              </a:ext>
            </a:extLst>
          </p:cNvPr>
          <p:cNvSpPr>
            <a:spLocks noGrp="1" noChangeArrowheads="1"/>
          </p:cNvSpPr>
          <p:nvPr>
            <p:ph type="subTitle" idx="4294967295"/>
          </p:nvPr>
        </p:nvSpPr>
        <p:spPr>
          <a:xfrm>
            <a:off x="2927350" y="2452688"/>
            <a:ext cx="6445250" cy="3079750"/>
          </a:xfrm>
        </p:spPr>
        <p:txBody>
          <a:bodyPr/>
          <a:lstStyle/>
          <a:p>
            <a:pPr marL="0" indent="0" algn="ctr" eaLnBrk="1" hangingPunct="1">
              <a:lnSpc>
                <a:spcPct val="80000"/>
              </a:lnSpc>
              <a:buNone/>
            </a:pPr>
            <a:r>
              <a:rPr lang="en-US" altLang="en-US" sz="2500" dirty="0"/>
              <a:t>Lecture  3:  Data Preprocessing</a:t>
            </a:r>
          </a:p>
          <a:p>
            <a:pPr marL="0" indent="0" algn="ctr" eaLnBrk="1" hangingPunct="1">
              <a:lnSpc>
                <a:spcPct val="80000"/>
              </a:lnSpc>
              <a:buNone/>
            </a:pPr>
            <a:endParaRPr lang="en-US" altLang="en-US" sz="2500" dirty="0"/>
          </a:p>
          <a:p>
            <a:pPr marL="0" indent="0" algn="ctr" eaLnBrk="1" hangingPunct="1">
              <a:lnSpc>
                <a:spcPct val="80000"/>
              </a:lnSpc>
              <a:buNone/>
            </a:pPr>
            <a:endParaRPr lang="en-US" altLang="en-US" sz="2500" dirty="0"/>
          </a:p>
          <a:p>
            <a:pPr marL="0" indent="0" algn="ctr" eaLnBrk="1" hangingPunct="1">
              <a:lnSpc>
                <a:spcPct val="80000"/>
              </a:lnSpc>
              <a:buNone/>
            </a:pPr>
            <a:r>
              <a:rPr lang="en-US" altLang="en-US" sz="2500" dirty="0"/>
              <a:t>Dr. Edgar Acuna </a:t>
            </a:r>
          </a:p>
          <a:p>
            <a:pPr marL="0" indent="0" algn="ctr" eaLnBrk="1" hangingPunct="1">
              <a:lnSpc>
                <a:spcPct val="80000"/>
              </a:lnSpc>
              <a:buNone/>
            </a:pPr>
            <a:r>
              <a:rPr lang="en-US" altLang="en-US" sz="2500" dirty="0"/>
              <a:t>Department of Mathematical Sciences </a:t>
            </a:r>
          </a:p>
          <a:p>
            <a:pPr marL="0" indent="0" algn="ctr" eaLnBrk="1" hangingPunct="1">
              <a:lnSpc>
                <a:spcPct val="80000"/>
              </a:lnSpc>
              <a:buNone/>
            </a:pPr>
            <a:endParaRPr lang="en-US" altLang="en-US" sz="2500" dirty="0"/>
          </a:p>
          <a:p>
            <a:pPr marL="0" indent="0" algn="ctr" eaLnBrk="1" hangingPunct="1">
              <a:lnSpc>
                <a:spcPct val="80000"/>
              </a:lnSpc>
              <a:buNone/>
            </a:pPr>
            <a:r>
              <a:rPr lang="en-US" altLang="en-US" sz="2500" dirty="0"/>
              <a:t> Universidad de Puerto Rico- Mayaguez</a:t>
            </a:r>
            <a:br>
              <a:rPr lang="en-US" altLang="en-US" sz="2500" dirty="0"/>
            </a:br>
            <a:br>
              <a:rPr lang="en-US" altLang="en-US" sz="2500" dirty="0"/>
            </a:br>
            <a:r>
              <a:rPr lang="en-US" altLang="en-US" sz="2500" dirty="0"/>
              <a:t>website: academic.uprm.edu/</a:t>
            </a:r>
            <a:r>
              <a:rPr lang="en-US" altLang="en-US" sz="2500" dirty="0" err="1"/>
              <a:t>eacuna</a:t>
            </a:r>
            <a:endParaRPr lang="en-US" altLang="en-US" sz="2500" dirty="0"/>
          </a:p>
          <a:p>
            <a:pPr marL="0" indent="0" algn="ctr" eaLnBrk="1" hangingPunct="1">
              <a:lnSpc>
                <a:spcPct val="80000"/>
              </a:lnSpc>
              <a:buNone/>
            </a:pPr>
            <a:endParaRPr lang="en-US" alt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a:extLst>
              <a:ext uri="{FF2B5EF4-FFF2-40B4-BE49-F238E27FC236}">
                <a16:creationId xmlns:a16="http://schemas.microsoft.com/office/drawing/2014/main" id="{434DE17D-5061-4EA9-A607-3DFDF93A8D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1267" name="Slide Number Placeholder 5">
            <a:extLst>
              <a:ext uri="{FF2B5EF4-FFF2-40B4-BE49-F238E27FC236}">
                <a16:creationId xmlns:a16="http://schemas.microsoft.com/office/drawing/2014/main" id="{5F1DB3D8-44DC-4A9E-98E7-1D14ED8432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27BE1DD9-4BEB-4C07-A1AF-A48CE2D9BA2C}" type="slidenum">
              <a:rPr lang="en-US" altLang="en-US" sz="1400"/>
              <a:pPr>
                <a:spcBef>
                  <a:spcPct val="0"/>
                </a:spcBef>
                <a:buClrTx/>
                <a:buSzTx/>
                <a:buFontTx/>
                <a:buNone/>
              </a:pPr>
              <a:t>10</a:t>
            </a:fld>
            <a:endParaRPr lang="en-US" altLang="en-US" sz="1400"/>
          </a:p>
        </p:txBody>
      </p:sp>
      <p:sp>
        <p:nvSpPr>
          <p:cNvPr id="11268" name="Rectangle 2">
            <a:extLst>
              <a:ext uri="{FF2B5EF4-FFF2-40B4-BE49-F238E27FC236}">
                <a16:creationId xmlns:a16="http://schemas.microsoft.com/office/drawing/2014/main" id="{A32D8A63-CC49-452B-A822-E77F7979A793}"/>
              </a:ext>
            </a:extLst>
          </p:cNvPr>
          <p:cNvSpPr>
            <a:spLocks noGrp="1" noChangeArrowheads="1"/>
          </p:cNvSpPr>
          <p:nvPr>
            <p:ph type="title"/>
          </p:nvPr>
        </p:nvSpPr>
        <p:spPr>
          <a:xfrm>
            <a:off x="3352800" y="304800"/>
            <a:ext cx="6705600" cy="1143000"/>
          </a:xfrm>
          <a:noFill/>
        </p:spPr>
        <p:txBody>
          <a:bodyPr vert="horz" wrap="square" lIns="92075" tIns="46038" rIns="92075" bIns="46038" numCol="1" anchor="ctr" anchorCtr="0" compatLnSpc="1">
            <a:prstTxWarp prst="textNoShape">
              <a:avLst/>
            </a:prstTxWarp>
          </a:bodyPr>
          <a:lstStyle/>
          <a:p>
            <a:r>
              <a:rPr lang="es-ES" altLang="en-US" dirty="0"/>
              <a:t>Data </a:t>
            </a:r>
            <a:r>
              <a:rPr lang="es-ES" altLang="en-US" dirty="0" err="1"/>
              <a:t>Cleaning</a:t>
            </a:r>
            <a:endParaRPr lang="es-ES" altLang="en-US" dirty="0"/>
          </a:p>
        </p:txBody>
      </p:sp>
      <p:sp>
        <p:nvSpPr>
          <p:cNvPr id="11269" name="Rectangle 3">
            <a:extLst>
              <a:ext uri="{FF2B5EF4-FFF2-40B4-BE49-F238E27FC236}">
                <a16:creationId xmlns:a16="http://schemas.microsoft.com/office/drawing/2014/main" id="{80FEE620-91F4-4470-A52D-4F8DF2FBD003}"/>
              </a:ext>
            </a:extLst>
          </p:cNvPr>
          <p:cNvSpPr>
            <a:spLocks noGrp="1" noChangeArrowheads="1"/>
          </p:cNvSpPr>
          <p:nvPr>
            <p:ph type="body" idx="1"/>
          </p:nvPr>
        </p:nvSpPr>
        <p:spPr>
          <a:xfrm>
            <a:off x="2362200" y="1676400"/>
            <a:ext cx="8001000" cy="4800600"/>
          </a:xfrm>
          <a:noFill/>
        </p:spPr>
        <p:txBody>
          <a:bodyPr vert="horz" wrap="square" lIns="92075" tIns="46038" rIns="92075" bIns="46038" numCol="1" anchor="t" anchorCtr="0" compatLnSpc="1">
            <a:prstTxWarp prst="textNoShape">
              <a:avLst/>
            </a:prstTxWarp>
          </a:bodyPr>
          <a:lstStyle/>
          <a:p>
            <a:pPr>
              <a:lnSpc>
                <a:spcPct val="140000"/>
              </a:lnSpc>
            </a:pPr>
            <a:r>
              <a:rPr lang="es-ES" altLang="en-US" dirty="0" err="1"/>
              <a:t>Tasks</a:t>
            </a:r>
            <a:r>
              <a:rPr lang="es-ES" altLang="en-US" dirty="0"/>
              <a:t>:</a:t>
            </a:r>
          </a:p>
          <a:p>
            <a:pPr lvl="1">
              <a:lnSpc>
                <a:spcPct val="140000"/>
              </a:lnSpc>
            </a:pPr>
            <a:r>
              <a:rPr lang="es-ES" altLang="en-US" dirty="0" err="1"/>
              <a:t>Fill</a:t>
            </a:r>
            <a:r>
              <a:rPr lang="es-ES" altLang="en-US" dirty="0"/>
              <a:t> in </a:t>
            </a:r>
            <a:r>
              <a:rPr lang="es-ES" altLang="en-US" dirty="0" err="1"/>
              <a:t>missing</a:t>
            </a:r>
            <a:r>
              <a:rPr lang="es-ES" altLang="en-US" dirty="0"/>
              <a:t> </a:t>
            </a:r>
            <a:r>
              <a:rPr lang="es-ES" altLang="en-US" dirty="0" err="1"/>
              <a:t>values</a:t>
            </a:r>
            <a:r>
              <a:rPr lang="es-ES" altLang="en-US" dirty="0"/>
              <a:t> valores.</a:t>
            </a:r>
          </a:p>
          <a:p>
            <a:pPr lvl="1">
              <a:lnSpc>
                <a:spcPct val="140000"/>
              </a:lnSpc>
            </a:pPr>
            <a:r>
              <a:rPr lang="es-ES" altLang="en-US" dirty="0" err="1"/>
              <a:t>Outlier</a:t>
            </a:r>
            <a:r>
              <a:rPr lang="es-ES" altLang="en-US" dirty="0"/>
              <a:t> </a:t>
            </a:r>
            <a:r>
              <a:rPr lang="es-ES" altLang="en-US" dirty="0" err="1"/>
              <a:t>Detection</a:t>
            </a:r>
            <a:endParaRPr lang="es-ES" altLang="en-US" dirty="0"/>
          </a:p>
          <a:p>
            <a:pPr lvl="1">
              <a:lnSpc>
                <a:spcPct val="140000"/>
              </a:lnSpc>
            </a:pPr>
            <a:r>
              <a:rPr lang="es-ES" altLang="en-US" dirty="0"/>
              <a:t> </a:t>
            </a:r>
            <a:r>
              <a:rPr lang="es-ES" altLang="en-US" dirty="0" err="1"/>
              <a:t>Smoothing</a:t>
            </a:r>
            <a:r>
              <a:rPr lang="es-ES" altLang="en-US" dirty="0"/>
              <a:t> </a:t>
            </a:r>
            <a:r>
              <a:rPr lang="es-ES" altLang="en-US" dirty="0" err="1"/>
              <a:t>of</a:t>
            </a:r>
            <a:r>
              <a:rPr lang="es-ES" altLang="en-US" dirty="0"/>
              <a:t>  </a:t>
            </a:r>
            <a:r>
              <a:rPr lang="es-ES" altLang="en-US" dirty="0" err="1"/>
              <a:t>noisy</a:t>
            </a:r>
            <a:r>
              <a:rPr lang="es-ES" altLang="en-US" dirty="0"/>
              <a:t> data.</a:t>
            </a:r>
          </a:p>
          <a:p>
            <a:pPr lvl="1">
              <a:lnSpc>
                <a:spcPct val="140000"/>
              </a:lnSpc>
            </a:pPr>
            <a:r>
              <a:rPr lang="es-ES" altLang="en-US" dirty="0" err="1"/>
              <a:t>Fixing</a:t>
            </a:r>
            <a:r>
              <a:rPr lang="es-ES" altLang="en-US" dirty="0"/>
              <a:t> </a:t>
            </a:r>
            <a:r>
              <a:rPr lang="es-ES" altLang="en-US" dirty="0" err="1"/>
              <a:t>inconsistences</a:t>
            </a:r>
            <a:r>
              <a:rPr lang="es-ES" altLang="en-US" dirty="0"/>
              <a:t>.</a:t>
            </a:r>
          </a:p>
        </p:txBody>
      </p:sp>
    </p:spTree>
  </p:cSld>
  <p:clrMapOvr>
    <a:masterClrMapping/>
  </p:clrMapOvr>
  <p:transition>
    <p:checke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F81AFE47-3D0B-4F17-B1EF-1D1DF12FFD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2291" name="Slide Number Placeholder 5">
            <a:extLst>
              <a:ext uri="{FF2B5EF4-FFF2-40B4-BE49-F238E27FC236}">
                <a16:creationId xmlns:a16="http://schemas.microsoft.com/office/drawing/2014/main" id="{997AB752-7219-475F-95D0-F9FFA1BA09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2D790DC-28C7-4E21-A045-3D8DCFE98A5C}" type="slidenum">
              <a:rPr lang="en-US" altLang="en-US" sz="1400"/>
              <a:pPr>
                <a:spcBef>
                  <a:spcPct val="0"/>
                </a:spcBef>
                <a:buClrTx/>
                <a:buSzTx/>
                <a:buFontTx/>
                <a:buNone/>
              </a:pPr>
              <a:t>11</a:t>
            </a:fld>
            <a:endParaRPr lang="en-US" altLang="en-US" sz="1400"/>
          </a:p>
        </p:txBody>
      </p:sp>
      <p:sp>
        <p:nvSpPr>
          <p:cNvPr id="12292" name="Rectangle 2">
            <a:extLst>
              <a:ext uri="{FF2B5EF4-FFF2-40B4-BE49-F238E27FC236}">
                <a16:creationId xmlns:a16="http://schemas.microsoft.com/office/drawing/2014/main" id="{7098AA66-7DA6-4CC8-B231-A5C3F9DD8D83}"/>
              </a:ext>
            </a:extLst>
          </p:cNvPr>
          <p:cNvSpPr>
            <a:spLocks noGrp="1" noChangeArrowheads="1"/>
          </p:cNvSpPr>
          <p:nvPr>
            <p:ph type="title"/>
          </p:nvPr>
        </p:nvSpPr>
        <p:spPr>
          <a:xfrm>
            <a:off x="2057400" y="304800"/>
            <a:ext cx="8382000" cy="914400"/>
          </a:xfrm>
        </p:spPr>
        <p:txBody>
          <a:bodyPr/>
          <a:lstStyle/>
          <a:p>
            <a:r>
              <a:rPr lang="es-ES" altLang="en-US" sz="3200" dirty="0" err="1"/>
              <a:t>Handling</a:t>
            </a:r>
            <a:r>
              <a:rPr lang="es-ES" altLang="en-US" sz="3200" dirty="0"/>
              <a:t> </a:t>
            </a:r>
            <a:r>
              <a:rPr lang="es-ES" altLang="en-US" sz="3200" dirty="0" err="1"/>
              <a:t>of</a:t>
            </a:r>
            <a:r>
              <a:rPr lang="es-ES" altLang="en-US" sz="3200" dirty="0"/>
              <a:t> </a:t>
            </a:r>
            <a:r>
              <a:rPr lang="es-ES" altLang="en-US" sz="3200" dirty="0" err="1"/>
              <a:t>Missing</a:t>
            </a:r>
            <a:r>
              <a:rPr lang="es-ES" altLang="en-US" sz="3200" dirty="0"/>
              <a:t> </a:t>
            </a:r>
            <a:r>
              <a:rPr lang="es-ES" altLang="en-US" sz="3200" dirty="0" err="1"/>
              <a:t>Values</a:t>
            </a:r>
            <a:endParaRPr lang="es-ES" altLang="en-US" sz="2900" dirty="0"/>
          </a:p>
        </p:txBody>
      </p:sp>
      <p:sp>
        <p:nvSpPr>
          <p:cNvPr id="12293" name="Rectangle 3">
            <a:extLst>
              <a:ext uri="{FF2B5EF4-FFF2-40B4-BE49-F238E27FC236}">
                <a16:creationId xmlns:a16="http://schemas.microsoft.com/office/drawing/2014/main" id="{44EAAB66-B220-4C5D-A8F0-2017000E6520}"/>
              </a:ext>
            </a:extLst>
          </p:cNvPr>
          <p:cNvSpPr>
            <a:spLocks noGrp="1" noChangeArrowheads="1"/>
          </p:cNvSpPr>
          <p:nvPr>
            <p:ph type="body" idx="1"/>
          </p:nvPr>
        </p:nvSpPr>
        <p:spPr>
          <a:xfrm>
            <a:off x="2209800" y="1676400"/>
            <a:ext cx="8001000" cy="4953000"/>
          </a:xfrm>
        </p:spPr>
        <p:txBody>
          <a:bodyPr/>
          <a:lstStyle/>
          <a:p>
            <a:pPr eaLnBrk="1" hangingPunct="1">
              <a:lnSpc>
                <a:spcPct val="110000"/>
              </a:lnSpc>
            </a:pPr>
            <a:r>
              <a:rPr lang="en-US" altLang="en-PR" sz="2000" dirty="0"/>
              <a:t>Data is not always available</a:t>
            </a:r>
          </a:p>
          <a:p>
            <a:pPr lvl="1" eaLnBrk="1" hangingPunct="1">
              <a:lnSpc>
                <a:spcPct val="110000"/>
              </a:lnSpc>
            </a:pPr>
            <a:r>
              <a:rPr lang="en-US" altLang="en-PR" sz="2000" dirty="0"/>
              <a:t>E.g., many tuples have no recorded value for several attributes, such as customer income in sales data</a:t>
            </a:r>
          </a:p>
          <a:p>
            <a:pPr eaLnBrk="1" hangingPunct="1">
              <a:lnSpc>
                <a:spcPct val="110000"/>
              </a:lnSpc>
            </a:pPr>
            <a:r>
              <a:rPr lang="en-US" altLang="en-PR" sz="2000" dirty="0"/>
              <a:t>Missing data may be due to </a:t>
            </a:r>
          </a:p>
          <a:p>
            <a:pPr lvl="1" eaLnBrk="1" hangingPunct="1">
              <a:lnSpc>
                <a:spcPct val="110000"/>
              </a:lnSpc>
            </a:pPr>
            <a:r>
              <a:rPr lang="en-US" altLang="en-PR" sz="2000" dirty="0"/>
              <a:t>equipment malfunction</a:t>
            </a:r>
          </a:p>
          <a:p>
            <a:pPr lvl="1" eaLnBrk="1" hangingPunct="1">
              <a:lnSpc>
                <a:spcPct val="110000"/>
              </a:lnSpc>
            </a:pPr>
            <a:r>
              <a:rPr lang="en-US" altLang="en-PR" sz="2000" dirty="0"/>
              <a:t>inconsistent with other recorded data and thus deleted</a:t>
            </a:r>
          </a:p>
          <a:p>
            <a:pPr lvl="1" eaLnBrk="1" hangingPunct="1">
              <a:lnSpc>
                <a:spcPct val="110000"/>
              </a:lnSpc>
            </a:pPr>
            <a:r>
              <a:rPr lang="en-US" altLang="en-PR" sz="2000" dirty="0"/>
              <a:t>data not entered due to misunderstanding</a:t>
            </a:r>
          </a:p>
          <a:p>
            <a:pPr lvl="1" eaLnBrk="1" hangingPunct="1">
              <a:lnSpc>
                <a:spcPct val="110000"/>
              </a:lnSpc>
            </a:pPr>
            <a:r>
              <a:rPr lang="en-US" altLang="en-PR" sz="2000" dirty="0"/>
              <a:t>certain data may not be considered important at the time of entry</a:t>
            </a:r>
          </a:p>
          <a:p>
            <a:pPr lvl="1" eaLnBrk="1" hangingPunct="1">
              <a:lnSpc>
                <a:spcPct val="110000"/>
              </a:lnSpc>
            </a:pPr>
            <a:r>
              <a:rPr lang="en-US" altLang="en-PR" sz="2000" dirty="0"/>
              <a:t>not register history or changes of the data</a:t>
            </a:r>
          </a:p>
          <a:p>
            <a:pPr eaLnBrk="1" hangingPunct="1">
              <a:lnSpc>
                <a:spcPct val="110000"/>
              </a:lnSpc>
            </a:pPr>
            <a:r>
              <a:rPr lang="en-US" altLang="en-PR" sz="2000" dirty="0"/>
              <a:t>Missing data may need to be inferred.</a:t>
            </a:r>
          </a:p>
        </p:txBody>
      </p:sp>
    </p:spTree>
  </p:cSld>
  <p:clrMapOvr>
    <a:masterClrMapping/>
  </p:clrMapOvr>
  <p:transition>
    <p:checke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F81AFE47-3D0B-4F17-B1EF-1D1DF12FFD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2291" name="Slide Number Placeholder 5">
            <a:extLst>
              <a:ext uri="{FF2B5EF4-FFF2-40B4-BE49-F238E27FC236}">
                <a16:creationId xmlns:a16="http://schemas.microsoft.com/office/drawing/2014/main" id="{997AB752-7219-475F-95D0-F9FFA1BA09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2D790DC-28C7-4E21-A045-3D8DCFE98A5C}" type="slidenum">
              <a:rPr lang="en-US" altLang="en-US" sz="1400"/>
              <a:pPr>
                <a:spcBef>
                  <a:spcPct val="0"/>
                </a:spcBef>
                <a:buClrTx/>
                <a:buSzTx/>
                <a:buFontTx/>
                <a:buNone/>
              </a:pPr>
              <a:t>12</a:t>
            </a:fld>
            <a:endParaRPr lang="en-US" altLang="en-US" sz="1400"/>
          </a:p>
        </p:txBody>
      </p:sp>
      <p:sp>
        <p:nvSpPr>
          <p:cNvPr id="12292" name="Rectangle 2">
            <a:extLst>
              <a:ext uri="{FF2B5EF4-FFF2-40B4-BE49-F238E27FC236}">
                <a16:creationId xmlns:a16="http://schemas.microsoft.com/office/drawing/2014/main" id="{7098AA66-7DA6-4CC8-B231-A5C3F9DD8D83}"/>
              </a:ext>
            </a:extLst>
          </p:cNvPr>
          <p:cNvSpPr>
            <a:spLocks noGrp="1" noChangeArrowheads="1"/>
          </p:cNvSpPr>
          <p:nvPr>
            <p:ph type="title"/>
          </p:nvPr>
        </p:nvSpPr>
        <p:spPr>
          <a:xfrm>
            <a:off x="2057400" y="304800"/>
            <a:ext cx="8382000" cy="914400"/>
          </a:xfrm>
        </p:spPr>
        <p:txBody>
          <a:bodyPr/>
          <a:lstStyle/>
          <a:p>
            <a:r>
              <a:rPr lang="es-ES" altLang="en-US" sz="3200" dirty="0" err="1"/>
              <a:t>Handling</a:t>
            </a:r>
            <a:r>
              <a:rPr lang="es-ES" altLang="en-US" sz="3200" dirty="0"/>
              <a:t> </a:t>
            </a:r>
            <a:r>
              <a:rPr lang="es-ES" altLang="en-US" sz="3200" dirty="0" err="1"/>
              <a:t>of</a:t>
            </a:r>
            <a:r>
              <a:rPr lang="es-ES" altLang="en-US" sz="3200" dirty="0"/>
              <a:t> </a:t>
            </a:r>
            <a:r>
              <a:rPr lang="es-ES" altLang="en-US" sz="3200" dirty="0" err="1"/>
              <a:t>Missing</a:t>
            </a:r>
            <a:r>
              <a:rPr lang="es-ES" altLang="en-US" sz="3200" dirty="0"/>
              <a:t> </a:t>
            </a:r>
            <a:r>
              <a:rPr lang="es-ES" altLang="en-US" sz="3200" dirty="0" err="1"/>
              <a:t>Values</a:t>
            </a:r>
            <a:r>
              <a:rPr lang="es-ES" altLang="en-US" sz="3200" dirty="0"/>
              <a:t> (</a:t>
            </a:r>
            <a:r>
              <a:rPr lang="es-ES" altLang="en-US" sz="3200" dirty="0" err="1"/>
              <a:t>cont</a:t>
            </a:r>
            <a:r>
              <a:rPr lang="es-ES" altLang="en-US" sz="3200" dirty="0"/>
              <a:t>)</a:t>
            </a:r>
            <a:endParaRPr lang="es-ES" altLang="en-US" sz="2900" dirty="0"/>
          </a:p>
        </p:txBody>
      </p:sp>
      <p:sp>
        <p:nvSpPr>
          <p:cNvPr id="12293" name="Rectangle 3">
            <a:extLst>
              <a:ext uri="{FF2B5EF4-FFF2-40B4-BE49-F238E27FC236}">
                <a16:creationId xmlns:a16="http://schemas.microsoft.com/office/drawing/2014/main" id="{44EAAB66-B220-4C5D-A8F0-2017000E6520}"/>
              </a:ext>
            </a:extLst>
          </p:cNvPr>
          <p:cNvSpPr>
            <a:spLocks noGrp="1" noChangeArrowheads="1"/>
          </p:cNvSpPr>
          <p:nvPr>
            <p:ph type="body" idx="1"/>
          </p:nvPr>
        </p:nvSpPr>
        <p:spPr>
          <a:xfrm>
            <a:off x="2057400" y="1676400"/>
            <a:ext cx="8153400" cy="4412892"/>
          </a:xfrm>
        </p:spPr>
        <p:txBody>
          <a:bodyPr/>
          <a:lstStyle/>
          <a:p>
            <a:pPr eaLnBrk="1" hangingPunct="1">
              <a:lnSpc>
                <a:spcPct val="110000"/>
              </a:lnSpc>
            </a:pPr>
            <a:endParaRPr lang="en-US" altLang="en-PR" sz="2000" dirty="0"/>
          </a:p>
        </p:txBody>
      </p:sp>
      <p:pic>
        <p:nvPicPr>
          <p:cNvPr id="3" name="Picture 2">
            <a:extLst>
              <a:ext uri="{FF2B5EF4-FFF2-40B4-BE49-F238E27FC236}">
                <a16:creationId xmlns:a16="http://schemas.microsoft.com/office/drawing/2014/main" id="{F2D7C096-C30B-41C9-B387-5ED874023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1" y="1676400"/>
            <a:ext cx="7584031" cy="4412892"/>
          </a:xfrm>
          <a:prstGeom prst="rect">
            <a:avLst/>
          </a:prstGeom>
        </p:spPr>
      </p:pic>
    </p:spTree>
    <p:extLst>
      <p:ext uri="{BB962C8B-B14F-4D97-AF65-F5344CB8AC3E}">
        <p14:creationId xmlns:p14="http://schemas.microsoft.com/office/powerpoint/2010/main" val="1484723939"/>
      </p:ext>
    </p:extLst>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F81AFE47-3D0B-4F17-B1EF-1D1DF12FFD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2291" name="Slide Number Placeholder 5">
            <a:extLst>
              <a:ext uri="{FF2B5EF4-FFF2-40B4-BE49-F238E27FC236}">
                <a16:creationId xmlns:a16="http://schemas.microsoft.com/office/drawing/2014/main" id="{997AB752-7219-475F-95D0-F9FFA1BA09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2D790DC-28C7-4E21-A045-3D8DCFE98A5C}" type="slidenum">
              <a:rPr lang="en-US" altLang="en-US" sz="1400"/>
              <a:pPr>
                <a:spcBef>
                  <a:spcPct val="0"/>
                </a:spcBef>
                <a:buClrTx/>
                <a:buSzTx/>
                <a:buFontTx/>
                <a:buNone/>
              </a:pPr>
              <a:t>13</a:t>
            </a:fld>
            <a:endParaRPr lang="en-US" altLang="en-US" sz="1400"/>
          </a:p>
        </p:txBody>
      </p:sp>
      <p:sp>
        <p:nvSpPr>
          <p:cNvPr id="12292" name="Rectangle 2">
            <a:extLst>
              <a:ext uri="{FF2B5EF4-FFF2-40B4-BE49-F238E27FC236}">
                <a16:creationId xmlns:a16="http://schemas.microsoft.com/office/drawing/2014/main" id="{7098AA66-7DA6-4CC8-B231-A5C3F9DD8D83}"/>
              </a:ext>
            </a:extLst>
          </p:cNvPr>
          <p:cNvSpPr>
            <a:spLocks noGrp="1" noChangeArrowheads="1"/>
          </p:cNvSpPr>
          <p:nvPr>
            <p:ph type="title"/>
          </p:nvPr>
        </p:nvSpPr>
        <p:spPr>
          <a:xfrm>
            <a:off x="2057400" y="304800"/>
            <a:ext cx="8382000" cy="914400"/>
          </a:xfrm>
        </p:spPr>
        <p:txBody>
          <a:bodyPr/>
          <a:lstStyle/>
          <a:p>
            <a:r>
              <a:rPr lang="es-ES" altLang="en-US" sz="3200" dirty="0" err="1"/>
              <a:t>Handling</a:t>
            </a:r>
            <a:r>
              <a:rPr lang="es-ES" altLang="en-US" sz="3200" dirty="0"/>
              <a:t> </a:t>
            </a:r>
            <a:r>
              <a:rPr lang="es-ES" altLang="en-US" sz="3200" dirty="0" err="1"/>
              <a:t>of</a:t>
            </a:r>
            <a:r>
              <a:rPr lang="es-ES" altLang="en-US" sz="3200" dirty="0"/>
              <a:t> </a:t>
            </a:r>
            <a:r>
              <a:rPr lang="es-ES" altLang="en-US" sz="3200" dirty="0" err="1"/>
              <a:t>Missing</a:t>
            </a:r>
            <a:r>
              <a:rPr lang="es-ES" altLang="en-US" sz="3200" dirty="0"/>
              <a:t> </a:t>
            </a:r>
            <a:r>
              <a:rPr lang="es-ES" altLang="en-US" sz="3200" dirty="0" err="1"/>
              <a:t>Values</a:t>
            </a:r>
            <a:r>
              <a:rPr lang="es-ES" altLang="en-US" sz="3200" dirty="0"/>
              <a:t> (</a:t>
            </a:r>
            <a:r>
              <a:rPr lang="es-ES" altLang="en-US" sz="3200" dirty="0" err="1"/>
              <a:t>cont</a:t>
            </a:r>
            <a:r>
              <a:rPr lang="es-ES" altLang="en-US" sz="3200" dirty="0"/>
              <a:t>)</a:t>
            </a:r>
            <a:endParaRPr lang="es-ES" altLang="en-US" sz="2900" dirty="0"/>
          </a:p>
        </p:txBody>
      </p:sp>
      <p:sp>
        <p:nvSpPr>
          <p:cNvPr id="12293" name="Rectangle 3">
            <a:extLst>
              <a:ext uri="{FF2B5EF4-FFF2-40B4-BE49-F238E27FC236}">
                <a16:creationId xmlns:a16="http://schemas.microsoft.com/office/drawing/2014/main" id="{44EAAB66-B220-4C5D-A8F0-2017000E6520}"/>
              </a:ext>
            </a:extLst>
          </p:cNvPr>
          <p:cNvSpPr>
            <a:spLocks noGrp="1" noChangeArrowheads="1"/>
          </p:cNvSpPr>
          <p:nvPr>
            <p:ph type="body" idx="1"/>
          </p:nvPr>
        </p:nvSpPr>
        <p:spPr>
          <a:xfrm>
            <a:off x="2057400" y="1676400"/>
            <a:ext cx="8153400" cy="4412892"/>
          </a:xfrm>
        </p:spPr>
        <p:txBody>
          <a:bodyPr/>
          <a:lstStyle/>
          <a:p>
            <a:pPr eaLnBrk="1" hangingPunct="1">
              <a:lnSpc>
                <a:spcPct val="110000"/>
              </a:lnSpc>
            </a:pPr>
            <a:endParaRPr lang="en-US" altLang="en-PR" sz="2000" dirty="0"/>
          </a:p>
        </p:txBody>
      </p:sp>
      <p:pic>
        <p:nvPicPr>
          <p:cNvPr id="6" name="Picture 5">
            <a:extLst>
              <a:ext uri="{FF2B5EF4-FFF2-40B4-BE49-F238E27FC236}">
                <a16:creationId xmlns:a16="http://schemas.microsoft.com/office/drawing/2014/main" id="{6B84C341-2F52-4D54-A01E-8ACA85B29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156" y="1752601"/>
            <a:ext cx="8001508" cy="2971801"/>
          </a:xfrm>
          <a:prstGeom prst="rect">
            <a:avLst/>
          </a:prstGeom>
        </p:spPr>
      </p:pic>
    </p:spTree>
    <p:extLst>
      <p:ext uri="{BB962C8B-B14F-4D97-AF65-F5344CB8AC3E}">
        <p14:creationId xmlns:p14="http://schemas.microsoft.com/office/powerpoint/2010/main" val="3687575731"/>
      </p:ext>
    </p:extLst>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a:extLst>
              <a:ext uri="{FF2B5EF4-FFF2-40B4-BE49-F238E27FC236}">
                <a16:creationId xmlns:a16="http://schemas.microsoft.com/office/drawing/2014/main" id="{8680FC24-0D99-4E4E-ADC1-5E5DE5F738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7411" name="Slide Number Placeholder 5">
            <a:extLst>
              <a:ext uri="{FF2B5EF4-FFF2-40B4-BE49-F238E27FC236}">
                <a16:creationId xmlns:a16="http://schemas.microsoft.com/office/drawing/2014/main" id="{F8B8EEDA-902B-4483-B4F1-93848C1D66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B7F54137-3E2A-4CF7-B33B-BC94CAC587B4}" type="slidenum">
              <a:rPr lang="en-US" altLang="en-US" sz="1400"/>
              <a:pPr>
                <a:spcBef>
                  <a:spcPct val="0"/>
                </a:spcBef>
                <a:buClrTx/>
                <a:buSzTx/>
                <a:buFontTx/>
                <a:buNone/>
              </a:pPr>
              <a:t>14</a:t>
            </a:fld>
            <a:endParaRPr lang="en-US" altLang="en-US" sz="1400"/>
          </a:p>
        </p:txBody>
      </p:sp>
      <p:sp>
        <p:nvSpPr>
          <p:cNvPr id="17412" name="Rectangle 2">
            <a:extLst>
              <a:ext uri="{FF2B5EF4-FFF2-40B4-BE49-F238E27FC236}">
                <a16:creationId xmlns:a16="http://schemas.microsoft.com/office/drawing/2014/main" id="{44E13969-8340-4C02-B308-1E70E78DA8DA}"/>
              </a:ext>
            </a:extLst>
          </p:cNvPr>
          <p:cNvSpPr>
            <a:spLocks noGrp="1" noChangeArrowheads="1"/>
          </p:cNvSpPr>
          <p:nvPr>
            <p:ph type="title"/>
          </p:nvPr>
        </p:nvSpPr>
        <p:spPr/>
        <p:txBody>
          <a:bodyPr/>
          <a:lstStyle/>
          <a:p>
            <a:r>
              <a:rPr lang="es-ES" altLang="en-US" sz="3400" dirty="0" err="1"/>
              <a:t>Example</a:t>
            </a:r>
            <a:r>
              <a:rPr lang="es-ES" altLang="en-US" sz="3400" dirty="0"/>
              <a:t>: </a:t>
            </a:r>
            <a:r>
              <a:rPr lang="es-ES" altLang="en-US" sz="3400" dirty="0" err="1"/>
              <a:t>The</a:t>
            </a:r>
            <a:r>
              <a:rPr lang="es-ES" altLang="en-US" sz="3400" dirty="0"/>
              <a:t> </a:t>
            </a:r>
            <a:r>
              <a:rPr lang="es-ES" altLang="en-US" sz="3400" dirty="0" err="1"/>
              <a:t>Census</a:t>
            </a:r>
            <a:r>
              <a:rPr lang="es-ES" altLang="en-US" sz="3400" dirty="0"/>
              <a:t> </a:t>
            </a:r>
            <a:r>
              <a:rPr lang="es-ES" altLang="en-US" sz="3400" dirty="0" err="1"/>
              <a:t>dataset</a:t>
            </a:r>
            <a:endParaRPr lang="es-ES" altLang="en-US" sz="3400" dirty="0"/>
          </a:p>
        </p:txBody>
      </p:sp>
      <p:sp>
        <p:nvSpPr>
          <p:cNvPr id="17413" name="Rectangle 3">
            <a:extLst>
              <a:ext uri="{FF2B5EF4-FFF2-40B4-BE49-F238E27FC236}">
                <a16:creationId xmlns:a16="http://schemas.microsoft.com/office/drawing/2014/main" id="{644575D7-AA9F-458F-B3A8-79497E907508}"/>
              </a:ext>
            </a:extLst>
          </p:cNvPr>
          <p:cNvSpPr>
            <a:spLocks noGrp="1" noChangeArrowheads="1"/>
          </p:cNvSpPr>
          <p:nvPr>
            <p:ph type="body" idx="1"/>
          </p:nvPr>
        </p:nvSpPr>
        <p:spPr/>
        <p:txBody>
          <a:bodyPr/>
          <a:lstStyle/>
          <a:p>
            <a:pPr>
              <a:buFont typeface="Wingdings" panose="05000000000000000000" pitchFamily="2" charset="2"/>
              <a:buNone/>
            </a:pPr>
            <a:r>
              <a:rPr lang="es-ES" altLang="en-US" sz="2400" dirty="0"/>
              <a:t>	</a:t>
            </a:r>
            <a:r>
              <a:rPr lang="es-ES" altLang="en-US" sz="2400" dirty="0" err="1"/>
              <a:t>Also</a:t>
            </a:r>
            <a:r>
              <a:rPr lang="es-ES" altLang="en-US" sz="2400" dirty="0"/>
              <a:t> </a:t>
            </a:r>
            <a:r>
              <a:rPr lang="es-ES" altLang="en-US" sz="2400" dirty="0" err="1"/>
              <a:t>it</a:t>
            </a:r>
            <a:r>
              <a:rPr lang="es-ES" altLang="en-US" sz="2400" dirty="0"/>
              <a:t> </a:t>
            </a:r>
            <a:r>
              <a:rPr lang="es-ES" altLang="en-US" sz="2400" dirty="0" err="1"/>
              <a:t>is</a:t>
            </a:r>
            <a:r>
              <a:rPr lang="es-ES" altLang="en-US" sz="2400" dirty="0"/>
              <a:t> </a:t>
            </a:r>
            <a:r>
              <a:rPr lang="es-ES" altLang="en-US" sz="2400" dirty="0" err="1"/>
              <a:t>known</a:t>
            </a:r>
            <a:r>
              <a:rPr lang="es-ES" altLang="en-US" sz="2400" dirty="0"/>
              <a:t> as </a:t>
            </a:r>
            <a:r>
              <a:rPr lang="es-ES" altLang="en-US" sz="2400" b="1" dirty="0" err="1"/>
              <a:t>Adult</a:t>
            </a:r>
            <a:r>
              <a:rPr lang="es-ES" altLang="en-US" sz="2400" b="1" dirty="0"/>
              <a:t>.</a:t>
            </a:r>
          </a:p>
          <a:p>
            <a:pPr>
              <a:buFont typeface="Wingdings" panose="05000000000000000000" pitchFamily="2" charset="2"/>
              <a:buNone/>
            </a:pPr>
            <a:r>
              <a:rPr lang="es-ES" altLang="en-US" sz="2400" dirty="0"/>
              <a:t>48842 </a:t>
            </a:r>
            <a:r>
              <a:rPr lang="es-ES" altLang="en-US" sz="2400" dirty="0" err="1"/>
              <a:t>instances</a:t>
            </a:r>
            <a:r>
              <a:rPr lang="es-ES" altLang="en-US" sz="2400" dirty="0"/>
              <a:t>, </a:t>
            </a:r>
            <a:r>
              <a:rPr lang="es-ES" altLang="en-US" sz="2400" dirty="0" err="1"/>
              <a:t>it</a:t>
            </a:r>
            <a:r>
              <a:rPr lang="es-ES" altLang="en-US" sz="2400" dirty="0"/>
              <a:t> </a:t>
            </a:r>
            <a:r>
              <a:rPr lang="es-ES" altLang="en-US" sz="2400" dirty="0" err="1"/>
              <a:t>contains</a:t>
            </a:r>
            <a:r>
              <a:rPr lang="es-ES" altLang="en-US" sz="2400" dirty="0"/>
              <a:t> </a:t>
            </a:r>
            <a:r>
              <a:rPr lang="es-ES" altLang="en-US" sz="2400" dirty="0" err="1"/>
              <a:t>continuous</a:t>
            </a:r>
            <a:r>
              <a:rPr lang="es-ES" altLang="en-US" sz="2400" dirty="0"/>
              <a:t>, </a:t>
            </a:r>
            <a:r>
              <a:rPr lang="es-ES" altLang="en-US" sz="2400" dirty="0" err="1"/>
              <a:t>ordinals</a:t>
            </a:r>
            <a:r>
              <a:rPr lang="es-ES" altLang="en-US" sz="2400" dirty="0"/>
              <a:t> and nominal  </a:t>
            </a:r>
            <a:r>
              <a:rPr lang="es-ES" altLang="en-US" sz="2400" dirty="0" err="1"/>
              <a:t>features</a:t>
            </a:r>
            <a:r>
              <a:rPr lang="es-ES" altLang="en-US" sz="2400" dirty="0"/>
              <a:t>  (training set =32561 , test set=16281).</a:t>
            </a:r>
          </a:p>
          <a:p>
            <a:pPr>
              <a:buFont typeface="Wingdings" panose="05000000000000000000" pitchFamily="2" charset="2"/>
              <a:buNone/>
            </a:pPr>
            <a:r>
              <a:rPr lang="es-ES" altLang="en-US" sz="2400" dirty="0"/>
              <a:t> </a:t>
            </a:r>
            <a:r>
              <a:rPr lang="es-ES" altLang="en-US" sz="2400" dirty="0" err="1"/>
              <a:t>Remain</a:t>
            </a:r>
            <a:r>
              <a:rPr lang="es-ES" altLang="en-US" sz="2400" dirty="0"/>
              <a:t> 45222 </a:t>
            </a:r>
            <a:r>
              <a:rPr lang="es-ES" altLang="en-US" sz="2400" dirty="0" err="1"/>
              <a:t>instances</a:t>
            </a:r>
            <a:r>
              <a:rPr lang="es-ES" altLang="en-US" sz="2400" dirty="0"/>
              <a:t> after </a:t>
            </a:r>
            <a:r>
              <a:rPr lang="es-ES" altLang="en-US" sz="2400" dirty="0" err="1"/>
              <a:t>deleting</a:t>
            </a:r>
            <a:r>
              <a:rPr lang="es-ES" altLang="en-US" sz="2400" dirty="0"/>
              <a:t> </a:t>
            </a:r>
            <a:r>
              <a:rPr lang="es-ES" altLang="en-US" sz="2400" dirty="0" err="1"/>
              <a:t>instances</a:t>
            </a:r>
            <a:r>
              <a:rPr lang="es-ES" altLang="en-US" sz="2400" dirty="0"/>
              <a:t> </a:t>
            </a:r>
            <a:r>
              <a:rPr lang="es-ES" altLang="en-US" sz="2400" dirty="0" err="1"/>
              <a:t>containing</a:t>
            </a:r>
            <a:r>
              <a:rPr lang="es-ES" altLang="en-US" sz="2400" dirty="0"/>
              <a:t> at </a:t>
            </a:r>
            <a:r>
              <a:rPr lang="es-ES" altLang="en-US" sz="2400" dirty="0" err="1"/>
              <a:t>least</a:t>
            </a:r>
            <a:r>
              <a:rPr lang="es-ES" altLang="en-US" sz="2400" dirty="0"/>
              <a:t> </a:t>
            </a:r>
            <a:r>
              <a:rPr lang="es-ES" altLang="en-US" sz="2400" dirty="0" err="1"/>
              <a:t>one</a:t>
            </a:r>
            <a:r>
              <a:rPr lang="es-ES" altLang="en-US" sz="2400" dirty="0"/>
              <a:t> </a:t>
            </a:r>
            <a:r>
              <a:rPr lang="es-ES" altLang="en-US" sz="2400" dirty="0" err="1"/>
              <a:t>missing</a:t>
            </a:r>
            <a:r>
              <a:rPr lang="es-ES" altLang="en-US" sz="2400" dirty="0"/>
              <a:t> </a:t>
            </a:r>
            <a:r>
              <a:rPr lang="es-ES" altLang="en-US" sz="2400" dirty="0" err="1"/>
              <a:t>value</a:t>
            </a:r>
            <a:r>
              <a:rPr lang="es-ES" altLang="en-US" sz="2400" dirty="0"/>
              <a:t>. (Training set=30162, test=15060).</a:t>
            </a:r>
          </a:p>
          <a:p>
            <a:pPr>
              <a:buFont typeface="Wingdings" panose="05000000000000000000" pitchFamily="2" charset="2"/>
              <a:buNone/>
            </a:pPr>
            <a:r>
              <a:rPr lang="es-ES" altLang="en-US" sz="2400" dirty="0" err="1"/>
              <a:t>Size</a:t>
            </a:r>
            <a:r>
              <a:rPr lang="es-ES" altLang="en-US" sz="2400" dirty="0"/>
              <a:t> in Bytes=Training set 3.8M,  Test set 1.9MB.</a:t>
            </a:r>
          </a:p>
          <a:p>
            <a:pPr>
              <a:buFont typeface="Wingdings" panose="05000000000000000000" pitchFamily="2" charset="2"/>
              <a:buNone/>
            </a:pPr>
            <a:r>
              <a:rPr lang="es-ES" altLang="en-US" sz="2400" dirty="0" err="1"/>
              <a:t>Available</a:t>
            </a:r>
            <a:r>
              <a:rPr lang="es-ES" altLang="en-US" sz="2400" dirty="0"/>
              <a:t> at: </a:t>
            </a:r>
            <a:r>
              <a:rPr lang="en-US" altLang="en-US" sz="2400" dirty="0">
                <a:hlinkClick r:id="rId2"/>
              </a:rPr>
              <a:t>http://archive.ics.uci.edu/ml/ </a:t>
            </a:r>
            <a:endParaRPr lang="es-ES" altLang="en-US" sz="2400" dirty="0"/>
          </a:p>
          <a:p>
            <a:pPr>
              <a:buFont typeface="Wingdings" panose="05000000000000000000" pitchFamily="2" charset="2"/>
              <a:buNone/>
            </a:pPr>
            <a:r>
              <a:rPr lang="es-ES" altLang="en-US" sz="2400" dirty="0" err="1"/>
              <a:t>Donors</a:t>
            </a:r>
            <a:r>
              <a:rPr lang="es-ES" altLang="en-US" sz="2400" dirty="0"/>
              <a:t>: Ronny </a:t>
            </a:r>
            <a:r>
              <a:rPr lang="es-ES" altLang="en-US" sz="2400" dirty="0" err="1"/>
              <a:t>Kohavi</a:t>
            </a:r>
            <a:r>
              <a:rPr lang="es-ES" altLang="en-US" sz="2400" dirty="0"/>
              <a:t> y Barry Becker (1996).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9BD276E2-DB33-41CD-A7FC-60A8685E2CC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8435" name="Slide Number Placeholder 5">
            <a:extLst>
              <a:ext uri="{FF2B5EF4-FFF2-40B4-BE49-F238E27FC236}">
                <a16:creationId xmlns:a16="http://schemas.microsoft.com/office/drawing/2014/main" id="{1C4FF24F-22E7-4010-9FFE-DC27F32C46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15802C1A-EAEF-4E22-9BE4-4A6E9BE3EF48}" type="slidenum">
              <a:rPr lang="en-US" altLang="en-US" sz="1400"/>
              <a:pPr>
                <a:spcBef>
                  <a:spcPct val="0"/>
                </a:spcBef>
                <a:buClrTx/>
                <a:buSzTx/>
                <a:buFontTx/>
                <a:buNone/>
              </a:pPr>
              <a:t>15</a:t>
            </a:fld>
            <a:endParaRPr lang="en-US" altLang="en-US" sz="1400"/>
          </a:p>
        </p:txBody>
      </p:sp>
      <p:sp>
        <p:nvSpPr>
          <p:cNvPr id="18436" name="Rectangle 2">
            <a:extLst>
              <a:ext uri="{FF2B5EF4-FFF2-40B4-BE49-F238E27FC236}">
                <a16:creationId xmlns:a16="http://schemas.microsoft.com/office/drawing/2014/main" id="{F2080E45-61DA-4EC6-B43B-1A7C3100DF85}"/>
              </a:ext>
            </a:extLst>
          </p:cNvPr>
          <p:cNvSpPr>
            <a:spLocks noGrp="1" noChangeArrowheads="1"/>
          </p:cNvSpPr>
          <p:nvPr>
            <p:ph type="title"/>
          </p:nvPr>
        </p:nvSpPr>
        <p:spPr/>
        <p:txBody>
          <a:bodyPr/>
          <a:lstStyle/>
          <a:p>
            <a:r>
              <a:rPr lang="es-ES" altLang="en-US" dirty="0" err="1"/>
              <a:t>Features</a:t>
            </a:r>
            <a:r>
              <a:rPr lang="es-ES" altLang="en-US" dirty="0"/>
              <a:t> in </a:t>
            </a:r>
            <a:r>
              <a:rPr lang="es-ES" altLang="en-US" dirty="0" err="1"/>
              <a:t>Census</a:t>
            </a:r>
            <a:endParaRPr lang="es-ES" altLang="en-US" dirty="0"/>
          </a:p>
        </p:txBody>
      </p:sp>
      <p:sp>
        <p:nvSpPr>
          <p:cNvPr id="18437" name="Rectangle 3">
            <a:extLst>
              <a:ext uri="{FF2B5EF4-FFF2-40B4-BE49-F238E27FC236}">
                <a16:creationId xmlns:a16="http://schemas.microsoft.com/office/drawing/2014/main" id="{9C996FBA-59CF-46DD-B509-A2B630881544}"/>
              </a:ext>
            </a:extLst>
          </p:cNvPr>
          <p:cNvSpPr>
            <a:spLocks noGrp="1" noChangeArrowheads="1"/>
          </p:cNvSpPr>
          <p:nvPr>
            <p:ph type="body" idx="1"/>
          </p:nvPr>
        </p:nvSpPr>
        <p:spPr/>
        <p:txBody>
          <a:bodyPr/>
          <a:lstStyle/>
          <a:p>
            <a:pPr>
              <a:lnSpc>
                <a:spcPct val="80000"/>
              </a:lnSpc>
            </a:pPr>
            <a:r>
              <a:rPr lang="es-ES" altLang="en-US" sz="2200" dirty="0"/>
              <a:t>1- </a:t>
            </a:r>
            <a:r>
              <a:rPr lang="es-ES" altLang="en-US" sz="2200" dirty="0" err="1"/>
              <a:t>age</a:t>
            </a:r>
            <a:r>
              <a:rPr lang="es-ES" altLang="en-US" sz="2200" dirty="0"/>
              <a:t>: </a:t>
            </a:r>
            <a:r>
              <a:rPr lang="es-ES" altLang="en-US" sz="2200" dirty="0" err="1"/>
              <a:t>continuous</a:t>
            </a:r>
            <a:r>
              <a:rPr lang="es-ES" altLang="en-US" sz="2200" dirty="0"/>
              <a:t>.</a:t>
            </a:r>
          </a:p>
          <a:p>
            <a:pPr>
              <a:lnSpc>
                <a:spcPct val="80000"/>
              </a:lnSpc>
            </a:pPr>
            <a:r>
              <a:rPr lang="es-ES" altLang="en-US" sz="2200" dirty="0"/>
              <a:t>2- </a:t>
            </a:r>
            <a:r>
              <a:rPr lang="es-ES" altLang="en-US" sz="2200" dirty="0" err="1"/>
              <a:t>workclass</a:t>
            </a:r>
            <a:r>
              <a:rPr lang="es-ES" altLang="en-US" sz="2200" dirty="0"/>
              <a:t>: </a:t>
            </a:r>
            <a:r>
              <a:rPr lang="es-ES" altLang="en-US" sz="2200" dirty="0" err="1"/>
              <a:t>Private</a:t>
            </a:r>
            <a:r>
              <a:rPr lang="es-ES" altLang="en-US" sz="2200" dirty="0"/>
              <a:t>, </a:t>
            </a:r>
            <a:r>
              <a:rPr lang="es-ES" altLang="en-US" sz="2200" dirty="0" err="1"/>
              <a:t>Self-emp-not-inc</a:t>
            </a:r>
            <a:r>
              <a:rPr lang="es-ES" altLang="en-US" sz="2200" dirty="0"/>
              <a:t>, </a:t>
            </a:r>
            <a:r>
              <a:rPr lang="es-ES" altLang="en-US" sz="2200" dirty="0" err="1"/>
              <a:t>Self-emp-inc</a:t>
            </a:r>
            <a:r>
              <a:rPr lang="es-ES" altLang="en-US" sz="2200" dirty="0"/>
              <a:t>, Federal-</a:t>
            </a:r>
            <a:r>
              <a:rPr lang="es-ES" altLang="en-US" sz="2200" dirty="0" err="1"/>
              <a:t>gov</a:t>
            </a:r>
            <a:r>
              <a:rPr lang="es-ES" altLang="en-US" sz="2200" dirty="0"/>
              <a:t>, Local-</a:t>
            </a:r>
            <a:r>
              <a:rPr lang="es-ES" altLang="en-US" sz="2200" dirty="0" err="1"/>
              <a:t>gov</a:t>
            </a:r>
            <a:r>
              <a:rPr lang="es-ES" altLang="en-US" sz="2200" dirty="0"/>
              <a:t>, </a:t>
            </a:r>
            <a:r>
              <a:rPr lang="es-ES" altLang="en-US" sz="2200" dirty="0" err="1"/>
              <a:t>State-gov</a:t>
            </a:r>
            <a:r>
              <a:rPr lang="es-ES" altLang="en-US" sz="2200" dirty="0"/>
              <a:t>, </a:t>
            </a:r>
            <a:r>
              <a:rPr lang="es-ES" altLang="en-US" sz="2200" dirty="0" err="1"/>
              <a:t>Without-pay</a:t>
            </a:r>
            <a:r>
              <a:rPr lang="es-ES" altLang="en-US" sz="2200" dirty="0"/>
              <a:t>, </a:t>
            </a:r>
            <a:r>
              <a:rPr lang="es-ES" altLang="en-US" sz="2200" dirty="0" err="1"/>
              <a:t>Never-worked</a:t>
            </a:r>
            <a:r>
              <a:rPr lang="es-ES" altLang="en-US" sz="2200" dirty="0"/>
              <a:t>. Nominal</a:t>
            </a:r>
          </a:p>
          <a:p>
            <a:pPr>
              <a:lnSpc>
                <a:spcPct val="80000"/>
              </a:lnSpc>
            </a:pPr>
            <a:r>
              <a:rPr lang="es-ES" altLang="en-US" sz="2200" dirty="0"/>
              <a:t>3- </a:t>
            </a:r>
            <a:r>
              <a:rPr lang="es-ES" altLang="en-US" sz="2200" dirty="0" err="1"/>
              <a:t>fnlwgt</a:t>
            </a:r>
            <a:r>
              <a:rPr lang="es-ES" altLang="en-US" sz="2200" dirty="0"/>
              <a:t> (final </a:t>
            </a:r>
            <a:r>
              <a:rPr lang="es-ES" altLang="en-US" sz="2200" dirty="0" err="1"/>
              <a:t>weight</a:t>
            </a:r>
            <a:r>
              <a:rPr lang="es-ES" altLang="en-US" sz="2200" dirty="0"/>
              <a:t>) : </a:t>
            </a:r>
            <a:r>
              <a:rPr lang="es-ES" altLang="en-US" sz="2200" dirty="0" err="1"/>
              <a:t>Continuous</a:t>
            </a:r>
            <a:r>
              <a:rPr lang="es-ES" altLang="en-US" sz="2200" dirty="0"/>
              <a:t>.</a:t>
            </a:r>
          </a:p>
          <a:p>
            <a:pPr>
              <a:lnSpc>
                <a:spcPct val="80000"/>
              </a:lnSpc>
            </a:pPr>
            <a:r>
              <a:rPr lang="es-ES" altLang="en-US" sz="2200" dirty="0"/>
              <a:t>4- </a:t>
            </a:r>
            <a:r>
              <a:rPr lang="es-ES" altLang="en-US" sz="2200" dirty="0" err="1"/>
              <a:t>education</a:t>
            </a:r>
            <a:r>
              <a:rPr lang="es-ES" altLang="en-US" sz="2200" dirty="0"/>
              <a:t>: </a:t>
            </a:r>
            <a:r>
              <a:rPr lang="es-ES" altLang="en-US" sz="2200" dirty="0" err="1"/>
              <a:t>Bachelors</a:t>
            </a:r>
            <a:r>
              <a:rPr lang="es-ES" altLang="en-US" sz="2200" dirty="0"/>
              <a:t>, </a:t>
            </a:r>
            <a:r>
              <a:rPr lang="es-ES" altLang="en-US" sz="2200" dirty="0" err="1"/>
              <a:t>Some-college</a:t>
            </a:r>
            <a:r>
              <a:rPr lang="es-ES" altLang="en-US" sz="2200" dirty="0"/>
              <a:t>, 11th, HS-</a:t>
            </a:r>
            <a:r>
              <a:rPr lang="es-ES" altLang="en-US" sz="2200" dirty="0" err="1"/>
              <a:t>grad</a:t>
            </a:r>
            <a:r>
              <a:rPr lang="es-ES" altLang="en-US" sz="2200" dirty="0"/>
              <a:t>, </a:t>
            </a:r>
            <a:r>
              <a:rPr lang="es-ES" altLang="en-US" sz="2200" dirty="0" err="1"/>
              <a:t>Prof-school</a:t>
            </a:r>
            <a:r>
              <a:rPr lang="es-ES" altLang="en-US" sz="2200" dirty="0"/>
              <a:t>, </a:t>
            </a:r>
            <a:r>
              <a:rPr lang="es-ES" altLang="en-US" sz="2200" dirty="0" err="1"/>
              <a:t>Assoc-acdm</a:t>
            </a:r>
            <a:r>
              <a:rPr lang="es-ES" altLang="en-US" sz="2200" dirty="0"/>
              <a:t>, </a:t>
            </a:r>
            <a:r>
              <a:rPr lang="es-ES" altLang="en-US" sz="2200" dirty="0" err="1"/>
              <a:t>Assoc-voc</a:t>
            </a:r>
            <a:r>
              <a:rPr lang="es-ES" altLang="en-US" sz="2200" dirty="0"/>
              <a:t>, 9th, 7th-8th, 12th, Masters, 1st-4th, 10th, </a:t>
            </a:r>
            <a:r>
              <a:rPr lang="es-ES" altLang="en-US" sz="2200" dirty="0" err="1"/>
              <a:t>Doctorate</a:t>
            </a:r>
            <a:r>
              <a:rPr lang="es-ES" altLang="en-US" sz="2200" dirty="0"/>
              <a:t>, 5th-6th, </a:t>
            </a:r>
            <a:r>
              <a:rPr lang="es-ES" altLang="en-US" sz="2200" dirty="0" err="1"/>
              <a:t>Preschool</a:t>
            </a:r>
            <a:r>
              <a:rPr lang="es-ES" altLang="en-US" sz="2200" dirty="0"/>
              <a:t>. Ordinal.</a:t>
            </a:r>
          </a:p>
          <a:p>
            <a:pPr>
              <a:lnSpc>
                <a:spcPct val="80000"/>
              </a:lnSpc>
            </a:pPr>
            <a:r>
              <a:rPr lang="es-ES" altLang="en-US" sz="2200" dirty="0"/>
              <a:t>5- </a:t>
            </a:r>
            <a:r>
              <a:rPr lang="es-ES" altLang="en-US" sz="2200" dirty="0" err="1"/>
              <a:t>education-num</a:t>
            </a:r>
            <a:r>
              <a:rPr lang="es-ES" altLang="en-US" sz="2200" dirty="0"/>
              <a:t>: </a:t>
            </a:r>
            <a:r>
              <a:rPr lang="es-ES" altLang="en-US" sz="2200" dirty="0" err="1"/>
              <a:t>continous</a:t>
            </a:r>
            <a:r>
              <a:rPr lang="es-ES" altLang="en-US" sz="2200" dirty="0"/>
              <a:t>.</a:t>
            </a:r>
          </a:p>
          <a:p>
            <a:pPr>
              <a:lnSpc>
                <a:spcPct val="80000"/>
              </a:lnSpc>
            </a:pPr>
            <a:r>
              <a:rPr lang="es-ES" altLang="en-US" sz="2200" dirty="0"/>
              <a:t>6- marital-status: </a:t>
            </a:r>
            <a:r>
              <a:rPr lang="es-ES" altLang="en-US" sz="2200" dirty="0" err="1"/>
              <a:t>Married</a:t>
            </a:r>
            <a:r>
              <a:rPr lang="es-ES" altLang="en-US" sz="2200" dirty="0"/>
              <a:t>-civ-</a:t>
            </a:r>
            <a:r>
              <a:rPr lang="es-ES" altLang="en-US" sz="2200" dirty="0" err="1"/>
              <a:t>spouse</a:t>
            </a:r>
            <a:r>
              <a:rPr lang="es-ES" altLang="en-US" sz="2200" dirty="0"/>
              <a:t>, </a:t>
            </a:r>
            <a:r>
              <a:rPr lang="es-ES" altLang="en-US" sz="2200" dirty="0" err="1"/>
              <a:t>Divorced</a:t>
            </a:r>
            <a:r>
              <a:rPr lang="es-ES" altLang="en-US" sz="2200" dirty="0"/>
              <a:t>, </a:t>
            </a:r>
            <a:r>
              <a:rPr lang="es-ES" altLang="en-US" sz="2200" dirty="0" err="1"/>
              <a:t>Never-married</a:t>
            </a:r>
            <a:r>
              <a:rPr lang="es-ES" altLang="en-US" sz="2200" dirty="0"/>
              <a:t>, </a:t>
            </a:r>
            <a:r>
              <a:rPr lang="es-ES" altLang="en-US" sz="2200" dirty="0" err="1"/>
              <a:t>Separated</a:t>
            </a:r>
            <a:r>
              <a:rPr lang="es-ES" altLang="en-US" sz="2200" dirty="0"/>
              <a:t>, </a:t>
            </a:r>
            <a:r>
              <a:rPr lang="es-ES" altLang="en-US" sz="2200" dirty="0" err="1"/>
              <a:t>Widowed</a:t>
            </a:r>
            <a:r>
              <a:rPr lang="es-ES" altLang="en-US" sz="2200" dirty="0"/>
              <a:t>, </a:t>
            </a:r>
            <a:r>
              <a:rPr lang="es-ES" altLang="en-US" sz="2200" dirty="0" err="1"/>
              <a:t>Married-spouse-absent</a:t>
            </a:r>
            <a:r>
              <a:rPr lang="es-ES" altLang="en-US" sz="2200" dirty="0"/>
              <a:t>, </a:t>
            </a:r>
            <a:r>
              <a:rPr lang="es-ES" altLang="en-US" sz="2200" dirty="0" err="1"/>
              <a:t>Married</a:t>
            </a:r>
            <a:r>
              <a:rPr lang="es-ES" altLang="en-US" sz="2200" dirty="0"/>
              <a:t>-AF-</a:t>
            </a:r>
            <a:r>
              <a:rPr lang="es-ES" altLang="en-US" sz="2200" dirty="0" err="1"/>
              <a:t>spouse</a:t>
            </a:r>
            <a:r>
              <a:rPr lang="es-ES" altLang="en-US" sz="2200" dirty="0"/>
              <a:t>. Nominal</a:t>
            </a:r>
          </a:p>
          <a:p>
            <a:pPr>
              <a:lnSpc>
                <a:spcPct val="80000"/>
              </a:lnSpc>
            </a:pPr>
            <a:r>
              <a:rPr lang="es-ES" altLang="en-US" sz="2200" dirty="0"/>
              <a:t>7- </a:t>
            </a:r>
            <a:r>
              <a:rPr lang="es-ES" altLang="en-US" sz="2200" dirty="0" err="1"/>
              <a:t>occupation</a:t>
            </a:r>
            <a:r>
              <a:rPr lang="es-ES" altLang="en-US" sz="2200" dirty="0"/>
              <a:t>: Nominal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a:extLst>
              <a:ext uri="{FF2B5EF4-FFF2-40B4-BE49-F238E27FC236}">
                <a16:creationId xmlns:a16="http://schemas.microsoft.com/office/drawing/2014/main" id="{432E4772-58F5-4EAE-A16E-1856E8C6AF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9459" name="Slide Number Placeholder 5">
            <a:extLst>
              <a:ext uri="{FF2B5EF4-FFF2-40B4-BE49-F238E27FC236}">
                <a16:creationId xmlns:a16="http://schemas.microsoft.com/office/drawing/2014/main" id="{650B55CE-4F3A-4B0D-952E-0F92C97B8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DAA929C6-7216-4A09-9247-EBF1E3660F4F}" type="slidenum">
              <a:rPr lang="en-US" altLang="en-US" sz="1400"/>
              <a:pPr>
                <a:spcBef>
                  <a:spcPct val="0"/>
                </a:spcBef>
                <a:buClrTx/>
                <a:buSzTx/>
                <a:buFontTx/>
                <a:buNone/>
              </a:pPr>
              <a:t>16</a:t>
            </a:fld>
            <a:endParaRPr lang="en-US" altLang="en-US" sz="1400"/>
          </a:p>
        </p:txBody>
      </p:sp>
      <p:sp>
        <p:nvSpPr>
          <p:cNvPr id="19460" name="Rectangle 2">
            <a:extLst>
              <a:ext uri="{FF2B5EF4-FFF2-40B4-BE49-F238E27FC236}">
                <a16:creationId xmlns:a16="http://schemas.microsoft.com/office/drawing/2014/main" id="{CFCA663A-26EE-4B6C-BCCC-62D45F7F6EF6}"/>
              </a:ext>
            </a:extLst>
          </p:cNvPr>
          <p:cNvSpPr>
            <a:spLocks noGrp="1" noChangeArrowheads="1"/>
          </p:cNvSpPr>
          <p:nvPr>
            <p:ph type="title"/>
          </p:nvPr>
        </p:nvSpPr>
        <p:spPr/>
        <p:txBody>
          <a:bodyPr/>
          <a:lstStyle/>
          <a:p>
            <a:r>
              <a:rPr lang="es-ES" altLang="en-US" dirty="0" err="1"/>
              <a:t>Features</a:t>
            </a:r>
            <a:r>
              <a:rPr lang="es-ES" altLang="en-US" dirty="0"/>
              <a:t> in </a:t>
            </a:r>
            <a:r>
              <a:rPr lang="es-ES" altLang="en-US" dirty="0" err="1"/>
              <a:t>Census</a:t>
            </a:r>
            <a:endParaRPr lang="es-ES" altLang="en-US" dirty="0"/>
          </a:p>
        </p:txBody>
      </p:sp>
      <p:sp>
        <p:nvSpPr>
          <p:cNvPr id="19461" name="Rectangle 3">
            <a:extLst>
              <a:ext uri="{FF2B5EF4-FFF2-40B4-BE49-F238E27FC236}">
                <a16:creationId xmlns:a16="http://schemas.microsoft.com/office/drawing/2014/main" id="{137F4EC9-51F8-49B9-8247-E14D700B0E8A}"/>
              </a:ext>
            </a:extLst>
          </p:cNvPr>
          <p:cNvSpPr>
            <a:spLocks noGrp="1" noChangeArrowheads="1"/>
          </p:cNvSpPr>
          <p:nvPr>
            <p:ph type="body" idx="1"/>
          </p:nvPr>
        </p:nvSpPr>
        <p:spPr/>
        <p:txBody>
          <a:bodyPr/>
          <a:lstStyle/>
          <a:p>
            <a:pPr>
              <a:lnSpc>
                <a:spcPct val="80000"/>
              </a:lnSpc>
            </a:pPr>
            <a:r>
              <a:rPr lang="es-ES" altLang="en-US" sz="2400" dirty="0"/>
              <a:t>8-relationship: </a:t>
            </a:r>
            <a:r>
              <a:rPr lang="es-ES" altLang="en-US" sz="2400" dirty="0" err="1"/>
              <a:t>Wife</a:t>
            </a:r>
            <a:r>
              <a:rPr lang="es-ES" altLang="en-US" sz="2400" dirty="0"/>
              <a:t>, </a:t>
            </a:r>
            <a:r>
              <a:rPr lang="es-ES" altLang="en-US" sz="2400" dirty="0" err="1"/>
              <a:t>Own-child</a:t>
            </a:r>
            <a:r>
              <a:rPr lang="es-ES" altLang="en-US" sz="2400" dirty="0"/>
              <a:t>, </a:t>
            </a:r>
            <a:r>
              <a:rPr lang="es-ES" altLang="en-US" sz="2400" dirty="0" err="1"/>
              <a:t>Husband</a:t>
            </a:r>
            <a:r>
              <a:rPr lang="es-ES" altLang="en-US" sz="2400" dirty="0"/>
              <a:t>, </a:t>
            </a:r>
            <a:r>
              <a:rPr lang="es-ES" altLang="en-US" sz="2400" dirty="0" err="1"/>
              <a:t>Not</a:t>
            </a:r>
            <a:r>
              <a:rPr lang="es-ES" altLang="en-US" sz="2400" dirty="0"/>
              <a:t>-in-</a:t>
            </a:r>
            <a:r>
              <a:rPr lang="es-ES" altLang="en-US" sz="2400" dirty="0" err="1"/>
              <a:t>family</a:t>
            </a:r>
            <a:r>
              <a:rPr lang="es-ES" altLang="en-US" sz="2400" dirty="0"/>
              <a:t>, </a:t>
            </a:r>
            <a:r>
              <a:rPr lang="es-ES" altLang="en-US" sz="2400" dirty="0" err="1"/>
              <a:t>Other-relative</a:t>
            </a:r>
            <a:r>
              <a:rPr lang="es-ES" altLang="en-US" sz="2400" dirty="0"/>
              <a:t>, </a:t>
            </a:r>
            <a:r>
              <a:rPr lang="es-ES" altLang="en-US" sz="2400" dirty="0" err="1"/>
              <a:t>Unmarried</a:t>
            </a:r>
            <a:r>
              <a:rPr lang="es-ES" altLang="en-US" sz="2400" dirty="0"/>
              <a:t>. Nominal</a:t>
            </a:r>
          </a:p>
          <a:p>
            <a:pPr>
              <a:lnSpc>
                <a:spcPct val="80000"/>
              </a:lnSpc>
            </a:pPr>
            <a:r>
              <a:rPr lang="es-ES" altLang="en-US" sz="2400" dirty="0"/>
              <a:t>9-race: White, </a:t>
            </a:r>
            <a:r>
              <a:rPr lang="es-ES" altLang="en-US" sz="2400" dirty="0" err="1"/>
              <a:t>Asian-Pac-Islander</a:t>
            </a:r>
            <a:r>
              <a:rPr lang="es-ES" altLang="en-US" sz="2400" dirty="0"/>
              <a:t>, </a:t>
            </a:r>
            <a:r>
              <a:rPr lang="es-ES" altLang="en-US" sz="2400" dirty="0" err="1"/>
              <a:t>Amer-Indian-Eskimo</a:t>
            </a:r>
            <a:r>
              <a:rPr lang="es-ES" altLang="en-US" sz="2400" dirty="0"/>
              <a:t>, </a:t>
            </a:r>
            <a:r>
              <a:rPr lang="es-ES" altLang="en-US" sz="2400" dirty="0" err="1"/>
              <a:t>Other</a:t>
            </a:r>
            <a:r>
              <a:rPr lang="es-ES" altLang="en-US" sz="2400" dirty="0"/>
              <a:t>, Black. Nominal</a:t>
            </a:r>
          </a:p>
          <a:p>
            <a:pPr>
              <a:lnSpc>
                <a:spcPct val="80000"/>
              </a:lnSpc>
            </a:pPr>
            <a:r>
              <a:rPr lang="es-ES" altLang="en-US" sz="2400" dirty="0"/>
              <a:t>10-sex: </a:t>
            </a:r>
            <a:r>
              <a:rPr lang="es-ES" altLang="en-US" sz="2400" dirty="0" err="1"/>
              <a:t>Female</a:t>
            </a:r>
            <a:r>
              <a:rPr lang="es-ES" altLang="en-US" sz="2400" dirty="0"/>
              <a:t>[0], </a:t>
            </a:r>
            <a:r>
              <a:rPr lang="es-ES" altLang="en-US" sz="2400" dirty="0" err="1"/>
              <a:t>Male</a:t>
            </a:r>
            <a:r>
              <a:rPr lang="es-ES" altLang="en-US" sz="2400" dirty="0"/>
              <a:t>[1]. Nominal-</a:t>
            </a:r>
            <a:r>
              <a:rPr lang="es-ES" altLang="en-US" sz="2400" dirty="0" err="1"/>
              <a:t>Binary</a:t>
            </a:r>
            <a:r>
              <a:rPr lang="es-ES" altLang="en-US" sz="2400" dirty="0"/>
              <a:t>.</a:t>
            </a:r>
          </a:p>
          <a:p>
            <a:pPr>
              <a:lnSpc>
                <a:spcPct val="80000"/>
              </a:lnSpc>
            </a:pPr>
            <a:r>
              <a:rPr lang="es-ES" altLang="en-US" sz="2400" dirty="0"/>
              <a:t>11-capital-gain: </a:t>
            </a:r>
            <a:r>
              <a:rPr lang="es-ES" altLang="en-US" sz="2700" dirty="0" err="1"/>
              <a:t>continuous</a:t>
            </a:r>
            <a:r>
              <a:rPr lang="es-ES" altLang="en-US" sz="2400" dirty="0"/>
              <a:t>.</a:t>
            </a:r>
          </a:p>
          <a:p>
            <a:pPr>
              <a:lnSpc>
                <a:spcPct val="80000"/>
              </a:lnSpc>
            </a:pPr>
            <a:r>
              <a:rPr lang="es-ES" altLang="en-US" sz="2400" dirty="0"/>
              <a:t>12-capital-loss: </a:t>
            </a:r>
            <a:r>
              <a:rPr lang="es-ES" altLang="en-US" sz="2700" dirty="0" err="1"/>
              <a:t>continuous</a:t>
            </a:r>
            <a:r>
              <a:rPr lang="es-ES" altLang="en-US" sz="2400" dirty="0"/>
              <a:t>.</a:t>
            </a:r>
          </a:p>
          <a:p>
            <a:pPr>
              <a:lnSpc>
                <a:spcPct val="80000"/>
              </a:lnSpc>
            </a:pPr>
            <a:r>
              <a:rPr lang="es-ES" altLang="en-US" sz="2400" dirty="0"/>
              <a:t>13-hours-per-week: </a:t>
            </a:r>
            <a:r>
              <a:rPr lang="es-ES" altLang="en-US" sz="2700" dirty="0" err="1"/>
              <a:t>continuous</a:t>
            </a:r>
            <a:r>
              <a:rPr lang="es-ES" altLang="en-US" sz="2400" dirty="0"/>
              <a:t>.</a:t>
            </a:r>
          </a:p>
          <a:p>
            <a:pPr>
              <a:lnSpc>
                <a:spcPct val="80000"/>
              </a:lnSpc>
            </a:pPr>
            <a:r>
              <a:rPr lang="es-ES" altLang="en-US" sz="2400" dirty="0"/>
              <a:t>14-native-country: nominal</a:t>
            </a:r>
          </a:p>
          <a:p>
            <a:pPr>
              <a:lnSpc>
                <a:spcPct val="80000"/>
              </a:lnSpc>
            </a:pPr>
            <a:r>
              <a:rPr lang="es-ES" altLang="en-US" sz="2400" dirty="0"/>
              <a:t>15 </a:t>
            </a:r>
            <a:r>
              <a:rPr lang="es-ES" altLang="en-US" sz="2400" dirty="0" err="1"/>
              <a:t>Salary</a:t>
            </a:r>
            <a:r>
              <a:rPr lang="es-ES" altLang="en-US" sz="2400" dirty="0"/>
              <a:t>: &gt;50K [2], &lt;=50K [1]. </a:t>
            </a:r>
          </a:p>
          <a:p>
            <a:pPr>
              <a:lnSpc>
                <a:spcPct val="80000"/>
              </a:lnSpc>
            </a:pPr>
            <a:endParaRPr lang="es-E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50F8A79-EC25-4811-BF65-AC3DA694A261}"/>
              </a:ext>
            </a:extLst>
          </p:cNvPr>
          <p:cNvSpPr>
            <a:spLocks noGrp="1" noChangeArrowheads="1"/>
          </p:cNvSpPr>
          <p:nvPr>
            <p:ph type="title"/>
          </p:nvPr>
        </p:nvSpPr>
        <p:spPr>
          <a:xfrm>
            <a:off x="2286000" y="533400"/>
            <a:ext cx="7696200" cy="533400"/>
          </a:xfrm>
        </p:spPr>
        <p:txBody>
          <a:bodyPr/>
          <a:lstStyle/>
          <a:p>
            <a:r>
              <a:rPr lang="es-ES" altLang="en-US" sz="2900" dirty="0" err="1"/>
              <a:t>The</a:t>
            </a:r>
            <a:r>
              <a:rPr lang="es-ES" altLang="en-US" sz="2900" dirty="0"/>
              <a:t> </a:t>
            </a:r>
            <a:r>
              <a:rPr lang="es-ES" altLang="en-US" sz="2900" dirty="0" err="1"/>
              <a:t>census</a:t>
            </a:r>
            <a:r>
              <a:rPr lang="es-ES" altLang="en-US" sz="2900" dirty="0"/>
              <a:t> </a:t>
            </a:r>
            <a:r>
              <a:rPr lang="es-ES" altLang="en-US" sz="2900"/>
              <a:t>dataset</a:t>
            </a:r>
            <a:endParaRPr lang="es-ES" altLang="en-US" sz="2900" dirty="0"/>
          </a:p>
        </p:txBody>
      </p:sp>
      <p:graphicFrame>
        <p:nvGraphicFramePr>
          <p:cNvPr id="20483" name="Object 2">
            <a:extLst>
              <a:ext uri="{FF2B5EF4-FFF2-40B4-BE49-F238E27FC236}">
                <a16:creationId xmlns:a16="http://schemas.microsoft.com/office/drawing/2014/main" id="{6BEF7F10-49BB-4D2E-8B22-34C9DDEEB413}"/>
              </a:ext>
            </a:extLst>
          </p:cNvPr>
          <p:cNvGraphicFramePr>
            <a:graphicFrameLocks noChangeAspect="1"/>
          </p:cNvGraphicFramePr>
          <p:nvPr/>
        </p:nvGraphicFramePr>
        <p:xfrm>
          <a:off x="2286000" y="1066800"/>
          <a:ext cx="7467600" cy="5029200"/>
        </p:xfrm>
        <a:graphic>
          <a:graphicData uri="http://schemas.openxmlformats.org/presentationml/2006/ole">
            <mc:AlternateContent xmlns:mc="http://schemas.openxmlformats.org/markup-compatibility/2006">
              <mc:Choice xmlns:v="urn:schemas-microsoft-com:vml" Requires="v">
                <p:oleObj spid="_x0000_s20531" name="Worksheet" r:id="rId3" imgW="8109360" imgH="4601160" progId="Excel.Sheet.8">
                  <p:embed/>
                </p:oleObj>
              </mc:Choice>
              <mc:Fallback>
                <p:oleObj name="Worksheet" r:id="rId3" imgW="8109360" imgH="4601160"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66800"/>
                        <a:ext cx="7467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Slide Number Placeholder 3">
            <a:extLst>
              <a:ext uri="{FF2B5EF4-FFF2-40B4-BE49-F238E27FC236}">
                <a16:creationId xmlns:a16="http://schemas.microsoft.com/office/drawing/2014/main" id="{C25237FE-60E9-4D26-AE0C-E659E0BF92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FAA2D2C-4F10-4BBD-A540-3656EDDAC45C}" type="slidenum">
              <a:rPr lang="en-US" altLang="en-US" sz="1400"/>
              <a:pPr>
                <a:spcBef>
                  <a:spcPct val="0"/>
                </a:spcBef>
                <a:buClrTx/>
                <a:buSzTx/>
                <a:buFontTx/>
                <a:buNone/>
              </a:pPr>
              <a:t>17</a:t>
            </a:fld>
            <a:endParaRPr lang="en-US" altLang="en-US" sz="1400"/>
          </a:p>
        </p:txBody>
      </p:sp>
      <p:sp>
        <p:nvSpPr>
          <p:cNvPr id="20485" name="Footer Placeholder 4">
            <a:extLst>
              <a:ext uri="{FF2B5EF4-FFF2-40B4-BE49-F238E27FC236}">
                <a16:creationId xmlns:a16="http://schemas.microsoft.com/office/drawing/2014/main" id="{AD3D30BB-D463-4F34-8B2A-D3EBC4A348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1AC8E5B-AF08-4DA6-BC58-B16F202E422B}"/>
              </a:ext>
            </a:extLst>
          </p:cNvPr>
          <p:cNvSpPr>
            <a:spLocks noGrp="1" noChangeArrowheads="1"/>
          </p:cNvSpPr>
          <p:nvPr>
            <p:ph type="title"/>
          </p:nvPr>
        </p:nvSpPr>
        <p:spPr/>
        <p:txBody>
          <a:bodyPr/>
          <a:lstStyle/>
          <a:p>
            <a:r>
              <a:rPr lang="en-US" altLang="en-US" dirty="0"/>
              <a:t>Reading the data file using Python</a:t>
            </a:r>
          </a:p>
        </p:txBody>
      </p:sp>
      <p:sp>
        <p:nvSpPr>
          <p:cNvPr id="19459" name="Footer Placeholder 2">
            <a:extLst>
              <a:ext uri="{FF2B5EF4-FFF2-40B4-BE49-F238E27FC236}">
                <a16:creationId xmlns:a16="http://schemas.microsoft.com/office/drawing/2014/main" id="{0CCECBAE-4A44-4516-852C-036485AF78B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19460" name="Slide Number Placeholder 3">
            <a:extLst>
              <a:ext uri="{FF2B5EF4-FFF2-40B4-BE49-F238E27FC236}">
                <a16:creationId xmlns:a16="http://schemas.microsoft.com/office/drawing/2014/main" id="{604443B7-701C-4862-977D-657CF790ED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77F78960-6993-4BDF-A2E0-CB5C7B82C2B1}" type="slidenum">
              <a:rPr lang="en-US" altLang="en-US" sz="1400"/>
              <a:pPr>
                <a:spcBef>
                  <a:spcPct val="0"/>
                </a:spcBef>
                <a:buClrTx/>
                <a:buSzTx/>
                <a:buFontTx/>
                <a:buNone/>
              </a:pPr>
              <a:t>18</a:t>
            </a:fld>
            <a:endParaRPr lang="en-US" altLang="en-US" sz="1400"/>
          </a:p>
        </p:txBody>
      </p:sp>
      <p:sp>
        <p:nvSpPr>
          <p:cNvPr id="19461" name="TextBox 4">
            <a:extLst>
              <a:ext uri="{FF2B5EF4-FFF2-40B4-BE49-F238E27FC236}">
                <a16:creationId xmlns:a16="http://schemas.microsoft.com/office/drawing/2014/main" id="{233D8290-1B38-46F7-86F5-BDF56D7807DB}"/>
              </a:ext>
            </a:extLst>
          </p:cNvPr>
          <p:cNvSpPr txBox="1">
            <a:spLocks noChangeArrowheads="1"/>
          </p:cNvSpPr>
          <p:nvPr/>
        </p:nvSpPr>
        <p:spPr bwMode="auto">
          <a:xfrm>
            <a:off x="2209800" y="2057401"/>
            <a:ext cx="845820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dirty="0"/>
              <a:t>import pandas as </a:t>
            </a:r>
            <a:r>
              <a:rPr lang="en-US" altLang="en-US" sz="1800" dirty="0" err="1"/>
              <a:t>pd</a:t>
            </a:r>
            <a:r>
              <a:rPr lang="en-US" altLang="en-US" sz="1800" dirty="0"/>
              <a:t> </a:t>
            </a:r>
          </a:p>
          <a:p>
            <a:pPr>
              <a:spcBef>
                <a:spcPct val="0"/>
              </a:spcBef>
              <a:buClrTx/>
              <a:buSzTx/>
              <a:buFontTx/>
              <a:buNone/>
            </a:pPr>
            <a:r>
              <a:rPr lang="en-US" altLang="en-US" sz="1800" dirty="0" err="1"/>
              <a:t>df</a:t>
            </a:r>
            <a:r>
              <a:rPr lang="en-US" altLang="en-US" sz="1800" dirty="0"/>
              <a:t> = </a:t>
            </a:r>
            <a:r>
              <a:rPr lang="en-US" altLang="en-US" sz="1800" dirty="0" err="1"/>
              <a:t>pd.read_csv</a:t>
            </a:r>
            <a:r>
              <a:rPr lang="en-US" altLang="en-US" sz="1800" dirty="0"/>
              <a:t>('https://archive.ics.uci.edu/ml/machine-learning-databases/adult/</a:t>
            </a:r>
            <a:r>
              <a:rPr lang="en-US" altLang="en-US" sz="1800" dirty="0" err="1"/>
              <a:t>adult.data</a:t>
            </a:r>
            <a:r>
              <a:rPr lang="en-US" altLang="en-US" sz="1800" dirty="0"/>
              <a:t>', header=None, </a:t>
            </a:r>
            <a:r>
              <a:rPr lang="en-US" altLang="en-US" sz="1800" dirty="0" err="1"/>
              <a:t>sep</a:t>
            </a:r>
            <a:r>
              <a:rPr lang="en-US" altLang="en-US" sz="1800" dirty="0"/>
              <a:t>=',‘,</a:t>
            </a:r>
            <a:r>
              <a:rPr lang="en-US" altLang="en-US" sz="1800" dirty="0" err="1"/>
              <a:t>na_values</a:t>
            </a:r>
            <a:r>
              <a:rPr lang="en-US" altLang="en-US" sz="1800" dirty="0"/>
              <a:t>=“ ?”) </a:t>
            </a:r>
          </a:p>
          <a:p>
            <a:pPr>
              <a:spcBef>
                <a:spcPct val="0"/>
              </a:spcBef>
              <a:buClrTx/>
              <a:buSzTx/>
              <a:buFontTx/>
              <a:buNone/>
            </a:pPr>
            <a:r>
              <a:rPr lang="en-US" altLang="en-US" sz="1800" dirty="0" err="1"/>
              <a:t>df.columns</a:t>
            </a:r>
            <a:r>
              <a:rPr lang="en-US" altLang="en-US" sz="1800" dirty="0"/>
              <a:t>=['v1', 'v2', 'v3', 'v4',v5','v6','v7','v8','v9','v10','v11','v12','v13','v14','class’]</a:t>
            </a:r>
          </a:p>
          <a:p>
            <a:pPr>
              <a:spcBef>
                <a:spcPct val="0"/>
              </a:spcBef>
              <a:buClrTx/>
              <a:buSzTx/>
              <a:buFontTx/>
              <a:buNone/>
            </a:pPr>
            <a:endParaRPr lang="en-US" altLang="en-US" sz="1800" dirty="0"/>
          </a:p>
          <a:p>
            <a:pPr>
              <a:spcBef>
                <a:spcPct val="0"/>
              </a:spcBef>
              <a:buClrTx/>
              <a:buSzTx/>
              <a:buFontTx/>
              <a:buNone/>
            </a:pPr>
            <a:endParaRPr lang="en-US" altLang="en-US" sz="1800" dirty="0"/>
          </a:p>
          <a:p>
            <a:pPr>
              <a:spcBef>
                <a:spcPct val="0"/>
              </a:spcBef>
              <a:buClrTx/>
              <a:buSzTx/>
              <a:buFontTx/>
              <a:buNone/>
            </a:pPr>
            <a:r>
              <a:rPr lang="en-US" altLang="en-US" sz="1800" dirty="0"/>
              <a:t>Another way:</a:t>
            </a:r>
          </a:p>
          <a:p>
            <a:pPr>
              <a:spcBef>
                <a:spcPct val="0"/>
              </a:spcBef>
              <a:buClrTx/>
              <a:buSzTx/>
              <a:buFontTx/>
              <a:buNone/>
            </a:pPr>
            <a:r>
              <a:rPr lang="en-US" altLang="en-US" sz="1800" dirty="0"/>
              <a:t> import pandas</a:t>
            </a:r>
          </a:p>
          <a:p>
            <a:pPr>
              <a:spcBef>
                <a:spcPct val="0"/>
              </a:spcBef>
              <a:buClrTx/>
              <a:buSzTx/>
              <a:buFontTx/>
              <a:buNone/>
            </a:pPr>
            <a:r>
              <a:rPr lang="en-US" altLang="en-US" sz="1800" dirty="0"/>
              <a:t>names=['v1','v2','v3','v4','v5','v6','v7','v8','v9','v10','v11','v12','v13','v14','clase']</a:t>
            </a:r>
          </a:p>
          <a:p>
            <a:pPr>
              <a:spcBef>
                <a:spcPct val="0"/>
              </a:spcBef>
              <a:buClrTx/>
              <a:buSzTx/>
              <a:buFontTx/>
              <a:buNone/>
            </a:pPr>
            <a:r>
              <a:rPr lang="en-US" altLang="en-US" sz="1800" dirty="0"/>
              <a:t>data=</a:t>
            </a:r>
            <a:r>
              <a:rPr lang="en-US" altLang="en-US" sz="1800" dirty="0" err="1"/>
              <a:t>pandas.read_csv</a:t>
            </a:r>
            <a:r>
              <a:rPr lang="en-US" altLang="en-US" sz="1800" dirty="0"/>
              <a:t>('c://PW-PR/</a:t>
            </a:r>
            <a:r>
              <a:rPr lang="en-US" altLang="en-US" sz="1800" dirty="0" err="1"/>
              <a:t>census.csv',names</a:t>
            </a:r>
            <a:r>
              <a:rPr lang="en-US" altLang="en-US" sz="1800" dirty="0"/>
              <a:t>=names)</a:t>
            </a:r>
          </a:p>
          <a:p>
            <a:pPr>
              <a:spcBef>
                <a:spcPct val="0"/>
              </a:spcBef>
              <a:buClrTx/>
              <a:buSzTx/>
              <a:buFontTx/>
              <a:buNone/>
            </a:pPr>
            <a:r>
              <a:rPr lang="en-US" altLang="en-US" sz="1800" dirty="0"/>
              <a:t>print(</a:t>
            </a:r>
            <a:r>
              <a:rPr lang="en-US" altLang="en-US" sz="1800" dirty="0" err="1"/>
              <a:t>data.shape</a:t>
            </a:r>
            <a:r>
              <a:rPr lang="en-US" altLang="en-US" sz="1800" dirty="0"/>
              <a:t>)</a:t>
            </a:r>
          </a:p>
          <a:p>
            <a:pPr>
              <a:spcBef>
                <a:spcPct val="0"/>
              </a:spcBef>
              <a:buClrTx/>
              <a:buSzTx/>
              <a:buFontTx/>
              <a:buNone/>
            </a:pPr>
            <a:r>
              <a:rPr lang="en-US" altLang="en-US" sz="1800" dirty="0"/>
              <a:t>(32562, 15)</a:t>
            </a:r>
          </a:p>
          <a:p>
            <a:pPr>
              <a:spcBef>
                <a:spcPct val="0"/>
              </a:spcBef>
              <a:buClrTx/>
              <a:buSzTx/>
              <a:buFontTx/>
              <a:buNone/>
            </a:pPr>
            <a:r>
              <a:rPr lang="en-US" altLang="en-US" sz="1800" dirty="0" err="1"/>
              <a:t>data.describe</a:t>
            </a:r>
            <a:r>
              <a:rPr lang="en-US" altLang="en-US" sz="1800" dirty="0"/>
              <a:t>()</a:t>
            </a:r>
          </a:p>
        </p:txBody>
      </p:sp>
    </p:spTree>
    <p:extLst>
      <p:ext uri="{BB962C8B-B14F-4D97-AF65-F5344CB8AC3E}">
        <p14:creationId xmlns:p14="http://schemas.microsoft.com/office/powerpoint/2010/main" val="24354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a:extLst>
              <a:ext uri="{FF2B5EF4-FFF2-40B4-BE49-F238E27FC236}">
                <a16:creationId xmlns:a16="http://schemas.microsoft.com/office/drawing/2014/main" id="{70038C23-7E25-4DD5-953A-22315F6588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27651" name="Slide Number Placeholder 5">
            <a:extLst>
              <a:ext uri="{FF2B5EF4-FFF2-40B4-BE49-F238E27FC236}">
                <a16:creationId xmlns:a16="http://schemas.microsoft.com/office/drawing/2014/main" id="{6110AA22-627F-419C-9167-7EEEF9E85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5D7FA44A-0EF8-48CE-9B47-31C0A1B1C81B}" type="slidenum">
              <a:rPr lang="en-US" altLang="en-US" sz="1400"/>
              <a:pPr>
                <a:spcBef>
                  <a:spcPct val="0"/>
                </a:spcBef>
                <a:buClrTx/>
                <a:buSzTx/>
                <a:buFontTx/>
                <a:buNone/>
              </a:pPr>
              <a:t>19</a:t>
            </a:fld>
            <a:endParaRPr lang="en-US" altLang="en-US" sz="1400"/>
          </a:p>
        </p:txBody>
      </p:sp>
      <p:sp>
        <p:nvSpPr>
          <p:cNvPr id="27652" name="Rectangle 2">
            <a:extLst>
              <a:ext uri="{FF2B5EF4-FFF2-40B4-BE49-F238E27FC236}">
                <a16:creationId xmlns:a16="http://schemas.microsoft.com/office/drawing/2014/main" id="{C4789BAF-3C87-4951-915E-A1EBCA2E488D}"/>
              </a:ext>
            </a:extLst>
          </p:cNvPr>
          <p:cNvSpPr>
            <a:spLocks noGrp="1" noChangeArrowheads="1"/>
          </p:cNvSpPr>
          <p:nvPr>
            <p:ph type="title"/>
          </p:nvPr>
        </p:nvSpPr>
        <p:spPr/>
        <p:txBody>
          <a:bodyPr/>
          <a:lstStyle/>
          <a:p>
            <a:r>
              <a:rPr lang="es-ES" altLang="en-US" dirty="0" err="1"/>
              <a:t>Pyhton</a:t>
            </a:r>
            <a:r>
              <a:rPr lang="es-ES" altLang="en-US" dirty="0"/>
              <a:t> </a:t>
            </a:r>
            <a:r>
              <a:rPr lang="es-ES" altLang="en-US" dirty="0" err="1"/>
              <a:t>functions</a:t>
            </a:r>
            <a:r>
              <a:rPr lang="es-ES" altLang="en-US" dirty="0"/>
              <a:t> </a:t>
            </a:r>
            <a:r>
              <a:rPr lang="es-ES" altLang="en-US" dirty="0" err="1"/>
              <a:t>dealing</a:t>
            </a:r>
            <a:r>
              <a:rPr lang="es-ES" altLang="en-US" dirty="0"/>
              <a:t> </a:t>
            </a:r>
            <a:r>
              <a:rPr lang="es-ES" altLang="en-US" dirty="0" err="1"/>
              <a:t>with</a:t>
            </a:r>
            <a:r>
              <a:rPr lang="es-ES" altLang="en-US" dirty="0"/>
              <a:t> </a:t>
            </a:r>
            <a:r>
              <a:rPr lang="es-ES" altLang="en-US" dirty="0" err="1"/>
              <a:t>missing</a:t>
            </a:r>
            <a:r>
              <a:rPr lang="es-ES" altLang="en-US" dirty="0"/>
              <a:t> </a:t>
            </a:r>
            <a:r>
              <a:rPr lang="es-ES" altLang="en-US" dirty="0" err="1"/>
              <a:t>values</a:t>
            </a:r>
            <a:r>
              <a:rPr lang="es-ES" altLang="en-US" dirty="0"/>
              <a:t> </a:t>
            </a:r>
          </a:p>
        </p:txBody>
      </p:sp>
      <p:sp>
        <p:nvSpPr>
          <p:cNvPr id="27653" name="Rectangle 3">
            <a:extLst>
              <a:ext uri="{FF2B5EF4-FFF2-40B4-BE49-F238E27FC236}">
                <a16:creationId xmlns:a16="http://schemas.microsoft.com/office/drawing/2014/main" id="{B193D3C8-432B-4D4C-81B3-6239C616DB7C}"/>
              </a:ext>
            </a:extLst>
          </p:cNvPr>
          <p:cNvSpPr>
            <a:spLocks noGrp="1" noChangeArrowheads="1"/>
          </p:cNvSpPr>
          <p:nvPr>
            <p:ph type="body" idx="1"/>
          </p:nvPr>
        </p:nvSpPr>
        <p:spPr>
          <a:xfrm>
            <a:off x="1828800" y="1752600"/>
            <a:ext cx="8839200" cy="4495800"/>
          </a:xfrm>
        </p:spPr>
        <p:txBody>
          <a:bodyPr/>
          <a:lstStyle/>
          <a:p>
            <a:pPr marL="0" indent="0">
              <a:lnSpc>
                <a:spcPct val="80000"/>
              </a:lnSpc>
              <a:spcBef>
                <a:spcPct val="35000"/>
              </a:spcBef>
              <a:buNone/>
            </a:pPr>
            <a:r>
              <a:rPr lang="es-ES" altLang="en-US" sz="2000" dirty="0" err="1"/>
              <a:t>Asssuning</a:t>
            </a:r>
            <a:r>
              <a:rPr lang="es-ES" altLang="en-US" sz="2000" dirty="0"/>
              <a:t> </a:t>
            </a:r>
            <a:r>
              <a:rPr lang="es-ES" altLang="en-US" sz="2000" dirty="0" err="1"/>
              <a:t>that</a:t>
            </a:r>
            <a:r>
              <a:rPr lang="es-ES" altLang="en-US" sz="2000" dirty="0"/>
              <a:t> </a:t>
            </a:r>
            <a:r>
              <a:rPr lang="es-ES" altLang="en-US" sz="2000" dirty="0" err="1"/>
              <a:t>df</a:t>
            </a:r>
            <a:r>
              <a:rPr lang="es-ES" altLang="en-US" sz="2000" dirty="0"/>
              <a:t> </a:t>
            </a:r>
            <a:r>
              <a:rPr lang="es-ES" altLang="en-US" sz="2000" dirty="0" err="1"/>
              <a:t>is</a:t>
            </a:r>
            <a:r>
              <a:rPr lang="es-ES" altLang="en-US" sz="2000" dirty="0"/>
              <a:t> a Pandas </a:t>
            </a:r>
            <a:r>
              <a:rPr lang="es-ES" altLang="en-US" sz="2000" dirty="0" err="1"/>
              <a:t>dataframe</a:t>
            </a:r>
            <a:endParaRPr lang="es-ES" altLang="en-US" sz="2000" dirty="0"/>
          </a:p>
          <a:p>
            <a:pPr>
              <a:lnSpc>
                <a:spcPct val="80000"/>
              </a:lnSpc>
              <a:spcBef>
                <a:spcPct val="35000"/>
              </a:spcBef>
            </a:pPr>
            <a:r>
              <a:rPr lang="es-ES" altLang="en-US" sz="2000" dirty="0" err="1"/>
              <a:t>To</a:t>
            </a:r>
            <a:r>
              <a:rPr lang="es-ES" altLang="en-US" sz="2000" dirty="0"/>
              <a:t> </a:t>
            </a:r>
            <a:r>
              <a:rPr lang="es-ES" altLang="en-US" sz="2000" dirty="0" err="1"/>
              <a:t>find</a:t>
            </a:r>
            <a:r>
              <a:rPr lang="es-ES" altLang="en-US" sz="2000" dirty="0"/>
              <a:t> </a:t>
            </a:r>
            <a:r>
              <a:rPr lang="es-ES" altLang="en-US" sz="2000" dirty="0" err="1"/>
              <a:t>out</a:t>
            </a:r>
            <a:r>
              <a:rPr lang="es-ES" altLang="en-US" sz="2000" dirty="0"/>
              <a:t> </a:t>
            </a:r>
            <a:r>
              <a:rPr lang="es-ES" altLang="en-US" sz="2000" dirty="0" err="1"/>
              <a:t>columns</a:t>
            </a:r>
            <a:r>
              <a:rPr lang="es-ES" altLang="en-US" sz="2000" dirty="0"/>
              <a:t> </a:t>
            </a:r>
            <a:r>
              <a:rPr lang="es-ES" altLang="en-US" sz="2000" dirty="0" err="1"/>
              <a:t>containing</a:t>
            </a:r>
            <a:r>
              <a:rPr lang="es-ES" altLang="en-US" sz="2000" dirty="0"/>
              <a:t>   </a:t>
            </a:r>
            <a:r>
              <a:rPr lang="es-ES" altLang="en-US" sz="2000" dirty="0" err="1"/>
              <a:t>missing</a:t>
            </a:r>
            <a:r>
              <a:rPr lang="es-ES" altLang="en-US" sz="2000" dirty="0"/>
              <a:t> </a:t>
            </a:r>
            <a:r>
              <a:rPr lang="es-ES" altLang="en-US" sz="2000" dirty="0" err="1"/>
              <a:t>values</a:t>
            </a:r>
            <a:endParaRPr lang="es-ES" altLang="en-US" sz="2000" dirty="0"/>
          </a:p>
          <a:p>
            <a:pPr>
              <a:lnSpc>
                <a:spcPct val="80000"/>
              </a:lnSpc>
              <a:spcBef>
                <a:spcPct val="35000"/>
              </a:spcBef>
              <a:buNone/>
            </a:pPr>
            <a:r>
              <a:rPr lang="es-ES" altLang="en-US" sz="2000" b="1" dirty="0"/>
              <a:t>	</a:t>
            </a:r>
            <a:r>
              <a:rPr lang="en-US" altLang="en-US" sz="2000" b="1" dirty="0" err="1"/>
              <a:t>colmiss</a:t>
            </a:r>
            <a:r>
              <a:rPr lang="en-US" altLang="en-US" sz="2000" b="1" dirty="0"/>
              <a:t>=</a:t>
            </a:r>
            <a:r>
              <a:rPr lang="en-US" altLang="en-US" sz="2000" b="1" dirty="0" err="1"/>
              <a:t>df.columns</a:t>
            </a:r>
            <a:r>
              <a:rPr lang="en-US" altLang="en-US" sz="2000" b="1" dirty="0"/>
              <a:t>[</a:t>
            </a:r>
            <a:r>
              <a:rPr lang="en-US" altLang="en-US" sz="2000" b="1" dirty="0" err="1"/>
              <a:t>df.isnull</a:t>
            </a:r>
            <a:r>
              <a:rPr lang="en-US" altLang="en-US" sz="2000" b="1" dirty="0"/>
              <a:t>().any()].</a:t>
            </a:r>
            <a:r>
              <a:rPr lang="en-US" altLang="en-US" sz="2000" b="1" dirty="0" err="1"/>
              <a:t>tolist</a:t>
            </a:r>
            <a:r>
              <a:rPr lang="en-US" altLang="en-US" sz="2000" b="1" dirty="0"/>
              <a:t>()</a:t>
            </a:r>
            <a:endParaRPr lang="es-ES" altLang="en-US" sz="2000" dirty="0"/>
          </a:p>
          <a:p>
            <a:pPr>
              <a:lnSpc>
                <a:spcPct val="80000"/>
              </a:lnSpc>
              <a:spcBef>
                <a:spcPct val="35000"/>
              </a:spcBef>
            </a:pPr>
            <a:r>
              <a:rPr lang="es-ES" altLang="en-US" sz="2000" dirty="0" err="1"/>
              <a:t>To</a:t>
            </a:r>
            <a:r>
              <a:rPr lang="es-ES" altLang="en-US" sz="2000" dirty="0"/>
              <a:t> </a:t>
            </a:r>
            <a:r>
              <a:rPr lang="es-ES" altLang="en-US" sz="2000" dirty="0" err="1"/>
              <a:t>find</a:t>
            </a:r>
            <a:r>
              <a:rPr lang="es-ES" altLang="en-US" sz="2000" dirty="0"/>
              <a:t> </a:t>
            </a:r>
            <a:r>
              <a:rPr lang="es-ES" altLang="en-US" sz="2000" dirty="0" err="1"/>
              <a:t>out</a:t>
            </a:r>
            <a:r>
              <a:rPr lang="es-ES" altLang="en-US" sz="2000" dirty="0"/>
              <a:t> </a:t>
            </a:r>
            <a:r>
              <a:rPr lang="es-ES" altLang="en-US" sz="2000" dirty="0" err="1"/>
              <a:t>columns</a:t>
            </a:r>
            <a:r>
              <a:rPr lang="es-ES" altLang="en-US" sz="2000" dirty="0"/>
              <a:t> </a:t>
            </a:r>
            <a:r>
              <a:rPr lang="es-ES" altLang="en-US" sz="2000" dirty="0" err="1"/>
              <a:t>containing</a:t>
            </a:r>
            <a:r>
              <a:rPr lang="es-ES" altLang="en-US" sz="2000" dirty="0"/>
              <a:t>   </a:t>
            </a:r>
            <a:r>
              <a:rPr lang="es-ES" altLang="en-US" sz="2000" dirty="0" err="1"/>
              <a:t>missing</a:t>
            </a:r>
            <a:r>
              <a:rPr lang="es-ES" altLang="en-US" sz="2000" dirty="0"/>
              <a:t> </a:t>
            </a:r>
            <a:r>
              <a:rPr lang="es-ES" altLang="en-US" sz="2000" dirty="0" err="1"/>
              <a:t>values</a:t>
            </a:r>
            <a:endParaRPr lang="es-ES" altLang="en-US" sz="2000" dirty="0"/>
          </a:p>
          <a:p>
            <a:pPr marL="0" indent="0">
              <a:lnSpc>
                <a:spcPct val="80000"/>
              </a:lnSpc>
              <a:spcBef>
                <a:spcPct val="35000"/>
              </a:spcBef>
              <a:buNone/>
            </a:pPr>
            <a:r>
              <a:rPr lang="es-ES" altLang="en-US" sz="2000" dirty="0"/>
              <a:t>     </a:t>
            </a:r>
            <a:r>
              <a:rPr lang="es-ES" altLang="en-US" sz="2000" b="1" dirty="0" err="1"/>
              <a:t>rowmiss</a:t>
            </a:r>
            <a:r>
              <a:rPr lang="es-ES" altLang="en-US" sz="2000" b="1" dirty="0"/>
              <a:t>=</a:t>
            </a:r>
            <a:r>
              <a:rPr lang="es-ES" altLang="en-US" sz="2000" b="1" dirty="0" err="1"/>
              <a:t>df.index</a:t>
            </a:r>
            <a:r>
              <a:rPr lang="es-ES" altLang="en-US" sz="2000" b="1" dirty="0"/>
              <a:t>[</a:t>
            </a:r>
            <a:r>
              <a:rPr lang="es-ES" altLang="en-US" sz="2000" b="1" dirty="0" err="1"/>
              <a:t>df.isnull</a:t>
            </a:r>
            <a:r>
              <a:rPr lang="es-ES" altLang="en-US" sz="2000" b="1" dirty="0"/>
              <a:t>().</a:t>
            </a:r>
            <a:r>
              <a:rPr lang="es-ES" altLang="en-US" sz="2000" b="1" dirty="0" err="1"/>
              <a:t>T.any</a:t>
            </a:r>
            <a:r>
              <a:rPr lang="es-ES" altLang="en-US" sz="2000" b="1" dirty="0"/>
              <a:t>()].</a:t>
            </a:r>
            <a:r>
              <a:rPr lang="es-ES" altLang="en-US" sz="2000" b="1" dirty="0" err="1"/>
              <a:t>tolist</a:t>
            </a:r>
            <a:r>
              <a:rPr lang="es-ES" altLang="en-US" sz="2000" b="1" dirty="0"/>
              <a:t>()</a:t>
            </a:r>
          </a:p>
          <a:p>
            <a:pPr>
              <a:lnSpc>
                <a:spcPct val="80000"/>
              </a:lnSpc>
              <a:spcBef>
                <a:spcPct val="35000"/>
              </a:spcBef>
            </a:pPr>
            <a:r>
              <a:rPr lang="es-ES" altLang="en-US" sz="2000" dirty="0" err="1"/>
              <a:t>To</a:t>
            </a:r>
            <a:r>
              <a:rPr lang="es-ES" altLang="en-US" sz="2000" dirty="0"/>
              <a:t> </a:t>
            </a:r>
            <a:r>
              <a:rPr lang="es-ES" altLang="en-US" sz="2000" dirty="0" err="1"/>
              <a:t>find</a:t>
            </a:r>
            <a:r>
              <a:rPr lang="es-ES" altLang="en-US" sz="2000" dirty="0"/>
              <a:t> </a:t>
            </a:r>
            <a:r>
              <a:rPr lang="es-ES" altLang="en-US" sz="2000" dirty="0" err="1"/>
              <a:t>out</a:t>
            </a:r>
            <a:r>
              <a:rPr lang="es-ES" altLang="en-US" sz="2000" dirty="0"/>
              <a:t> </a:t>
            </a:r>
            <a:r>
              <a:rPr lang="es-ES" altLang="en-US" sz="2000" dirty="0" err="1"/>
              <a:t>the</a:t>
            </a:r>
            <a:r>
              <a:rPr lang="es-ES" altLang="en-US" sz="2000" dirty="0"/>
              <a:t> </a:t>
            </a:r>
            <a:r>
              <a:rPr lang="es-ES" altLang="en-US" sz="2000" dirty="0" err="1"/>
              <a:t>percentage</a:t>
            </a:r>
            <a:r>
              <a:rPr lang="es-ES" altLang="en-US" sz="2000" dirty="0"/>
              <a:t> </a:t>
            </a:r>
            <a:r>
              <a:rPr lang="es-ES" altLang="en-US" sz="2000" dirty="0" err="1"/>
              <a:t>of</a:t>
            </a:r>
            <a:r>
              <a:rPr lang="es-ES" altLang="en-US" sz="2000" dirty="0"/>
              <a:t> </a:t>
            </a:r>
            <a:r>
              <a:rPr lang="es-ES" altLang="en-US" sz="2000" dirty="0" err="1"/>
              <a:t>rows</a:t>
            </a:r>
            <a:r>
              <a:rPr lang="es-ES" altLang="en-US" sz="2000" dirty="0"/>
              <a:t> </a:t>
            </a:r>
            <a:r>
              <a:rPr lang="es-ES" altLang="en-US" sz="2000" dirty="0" err="1"/>
              <a:t>with</a:t>
            </a:r>
            <a:r>
              <a:rPr lang="es-ES" altLang="en-US" sz="2000" dirty="0"/>
              <a:t>  </a:t>
            </a:r>
            <a:r>
              <a:rPr lang="es-ES" altLang="en-US" sz="2000" dirty="0" err="1"/>
              <a:t>missing</a:t>
            </a:r>
            <a:r>
              <a:rPr lang="es-ES" altLang="en-US" sz="2000" dirty="0"/>
              <a:t> </a:t>
            </a:r>
            <a:r>
              <a:rPr lang="es-ES" altLang="en-US" sz="2000" dirty="0" err="1"/>
              <a:t>values</a:t>
            </a:r>
            <a:endParaRPr lang="es-ES" altLang="en-US" sz="2000" dirty="0"/>
          </a:p>
          <a:p>
            <a:pPr>
              <a:lnSpc>
                <a:spcPct val="80000"/>
              </a:lnSpc>
              <a:spcBef>
                <a:spcPct val="35000"/>
              </a:spcBef>
              <a:buNone/>
            </a:pPr>
            <a:r>
              <a:rPr lang="es-ES" altLang="en-US" sz="2000" b="1" dirty="0"/>
              <a:t>	</a:t>
            </a:r>
            <a:r>
              <a:rPr lang="es-ES" altLang="en-US" sz="2000" b="1" dirty="0" err="1"/>
              <a:t>df.isnull</a:t>
            </a:r>
            <a:r>
              <a:rPr lang="es-ES" altLang="en-US" sz="2000" b="1" dirty="0"/>
              <a:t>().</a:t>
            </a:r>
            <a:r>
              <a:rPr lang="es-ES" altLang="en-US" sz="2000" b="1" dirty="0" err="1"/>
              <a:t>T.any</a:t>
            </a:r>
            <a:r>
              <a:rPr lang="es-ES" altLang="en-US" sz="2000" b="1" dirty="0"/>
              <a:t>().sum()*100/</a:t>
            </a:r>
            <a:r>
              <a:rPr lang="es-ES" altLang="en-US" sz="2000" b="1" dirty="0" err="1"/>
              <a:t>float</a:t>
            </a:r>
            <a:r>
              <a:rPr lang="es-ES" altLang="en-US" sz="2000" b="1" dirty="0"/>
              <a:t>(</a:t>
            </a:r>
            <a:r>
              <a:rPr lang="es-ES" altLang="en-US" sz="2000" b="1" dirty="0" err="1"/>
              <a:t>len</a:t>
            </a:r>
            <a:r>
              <a:rPr lang="es-ES" altLang="en-US" sz="2000" b="1" dirty="0"/>
              <a:t>(</a:t>
            </a:r>
            <a:r>
              <a:rPr lang="es-ES" altLang="en-US" sz="2000" b="1" dirty="0" err="1"/>
              <a:t>df</a:t>
            </a:r>
            <a:r>
              <a:rPr lang="es-ES" altLang="en-US" sz="2000" b="1" dirty="0"/>
              <a:t>))</a:t>
            </a:r>
            <a:endParaRPr lang="es-ES" altLang="en-US" sz="2000" dirty="0"/>
          </a:p>
          <a:p>
            <a:pPr>
              <a:lnSpc>
                <a:spcPct val="80000"/>
              </a:lnSpc>
              <a:spcBef>
                <a:spcPct val="35000"/>
              </a:spcBef>
            </a:pPr>
            <a:r>
              <a:rPr lang="es-ES" altLang="en-US" sz="2000" dirty="0" err="1"/>
              <a:t>To</a:t>
            </a:r>
            <a:r>
              <a:rPr lang="es-ES" altLang="en-US" sz="2000" dirty="0"/>
              <a:t> </a:t>
            </a:r>
            <a:r>
              <a:rPr lang="es-ES" altLang="en-US" sz="2000" dirty="0" err="1"/>
              <a:t>find</a:t>
            </a:r>
            <a:r>
              <a:rPr lang="es-ES" altLang="en-US" sz="2000" dirty="0"/>
              <a:t> </a:t>
            </a:r>
            <a:r>
              <a:rPr lang="es-ES" altLang="en-US" sz="2000" dirty="0" err="1"/>
              <a:t>out</a:t>
            </a:r>
            <a:r>
              <a:rPr lang="es-ES" altLang="en-US" sz="2000" dirty="0"/>
              <a:t> </a:t>
            </a:r>
            <a:r>
              <a:rPr lang="es-ES" altLang="en-US" sz="2000" dirty="0" err="1"/>
              <a:t>the</a:t>
            </a:r>
            <a:r>
              <a:rPr lang="es-ES" altLang="en-US" sz="2000" dirty="0"/>
              <a:t> </a:t>
            </a:r>
            <a:r>
              <a:rPr lang="es-ES" altLang="en-US" sz="2000" dirty="0" err="1"/>
              <a:t>percentage</a:t>
            </a:r>
            <a:r>
              <a:rPr lang="es-ES" altLang="en-US" sz="2000" dirty="0"/>
              <a:t> </a:t>
            </a:r>
            <a:r>
              <a:rPr lang="es-ES" altLang="en-US" sz="2000" dirty="0" err="1"/>
              <a:t>of</a:t>
            </a:r>
            <a:r>
              <a:rPr lang="es-ES" altLang="en-US" sz="2000" dirty="0"/>
              <a:t> </a:t>
            </a:r>
            <a:r>
              <a:rPr lang="es-ES" altLang="en-US" sz="2000" dirty="0" err="1"/>
              <a:t>missing</a:t>
            </a:r>
            <a:r>
              <a:rPr lang="es-ES" altLang="en-US" sz="2000" dirty="0"/>
              <a:t> </a:t>
            </a:r>
            <a:r>
              <a:rPr lang="es-ES" altLang="en-US" sz="2000" dirty="0" err="1"/>
              <a:t>values</a:t>
            </a:r>
            <a:r>
              <a:rPr lang="es-ES" altLang="en-US" sz="2000" dirty="0"/>
              <a:t> per </a:t>
            </a:r>
            <a:r>
              <a:rPr lang="es-ES" altLang="en-US" sz="2000" dirty="0" err="1"/>
              <a:t>column</a:t>
            </a:r>
            <a:endParaRPr lang="es-ES" altLang="en-US" sz="2000" dirty="0"/>
          </a:p>
          <a:p>
            <a:pPr>
              <a:lnSpc>
                <a:spcPct val="80000"/>
              </a:lnSpc>
              <a:spcBef>
                <a:spcPct val="35000"/>
              </a:spcBef>
              <a:buNone/>
            </a:pPr>
            <a:r>
              <a:rPr lang="es-ES" altLang="en-US" sz="2000" b="1" dirty="0"/>
              <a:t>	</a:t>
            </a:r>
            <a:r>
              <a:rPr lang="en-US" altLang="en-US" sz="2000" b="1" dirty="0" err="1"/>
              <a:t>df</a:t>
            </a:r>
            <a:r>
              <a:rPr lang="en-US" altLang="en-US" sz="2000" b="1" dirty="0"/>
              <a:t>[</a:t>
            </a:r>
            <a:r>
              <a:rPr lang="en-US" altLang="en-US" sz="2000" b="1" dirty="0" err="1"/>
              <a:t>colmiss</a:t>
            </a:r>
            <a:r>
              <a:rPr lang="en-US" altLang="en-US" sz="2000" b="1" dirty="0"/>
              <a:t>].</a:t>
            </a:r>
            <a:r>
              <a:rPr lang="en-US" altLang="en-US" sz="2000" b="1" dirty="0" err="1"/>
              <a:t>isnull</a:t>
            </a:r>
            <a:r>
              <a:rPr lang="en-US" altLang="en-US" sz="2000" b="1" dirty="0"/>
              <a:t>().sum()*100/float(</a:t>
            </a:r>
            <a:r>
              <a:rPr lang="en-US" altLang="en-US" sz="2000" b="1" dirty="0" err="1"/>
              <a:t>len</a:t>
            </a:r>
            <a:r>
              <a:rPr lang="en-US" altLang="en-US" sz="2000" b="1" dirty="0"/>
              <a:t>(</a:t>
            </a:r>
            <a:r>
              <a:rPr lang="en-US" altLang="en-US" sz="2000" b="1" dirty="0" err="1"/>
              <a:t>df</a:t>
            </a:r>
            <a:r>
              <a:rPr lang="en-US" altLang="en-US" sz="2000" b="1" dirty="0"/>
              <a:t>))</a:t>
            </a:r>
            <a:endParaRPr lang="es-ES" altLang="en-US" sz="2000" dirty="0"/>
          </a:p>
          <a:p>
            <a:pPr>
              <a:lnSpc>
                <a:spcPct val="80000"/>
              </a:lnSpc>
              <a:spcBef>
                <a:spcPct val="35000"/>
              </a:spcBef>
              <a:buFontTx/>
              <a:buChar char="•"/>
            </a:pPr>
            <a:r>
              <a:rPr lang="es-ES" altLang="en-US" sz="2000" dirty="0" err="1"/>
              <a:t>Deleting</a:t>
            </a:r>
            <a:r>
              <a:rPr lang="es-ES" altLang="en-US" sz="2000" dirty="0"/>
              <a:t> </a:t>
            </a:r>
            <a:r>
              <a:rPr lang="es-ES" altLang="en-US" sz="2000" dirty="0" err="1"/>
              <a:t>all</a:t>
            </a:r>
            <a:r>
              <a:rPr lang="es-ES" altLang="en-US" sz="2000" dirty="0"/>
              <a:t> </a:t>
            </a:r>
            <a:r>
              <a:rPr lang="es-ES" altLang="en-US" sz="2000" dirty="0" err="1"/>
              <a:t>the</a:t>
            </a:r>
            <a:r>
              <a:rPr lang="es-ES" altLang="en-US" sz="2000" dirty="0"/>
              <a:t> </a:t>
            </a:r>
            <a:r>
              <a:rPr lang="es-ES" altLang="en-US" sz="2000" dirty="0" err="1"/>
              <a:t>rows</a:t>
            </a:r>
            <a:r>
              <a:rPr lang="es-ES" altLang="en-US" sz="2000" dirty="0"/>
              <a:t> </a:t>
            </a:r>
            <a:r>
              <a:rPr lang="es-ES" altLang="en-US" sz="2000" dirty="0" err="1"/>
              <a:t>conatining</a:t>
            </a:r>
            <a:r>
              <a:rPr lang="es-ES" altLang="en-US" sz="2000" dirty="0"/>
              <a:t> </a:t>
            </a:r>
            <a:r>
              <a:rPr lang="es-ES" altLang="en-US" sz="2000" dirty="0" err="1"/>
              <a:t>missing</a:t>
            </a:r>
            <a:r>
              <a:rPr lang="es-ES" altLang="en-US" sz="2000" dirty="0"/>
              <a:t> </a:t>
            </a:r>
            <a:r>
              <a:rPr lang="es-ES" altLang="en-US" sz="2000" dirty="0" err="1"/>
              <a:t>values</a:t>
            </a:r>
            <a:endParaRPr lang="es-ES" altLang="en-US" sz="2000" dirty="0"/>
          </a:p>
          <a:p>
            <a:pPr>
              <a:lnSpc>
                <a:spcPct val="80000"/>
              </a:lnSpc>
              <a:spcBef>
                <a:spcPct val="35000"/>
              </a:spcBef>
              <a:buNone/>
            </a:pPr>
            <a:r>
              <a:rPr lang="es-ES" altLang="en-US" sz="2000" dirty="0"/>
              <a:t>	</a:t>
            </a:r>
            <a:r>
              <a:rPr lang="es-ES" altLang="en-US" sz="2000" dirty="0" err="1"/>
              <a:t>dfclean</a:t>
            </a:r>
            <a:r>
              <a:rPr lang="es-ES" altLang="en-US" sz="2000" dirty="0"/>
              <a:t>=</a:t>
            </a:r>
            <a:r>
              <a:rPr lang="es-ES" altLang="en-US" sz="2000" dirty="0" err="1"/>
              <a:t>df.dropna</a:t>
            </a:r>
            <a:r>
              <a:rPr lang="es-ES" altLang="en-US" sz="2000" dirty="0"/>
              <a:t>() </a:t>
            </a:r>
          </a:p>
          <a:p>
            <a:pPr>
              <a:lnSpc>
                <a:spcPct val="80000"/>
              </a:lnSpc>
              <a:spcBef>
                <a:spcPct val="35000"/>
              </a:spcBef>
              <a:buNone/>
            </a:pPr>
            <a:r>
              <a:rPr lang="es-ES" altLang="en-US" sz="2000" dirty="0"/>
              <a:t>	</a:t>
            </a:r>
            <a:r>
              <a:rPr lang="es-ES" altLang="en-US" sz="2000" dirty="0" err="1"/>
              <a:t>print</a:t>
            </a:r>
            <a:r>
              <a:rPr lang="es-ES" altLang="en-US" sz="2000" dirty="0"/>
              <a:t> </a:t>
            </a:r>
            <a:r>
              <a:rPr lang="es-ES" altLang="en-US" sz="2000" dirty="0" err="1"/>
              <a:t>dfclean.shape</a:t>
            </a:r>
            <a:endParaRPr lang="es-ES" altLang="en-US" sz="2000" dirty="0"/>
          </a:p>
          <a:p>
            <a:pPr>
              <a:lnSpc>
                <a:spcPct val="80000"/>
              </a:lnSpc>
              <a:spcBef>
                <a:spcPct val="35000"/>
              </a:spcBef>
              <a:buNone/>
            </a:pPr>
            <a:r>
              <a:rPr lang="es-ES" altLang="en-US" sz="2000" dirty="0"/>
              <a:t>	</a:t>
            </a:r>
            <a:r>
              <a:rPr lang="en-PR" sz="2000" dirty="0"/>
              <a:t>(30162, 15) </a:t>
            </a:r>
            <a:endParaRPr lang="es-E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0485-E505-438A-81A5-8904B5073BAC}"/>
              </a:ext>
            </a:extLst>
          </p:cNvPr>
          <p:cNvSpPr>
            <a:spLocks noGrp="1"/>
          </p:cNvSpPr>
          <p:nvPr>
            <p:ph type="title"/>
          </p:nvPr>
        </p:nvSpPr>
        <p:spPr/>
        <p:txBody>
          <a:bodyPr/>
          <a:lstStyle/>
          <a:p>
            <a:r>
              <a:rPr lang="en-US" dirty="0"/>
              <a:t>Data Preparation-1</a:t>
            </a:r>
            <a:endParaRPr lang="en-PR" dirty="0"/>
          </a:p>
        </p:txBody>
      </p:sp>
      <p:sp>
        <p:nvSpPr>
          <p:cNvPr id="3" name="Footer Placeholder 2">
            <a:extLst>
              <a:ext uri="{FF2B5EF4-FFF2-40B4-BE49-F238E27FC236}">
                <a16:creationId xmlns:a16="http://schemas.microsoft.com/office/drawing/2014/main" id="{5ED56561-224F-445B-947F-9EB75E4089C2}"/>
              </a:ext>
            </a:extLst>
          </p:cNvPr>
          <p:cNvSpPr>
            <a:spLocks noGrp="1"/>
          </p:cNvSpPr>
          <p:nvPr>
            <p:ph type="ftr" sz="quarter" idx="11"/>
          </p:nvPr>
        </p:nvSpPr>
        <p:spPr/>
        <p:txBody>
          <a:bodyPr/>
          <a:lstStyle/>
          <a:p>
            <a:pPr>
              <a:defRPr/>
            </a:pPr>
            <a:r>
              <a:rPr lang="en-US"/>
              <a:t>PWPr2018                        Data Mining and Machine Learning                  Edgar Acuna</a:t>
            </a:r>
          </a:p>
        </p:txBody>
      </p:sp>
      <p:sp>
        <p:nvSpPr>
          <p:cNvPr id="4" name="Slide Number Placeholder 3">
            <a:extLst>
              <a:ext uri="{FF2B5EF4-FFF2-40B4-BE49-F238E27FC236}">
                <a16:creationId xmlns:a16="http://schemas.microsoft.com/office/drawing/2014/main" id="{38717CA5-B4EF-4B1D-AFA2-F9CE1FE26B66}"/>
              </a:ext>
            </a:extLst>
          </p:cNvPr>
          <p:cNvSpPr>
            <a:spLocks noGrp="1"/>
          </p:cNvSpPr>
          <p:nvPr>
            <p:ph type="sldNum" sz="quarter" idx="12"/>
          </p:nvPr>
        </p:nvSpPr>
        <p:spPr/>
        <p:txBody>
          <a:bodyPr/>
          <a:lstStyle/>
          <a:p>
            <a:pPr>
              <a:defRPr/>
            </a:pPr>
            <a:fld id="{2CF857A4-8CED-42DE-8391-38FD449DB67A}" type="slidenum">
              <a:rPr lang="en-US" altLang="en-PR" smtClean="0"/>
              <a:pPr>
                <a:defRPr/>
              </a:pPr>
              <a:t>2</a:t>
            </a:fld>
            <a:endParaRPr lang="en-US" altLang="en-PR"/>
          </a:p>
        </p:txBody>
      </p:sp>
      <p:sp>
        <p:nvSpPr>
          <p:cNvPr id="5" name="TextBox 4">
            <a:extLst>
              <a:ext uri="{FF2B5EF4-FFF2-40B4-BE49-F238E27FC236}">
                <a16:creationId xmlns:a16="http://schemas.microsoft.com/office/drawing/2014/main" id="{E0812746-2371-4235-B855-68F49FC7AB1A}"/>
              </a:ext>
            </a:extLst>
          </p:cNvPr>
          <p:cNvSpPr txBox="1"/>
          <p:nvPr/>
        </p:nvSpPr>
        <p:spPr>
          <a:xfrm>
            <a:off x="1981200" y="2057401"/>
            <a:ext cx="8153400" cy="3693319"/>
          </a:xfrm>
          <a:prstGeom prst="rect">
            <a:avLst/>
          </a:prstGeom>
          <a:noFill/>
        </p:spPr>
        <p:txBody>
          <a:bodyPr wrap="square" rtlCol="0">
            <a:spAutoFit/>
          </a:bodyPr>
          <a:lstStyle/>
          <a:p>
            <a:r>
              <a:rPr lang="en-US" dirty="0"/>
              <a:t>Data Preparation</a:t>
            </a:r>
            <a:r>
              <a:rPr lang="x-none" dirty="0"/>
              <a:t>= </a:t>
            </a:r>
            <a:r>
              <a:rPr lang="en-US" dirty="0"/>
              <a:t>Data Cleansing</a:t>
            </a:r>
            <a:r>
              <a:rPr lang="x-none" dirty="0"/>
              <a:t>+ Feature Engineering</a:t>
            </a:r>
            <a:endParaRPr lang="en-PR" dirty="0"/>
          </a:p>
          <a:p>
            <a:r>
              <a:rPr lang="x-none" dirty="0"/>
              <a:t> </a:t>
            </a:r>
            <a:endParaRPr lang="en-PR" dirty="0"/>
          </a:p>
          <a:p>
            <a:r>
              <a:rPr lang="es-ES" dirty="0"/>
              <a:t>Data </a:t>
            </a:r>
            <a:r>
              <a:rPr lang="es-ES" dirty="0" err="1"/>
              <a:t>cleansing</a:t>
            </a:r>
            <a:r>
              <a:rPr lang="es-ES" dirty="0"/>
              <a:t> </a:t>
            </a:r>
            <a:r>
              <a:rPr lang="es-ES" dirty="0" err="1"/>
              <a:t>converts</a:t>
            </a:r>
            <a:r>
              <a:rPr lang="es-ES" dirty="0"/>
              <a:t>  </a:t>
            </a:r>
            <a:r>
              <a:rPr lang="es-ES" dirty="0" err="1"/>
              <a:t>the</a:t>
            </a:r>
            <a:r>
              <a:rPr lang="es-ES" dirty="0"/>
              <a:t> raw data </a:t>
            </a:r>
            <a:r>
              <a:rPr lang="es-ES" dirty="0" err="1"/>
              <a:t>into</a:t>
            </a:r>
            <a:r>
              <a:rPr lang="es-ES" dirty="0"/>
              <a:t>  </a:t>
            </a:r>
            <a:r>
              <a:rPr lang="es-ES" dirty="0" err="1"/>
              <a:t>one</a:t>
            </a:r>
            <a:r>
              <a:rPr lang="es-ES" dirty="0"/>
              <a:t> </a:t>
            </a:r>
            <a:r>
              <a:rPr lang="es-ES" dirty="0" err="1"/>
              <a:t>of</a:t>
            </a:r>
            <a:r>
              <a:rPr lang="es-ES" dirty="0"/>
              <a:t> </a:t>
            </a:r>
            <a:r>
              <a:rPr lang="es-ES" dirty="0" err="1"/>
              <a:t>good</a:t>
            </a:r>
            <a:r>
              <a:rPr lang="es-ES" dirty="0"/>
              <a:t> </a:t>
            </a:r>
            <a:r>
              <a:rPr lang="es-ES" dirty="0" err="1"/>
              <a:t>quaity</a:t>
            </a:r>
            <a:r>
              <a:rPr lang="es-ES" dirty="0"/>
              <a:t> and </a:t>
            </a:r>
            <a:r>
              <a:rPr lang="es-ES" dirty="0" err="1"/>
              <a:t>ready</a:t>
            </a:r>
            <a:r>
              <a:rPr lang="es-ES" dirty="0"/>
              <a:t> </a:t>
            </a:r>
            <a:r>
              <a:rPr lang="es-ES" dirty="0" err="1"/>
              <a:t>for</a:t>
            </a:r>
            <a:r>
              <a:rPr lang="es-ES" dirty="0"/>
              <a:t> </a:t>
            </a:r>
            <a:r>
              <a:rPr lang="es-ES" dirty="0" err="1"/>
              <a:t>analysis</a:t>
            </a:r>
            <a:r>
              <a:rPr lang="es-ES" dirty="0"/>
              <a:t>. </a:t>
            </a:r>
            <a:r>
              <a:rPr lang="es-ES" dirty="0" err="1"/>
              <a:t>It</a:t>
            </a:r>
            <a:r>
              <a:rPr lang="es-ES" dirty="0"/>
              <a:t> </a:t>
            </a:r>
            <a:r>
              <a:rPr lang="es-ES" dirty="0" err="1"/>
              <a:t>includes</a:t>
            </a:r>
            <a:r>
              <a:rPr lang="es-ES" dirty="0"/>
              <a:t> </a:t>
            </a:r>
            <a:r>
              <a:rPr lang="es-ES" dirty="0" err="1"/>
              <a:t>the</a:t>
            </a:r>
            <a:r>
              <a:rPr lang="es-ES" dirty="0"/>
              <a:t> </a:t>
            </a:r>
            <a:r>
              <a:rPr lang="es-ES" dirty="0" err="1"/>
              <a:t>following</a:t>
            </a:r>
            <a:r>
              <a:rPr lang="es-ES" dirty="0"/>
              <a:t> </a:t>
            </a:r>
            <a:r>
              <a:rPr lang="es-ES" dirty="0" err="1"/>
              <a:t>tasks</a:t>
            </a:r>
            <a:r>
              <a:rPr lang="es-ES" dirty="0"/>
              <a:t>:</a:t>
            </a:r>
          </a:p>
          <a:p>
            <a:pPr marL="285750" indent="-285750">
              <a:buFont typeface="Arial" panose="020B0604020202020204" pitchFamily="34" charset="0"/>
              <a:buChar char="•"/>
            </a:pPr>
            <a:r>
              <a:rPr lang="x-none" dirty="0"/>
              <a:t>Selec</a:t>
            </a:r>
            <a:r>
              <a:rPr lang="en-US" dirty="0"/>
              <a:t>t</a:t>
            </a:r>
            <a:r>
              <a:rPr lang="x-none" dirty="0"/>
              <a:t>, </a:t>
            </a:r>
            <a:r>
              <a:rPr lang="es-ES" dirty="0" err="1"/>
              <a:t>Filter</a:t>
            </a:r>
            <a:r>
              <a:rPr lang="es-ES" dirty="0"/>
              <a:t> and </a:t>
            </a:r>
            <a:r>
              <a:rPr lang="es-ES" dirty="0" err="1"/>
              <a:t>removal</a:t>
            </a:r>
            <a:r>
              <a:rPr lang="es-ES" dirty="0"/>
              <a:t> </a:t>
            </a:r>
            <a:r>
              <a:rPr lang="es-ES" dirty="0" err="1"/>
              <a:t>of</a:t>
            </a:r>
            <a:r>
              <a:rPr lang="es-ES" dirty="0"/>
              <a:t> </a:t>
            </a:r>
            <a:r>
              <a:rPr lang="es-ES" dirty="0" err="1"/>
              <a:t>duplicates</a:t>
            </a:r>
            <a:r>
              <a:rPr lang="es-ES" dirty="0"/>
              <a:t> </a:t>
            </a:r>
            <a:endParaRPr lang="en-PR" dirty="0"/>
          </a:p>
          <a:p>
            <a:pPr marL="285750" indent="-285750">
              <a:buFont typeface="Arial" panose="020B0604020202020204" pitchFamily="34" charset="0"/>
              <a:buChar char="•"/>
            </a:pPr>
            <a:r>
              <a:rPr lang="en-US" dirty="0"/>
              <a:t>Sampling</a:t>
            </a:r>
            <a:endParaRPr lang="en-PR" dirty="0"/>
          </a:p>
          <a:p>
            <a:pPr marL="285750" indent="-285750">
              <a:buFont typeface="Arial" panose="020B0604020202020204" pitchFamily="34" charset="0"/>
              <a:buChar char="•"/>
            </a:pPr>
            <a:r>
              <a:rPr lang="en-US" dirty="0"/>
              <a:t>Data P</a:t>
            </a:r>
            <a:r>
              <a:rPr lang="x-none" dirty="0"/>
              <a:t>art</a:t>
            </a:r>
            <a:r>
              <a:rPr lang="en-US" dirty="0" err="1"/>
              <a:t>itioning</a:t>
            </a:r>
            <a:r>
              <a:rPr lang="en-US" dirty="0"/>
              <a:t>: Creation of the training, the validation and the test sets.</a:t>
            </a:r>
            <a:endParaRPr lang="en-PR" dirty="0"/>
          </a:p>
          <a:p>
            <a:pPr marL="285750" indent="-285750">
              <a:buFont typeface="Arial" panose="020B0604020202020204" pitchFamily="34" charset="0"/>
              <a:buChar char="•"/>
            </a:pPr>
            <a:r>
              <a:rPr lang="en-US" dirty="0"/>
              <a:t>Data </a:t>
            </a:r>
            <a:r>
              <a:rPr lang="x-none" dirty="0"/>
              <a:t>Normalizacion.</a:t>
            </a:r>
            <a:endParaRPr lang="en-PR" dirty="0"/>
          </a:p>
          <a:p>
            <a:pPr marL="285750" indent="-285750">
              <a:buFont typeface="Arial" panose="020B0604020202020204" pitchFamily="34" charset="0"/>
              <a:buChar char="•"/>
            </a:pPr>
            <a:r>
              <a:rPr lang="en-US" dirty="0"/>
              <a:t>Data Reduction</a:t>
            </a:r>
            <a:endParaRPr lang="en-PR" dirty="0"/>
          </a:p>
          <a:p>
            <a:pPr marL="285750" indent="-285750">
              <a:buFont typeface="Arial" panose="020B0604020202020204" pitchFamily="34" charset="0"/>
              <a:buChar char="•"/>
            </a:pPr>
            <a:r>
              <a:rPr lang="en-US" dirty="0"/>
              <a:t>Data Integration</a:t>
            </a:r>
            <a:r>
              <a:rPr lang="x-none" dirty="0"/>
              <a:t>.</a:t>
            </a:r>
            <a:endParaRPr lang="en-PR" dirty="0"/>
          </a:p>
          <a:p>
            <a:pPr marL="285750" indent="-285750">
              <a:buFont typeface="Arial" panose="020B0604020202020204" pitchFamily="34" charset="0"/>
              <a:buChar char="•"/>
            </a:pPr>
            <a:r>
              <a:rPr lang="x-none" dirty="0"/>
              <a:t>Discretiza</a:t>
            </a:r>
            <a:r>
              <a:rPr lang="en-US" dirty="0" err="1"/>
              <a:t>tion</a:t>
            </a:r>
            <a:r>
              <a:rPr lang="en-US" dirty="0"/>
              <a:t> </a:t>
            </a:r>
            <a:r>
              <a:rPr lang="x-none" dirty="0"/>
              <a:t>(Binning)</a:t>
            </a:r>
            <a:endParaRPr lang="en-PR" dirty="0"/>
          </a:p>
          <a:p>
            <a:pPr marL="285750" indent="-285750">
              <a:buFont typeface="Arial" panose="020B0604020202020204" pitchFamily="34" charset="0"/>
              <a:buChar char="•"/>
            </a:pPr>
            <a:r>
              <a:rPr lang="x-none" dirty="0"/>
              <a:t>Imputa</a:t>
            </a:r>
            <a:r>
              <a:rPr lang="en-US" dirty="0" err="1"/>
              <a:t>tion</a:t>
            </a:r>
            <a:r>
              <a:rPr lang="en-US" dirty="0"/>
              <a:t> of missing values</a:t>
            </a:r>
            <a:endParaRPr lang="en-PR" dirty="0"/>
          </a:p>
          <a:p>
            <a:endParaRPr lang="en-PR" dirty="0"/>
          </a:p>
        </p:txBody>
      </p:sp>
    </p:spTree>
    <p:extLst>
      <p:ext uri="{BB962C8B-B14F-4D97-AF65-F5344CB8AC3E}">
        <p14:creationId xmlns:p14="http://schemas.microsoft.com/office/powerpoint/2010/main" val="2235799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a:extLst>
              <a:ext uri="{FF2B5EF4-FFF2-40B4-BE49-F238E27FC236}">
                <a16:creationId xmlns:a16="http://schemas.microsoft.com/office/drawing/2014/main" id="{A663F32C-EB99-483E-906A-51F1378A690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28675" name="Slide Number Placeholder 5">
            <a:extLst>
              <a:ext uri="{FF2B5EF4-FFF2-40B4-BE49-F238E27FC236}">
                <a16:creationId xmlns:a16="http://schemas.microsoft.com/office/drawing/2014/main" id="{DBA2C6B2-EB95-48F8-B196-9E86F95A7C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94EFE51D-1812-4903-B0BA-E35A533AEDB1}" type="slidenum">
              <a:rPr lang="en-US" altLang="en-US" sz="1400"/>
              <a:pPr>
                <a:spcBef>
                  <a:spcPct val="0"/>
                </a:spcBef>
                <a:buClrTx/>
                <a:buSzTx/>
                <a:buFontTx/>
                <a:buNone/>
              </a:pPr>
              <a:t>20</a:t>
            </a:fld>
            <a:endParaRPr lang="en-US" altLang="en-US" sz="1400"/>
          </a:p>
        </p:txBody>
      </p:sp>
      <p:sp>
        <p:nvSpPr>
          <p:cNvPr id="28676" name="Text Box 2">
            <a:extLst>
              <a:ext uri="{FF2B5EF4-FFF2-40B4-BE49-F238E27FC236}">
                <a16:creationId xmlns:a16="http://schemas.microsoft.com/office/drawing/2014/main" id="{0EC1BE8D-188B-4B4F-AF8A-1A47BFE01A1A}"/>
              </a:ext>
            </a:extLst>
          </p:cNvPr>
          <p:cNvSpPr txBox="1">
            <a:spLocks noChangeArrowheads="1"/>
          </p:cNvSpPr>
          <p:nvPr/>
        </p:nvSpPr>
        <p:spPr bwMode="auto">
          <a:xfrm>
            <a:off x="1981200" y="228601"/>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400" dirty="0">
                <a:solidFill>
                  <a:srgbClr val="A50021"/>
                </a:solidFill>
                <a:latin typeface="Times New Roman" panose="02020603050405020304" pitchFamily="18" charset="0"/>
              </a:rPr>
              <a:t> </a:t>
            </a:r>
          </a:p>
          <a:p>
            <a:pPr>
              <a:spcBef>
                <a:spcPct val="50000"/>
              </a:spcBef>
              <a:buClrTx/>
              <a:buSzTx/>
              <a:buFontTx/>
              <a:buNone/>
            </a:pPr>
            <a:r>
              <a:rPr lang="en-US" altLang="en-US" sz="3200" b="1" i="1" dirty="0">
                <a:solidFill>
                  <a:srgbClr val="333399"/>
                </a:solidFill>
                <a:latin typeface="Times New Roman" panose="02020603050405020304" pitchFamily="18" charset="0"/>
              </a:rPr>
              <a:t>Visualizing the missing values</a:t>
            </a:r>
          </a:p>
        </p:txBody>
      </p:sp>
      <p:pic>
        <p:nvPicPr>
          <p:cNvPr id="5" name="Picture 4">
            <a:extLst>
              <a:ext uri="{FF2B5EF4-FFF2-40B4-BE49-F238E27FC236}">
                <a16:creationId xmlns:a16="http://schemas.microsoft.com/office/drawing/2014/main" id="{B3EE75D2-9AAD-4224-9A23-019B44BAE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381" y="2133600"/>
            <a:ext cx="8819872" cy="365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11F406A-8ABE-4C73-8E34-AC9E2C583C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29699" name="Slide Number Placeholder 5">
            <a:extLst>
              <a:ext uri="{FF2B5EF4-FFF2-40B4-BE49-F238E27FC236}">
                <a16:creationId xmlns:a16="http://schemas.microsoft.com/office/drawing/2014/main" id="{AFBE6AFC-A1F0-482E-A7D7-3B5BFE1928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5AB85F16-AF50-4E0B-988D-34E1F39D456D}" type="slidenum">
              <a:rPr lang="en-US" altLang="en-US" sz="1400"/>
              <a:pPr>
                <a:spcBef>
                  <a:spcPct val="0"/>
                </a:spcBef>
                <a:buClrTx/>
                <a:buSzTx/>
                <a:buFontTx/>
                <a:buNone/>
              </a:pPr>
              <a:t>21</a:t>
            </a:fld>
            <a:endParaRPr lang="en-US" altLang="en-US" sz="1400"/>
          </a:p>
        </p:txBody>
      </p:sp>
      <p:sp>
        <p:nvSpPr>
          <p:cNvPr id="29700" name="Rectangle 2">
            <a:extLst>
              <a:ext uri="{FF2B5EF4-FFF2-40B4-BE49-F238E27FC236}">
                <a16:creationId xmlns:a16="http://schemas.microsoft.com/office/drawing/2014/main" id="{B1E4399C-8439-4280-BA47-B8A55A086B5D}"/>
              </a:ext>
            </a:extLst>
          </p:cNvPr>
          <p:cNvSpPr>
            <a:spLocks noGrp="1" noChangeArrowheads="1"/>
          </p:cNvSpPr>
          <p:nvPr>
            <p:ph type="title"/>
          </p:nvPr>
        </p:nvSpPr>
        <p:spPr>
          <a:xfrm>
            <a:off x="2209800" y="228600"/>
            <a:ext cx="7696200" cy="1143000"/>
          </a:xfrm>
        </p:spPr>
        <p:txBody>
          <a:bodyPr/>
          <a:lstStyle/>
          <a:p>
            <a:r>
              <a:rPr lang="es-ES" altLang="en-US" dirty="0"/>
              <a:t>A “</a:t>
            </a:r>
            <a:r>
              <a:rPr lang="es-ES" altLang="en-US" dirty="0" err="1"/>
              <a:t>clean</a:t>
            </a:r>
            <a:r>
              <a:rPr lang="es-ES" altLang="en-US" dirty="0"/>
              <a:t>” </a:t>
            </a:r>
            <a:r>
              <a:rPr lang="es-ES" altLang="en-US" dirty="0" err="1"/>
              <a:t>function</a:t>
            </a:r>
            <a:r>
              <a:rPr lang="es-ES" altLang="en-US" dirty="0"/>
              <a:t> </a:t>
            </a:r>
          </a:p>
        </p:txBody>
      </p:sp>
      <p:sp>
        <p:nvSpPr>
          <p:cNvPr id="29701" name="Rectangle 3">
            <a:extLst>
              <a:ext uri="{FF2B5EF4-FFF2-40B4-BE49-F238E27FC236}">
                <a16:creationId xmlns:a16="http://schemas.microsoft.com/office/drawing/2014/main" id="{030DC8F2-CFEE-48BE-9867-910D57E16624}"/>
              </a:ext>
            </a:extLst>
          </p:cNvPr>
          <p:cNvSpPr>
            <a:spLocks noGrp="1" noChangeArrowheads="1"/>
          </p:cNvSpPr>
          <p:nvPr>
            <p:ph type="body" idx="1"/>
          </p:nvPr>
        </p:nvSpPr>
        <p:spPr>
          <a:xfrm>
            <a:off x="1905000" y="1828800"/>
            <a:ext cx="8001000" cy="4343400"/>
          </a:xfrm>
        </p:spPr>
        <p:txBody>
          <a:bodyPr/>
          <a:lstStyle/>
          <a:p>
            <a:r>
              <a:rPr lang="es-ES" altLang="en-US" sz="2800" dirty="0" err="1"/>
              <a:t>Build</a:t>
            </a:r>
            <a:r>
              <a:rPr lang="es-ES" altLang="en-US" sz="2800" dirty="0"/>
              <a:t>  a </a:t>
            </a:r>
            <a:r>
              <a:rPr lang="es-ES" altLang="en-US" sz="2800" dirty="0" err="1"/>
              <a:t>function</a:t>
            </a:r>
            <a:r>
              <a:rPr lang="es-ES" altLang="en-US" sz="2800" dirty="0"/>
              <a:t> </a:t>
            </a:r>
            <a:r>
              <a:rPr lang="es-ES" altLang="en-US" sz="2800" dirty="0" err="1"/>
              <a:t>for</a:t>
            </a:r>
            <a:r>
              <a:rPr lang="es-ES" altLang="en-US" sz="2800" dirty="0"/>
              <a:t> </a:t>
            </a:r>
            <a:r>
              <a:rPr lang="es-ES" altLang="en-US" sz="2800" dirty="0" err="1"/>
              <a:t>deleting</a:t>
            </a:r>
            <a:r>
              <a:rPr lang="es-ES" altLang="en-US" sz="2800" dirty="0"/>
              <a:t> </a:t>
            </a:r>
            <a:r>
              <a:rPr lang="es-ES" altLang="en-US" sz="2800" dirty="0" err="1"/>
              <a:t>columns</a:t>
            </a:r>
            <a:r>
              <a:rPr lang="es-ES" altLang="en-US" sz="2800" dirty="0"/>
              <a:t> and </a:t>
            </a:r>
            <a:r>
              <a:rPr lang="es-ES" altLang="en-US" sz="2800" dirty="0" err="1"/>
              <a:t>rows</a:t>
            </a:r>
            <a:r>
              <a:rPr lang="es-ES" altLang="en-US" sz="2800" dirty="0"/>
              <a:t> </a:t>
            </a:r>
            <a:r>
              <a:rPr lang="es-ES" altLang="en-US" sz="2800" dirty="0" err="1"/>
              <a:t>with</a:t>
            </a:r>
            <a:r>
              <a:rPr lang="es-ES" altLang="en-US" sz="2800" dirty="0"/>
              <a:t> a  </a:t>
            </a:r>
            <a:r>
              <a:rPr lang="es-ES" altLang="en-US" sz="2800" dirty="0" err="1"/>
              <a:t>large</a:t>
            </a:r>
            <a:r>
              <a:rPr lang="es-ES" altLang="en-US" sz="2800" dirty="0"/>
              <a:t> </a:t>
            </a:r>
            <a:r>
              <a:rPr lang="es-ES" altLang="en-US" sz="2800" dirty="0" err="1"/>
              <a:t>amount</a:t>
            </a:r>
            <a:r>
              <a:rPr lang="es-ES" altLang="en-US" sz="2800" dirty="0"/>
              <a:t> </a:t>
            </a:r>
            <a:r>
              <a:rPr lang="es-ES" altLang="en-US" sz="2800" dirty="0" err="1"/>
              <a:t>of</a:t>
            </a:r>
            <a:r>
              <a:rPr lang="es-ES" altLang="en-US" sz="2800" dirty="0"/>
              <a:t> </a:t>
            </a:r>
            <a:r>
              <a:rPr lang="es-ES" altLang="en-US" sz="2800" dirty="0" err="1"/>
              <a:t>missing</a:t>
            </a:r>
            <a:r>
              <a:rPr lang="es-ES" altLang="en-US" sz="2800" dirty="0"/>
              <a:t> </a:t>
            </a:r>
            <a:r>
              <a:rPr lang="es-ES" altLang="en-US" sz="2800" dirty="0" err="1"/>
              <a:t>values</a:t>
            </a:r>
            <a:r>
              <a:rPr lang="es-ES" altLang="en-US" sz="2800" dirty="0"/>
              <a:t>. </a:t>
            </a:r>
            <a:r>
              <a:rPr lang="es-ES" altLang="en-US" sz="2800" dirty="0" err="1"/>
              <a:t>Something</a:t>
            </a:r>
            <a:r>
              <a:rPr lang="es-ES" altLang="en-US" sz="2800" dirty="0"/>
              <a:t> </a:t>
            </a:r>
            <a:r>
              <a:rPr lang="es-ES" altLang="en-US" sz="2800" dirty="0" err="1"/>
              <a:t>like</a:t>
            </a:r>
            <a:r>
              <a:rPr lang="es-ES" altLang="en-US" sz="2800" dirty="0"/>
              <a:t>:</a:t>
            </a:r>
          </a:p>
          <a:p>
            <a:endParaRPr lang="es-ES" altLang="en-US" sz="2800" dirty="0"/>
          </a:p>
          <a:p>
            <a:pPr>
              <a:buFont typeface="Wingdings" panose="05000000000000000000" pitchFamily="2" charset="2"/>
              <a:buNone/>
            </a:pPr>
            <a:r>
              <a:rPr lang="es-ES" altLang="en-US" sz="2800" dirty="0"/>
              <a:t>	</a:t>
            </a:r>
            <a:r>
              <a:rPr lang="es-ES" altLang="en-US" sz="2800" b="1" dirty="0" err="1">
                <a:latin typeface="Times New Roman" panose="02020603050405020304" pitchFamily="18" charset="0"/>
                <a:cs typeface="Times New Roman" panose="02020603050405020304" pitchFamily="18" charset="0"/>
              </a:rPr>
              <a:t>clean</a:t>
            </a:r>
            <a:r>
              <a:rPr lang="es-ES" altLang="en-US" sz="2800" b="1" dirty="0">
                <a:latin typeface="Times New Roman" panose="02020603050405020304" pitchFamily="18" charset="0"/>
                <a:cs typeface="Times New Roman" panose="02020603050405020304" pitchFamily="18" charset="0"/>
              </a:rPr>
              <a:t>(</a:t>
            </a:r>
            <a:r>
              <a:rPr lang="es-ES" altLang="en-US" sz="2800" b="1" dirty="0" err="1">
                <a:latin typeface="Times New Roman" panose="02020603050405020304" pitchFamily="18" charset="0"/>
                <a:cs typeface="Times New Roman" panose="02020603050405020304" pitchFamily="18" charset="0"/>
              </a:rPr>
              <a:t>df,tol.col</a:t>
            </a:r>
            <a:r>
              <a:rPr lang="es-ES" altLang="en-US" sz="2800" b="1" dirty="0">
                <a:latin typeface="Times New Roman" panose="02020603050405020304" pitchFamily="18" charset="0"/>
                <a:cs typeface="Times New Roman" panose="02020603050405020304" pitchFamily="18" charset="0"/>
              </a:rPr>
              <a:t>=.5,tol.row=.3)</a:t>
            </a:r>
          </a:p>
          <a:p>
            <a:pPr>
              <a:buFont typeface="Wingdings" panose="05000000000000000000" pitchFamily="2" charset="2"/>
              <a:buNone/>
            </a:pPr>
            <a:endParaRPr lang="es-ES" altLang="en-US" sz="2800" dirty="0">
              <a:latin typeface="Courier New" panose="02070309020205020404" pitchFamily="49" charset="0"/>
            </a:endParaRPr>
          </a:p>
          <a:p>
            <a:pPr>
              <a:buFont typeface="Wingdings" panose="05000000000000000000" pitchFamily="2" charset="2"/>
              <a:buNone/>
            </a:pPr>
            <a:r>
              <a:rPr lang="es-ES" altLang="en-US" sz="2800" dirty="0">
                <a:latin typeface="Times New Roman" panose="02020603050405020304" pitchFamily="18" charset="0"/>
                <a:cs typeface="Times New Roman" panose="02020603050405020304" pitchFamily="18" charset="0"/>
              </a:rPr>
              <a:t>In </a:t>
            </a:r>
            <a:r>
              <a:rPr lang="es-ES" altLang="en-US" sz="2800" dirty="0" err="1">
                <a:latin typeface="Times New Roman" panose="02020603050405020304" pitchFamily="18" charset="0"/>
                <a:cs typeface="Times New Roman" panose="02020603050405020304" pitchFamily="18" charset="0"/>
              </a:rPr>
              <a:t>here</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from</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the</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dataframe</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df</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we</a:t>
            </a:r>
            <a:r>
              <a:rPr lang="es-ES" altLang="en-US" sz="2800" dirty="0">
                <a:latin typeface="Times New Roman" panose="02020603050405020304" pitchFamily="18" charset="0"/>
                <a:cs typeface="Times New Roman" panose="02020603050405020304" pitchFamily="18" charset="0"/>
              </a:rPr>
              <a:t> are </a:t>
            </a:r>
            <a:r>
              <a:rPr lang="es-ES" altLang="en-US" sz="2800" dirty="0" err="1">
                <a:latin typeface="Times New Roman" panose="02020603050405020304" pitchFamily="18" charset="0"/>
                <a:cs typeface="Times New Roman" panose="02020603050405020304" pitchFamily="18" charset="0"/>
              </a:rPr>
              <a:t>deleting</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columns</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with</a:t>
            </a:r>
            <a:r>
              <a:rPr lang="es-ES" altLang="en-US" sz="2800" dirty="0">
                <a:latin typeface="Times New Roman" panose="02020603050405020304" pitchFamily="18" charset="0"/>
                <a:cs typeface="Times New Roman" panose="02020603050405020304" pitchFamily="18" charset="0"/>
              </a:rPr>
              <a:t> more </a:t>
            </a:r>
            <a:r>
              <a:rPr lang="es-ES" altLang="en-US" sz="2800" dirty="0" err="1">
                <a:latin typeface="Times New Roman" panose="02020603050405020304" pitchFamily="18" charset="0"/>
                <a:cs typeface="Times New Roman" panose="02020603050405020304" pitchFamily="18" charset="0"/>
              </a:rPr>
              <a:t>than</a:t>
            </a:r>
            <a:r>
              <a:rPr lang="es-ES" altLang="en-US" sz="2800" dirty="0">
                <a:latin typeface="Times New Roman" panose="02020603050405020304" pitchFamily="18" charset="0"/>
                <a:cs typeface="Times New Roman" panose="02020603050405020304" pitchFamily="18" charset="0"/>
              </a:rPr>
              <a:t> 50 % </a:t>
            </a:r>
            <a:r>
              <a:rPr lang="es-ES" altLang="en-US" sz="2800" dirty="0" err="1">
                <a:latin typeface="Times New Roman" panose="02020603050405020304" pitchFamily="18" charset="0"/>
                <a:cs typeface="Times New Roman" panose="02020603050405020304" pitchFamily="18" charset="0"/>
              </a:rPr>
              <a:t>of</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missing</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vaues</a:t>
            </a:r>
            <a:r>
              <a:rPr lang="es-ES" altLang="en-US" sz="2800" dirty="0">
                <a:latin typeface="Times New Roman" panose="02020603050405020304" pitchFamily="18" charset="0"/>
                <a:cs typeface="Times New Roman" panose="02020603050405020304" pitchFamily="18" charset="0"/>
              </a:rPr>
              <a:t> and </a:t>
            </a:r>
            <a:r>
              <a:rPr lang="es-ES" altLang="en-US" sz="2800" dirty="0" err="1">
                <a:latin typeface="Times New Roman" panose="02020603050405020304" pitchFamily="18" charset="0"/>
                <a:cs typeface="Times New Roman" panose="02020603050405020304" pitchFamily="18" charset="0"/>
              </a:rPr>
              <a:t>rows</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with</a:t>
            </a:r>
            <a:r>
              <a:rPr lang="es-ES" altLang="en-US" sz="2800" dirty="0">
                <a:latin typeface="Times New Roman" panose="02020603050405020304" pitchFamily="18" charset="0"/>
                <a:cs typeface="Times New Roman" panose="02020603050405020304" pitchFamily="18" charset="0"/>
              </a:rPr>
              <a:t> more </a:t>
            </a:r>
            <a:r>
              <a:rPr lang="es-ES" altLang="en-US" sz="2800" dirty="0" err="1">
                <a:latin typeface="Times New Roman" panose="02020603050405020304" pitchFamily="18" charset="0"/>
                <a:cs typeface="Times New Roman" panose="02020603050405020304" pitchFamily="18" charset="0"/>
              </a:rPr>
              <a:t>than</a:t>
            </a:r>
            <a:r>
              <a:rPr lang="es-ES" altLang="en-US" sz="2800" dirty="0">
                <a:latin typeface="Times New Roman" panose="02020603050405020304" pitchFamily="18" charset="0"/>
                <a:cs typeface="Times New Roman" panose="02020603050405020304" pitchFamily="18" charset="0"/>
              </a:rPr>
              <a:t> 30% </a:t>
            </a:r>
            <a:r>
              <a:rPr lang="es-ES" altLang="en-US" sz="2800" dirty="0" err="1">
                <a:latin typeface="Times New Roman" panose="02020603050405020304" pitchFamily="18" charset="0"/>
                <a:cs typeface="Times New Roman" panose="02020603050405020304" pitchFamily="18" charset="0"/>
              </a:rPr>
              <a:t>of</a:t>
            </a:r>
            <a:r>
              <a:rPr lang="es-ES" altLang="en-US" sz="2800" dirty="0">
                <a:latin typeface="Times New Roman" panose="02020603050405020304" pitchFamily="18" charset="0"/>
                <a:cs typeface="Times New Roman" panose="02020603050405020304" pitchFamily="18" charset="0"/>
              </a:rPr>
              <a:t> </a:t>
            </a:r>
            <a:r>
              <a:rPr lang="es-ES" altLang="en-US" sz="2800" dirty="0" err="1">
                <a:latin typeface="Times New Roman" panose="02020603050405020304" pitchFamily="18" charset="0"/>
                <a:cs typeface="Times New Roman" panose="02020603050405020304" pitchFamily="18" charset="0"/>
              </a:rPr>
              <a:t>missings</a:t>
            </a:r>
            <a:r>
              <a:rPr lang="es-ES" altLang="en-US" sz="2800" dirty="0">
                <a:latin typeface="Times New Roman" panose="02020603050405020304" pitchFamily="18" charset="0"/>
                <a:cs typeface="Times New Roman" panose="02020603050405020304" pitchFamily="18" charset="0"/>
              </a:rPr>
              <a:t> </a:t>
            </a:r>
          </a:p>
          <a:p>
            <a:pPr lvl="1">
              <a:buFontTx/>
              <a:buNone/>
            </a:pPr>
            <a:r>
              <a:rPr lang="es-ES" altLang="en-US" dirty="0"/>
              <a:t>	</a:t>
            </a:r>
            <a:endParaRPr lang="es-E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11F406A-8ABE-4C73-8E34-AC9E2C583C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29699" name="Slide Number Placeholder 5">
            <a:extLst>
              <a:ext uri="{FF2B5EF4-FFF2-40B4-BE49-F238E27FC236}">
                <a16:creationId xmlns:a16="http://schemas.microsoft.com/office/drawing/2014/main" id="{AFBE6AFC-A1F0-482E-A7D7-3B5BFE1928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5AB85F16-AF50-4E0B-988D-34E1F39D456D}" type="slidenum">
              <a:rPr lang="en-US" altLang="en-US" sz="1400"/>
              <a:pPr>
                <a:spcBef>
                  <a:spcPct val="0"/>
                </a:spcBef>
                <a:buClrTx/>
                <a:buSzTx/>
                <a:buFontTx/>
                <a:buNone/>
              </a:pPr>
              <a:t>22</a:t>
            </a:fld>
            <a:endParaRPr lang="en-US" altLang="en-US" sz="1400"/>
          </a:p>
        </p:txBody>
      </p:sp>
      <p:sp>
        <p:nvSpPr>
          <p:cNvPr id="29700" name="Rectangle 2">
            <a:extLst>
              <a:ext uri="{FF2B5EF4-FFF2-40B4-BE49-F238E27FC236}">
                <a16:creationId xmlns:a16="http://schemas.microsoft.com/office/drawing/2014/main" id="{B1E4399C-8439-4280-BA47-B8A55A086B5D}"/>
              </a:ext>
            </a:extLst>
          </p:cNvPr>
          <p:cNvSpPr>
            <a:spLocks noGrp="1" noChangeArrowheads="1"/>
          </p:cNvSpPr>
          <p:nvPr>
            <p:ph type="title"/>
          </p:nvPr>
        </p:nvSpPr>
        <p:spPr>
          <a:xfrm>
            <a:off x="1905000" y="228600"/>
            <a:ext cx="8534400" cy="1143000"/>
          </a:xfrm>
        </p:spPr>
        <p:txBody>
          <a:bodyPr/>
          <a:lstStyle/>
          <a:p>
            <a:r>
              <a:rPr lang="es-ES" altLang="en-US" dirty="0"/>
              <a:t>Modules in Python </a:t>
            </a:r>
            <a:r>
              <a:rPr lang="es-ES" altLang="en-US" dirty="0" err="1"/>
              <a:t>to</a:t>
            </a:r>
            <a:r>
              <a:rPr lang="es-ES" altLang="en-US" dirty="0"/>
              <a:t> impute </a:t>
            </a:r>
            <a:r>
              <a:rPr lang="es-ES" altLang="en-US" dirty="0" err="1"/>
              <a:t>missing</a:t>
            </a:r>
            <a:r>
              <a:rPr lang="es-ES" altLang="en-US" dirty="0"/>
              <a:t> </a:t>
            </a:r>
            <a:r>
              <a:rPr lang="es-ES" altLang="en-US" dirty="0" err="1"/>
              <a:t>values</a:t>
            </a:r>
            <a:endParaRPr lang="es-ES" altLang="en-US" dirty="0"/>
          </a:p>
        </p:txBody>
      </p:sp>
      <p:sp>
        <p:nvSpPr>
          <p:cNvPr id="29701" name="Rectangle 3">
            <a:extLst>
              <a:ext uri="{FF2B5EF4-FFF2-40B4-BE49-F238E27FC236}">
                <a16:creationId xmlns:a16="http://schemas.microsoft.com/office/drawing/2014/main" id="{030DC8F2-CFEE-48BE-9867-910D57E16624}"/>
              </a:ext>
            </a:extLst>
          </p:cNvPr>
          <p:cNvSpPr>
            <a:spLocks noGrp="1" noChangeArrowheads="1"/>
          </p:cNvSpPr>
          <p:nvPr>
            <p:ph type="body" idx="1"/>
          </p:nvPr>
        </p:nvSpPr>
        <p:spPr>
          <a:xfrm>
            <a:off x="1905000" y="1828800"/>
            <a:ext cx="8001000" cy="4343400"/>
          </a:xfrm>
        </p:spPr>
        <p:txBody>
          <a:bodyPr/>
          <a:lstStyle/>
          <a:p>
            <a:pPr marL="0" indent="0">
              <a:buNone/>
            </a:pPr>
            <a:r>
              <a:rPr lang="es-ES" altLang="en-US" sz="2800" dirty="0" err="1"/>
              <a:t>The</a:t>
            </a:r>
            <a:r>
              <a:rPr lang="es-ES" altLang="en-US" sz="2800" dirty="0"/>
              <a:t> module </a:t>
            </a:r>
            <a:r>
              <a:rPr lang="es-ES" altLang="en-US" sz="2800" dirty="0" err="1"/>
              <a:t>scikit-learn</a:t>
            </a:r>
            <a:r>
              <a:rPr lang="es-ES" altLang="en-US" sz="2800" dirty="0"/>
              <a:t> has a </a:t>
            </a:r>
            <a:r>
              <a:rPr lang="es-ES" altLang="en-US" sz="2800" dirty="0" err="1"/>
              <a:t>class</a:t>
            </a:r>
            <a:r>
              <a:rPr lang="es-ES" altLang="en-US" sz="2800" dirty="0"/>
              <a:t> </a:t>
            </a:r>
            <a:r>
              <a:rPr lang="es-ES" altLang="en-US" sz="2800" dirty="0" err="1"/>
              <a:t>named</a:t>
            </a:r>
            <a:r>
              <a:rPr lang="es-ES" altLang="en-US" sz="2800" dirty="0"/>
              <a:t>  </a:t>
            </a:r>
            <a:r>
              <a:rPr lang="es-ES" altLang="en-US" sz="2800" dirty="0" err="1"/>
              <a:t>imputer</a:t>
            </a:r>
            <a:r>
              <a:rPr lang="es-ES" altLang="en-US" sz="2800" dirty="0"/>
              <a:t> </a:t>
            </a:r>
            <a:r>
              <a:rPr lang="es-ES" altLang="en-US" sz="2800" dirty="0" err="1"/>
              <a:t>to</a:t>
            </a:r>
            <a:r>
              <a:rPr lang="es-ES" altLang="en-US" sz="2800" dirty="0"/>
              <a:t> </a:t>
            </a:r>
            <a:r>
              <a:rPr lang="es-ES" altLang="en-US" sz="2800" dirty="0" err="1"/>
              <a:t>carry</a:t>
            </a:r>
            <a:r>
              <a:rPr lang="es-ES" altLang="en-US" sz="2800" dirty="0"/>
              <a:t> </a:t>
            </a:r>
            <a:r>
              <a:rPr lang="es-ES" altLang="en-US" sz="2800" dirty="0" err="1"/>
              <a:t>out</a:t>
            </a:r>
            <a:r>
              <a:rPr lang="es-ES" altLang="en-US" sz="2800" dirty="0"/>
              <a:t> </a:t>
            </a:r>
            <a:r>
              <a:rPr lang="es-ES" altLang="en-US" sz="2800" dirty="0" err="1"/>
              <a:t>inputation</a:t>
            </a:r>
            <a:r>
              <a:rPr lang="es-ES" altLang="en-US" sz="2800" dirty="0"/>
              <a:t>.</a:t>
            </a:r>
          </a:p>
          <a:p>
            <a:pPr marL="0" indent="0">
              <a:buNone/>
            </a:pPr>
            <a:r>
              <a:rPr lang="es-ES" altLang="en-US" sz="2800" dirty="0" err="1"/>
              <a:t>The</a:t>
            </a:r>
            <a:r>
              <a:rPr lang="es-ES" altLang="en-US" sz="2800" dirty="0"/>
              <a:t> </a:t>
            </a:r>
            <a:r>
              <a:rPr lang="es-ES" altLang="en-US" sz="2800" dirty="0" err="1"/>
              <a:t>function</a:t>
            </a:r>
            <a:r>
              <a:rPr lang="es-ES" altLang="en-US" sz="2800" dirty="0"/>
              <a:t> fill.na in pandas </a:t>
            </a:r>
            <a:r>
              <a:rPr lang="es-ES" altLang="en-US" sz="2800" dirty="0" err="1"/>
              <a:t>does</a:t>
            </a:r>
            <a:r>
              <a:rPr lang="es-ES" altLang="en-US" sz="2800" dirty="0"/>
              <a:t> </a:t>
            </a:r>
            <a:r>
              <a:rPr lang="es-ES" altLang="en-US" sz="2800" dirty="0" err="1"/>
              <a:t>imputation</a:t>
            </a:r>
            <a:r>
              <a:rPr lang="es-ES" altLang="en-US" sz="2800" dirty="0"/>
              <a:t>.</a:t>
            </a:r>
          </a:p>
          <a:p>
            <a:pPr marL="0" indent="0">
              <a:buNone/>
            </a:pPr>
            <a:r>
              <a:rPr lang="es-ES" altLang="en-US" sz="2800" dirty="0" err="1"/>
              <a:t>Also</a:t>
            </a:r>
            <a:r>
              <a:rPr lang="es-ES" altLang="en-US" sz="2800" dirty="0"/>
              <a:t>, </a:t>
            </a:r>
            <a:r>
              <a:rPr lang="es-ES" altLang="en-US" sz="2800" dirty="0" err="1"/>
              <a:t>there</a:t>
            </a:r>
            <a:r>
              <a:rPr lang="es-ES" altLang="en-US" sz="2800" dirty="0"/>
              <a:t> are </a:t>
            </a:r>
            <a:r>
              <a:rPr lang="es-ES" altLang="en-US" sz="2800" dirty="0" err="1"/>
              <a:t>two</a:t>
            </a:r>
            <a:r>
              <a:rPr lang="es-ES" altLang="en-US" sz="2800" dirty="0"/>
              <a:t> </a:t>
            </a:r>
            <a:r>
              <a:rPr lang="es-ES" altLang="en-US" sz="2800" dirty="0" err="1"/>
              <a:t>other</a:t>
            </a:r>
            <a:r>
              <a:rPr lang="es-ES" altLang="en-US" sz="2800" dirty="0"/>
              <a:t> module </a:t>
            </a:r>
            <a:r>
              <a:rPr lang="es-ES" altLang="en-US" sz="2800" dirty="0" err="1"/>
              <a:t>for</a:t>
            </a:r>
            <a:r>
              <a:rPr lang="es-ES" altLang="en-US" sz="2800" dirty="0"/>
              <a:t> </a:t>
            </a:r>
            <a:r>
              <a:rPr lang="es-ES" altLang="en-US" sz="2800" dirty="0" err="1"/>
              <a:t>imputation</a:t>
            </a:r>
            <a:endParaRPr lang="es-ES" altLang="en-US" sz="2800" dirty="0"/>
          </a:p>
          <a:p>
            <a:pPr marL="0" indent="0">
              <a:buNone/>
            </a:pPr>
            <a:r>
              <a:rPr lang="es-ES" altLang="en-US" sz="2800" dirty="0" err="1"/>
              <a:t>Fancyimpute</a:t>
            </a:r>
            <a:r>
              <a:rPr lang="es-ES" altLang="en-US" sz="2800" dirty="0"/>
              <a:t> </a:t>
            </a:r>
          </a:p>
          <a:p>
            <a:pPr marL="0" indent="0">
              <a:buNone/>
            </a:pPr>
            <a:r>
              <a:rPr lang="es-ES" altLang="en-US" sz="2800" dirty="0" err="1"/>
              <a:t>impyte</a:t>
            </a:r>
            <a:r>
              <a:rPr lang="es-ES" altLang="en-US" sz="2800" dirty="0"/>
              <a:t> </a:t>
            </a:r>
          </a:p>
          <a:p>
            <a:pPr marL="0" indent="0">
              <a:buNone/>
            </a:pPr>
            <a:r>
              <a:rPr lang="es-ES" altLang="en-US" sz="2800" dirty="0" err="1"/>
              <a:t>Both</a:t>
            </a:r>
            <a:r>
              <a:rPr lang="es-ES" altLang="en-US" sz="2800" dirty="0"/>
              <a:t> </a:t>
            </a:r>
            <a:r>
              <a:rPr lang="es-ES" altLang="en-US" sz="2800" dirty="0" err="1"/>
              <a:t>of</a:t>
            </a:r>
            <a:r>
              <a:rPr lang="es-ES" altLang="en-US" sz="2800" dirty="0"/>
              <a:t> </a:t>
            </a:r>
            <a:r>
              <a:rPr lang="es-ES" altLang="en-US" sz="2800" dirty="0" err="1"/>
              <a:t>them</a:t>
            </a:r>
            <a:r>
              <a:rPr lang="es-ES" altLang="en-US" sz="2800" dirty="0"/>
              <a:t> run </a:t>
            </a:r>
            <a:r>
              <a:rPr lang="es-ES" altLang="en-US" sz="2800" dirty="0" err="1"/>
              <a:t>only</a:t>
            </a:r>
            <a:r>
              <a:rPr lang="es-ES" altLang="en-US" sz="2800" dirty="0"/>
              <a:t> </a:t>
            </a:r>
            <a:r>
              <a:rPr lang="es-ES" altLang="en-US" sz="2800"/>
              <a:t>in Python 3.</a:t>
            </a:r>
            <a:endParaRPr lang="es-ES" altLang="en-US" sz="2400" dirty="0"/>
          </a:p>
          <a:p>
            <a:endParaRPr lang="es-ES" altLang="en-US" sz="2400" dirty="0"/>
          </a:p>
        </p:txBody>
      </p:sp>
    </p:spTree>
    <p:extLst>
      <p:ext uri="{BB962C8B-B14F-4D97-AF65-F5344CB8AC3E}">
        <p14:creationId xmlns:p14="http://schemas.microsoft.com/office/powerpoint/2010/main" val="249288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310538-A95C-40EE-B050-231B2B76CB05}"/>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F0F237EC-DB0D-48C7-88E4-2CA195D3D816}"/>
              </a:ext>
            </a:extLst>
          </p:cNvPr>
          <p:cNvSpPr>
            <a:spLocks noGrp="1"/>
          </p:cNvSpPr>
          <p:nvPr>
            <p:ph type="sldNum" sz="quarter" idx="12"/>
          </p:nvPr>
        </p:nvSpPr>
        <p:spPr/>
        <p:txBody>
          <a:bodyPr/>
          <a:lstStyle/>
          <a:p>
            <a:pPr>
              <a:defRPr/>
            </a:pPr>
            <a:fld id="{EB1E4F87-F9E2-4250-A40A-05F6B355AC6F}" type="slidenum">
              <a:rPr lang="en-US" altLang="en-PR" smtClean="0"/>
              <a:pPr>
                <a:defRPr/>
              </a:pPr>
              <a:t>23</a:t>
            </a:fld>
            <a:endParaRPr lang="en-US" altLang="en-PR"/>
          </a:p>
        </p:txBody>
      </p:sp>
      <p:pic>
        <p:nvPicPr>
          <p:cNvPr id="6" name="Picture 5">
            <a:extLst>
              <a:ext uri="{FF2B5EF4-FFF2-40B4-BE49-F238E27FC236}">
                <a16:creationId xmlns:a16="http://schemas.microsoft.com/office/drawing/2014/main" id="{B03D5048-841E-4DE9-BACF-191F56DE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5000"/>
            <a:ext cx="8610600" cy="6408000"/>
          </a:xfrm>
          <a:prstGeom prst="rect">
            <a:avLst/>
          </a:prstGeom>
        </p:spPr>
      </p:pic>
    </p:spTree>
    <p:extLst>
      <p:ext uri="{BB962C8B-B14F-4D97-AF65-F5344CB8AC3E}">
        <p14:creationId xmlns:p14="http://schemas.microsoft.com/office/powerpoint/2010/main" val="87214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D8BE1F-76D8-4369-89CD-D9E661D432FC}"/>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984643CF-2DD4-456B-BC53-A549CE36EE3B}"/>
              </a:ext>
            </a:extLst>
          </p:cNvPr>
          <p:cNvSpPr>
            <a:spLocks noGrp="1"/>
          </p:cNvSpPr>
          <p:nvPr>
            <p:ph type="sldNum" sz="quarter" idx="12"/>
          </p:nvPr>
        </p:nvSpPr>
        <p:spPr/>
        <p:txBody>
          <a:bodyPr/>
          <a:lstStyle/>
          <a:p>
            <a:pPr>
              <a:defRPr/>
            </a:pPr>
            <a:fld id="{EB1E4F87-F9E2-4250-A40A-05F6B355AC6F}" type="slidenum">
              <a:rPr lang="en-US" altLang="en-PR" smtClean="0"/>
              <a:pPr>
                <a:defRPr/>
              </a:pPr>
              <a:t>24</a:t>
            </a:fld>
            <a:endParaRPr lang="en-US" altLang="en-PR"/>
          </a:p>
        </p:txBody>
      </p:sp>
      <p:pic>
        <p:nvPicPr>
          <p:cNvPr id="9" name="Picture 8">
            <a:extLst>
              <a:ext uri="{FF2B5EF4-FFF2-40B4-BE49-F238E27FC236}">
                <a16:creationId xmlns:a16="http://schemas.microsoft.com/office/drawing/2014/main" id="{7235B117-46C0-40D5-AEA5-F0BFCAEE0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0"/>
            <a:ext cx="8033412" cy="4953000"/>
          </a:xfrm>
          <a:prstGeom prst="rect">
            <a:avLst/>
          </a:prstGeom>
        </p:spPr>
      </p:pic>
      <p:sp>
        <p:nvSpPr>
          <p:cNvPr id="10" name="TextBox 9">
            <a:extLst>
              <a:ext uri="{FF2B5EF4-FFF2-40B4-BE49-F238E27FC236}">
                <a16:creationId xmlns:a16="http://schemas.microsoft.com/office/drawing/2014/main" id="{D8248C3B-D139-4DCD-B8C9-BD9FBCFB21FC}"/>
              </a:ext>
            </a:extLst>
          </p:cNvPr>
          <p:cNvSpPr txBox="1"/>
          <p:nvPr/>
        </p:nvSpPr>
        <p:spPr>
          <a:xfrm>
            <a:off x="1905000" y="5105401"/>
            <a:ext cx="8077200" cy="1015663"/>
          </a:xfrm>
          <a:prstGeom prst="rect">
            <a:avLst/>
          </a:prstGeom>
          <a:noFill/>
        </p:spPr>
        <p:txBody>
          <a:bodyPr wrap="square" rtlCol="0">
            <a:spAutoFit/>
          </a:bodyPr>
          <a:lstStyle/>
          <a:p>
            <a:r>
              <a:rPr lang="en-US" sz="2000" dirty="0"/>
              <a:t>Mean Imputation using Pandas:</a:t>
            </a:r>
          </a:p>
          <a:p>
            <a:r>
              <a:rPr lang="en-US" sz="2000" dirty="0" err="1"/>
              <a:t>df.fillna</a:t>
            </a:r>
            <a:r>
              <a:rPr lang="en-US" sz="2000" dirty="0"/>
              <a:t>(</a:t>
            </a:r>
            <a:r>
              <a:rPr lang="en-US" sz="2000" dirty="0" err="1"/>
              <a:t>df.mean</a:t>
            </a:r>
            <a:r>
              <a:rPr lang="en-US" sz="2000" dirty="0"/>
              <a:t>())</a:t>
            </a:r>
          </a:p>
          <a:p>
            <a:r>
              <a:rPr lang="en-PR" sz="2000" dirty="0" err="1"/>
              <a:t>df.apply</a:t>
            </a:r>
            <a:r>
              <a:rPr lang="en-PR" sz="2000" dirty="0"/>
              <a:t>(lambda x: </a:t>
            </a:r>
            <a:r>
              <a:rPr lang="en-PR" sz="2000" dirty="0" err="1"/>
              <a:t>x.fillna</a:t>
            </a:r>
            <a:r>
              <a:rPr lang="en-PR" sz="2000" dirty="0"/>
              <a:t>(</a:t>
            </a:r>
            <a:r>
              <a:rPr lang="en-PR" sz="2000" dirty="0" err="1"/>
              <a:t>x.mean</a:t>
            </a:r>
            <a:r>
              <a:rPr lang="en-PR" sz="2000" dirty="0"/>
              <a:t>()),axis=0)</a:t>
            </a:r>
          </a:p>
        </p:txBody>
      </p:sp>
    </p:spTree>
    <p:extLst>
      <p:ext uri="{BB962C8B-B14F-4D97-AF65-F5344CB8AC3E}">
        <p14:creationId xmlns:p14="http://schemas.microsoft.com/office/powerpoint/2010/main" val="2424079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27E96F-E459-43C8-9BD9-ABFBDAEEF8F5}"/>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250F0FDA-75F8-4AE5-894C-88E0D2D448EB}"/>
              </a:ext>
            </a:extLst>
          </p:cNvPr>
          <p:cNvSpPr>
            <a:spLocks noGrp="1"/>
          </p:cNvSpPr>
          <p:nvPr>
            <p:ph type="sldNum" sz="quarter" idx="12"/>
          </p:nvPr>
        </p:nvSpPr>
        <p:spPr/>
        <p:txBody>
          <a:bodyPr/>
          <a:lstStyle/>
          <a:p>
            <a:pPr>
              <a:defRPr/>
            </a:pPr>
            <a:fld id="{EB1E4F87-F9E2-4250-A40A-05F6B355AC6F}" type="slidenum">
              <a:rPr lang="en-US" altLang="en-PR" smtClean="0"/>
              <a:pPr>
                <a:defRPr/>
              </a:pPr>
              <a:t>25</a:t>
            </a:fld>
            <a:endParaRPr lang="en-US" altLang="en-PR"/>
          </a:p>
        </p:txBody>
      </p:sp>
      <p:pic>
        <p:nvPicPr>
          <p:cNvPr id="5" name="Picture 4">
            <a:extLst>
              <a:ext uri="{FF2B5EF4-FFF2-40B4-BE49-F238E27FC236}">
                <a16:creationId xmlns:a16="http://schemas.microsoft.com/office/drawing/2014/main" id="{9CFB0A7C-EC38-46E5-A074-479A56F1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28800"/>
            <a:ext cx="11130739" cy="4424756"/>
          </a:xfrm>
          <a:prstGeom prst="rect">
            <a:avLst/>
          </a:prstGeom>
        </p:spPr>
      </p:pic>
      <p:sp>
        <p:nvSpPr>
          <p:cNvPr id="6" name="TextBox 5">
            <a:extLst>
              <a:ext uri="{FF2B5EF4-FFF2-40B4-BE49-F238E27FC236}">
                <a16:creationId xmlns:a16="http://schemas.microsoft.com/office/drawing/2014/main" id="{0E6322E9-F805-4A1F-A175-CD0E70660D7A}"/>
              </a:ext>
            </a:extLst>
          </p:cNvPr>
          <p:cNvSpPr txBox="1"/>
          <p:nvPr/>
        </p:nvSpPr>
        <p:spPr>
          <a:xfrm>
            <a:off x="533400" y="685800"/>
            <a:ext cx="11130739" cy="646331"/>
          </a:xfrm>
          <a:prstGeom prst="rect">
            <a:avLst/>
          </a:prstGeom>
          <a:noFill/>
        </p:spPr>
        <p:txBody>
          <a:bodyPr wrap="square" rtlCol="0">
            <a:spAutoFit/>
          </a:bodyPr>
          <a:lstStyle/>
          <a:p>
            <a:r>
              <a:rPr lang="en-US" sz="3600" b="1" dirty="0"/>
              <a:t>K-Nearest Neighbors Imputation</a:t>
            </a:r>
            <a:endParaRPr lang="en-PR" sz="3600" b="1" dirty="0"/>
          </a:p>
        </p:txBody>
      </p:sp>
    </p:spTree>
    <p:extLst>
      <p:ext uri="{BB962C8B-B14F-4D97-AF65-F5344CB8AC3E}">
        <p14:creationId xmlns:p14="http://schemas.microsoft.com/office/powerpoint/2010/main" val="27607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a:extLst>
              <a:ext uri="{FF2B5EF4-FFF2-40B4-BE49-F238E27FC236}">
                <a16:creationId xmlns:a16="http://schemas.microsoft.com/office/drawing/2014/main" id="{A47CBAB9-2216-4806-8703-3F43C6DA69C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34819" name="Slide Number Placeholder 5">
            <a:extLst>
              <a:ext uri="{FF2B5EF4-FFF2-40B4-BE49-F238E27FC236}">
                <a16:creationId xmlns:a16="http://schemas.microsoft.com/office/drawing/2014/main" id="{CE5D4C53-B9C2-48CE-9622-E9D4727238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D394710C-323E-4C06-8D07-487D07C9BF35}" type="slidenum">
              <a:rPr lang="en-US" altLang="en-US" sz="1400"/>
              <a:pPr>
                <a:spcBef>
                  <a:spcPct val="0"/>
                </a:spcBef>
                <a:buClrTx/>
                <a:buSzTx/>
                <a:buFontTx/>
                <a:buNone/>
              </a:pPr>
              <a:t>26</a:t>
            </a:fld>
            <a:endParaRPr lang="en-US" altLang="en-US" sz="1400"/>
          </a:p>
        </p:txBody>
      </p:sp>
      <p:sp>
        <p:nvSpPr>
          <p:cNvPr id="34820" name="Rectangle 2">
            <a:extLst>
              <a:ext uri="{FF2B5EF4-FFF2-40B4-BE49-F238E27FC236}">
                <a16:creationId xmlns:a16="http://schemas.microsoft.com/office/drawing/2014/main" id="{CA53A234-8160-4B78-90C7-016B1BA21233}"/>
              </a:ext>
            </a:extLst>
          </p:cNvPr>
          <p:cNvSpPr>
            <a:spLocks noGrp="1" noChangeArrowheads="1"/>
          </p:cNvSpPr>
          <p:nvPr>
            <p:ph type="title"/>
          </p:nvPr>
        </p:nvSpPr>
        <p:spPr>
          <a:xfrm>
            <a:off x="2514600" y="1085850"/>
            <a:ext cx="7467600" cy="590550"/>
          </a:xfrm>
        </p:spPr>
        <p:txBody>
          <a:bodyPr anchor="t"/>
          <a:lstStyle/>
          <a:p>
            <a:r>
              <a:rPr lang="es-ES" altLang="en-US" sz="3200" b="1" dirty="0">
                <a:solidFill>
                  <a:schemeClr val="folHlink"/>
                </a:solidFill>
              </a:rPr>
              <a:t>K-</a:t>
            </a:r>
            <a:r>
              <a:rPr lang="es-ES" altLang="en-US" sz="3200" b="1" dirty="0" err="1">
                <a:solidFill>
                  <a:schemeClr val="folHlink"/>
                </a:solidFill>
              </a:rPr>
              <a:t>nn</a:t>
            </a:r>
            <a:r>
              <a:rPr lang="es-ES" altLang="en-US" sz="3200" b="1" dirty="0">
                <a:solidFill>
                  <a:schemeClr val="folHlink"/>
                </a:solidFill>
              </a:rPr>
              <a:t> </a:t>
            </a:r>
            <a:r>
              <a:rPr lang="es-ES" altLang="en-US" sz="3200" b="1" dirty="0" err="1">
                <a:solidFill>
                  <a:schemeClr val="folHlink"/>
                </a:solidFill>
              </a:rPr>
              <a:t>Imputation</a:t>
            </a:r>
            <a:r>
              <a:rPr lang="es-ES" altLang="en-US" sz="3200" b="1" dirty="0">
                <a:solidFill>
                  <a:schemeClr val="folHlink"/>
                </a:solidFill>
              </a:rPr>
              <a:t> </a:t>
            </a:r>
          </a:p>
        </p:txBody>
      </p:sp>
      <p:graphicFrame>
        <p:nvGraphicFramePr>
          <p:cNvPr id="3" name="Content Placeholder 2">
            <a:extLst>
              <a:ext uri="{FF2B5EF4-FFF2-40B4-BE49-F238E27FC236}">
                <a16:creationId xmlns:a16="http://schemas.microsoft.com/office/drawing/2014/main" id="{C1AE0137-5075-4694-9F1E-68DD17F10EED}"/>
              </a:ext>
            </a:extLst>
          </p:cNvPr>
          <p:cNvGraphicFramePr>
            <a:graphicFrameLocks noGrp="1"/>
          </p:cNvGraphicFramePr>
          <p:nvPr>
            <p:ph idx="1"/>
            <p:extLst>
              <p:ext uri="{D42A27DB-BD31-4B8C-83A1-F6EECF244321}">
                <p14:modId xmlns:p14="http://schemas.microsoft.com/office/powerpoint/2010/main" val="895497992"/>
              </p:ext>
            </p:extLst>
          </p:nvPr>
        </p:nvGraphicFramePr>
        <p:xfrm>
          <a:off x="2286000" y="1905000"/>
          <a:ext cx="7696200" cy="2225676"/>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946">
                <a:tc>
                  <a:txBody>
                    <a:bodyPr/>
                    <a:lstStyle/>
                    <a:p>
                      <a:r>
                        <a:rPr lang="en-US" sz="1800" dirty="0"/>
                        <a:t>A1</a:t>
                      </a:r>
                    </a:p>
                  </a:txBody>
                  <a:tcPr marT="45733" marB="45733"/>
                </a:tc>
                <a:tc>
                  <a:txBody>
                    <a:bodyPr/>
                    <a:lstStyle/>
                    <a:p>
                      <a:r>
                        <a:rPr lang="en-US" sz="1800" dirty="0"/>
                        <a:t>A2</a:t>
                      </a:r>
                    </a:p>
                  </a:txBody>
                  <a:tcPr marT="45733" marB="45733"/>
                </a:tc>
                <a:tc>
                  <a:txBody>
                    <a:bodyPr/>
                    <a:lstStyle/>
                    <a:p>
                      <a:r>
                        <a:rPr lang="en-US" sz="1800" dirty="0"/>
                        <a:t>A3</a:t>
                      </a:r>
                    </a:p>
                  </a:txBody>
                  <a:tcPr marT="45733" marB="45733"/>
                </a:tc>
                <a:tc>
                  <a:txBody>
                    <a:bodyPr/>
                    <a:lstStyle/>
                    <a:p>
                      <a:r>
                        <a:rPr lang="en-US" sz="1800" dirty="0"/>
                        <a:t>A4</a:t>
                      </a:r>
                    </a:p>
                  </a:txBody>
                  <a:tcPr marT="45733" marB="45733"/>
                </a:tc>
                <a:tc>
                  <a:txBody>
                    <a:bodyPr/>
                    <a:lstStyle/>
                    <a:p>
                      <a:r>
                        <a:rPr lang="en-US" sz="1800" dirty="0" err="1"/>
                        <a:t>Clase</a:t>
                      </a:r>
                      <a:endParaRPr lang="en-US" sz="1800" dirty="0"/>
                    </a:p>
                  </a:txBody>
                  <a:tcPr marT="45733" marB="45733"/>
                </a:tc>
                <a:extLst>
                  <a:ext uri="{0D108BD9-81ED-4DB2-BD59-A6C34878D82A}">
                    <a16:rowId xmlns:a16="http://schemas.microsoft.com/office/drawing/2014/main" val="10000"/>
                  </a:ext>
                </a:extLst>
              </a:tr>
              <a:tr h="370946">
                <a:tc>
                  <a:txBody>
                    <a:bodyPr/>
                    <a:lstStyle/>
                    <a:p>
                      <a:r>
                        <a:rPr lang="en-US" sz="1800" dirty="0"/>
                        <a:t>4</a:t>
                      </a:r>
                    </a:p>
                  </a:txBody>
                  <a:tcPr marT="45733" marB="45733"/>
                </a:tc>
                <a:tc>
                  <a:txBody>
                    <a:bodyPr/>
                    <a:lstStyle/>
                    <a:p>
                      <a:r>
                        <a:rPr lang="en-US" sz="1800" dirty="0"/>
                        <a:t>5</a:t>
                      </a:r>
                    </a:p>
                  </a:txBody>
                  <a:tcPr marT="45733" marB="45733"/>
                </a:tc>
                <a:tc>
                  <a:txBody>
                    <a:bodyPr/>
                    <a:lstStyle/>
                    <a:p>
                      <a:r>
                        <a:rPr lang="en-US" sz="1800" dirty="0"/>
                        <a:t>6</a:t>
                      </a:r>
                    </a:p>
                  </a:txBody>
                  <a:tcPr marT="45733" marB="45733"/>
                </a:tc>
                <a:tc>
                  <a:txBody>
                    <a:bodyPr/>
                    <a:lstStyle/>
                    <a:p>
                      <a:r>
                        <a:rPr lang="en-US" sz="1800" dirty="0"/>
                        <a:t>NA</a:t>
                      </a:r>
                    </a:p>
                  </a:txBody>
                  <a:tcPr marT="45733" marB="45733"/>
                </a:tc>
                <a:tc>
                  <a:txBody>
                    <a:bodyPr/>
                    <a:lstStyle/>
                    <a:p>
                      <a:r>
                        <a:rPr lang="en-US" sz="1800" dirty="0"/>
                        <a:t>1</a:t>
                      </a:r>
                    </a:p>
                  </a:txBody>
                  <a:tcPr marT="45733" marB="45733"/>
                </a:tc>
                <a:extLst>
                  <a:ext uri="{0D108BD9-81ED-4DB2-BD59-A6C34878D82A}">
                    <a16:rowId xmlns:a16="http://schemas.microsoft.com/office/drawing/2014/main" val="10001"/>
                  </a:ext>
                </a:extLst>
              </a:tr>
              <a:tr h="370946">
                <a:tc>
                  <a:txBody>
                    <a:bodyPr/>
                    <a:lstStyle/>
                    <a:p>
                      <a:r>
                        <a:rPr lang="en-US" sz="1800" dirty="0"/>
                        <a:t>5</a:t>
                      </a:r>
                    </a:p>
                  </a:txBody>
                  <a:tcPr marT="45733" marB="45733"/>
                </a:tc>
                <a:tc>
                  <a:txBody>
                    <a:bodyPr/>
                    <a:lstStyle/>
                    <a:p>
                      <a:r>
                        <a:rPr lang="en-US" sz="1800" dirty="0"/>
                        <a:t>1</a:t>
                      </a:r>
                    </a:p>
                  </a:txBody>
                  <a:tcPr marT="45733" marB="45733"/>
                </a:tc>
                <a:tc>
                  <a:txBody>
                    <a:bodyPr/>
                    <a:lstStyle/>
                    <a:p>
                      <a:r>
                        <a:rPr lang="en-US" sz="1800" dirty="0"/>
                        <a:t>1</a:t>
                      </a:r>
                    </a:p>
                  </a:txBody>
                  <a:tcPr marT="45733" marB="45733"/>
                </a:tc>
                <a:tc>
                  <a:txBody>
                    <a:bodyPr/>
                    <a:lstStyle/>
                    <a:p>
                      <a:r>
                        <a:rPr lang="en-US" sz="1800" dirty="0"/>
                        <a:t>4</a:t>
                      </a:r>
                    </a:p>
                  </a:txBody>
                  <a:tcPr marT="45733" marB="45733"/>
                </a:tc>
                <a:tc>
                  <a:txBody>
                    <a:bodyPr/>
                    <a:lstStyle/>
                    <a:p>
                      <a:r>
                        <a:rPr lang="en-US" sz="1800" dirty="0"/>
                        <a:t>1</a:t>
                      </a:r>
                    </a:p>
                  </a:txBody>
                  <a:tcPr marT="45733" marB="45733"/>
                </a:tc>
                <a:extLst>
                  <a:ext uri="{0D108BD9-81ED-4DB2-BD59-A6C34878D82A}">
                    <a16:rowId xmlns:a16="http://schemas.microsoft.com/office/drawing/2014/main" val="10002"/>
                  </a:ext>
                </a:extLst>
              </a:tr>
              <a:tr h="370946">
                <a:tc>
                  <a:txBody>
                    <a:bodyPr/>
                    <a:lstStyle/>
                    <a:p>
                      <a:r>
                        <a:rPr lang="en-US" sz="1800" dirty="0"/>
                        <a:t>7</a:t>
                      </a:r>
                    </a:p>
                  </a:txBody>
                  <a:tcPr marT="45733" marB="45733"/>
                </a:tc>
                <a:tc>
                  <a:txBody>
                    <a:bodyPr/>
                    <a:lstStyle/>
                    <a:p>
                      <a:r>
                        <a:rPr lang="en-US" sz="1800" dirty="0"/>
                        <a:t>9</a:t>
                      </a:r>
                    </a:p>
                  </a:txBody>
                  <a:tcPr marT="45733" marB="45733"/>
                </a:tc>
                <a:tc>
                  <a:txBody>
                    <a:bodyPr/>
                    <a:lstStyle/>
                    <a:p>
                      <a:r>
                        <a:rPr lang="en-US" sz="1800" dirty="0"/>
                        <a:t>2</a:t>
                      </a:r>
                    </a:p>
                  </a:txBody>
                  <a:tcPr marT="45733" marB="45733"/>
                </a:tc>
                <a:tc>
                  <a:txBody>
                    <a:bodyPr/>
                    <a:lstStyle/>
                    <a:p>
                      <a:r>
                        <a:rPr lang="en-US" sz="1800" dirty="0"/>
                        <a:t>5</a:t>
                      </a:r>
                    </a:p>
                  </a:txBody>
                  <a:tcPr marT="45733" marB="45733"/>
                </a:tc>
                <a:tc>
                  <a:txBody>
                    <a:bodyPr/>
                    <a:lstStyle/>
                    <a:p>
                      <a:r>
                        <a:rPr lang="en-US" sz="1800" dirty="0"/>
                        <a:t>1</a:t>
                      </a:r>
                    </a:p>
                  </a:txBody>
                  <a:tcPr marT="45733" marB="45733"/>
                </a:tc>
                <a:extLst>
                  <a:ext uri="{0D108BD9-81ED-4DB2-BD59-A6C34878D82A}">
                    <a16:rowId xmlns:a16="http://schemas.microsoft.com/office/drawing/2014/main" val="10003"/>
                  </a:ext>
                </a:extLst>
              </a:tr>
              <a:tr h="370946">
                <a:tc>
                  <a:txBody>
                    <a:bodyPr/>
                    <a:lstStyle/>
                    <a:p>
                      <a:r>
                        <a:rPr lang="en-US" sz="1800" dirty="0"/>
                        <a:t>8</a:t>
                      </a:r>
                    </a:p>
                  </a:txBody>
                  <a:tcPr marT="45733" marB="45733"/>
                </a:tc>
                <a:tc>
                  <a:txBody>
                    <a:bodyPr/>
                    <a:lstStyle/>
                    <a:p>
                      <a:r>
                        <a:rPr lang="en-US" sz="1800" dirty="0"/>
                        <a:t>2</a:t>
                      </a:r>
                    </a:p>
                  </a:txBody>
                  <a:tcPr marT="45733" marB="45733"/>
                </a:tc>
                <a:tc>
                  <a:txBody>
                    <a:bodyPr/>
                    <a:lstStyle/>
                    <a:p>
                      <a:r>
                        <a:rPr lang="en-US" sz="1800" dirty="0"/>
                        <a:t>8</a:t>
                      </a:r>
                    </a:p>
                  </a:txBody>
                  <a:tcPr marT="45733" marB="45733"/>
                </a:tc>
                <a:tc>
                  <a:txBody>
                    <a:bodyPr/>
                    <a:lstStyle/>
                    <a:p>
                      <a:r>
                        <a:rPr lang="en-US" sz="1800" dirty="0"/>
                        <a:t>5</a:t>
                      </a:r>
                    </a:p>
                  </a:txBody>
                  <a:tcPr marT="45733" marB="45733"/>
                </a:tc>
                <a:tc>
                  <a:txBody>
                    <a:bodyPr/>
                    <a:lstStyle/>
                    <a:p>
                      <a:r>
                        <a:rPr lang="en-US" sz="1800" dirty="0"/>
                        <a:t>1</a:t>
                      </a:r>
                    </a:p>
                  </a:txBody>
                  <a:tcPr marT="45733" marB="45733"/>
                </a:tc>
                <a:extLst>
                  <a:ext uri="{0D108BD9-81ED-4DB2-BD59-A6C34878D82A}">
                    <a16:rowId xmlns:a16="http://schemas.microsoft.com/office/drawing/2014/main" val="10004"/>
                  </a:ext>
                </a:extLst>
              </a:tr>
              <a:tr h="370946">
                <a:tc>
                  <a:txBody>
                    <a:bodyPr/>
                    <a:lstStyle/>
                    <a:p>
                      <a:r>
                        <a:rPr lang="en-US" sz="1800" dirty="0"/>
                        <a:t>6</a:t>
                      </a:r>
                    </a:p>
                  </a:txBody>
                  <a:tcPr marT="45733" marB="45733"/>
                </a:tc>
                <a:tc>
                  <a:txBody>
                    <a:bodyPr/>
                    <a:lstStyle/>
                    <a:p>
                      <a:r>
                        <a:rPr lang="en-US" sz="1800" dirty="0"/>
                        <a:t>4</a:t>
                      </a:r>
                    </a:p>
                  </a:txBody>
                  <a:tcPr marT="45733" marB="45733"/>
                </a:tc>
                <a:tc>
                  <a:txBody>
                    <a:bodyPr/>
                    <a:lstStyle/>
                    <a:p>
                      <a:r>
                        <a:rPr lang="en-US" sz="1800" dirty="0"/>
                        <a:t>2</a:t>
                      </a:r>
                    </a:p>
                  </a:txBody>
                  <a:tcPr marT="45733" marB="45733"/>
                </a:tc>
                <a:tc>
                  <a:txBody>
                    <a:bodyPr/>
                    <a:lstStyle/>
                    <a:p>
                      <a:r>
                        <a:rPr lang="en-US" sz="1800" dirty="0"/>
                        <a:t>6</a:t>
                      </a:r>
                    </a:p>
                  </a:txBody>
                  <a:tcPr marT="45733" marB="45733"/>
                </a:tc>
                <a:tc>
                  <a:txBody>
                    <a:bodyPr/>
                    <a:lstStyle/>
                    <a:p>
                      <a:r>
                        <a:rPr lang="en-US" sz="1800" dirty="0"/>
                        <a:t>1</a:t>
                      </a:r>
                    </a:p>
                  </a:txBody>
                  <a:tcPr marT="45733" marB="45733"/>
                </a:tc>
                <a:extLst>
                  <a:ext uri="{0D108BD9-81ED-4DB2-BD59-A6C34878D82A}">
                    <a16:rowId xmlns:a16="http://schemas.microsoft.com/office/drawing/2014/main" val="10005"/>
                  </a:ext>
                </a:extLst>
              </a:tr>
            </a:tbl>
          </a:graphicData>
        </a:graphic>
      </p:graphicFrame>
      <p:sp>
        <p:nvSpPr>
          <p:cNvPr id="34865" name="TextBox 3">
            <a:extLst>
              <a:ext uri="{FF2B5EF4-FFF2-40B4-BE49-F238E27FC236}">
                <a16:creationId xmlns:a16="http://schemas.microsoft.com/office/drawing/2014/main" id="{2869FCA0-C888-46C9-9305-9629229C1248}"/>
              </a:ext>
            </a:extLst>
          </p:cNvPr>
          <p:cNvSpPr txBox="1">
            <a:spLocks noChangeArrowheads="1"/>
          </p:cNvSpPr>
          <p:nvPr/>
        </p:nvSpPr>
        <p:spPr bwMode="auto">
          <a:xfrm>
            <a:off x="990600" y="4572000"/>
            <a:ext cx="1051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There is a missing value in record 1. We will predict this NA value using </a:t>
            </a:r>
            <a:r>
              <a:rPr lang="en-US" altLang="en-US" sz="2000" dirty="0" err="1">
                <a:latin typeface="Times New Roman" panose="02020603050405020304" pitchFamily="18" charset="0"/>
                <a:cs typeface="Times New Roman" panose="02020603050405020304" pitchFamily="18" charset="0"/>
              </a:rPr>
              <a:t>knn</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Dist</a:t>
            </a:r>
            <a:r>
              <a:rPr lang="en-US" altLang="en-US" sz="2000" dirty="0">
                <a:latin typeface="Times New Roman" panose="02020603050405020304" pitchFamily="18" charset="0"/>
                <a:cs typeface="Times New Roman" panose="02020603050405020304" pitchFamily="18" charset="0"/>
              </a:rPr>
              <a:t>(r1,r2)= sqrt[(4-5)</a:t>
            </a:r>
            <a:r>
              <a:rPr lang="en-US" altLang="en-US" sz="2000" baseline="30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+(5-1)</a:t>
            </a:r>
            <a:r>
              <a:rPr lang="en-US" altLang="en-US" sz="2000" baseline="30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+(6-1)</a:t>
            </a:r>
            <a:r>
              <a:rPr lang="en-US" altLang="en-US" sz="2000" baseline="30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6.48, </a:t>
            </a:r>
            <a:r>
              <a:rPr lang="en-US" altLang="en-US" sz="2000" dirty="0" err="1">
                <a:latin typeface="Times New Roman" panose="02020603050405020304" pitchFamily="18" charset="0"/>
                <a:cs typeface="Times New Roman" panose="02020603050405020304" pitchFamily="18" charset="0"/>
              </a:rPr>
              <a:t>Dist</a:t>
            </a:r>
            <a:r>
              <a:rPr lang="en-US" altLang="en-US" sz="2000" dirty="0">
                <a:latin typeface="Times New Roman" panose="02020603050405020304" pitchFamily="18" charset="0"/>
                <a:cs typeface="Times New Roman" panose="02020603050405020304" pitchFamily="18" charset="0"/>
              </a:rPr>
              <a:t> (r1,r3)=6.40, </a:t>
            </a:r>
            <a:r>
              <a:rPr lang="en-US" altLang="en-US" sz="2000" dirty="0" err="1">
                <a:latin typeface="Times New Roman" panose="02020603050405020304" pitchFamily="18" charset="0"/>
                <a:cs typeface="Times New Roman" panose="02020603050405020304" pitchFamily="18" charset="0"/>
              </a:rPr>
              <a:t>Dist</a:t>
            </a:r>
            <a:r>
              <a:rPr lang="en-US" altLang="en-US" sz="2000" dirty="0">
                <a:latin typeface="Times New Roman" panose="02020603050405020304" pitchFamily="18" charset="0"/>
                <a:cs typeface="Times New Roman" panose="02020603050405020304" pitchFamily="18" charset="0"/>
              </a:rPr>
              <a:t>(r1,r4)=5.38, </a:t>
            </a:r>
            <a:r>
              <a:rPr lang="en-US" altLang="en-US" sz="2000" dirty="0" err="1">
                <a:latin typeface="Times New Roman" panose="02020603050405020304" pitchFamily="18" charset="0"/>
                <a:cs typeface="Times New Roman" panose="02020603050405020304" pitchFamily="18" charset="0"/>
              </a:rPr>
              <a:t>Dist</a:t>
            </a:r>
            <a:r>
              <a:rPr lang="en-US" altLang="en-US" sz="2000" dirty="0">
                <a:latin typeface="Times New Roman" panose="02020603050405020304" pitchFamily="18" charset="0"/>
                <a:cs typeface="Times New Roman" panose="02020603050405020304" pitchFamily="18" charset="0"/>
              </a:rPr>
              <a:t>(r1,r5)= 4.58. There is a function distance in the module </a:t>
            </a:r>
            <a:r>
              <a:rPr lang="en-US" altLang="en-US" sz="2000" dirty="0" err="1">
                <a:latin typeface="Times New Roman" panose="02020603050405020304" pitchFamily="18" charset="0"/>
                <a:cs typeface="Times New Roman" panose="02020603050405020304" pitchFamily="18" charset="0"/>
              </a:rPr>
              <a:t>scipy.spatial</a:t>
            </a:r>
            <a:r>
              <a:rPr lang="en-US" altLang="en-US" sz="2000" dirty="0">
                <a:latin typeface="Times New Roman" panose="02020603050405020304" pitchFamily="18" charset="0"/>
                <a:cs typeface="Times New Roman" panose="02020603050405020304" pitchFamily="18" charset="0"/>
              </a:rPr>
              <a:t>. Also </a:t>
            </a:r>
            <a:r>
              <a:rPr lang="en-US" altLang="en-US" sz="2000" dirty="0" err="1">
                <a:latin typeface="Times New Roman" panose="02020603050405020304" pitchFamily="18" charset="0"/>
                <a:cs typeface="Times New Roman" panose="02020603050405020304" pitchFamily="18" charset="0"/>
              </a:rPr>
              <a:t>numpy.linalg,norm</a:t>
            </a:r>
            <a:r>
              <a:rPr lang="en-US" altLang="en-US" sz="2000" dirty="0">
                <a:latin typeface="Times New Roman" panose="02020603050405020304" pitchFamily="18" charset="0"/>
                <a:cs typeface="Times New Roman" panose="02020603050405020304" pitchFamily="18" charset="0"/>
              </a:rPr>
              <a:t>  compute the Euclidean distance between to arrays. Using   k=1  nearest neighbor, this is record r5, NA would be replaced by  6, using k=3 nearest neighbors: r3,r4 y r5, NA would be replaced by the average value of 5, 5 and 6 that is 5.33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124FCC7F-B227-4AFB-8C5A-E27B0A3B067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35843" name="Slide Number Placeholder 5">
            <a:extLst>
              <a:ext uri="{FF2B5EF4-FFF2-40B4-BE49-F238E27FC236}">
                <a16:creationId xmlns:a16="http://schemas.microsoft.com/office/drawing/2014/main" id="{330B8F9C-4A0A-49EF-A511-F49B736853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34AD6CE8-627A-4679-B9E3-47185EAA1E05}" type="slidenum">
              <a:rPr lang="en-US" altLang="en-US" sz="1400"/>
              <a:pPr>
                <a:spcBef>
                  <a:spcPct val="0"/>
                </a:spcBef>
                <a:buClrTx/>
                <a:buSzTx/>
                <a:buFontTx/>
                <a:buNone/>
              </a:pPr>
              <a:t>27</a:t>
            </a:fld>
            <a:endParaRPr lang="en-US" altLang="en-US" sz="1400"/>
          </a:p>
        </p:txBody>
      </p:sp>
      <p:sp>
        <p:nvSpPr>
          <p:cNvPr id="35844" name="Rectangle 2">
            <a:extLst>
              <a:ext uri="{FF2B5EF4-FFF2-40B4-BE49-F238E27FC236}">
                <a16:creationId xmlns:a16="http://schemas.microsoft.com/office/drawing/2014/main" id="{7AC6BCA9-C5BC-4E9E-A617-FE45DC7D3302}"/>
              </a:ext>
            </a:extLst>
          </p:cNvPr>
          <p:cNvSpPr>
            <a:spLocks noGrp="1" noChangeArrowheads="1"/>
          </p:cNvSpPr>
          <p:nvPr>
            <p:ph type="title"/>
          </p:nvPr>
        </p:nvSpPr>
        <p:spPr/>
        <p:txBody>
          <a:bodyPr/>
          <a:lstStyle/>
          <a:p>
            <a:r>
              <a:rPr lang="es-ES" altLang="en-US" sz="3200" b="1" dirty="0">
                <a:solidFill>
                  <a:schemeClr val="folHlink"/>
                </a:solidFill>
              </a:rPr>
              <a:t>K-</a:t>
            </a:r>
            <a:r>
              <a:rPr lang="es-ES" altLang="en-US" sz="3200" b="1" dirty="0" err="1">
                <a:solidFill>
                  <a:schemeClr val="folHlink"/>
                </a:solidFill>
              </a:rPr>
              <a:t>nn</a:t>
            </a:r>
            <a:r>
              <a:rPr lang="es-ES" altLang="en-US" sz="3200" b="1" dirty="0">
                <a:solidFill>
                  <a:schemeClr val="folHlink"/>
                </a:solidFill>
              </a:rPr>
              <a:t> </a:t>
            </a:r>
            <a:r>
              <a:rPr lang="es-ES" altLang="en-US" sz="3200" b="1" dirty="0" err="1">
                <a:solidFill>
                  <a:schemeClr val="folHlink"/>
                </a:solidFill>
              </a:rPr>
              <a:t>Imputation</a:t>
            </a:r>
            <a:r>
              <a:rPr lang="es-ES" altLang="en-US" sz="3200" b="1" dirty="0">
                <a:solidFill>
                  <a:schemeClr val="folHlink"/>
                </a:solidFill>
              </a:rPr>
              <a:t> (</a:t>
            </a:r>
            <a:r>
              <a:rPr lang="es-ES" altLang="en-US" sz="3200" b="1" dirty="0" err="1">
                <a:solidFill>
                  <a:schemeClr val="folHlink"/>
                </a:solidFill>
              </a:rPr>
              <a:t>cont</a:t>
            </a:r>
            <a:r>
              <a:rPr lang="es-ES" altLang="en-US" sz="3200" b="1" dirty="0">
                <a:solidFill>
                  <a:schemeClr val="folHlink"/>
                </a:solidFill>
              </a:rPr>
              <a:t>)</a:t>
            </a:r>
          </a:p>
        </p:txBody>
      </p:sp>
      <p:sp>
        <p:nvSpPr>
          <p:cNvPr id="35845" name="Rectangle 3">
            <a:extLst>
              <a:ext uri="{FF2B5EF4-FFF2-40B4-BE49-F238E27FC236}">
                <a16:creationId xmlns:a16="http://schemas.microsoft.com/office/drawing/2014/main" id="{4DC93673-BAED-48A2-B22B-9C59C276211E}"/>
              </a:ext>
            </a:extLst>
          </p:cNvPr>
          <p:cNvSpPr>
            <a:spLocks noGrp="1" noChangeArrowheads="1"/>
          </p:cNvSpPr>
          <p:nvPr>
            <p:ph type="body" idx="1"/>
          </p:nvPr>
        </p:nvSpPr>
        <p:spPr>
          <a:xfrm>
            <a:off x="1295400" y="1905000"/>
            <a:ext cx="9372600" cy="4038600"/>
          </a:xfrm>
        </p:spPr>
        <p:txBody>
          <a:bodyPr/>
          <a:lstStyle/>
          <a:p>
            <a:r>
              <a:rPr lang="es-ES" altLang="en-US" sz="2400" dirty="0" err="1"/>
              <a:t>The</a:t>
            </a:r>
            <a:r>
              <a:rPr lang="es-ES" altLang="en-US" sz="2400" dirty="0"/>
              <a:t> </a:t>
            </a:r>
            <a:r>
              <a:rPr lang="es-ES" altLang="en-US" sz="2400" dirty="0" err="1"/>
              <a:t>method</a:t>
            </a:r>
            <a:r>
              <a:rPr lang="es-ES" altLang="en-US" sz="2400" dirty="0"/>
              <a:t> can </a:t>
            </a:r>
            <a:r>
              <a:rPr lang="es-ES" altLang="en-US" sz="2400" dirty="0" err="1"/>
              <a:t>not</a:t>
            </a:r>
            <a:r>
              <a:rPr lang="es-ES" altLang="en-US" sz="2400" dirty="0"/>
              <a:t> be </a:t>
            </a:r>
            <a:r>
              <a:rPr lang="es-ES" altLang="en-US" sz="2400" dirty="0" err="1"/>
              <a:t>applied</a:t>
            </a:r>
            <a:r>
              <a:rPr lang="es-ES" altLang="en-US" sz="2400" dirty="0"/>
              <a:t> </a:t>
            </a:r>
            <a:r>
              <a:rPr lang="es-ES" altLang="en-US" sz="2400" dirty="0" err="1"/>
              <a:t>if</a:t>
            </a:r>
            <a:r>
              <a:rPr lang="es-ES" altLang="en-US" sz="2400" dirty="0"/>
              <a:t> </a:t>
            </a:r>
            <a:r>
              <a:rPr lang="es-ES" altLang="en-US" sz="2400" dirty="0" err="1"/>
              <a:t>all</a:t>
            </a:r>
            <a:r>
              <a:rPr lang="es-ES" altLang="en-US" sz="2400" dirty="0"/>
              <a:t> </a:t>
            </a:r>
            <a:r>
              <a:rPr lang="es-ES" altLang="en-US" sz="2400" dirty="0" err="1"/>
              <a:t>the</a:t>
            </a:r>
            <a:r>
              <a:rPr lang="es-ES" altLang="en-US" sz="2400" dirty="0"/>
              <a:t> </a:t>
            </a:r>
            <a:r>
              <a:rPr lang="es-ES" altLang="en-US" sz="2400" dirty="0" err="1"/>
              <a:t>rows</a:t>
            </a:r>
            <a:r>
              <a:rPr lang="es-ES" altLang="en-US" sz="2400" dirty="0"/>
              <a:t> </a:t>
            </a:r>
            <a:r>
              <a:rPr lang="es-ES" altLang="en-US" sz="2400" dirty="0" err="1"/>
              <a:t>have</a:t>
            </a:r>
            <a:r>
              <a:rPr lang="es-ES" altLang="en-US" sz="2400" dirty="0"/>
              <a:t>  at </a:t>
            </a:r>
            <a:r>
              <a:rPr lang="es-ES" altLang="en-US" sz="2400" dirty="0" err="1"/>
              <a:t>least</a:t>
            </a:r>
            <a:r>
              <a:rPr lang="es-ES" altLang="en-US" sz="2400" dirty="0"/>
              <a:t> a </a:t>
            </a:r>
            <a:r>
              <a:rPr lang="es-ES" altLang="en-US" sz="2400" dirty="0" err="1"/>
              <a:t>missing</a:t>
            </a:r>
            <a:r>
              <a:rPr lang="es-ES" altLang="en-US" sz="2400" dirty="0"/>
              <a:t> </a:t>
            </a:r>
            <a:r>
              <a:rPr lang="es-ES" altLang="en-US" sz="2400" dirty="0" err="1"/>
              <a:t>value</a:t>
            </a:r>
            <a:r>
              <a:rPr lang="es-ES" altLang="en-US" sz="2400" dirty="0"/>
              <a:t>.</a:t>
            </a:r>
          </a:p>
          <a:p>
            <a:r>
              <a:rPr lang="es-ES" altLang="en-US" sz="2400" dirty="0" err="1"/>
              <a:t>Usually</a:t>
            </a:r>
            <a:r>
              <a:rPr lang="es-ES" altLang="en-US" sz="2400" dirty="0"/>
              <a:t>, k </a:t>
            </a:r>
            <a:r>
              <a:rPr lang="es-ES" altLang="en-US" sz="2400" dirty="0" err="1"/>
              <a:t>is</a:t>
            </a:r>
            <a:r>
              <a:rPr lang="es-ES" altLang="en-US" sz="2400" dirty="0"/>
              <a:t> </a:t>
            </a:r>
            <a:r>
              <a:rPr lang="es-ES" altLang="en-US" sz="2400" dirty="0" err="1"/>
              <a:t>taken</a:t>
            </a:r>
            <a:r>
              <a:rPr lang="es-ES" altLang="en-US" sz="2400" dirty="0"/>
              <a:t> </a:t>
            </a:r>
            <a:r>
              <a:rPr lang="es-ES" altLang="en-US" sz="2400" dirty="0" err="1"/>
              <a:t>equals</a:t>
            </a:r>
            <a:r>
              <a:rPr lang="es-ES" altLang="en-US" sz="2400" dirty="0"/>
              <a:t> </a:t>
            </a:r>
            <a:r>
              <a:rPr lang="es-ES" altLang="en-US" sz="2400" dirty="0" err="1"/>
              <a:t>to</a:t>
            </a:r>
            <a:r>
              <a:rPr lang="es-ES" altLang="en-US" sz="2400" dirty="0"/>
              <a:t> 10. </a:t>
            </a:r>
            <a:r>
              <a:rPr lang="es-ES" altLang="en-US" sz="2400" dirty="0" err="1"/>
              <a:t>The</a:t>
            </a:r>
            <a:r>
              <a:rPr lang="es-ES" altLang="en-US" sz="2400" dirty="0"/>
              <a:t> k </a:t>
            </a:r>
            <a:r>
              <a:rPr lang="es-ES" altLang="en-US" sz="2400" dirty="0" err="1"/>
              <a:t>value</a:t>
            </a:r>
            <a:r>
              <a:rPr lang="es-ES" altLang="en-US" sz="2400" dirty="0"/>
              <a:t> </a:t>
            </a:r>
            <a:r>
              <a:rPr lang="es-ES" altLang="en-US" sz="2400" dirty="0" err="1"/>
              <a:t>is</a:t>
            </a:r>
            <a:r>
              <a:rPr lang="es-ES" altLang="en-US" sz="2400" dirty="0"/>
              <a:t> at </a:t>
            </a:r>
            <a:r>
              <a:rPr lang="es-ES" altLang="en-US" sz="2400" dirty="0" err="1"/>
              <a:t>most</a:t>
            </a:r>
            <a:r>
              <a:rPr lang="es-ES" altLang="en-US" sz="2400" dirty="0"/>
              <a:t> </a:t>
            </a:r>
            <a:r>
              <a:rPr lang="es-ES" altLang="en-US" sz="2400" dirty="0" err="1"/>
              <a:t>equals</a:t>
            </a:r>
            <a:r>
              <a:rPr lang="es-ES" altLang="en-US" sz="2400" dirty="0"/>
              <a:t> </a:t>
            </a:r>
            <a:r>
              <a:rPr lang="es-ES" altLang="en-US" sz="2400" dirty="0" err="1"/>
              <a:t>to</a:t>
            </a:r>
            <a:r>
              <a:rPr lang="es-ES" altLang="en-US" sz="2400" dirty="0"/>
              <a:t> </a:t>
            </a:r>
            <a:r>
              <a:rPr lang="es-ES" altLang="en-US" sz="2400" dirty="0" err="1"/>
              <a:t>the</a:t>
            </a:r>
            <a:r>
              <a:rPr lang="es-ES" altLang="en-US" sz="2400" dirty="0"/>
              <a:t> </a:t>
            </a:r>
            <a:r>
              <a:rPr lang="es-ES" altLang="en-US" sz="2400" dirty="0" err="1"/>
              <a:t>number</a:t>
            </a:r>
            <a:r>
              <a:rPr lang="es-ES" altLang="en-US" sz="2400" dirty="0"/>
              <a:t> </a:t>
            </a:r>
            <a:r>
              <a:rPr lang="es-ES" altLang="en-US" sz="2400" dirty="0" err="1"/>
              <a:t>of</a:t>
            </a:r>
            <a:r>
              <a:rPr lang="es-ES" altLang="en-US" sz="2400" dirty="0"/>
              <a:t> complete </a:t>
            </a:r>
            <a:r>
              <a:rPr lang="es-ES" altLang="en-US" sz="2400" dirty="0" err="1"/>
              <a:t>rows.Usualmente</a:t>
            </a:r>
            <a:r>
              <a:rPr lang="es-ES" altLang="en-US" sz="2400" dirty="0"/>
              <a:t>, se toma k igual a 10. </a:t>
            </a:r>
          </a:p>
          <a:p>
            <a:r>
              <a:rPr lang="es-ES" altLang="en-US" sz="2400" dirty="0" err="1"/>
              <a:t>If</a:t>
            </a:r>
            <a:r>
              <a:rPr lang="es-ES" altLang="en-US" sz="2400" dirty="0"/>
              <a:t> </a:t>
            </a:r>
            <a:r>
              <a:rPr lang="es-ES" altLang="en-US" sz="2400" dirty="0" err="1"/>
              <a:t>the</a:t>
            </a:r>
            <a:r>
              <a:rPr lang="es-ES" altLang="en-US" sz="2400" dirty="0"/>
              <a:t> </a:t>
            </a:r>
            <a:r>
              <a:rPr lang="es-ES" altLang="en-US" sz="2400" dirty="0" err="1"/>
              <a:t>dataset</a:t>
            </a:r>
            <a:r>
              <a:rPr lang="es-ES" altLang="en-US" sz="2400" dirty="0"/>
              <a:t> </a:t>
            </a:r>
            <a:r>
              <a:rPr lang="es-ES" altLang="en-US" sz="2400" dirty="0" err="1"/>
              <a:t>contains</a:t>
            </a:r>
            <a:r>
              <a:rPr lang="es-ES" altLang="en-US" sz="2400" dirty="0"/>
              <a:t> </a:t>
            </a:r>
            <a:r>
              <a:rPr lang="es-ES" altLang="en-US" sz="2400" dirty="0" err="1"/>
              <a:t>numerical</a:t>
            </a:r>
            <a:r>
              <a:rPr lang="es-ES" altLang="en-US" sz="2400" dirty="0"/>
              <a:t> and </a:t>
            </a:r>
            <a:r>
              <a:rPr lang="es-ES" altLang="en-US" sz="2400" dirty="0" err="1"/>
              <a:t>categorical</a:t>
            </a:r>
            <a:r>
              <a:rPr lang="es-ES" altLang="en-US" sz="2400" dirty="0"/>
              <a:t> atributes </a:t>
            </a:r>
            <a:r>
              <a:rPr lang="es-ES" altLang="en-US" sz="2400" dirty="0" err="1"/>
              <a:t>the</a:t>
            </a:r>
            <a:r>
              <a:rPr lang="es-ES" altLang="en-US" sz="2400" dirty="0"/>
              <a:t> </a:t>
            </a:r>
            <a:r>
              <a:rPr lang="es-ES" altLang="en-US" sz="2400" dirty="0" err="1"/>
              <a:t>the</a:t>
            </a:r>
            <a:r>
              <a:rPr lang="es-ES" altLang="en-US" sz="2400" dirty="0"/>
              <a:t> </a:t>
            </a:r>
            <a:r>
              <a:rPr lang="es-ES" altLang="en-US" sz="2400" dirty="0" err="1"/>
              <a:t>euclidean</a:t>
            </a:r>
            <a:r>
              <a:rPr lang="es-ES" altLang="en-US" sz="2400" dirty="0"/>
              <a:t> </a:t>
            </a:r>
            <a:r>
              <a:rPr lang="es-ES" altLang="en-US" sz="2400" dirty="0" err="1"/>
              <a:t>distance</a:t>
            </a:r>
            <a:r>
              <a:rPr lang="es-ES" altLang="en-US" sz="2400" dirty="0"/>
              <a:t> can be </a:t>
            </a:r>
            <a:r>
              <a:rPr lang="es-ES" altLang="en-US" sz="2400" dirty="0" err="1"/>
              <a:t>replaced</a:t>
            </a:r>
            <a:r>
              <a:rPr lang="es-ES" altLang="en-US" sz="2400" dirty="0"/>
              <a:t>  </a:t>
            </a:r>
            <a:r>
              <a:rPr lang="es-ES" altLang="en-US" sz="2400" dirty="0" err="1"/>
              <a:t>by</a:t>
            </a:r>
            <a:r>
              <a:rPr lang="es-ES" altLang="en-US" sz="2400" dirty="0"/>
              <a:t>  </a:t>
            </a:r>
            <a:r>
              <a:rPr lang="es-ES" altLang="en-US" sz="2400" dirty="0" err="1"/>
              <a:t>the</a:t>
            </a:r>
            <a:r>
              <a:rPr lang="es-ES" altLang="en-US" sz="2400" dirty="0"/>
              <a:t> </a:t>
            </a:r>
            <a:r>
              <a:rPr lang="es-ES" altLang="en-US" sz="2400" dirty="0" err="1"/>
              <a:t>Gower</a:t>
            </a:r>
            <a:r>
              <a:rPr lang="es-ES" altLang="en-US" sz="2400" dirty="0"/>
              <a:t> </a:t>
            </a:r>
            <a:r>
              <a:rPr lang="es-ES" altLang="en-US" sz="2400" dirty="0" err="1"/>
              <a:t>distance</a:t>
            </a:r>
            <a:r>
              <a:rPr lang="es-ES" altLang="en-US" sz="2400" dirty="0"/>
              <a:t>.</a:t>
            </a:r>
          </a:p>
          <a:p>
            <a:pPr>
              <a:buFont typeface="Wingdings" panose="05000000000000000000" pitchFamily="2" charset="2"/>
              <a:buNone/>
            </a:pPr>
            <a:r>
              <a:rPr lang="es-ES" altLang="en-US" sz="2400"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9948E7-6F66-4C92-8AC5-1702093CC517}"/>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7241C871-7EA1-4565-8250-071C22016932}"/>
              </a:ext>
            </a:extLst>
          </p:cNvPr>
          <p:cNvSpPr>
            <a:spLocks noGrp="1"/>
          </p:cNvSpPr>
          <p:nvPr>
            <p:ph type="sldNum" sz="quarter" idx="12"/>
          </p:nvPr>
        </p:nvSpPr>
        <p:spPr/>
        <p:txBody>
          <a:bodyPr/>
          <a:lstStyle/>
          <a:p>
            <a:pPr>
              <a:defRPr/>
            </a:pPr>
            <a:fld id="{EB1E4F87-F9E2-4250-A40A-05F6B355AC6F}" type="slidenum">
              <a:rPr lang="en-US" altLang="en-PR" smtClean="0"/>
              <a:pPr>
                <a:defRPr/>
              </a:pPr>
              <a:t>28</a:t>
            </a:fld>
            <a:endParaRPr lang="en-US" altLang="en-PR"/>
          </a:p>
        </p:txBody>
      </p:sp>
      <p:pic>
        <p:nvPicPr>
          <p:cNvPr id="6" name="Picture 5">
            <a:extLst>
              <a:ext uri="{FF2B5EF4-FFF2-40B4-BE49-F238E27FC236}">
                <a16:creationId xmlns:a16="http://schemas.microsoft.com/office/drawing/2014/main" id="{0FAB1414-492C-40D5-8D31-0B069B6E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1190"/>
            <a:ext cx="10439400" cy="6056354"/>
          </a:xfrm>
          <a:prstGeom prst="rect">
            <a:avLst/>
          </a:prstGeom>
        </p:spPr>
      </p:pic>
    </p:spTree>
    <p:extLst>
      <p:ext uri="{BB962C8B-B14F-4D97-AF65-F5344CB8AC3E}">
        <p14:creationId xmlns:p14="http://schemas.microsoft.com/office/powerpoint/2010/main" val="3451401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a:extLst>
              <a:ext uri="{FF2B5EF4-FFF2-40B4-BE49-F238E27FC236}">
                <a16:creationId xmlns:a16="http://schemas.microsoft.com/office/drawing/2014/main" id="{94A41610-3398-4382-9A9B-3DD460EA12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46083" name="Slide Number Placeholder 5">
            <a:extLst>
              <a:ext uri="{FF2B5EF4-FFF2-40B4-BE49-F238E27FC236}">
                <a16:creationId xmlns:a16="http://schemas.microsoft.com/office/drawing/2014/main" id="{2D42A80A-7EC6-4398-94B2-097BBFBF39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498F7A60-08FB-4EDF-A41A-2F34C38BC721}" type="slidenum">
              <a:rPr lang="en-US" altLang="en-US" sz="1400"/>
              <a:pPr>
                <a:spcBef>
                  <a:spcPct val="0"/>
                </a:spcBef>
                <a:buClrTx/>
                <a:buSzTx/>
                <a:buFontTx/>
                <a:buNone/>
              </a:pPr>
              <a:t>29</a:t>
            </a:fld>
            <a:endParaRPr lang="en-US" altLang="en-US" sz="1400"/>
          </a:p>
        </p:txBody>
      </p:sp>
      <p:sp>
        <p:nvSpPr>
          <p:cNvPr id="46084" name="Rectangle 2">
            <a:extLst>
              <a:ext uri="{FF2B5EF4-FFF2-40B4-BE49-F238E27FC236}">
                <a16:creationId xmlns:a16="http://schemas.microsoft.com/office/drawing/2014/main" id="{4CCE0083-CF0E-4699-B3A2-D829F2BDC087}"/>
              </a:ext>
            </a:extLst>
          </p:cNvPr>
          <p:cNvSpPr>
            <a:spLocks noGrp="1" noChangeArrowheads="1"/>
          </p:cNvSpPr>
          <p:nvPr>
            <p:ph type="title"/>
          </p:nvPr>
        </p:nvSpPr>
        <p:spPr/>
        <p:txBody>
          <a:bodyPr/>
          <a:lstStyle/>
          <a:p>
            <a:r>
              <a:rPr lang="es-ES" altLang="en-US" dirty="0" err="1"/>
              <a:t>Other</a:t>
            </a:r>
            <a:r>
              <a:rPr lang="es-ES" altLang="en-US" dirty="0"/>
              <a:t> </a:t>
            </a:r>
            <a:r>
              <a:rPr lang="es-ES" altLang="en-US" dirty="0" err="1"/>
              <a:t>imputation</a:t>
            </a:r>
            <a:r>
              <a:rPr lang="es-ES" altLang="en-US" dirty="0"/>
              <a:t> </a:t>
            </a:r>
            <a:r>
              <a:rPr lang="es-ES" altLang="en-US" dirty="0" err="1"/>
              <a:t>methods</a:t>
            </a:r>
            <a:r>
              <a:rPr lang="es-ES" altLang="en-US" dirty="0"/>
              <a:t> (</a:t>
            </a:r>
            <a:r>
              <a:rPr lang="es-ES" altLang="en-US" dirty="0" err="1"/>
              <a:t>cont</a:t>
            </a:r>
            <a:r>
              <a:rPr lang="es-ES" altLang="en-US" dirty="0"/>
              <a:t>)</a:t>
            </a:r>
          </a:p>
        </p:txBody>
      </p:sp>
      <p:sp>
        <p:nvSpPr>
          <p:cNvPr id="46085" name="Rectangle 3">
            <a:extLst>
              <a:ext uri="{FF2B5EF4-FFF2-40B4-BE49-F238E27FC236}">
                <a16:creationId xmlns:a16="http://schemas.microsoft.com/office/drawing/2014/main" id="{D329611C-91A4-4462-B770-8403232C61E2}"/>
              </a:ext>
            </a:extLst>
          </p:cNvPr>
          <p:cNvSpPr>
            <a:spLocks noGrp="1" noChangeArrowheads="1"/>
          </p:cNvSpPr>
          <p:nvPr>
            <p:ph type="body" idx="1"/>
          </p:nvPr>
        </p:nvSpPr>
        <p:spPr>
          <a:xfrm>
            <a:off x="914400" y="1752600"/>
            <a:ext cx="9372600" cy="4419600"/>
          </a:xfrm>
        </p:spPr>
        <p:txBody>
          <a:bodyPr/>
          <a:lstStyle/>
          <a:p>
            <a:r>
              <a:rPr lang="es-ES" altLang="en-US" sz="2200" dirty="0" err="1"/>
              <a:t>Multiple</a:t>
            </a:r>
            <a:r>
              <a:rPr lang="es-ES" altLang="en-US" sz="2200" dirty="0"/>
              <a:t> </a:t>
            </a:r>
            <a:r>
              <a:rPr lang="es-ES" altLang="en-US" sz="2200" dirty="0" err="1"/>
              <a:t>Imputation</a:t>
            </a:r>
            <a:r>
              <a:rPr lang="es-ES" altLang="en-US" sz="2200" dirty="0"/>
              <a:t>. </a:t>
            </a:r>
            <a:r>
              <a:rPr lang="es-ES" altLang="en-US" sz="2200" dirty="0" err="1"/>
              <a:t>The</a:t>
            </a:r>
            <a:r>
              <a:rPr lang="es-ES" altLang="en-US" sz="2200" dirty="0"/>
              <a:t> </a:t>
            </a:r>
            <a:r>
              <a:rPr lang="es-ES" altLang="en-US" sz="2200" dirty="0" err="1"/>
              <a:t>missing</a:t>
            </a:r>
            <a:r>
              <a:rPr lang="es-ES" altLang="en-US" sz="2200" dirty="0"/>
              <a:t> </a:t>
            </a:r>
            <a:r>
              <a:rPr lang="es-ES" altLang="en-US" sz="2200" dirty="0" err="1"/>
              <a:t>values</a:t>
            </a:r>
            <a:r>
              <a:rPr lang="es-ES" altLang="en-US" sz="2200" dirty="0"/>
              <a:t> are </a:t>
            </a:r>
            <a:r>
              <a:rPr lang="es-ES" altLang="en-US" sz="2200" dirty="0" err="1"/>
              <a:t>imputed</a:t>
            </a:r>
            <a:r>
              <a:rPr lang="es-ES" altLang="en-US" sz="2200" dirty="0"/>
              <a:t> </a:t>
            </a:r>
            <a:r>
              <a:rPr lang="es-ES" altLang="en-US" sz="2200" dirty="0" err="1"/>
              <a:t>several</a:t>
            </a:r>
            <a:r>
              <a:rPr lang="es-ES" altLang="en-US" sz="2200" dirty="0"/>
              <a:t> times </a:t>
            </a:r>
            <a:r>
              <a:rPr lang="es-ES" altLang="en-US" sz="2200" dirty="0" err="1"/>
              <a:t>by</a:t>
            </a:r>
            <a:r>
              <a:rPr lang="es-ES" altLang="en-US" sz="2200" dirty="0"/>
              <a:t> </a:t>
            </a:r>
            <a:r>
              <a:rPr lang="es-ES" altLang="en-US" sz="2200" dirty="0" err="1"/>
              <a:t>choosing</a:t>
            </a:r>
            <a:r>
              <a:rPr lang="es-ES" altLang="en-US" sz="2200" dirty="0"/>
              <a:t> </a:t>
            </a:r>
            <a:r>
              <a:rPr lang="es-ES" altLang="en-US" sz="2200" dirty="0" err="1"/>
              <a:t>randomly</a:t>
            </a:r>
            <a:r>
              <a:rPr lang="es-ES" altLang="en-US" sz="2200" dirty="0"/>
              <a:t> </a:t>
            </a:r>
            <a:r>
              <a:rPr lang="es-ES" altLang="en-US" sz="2200" dirty="0" err="1"/>
              <a:t>from</a:t>
            </a:r>
            <a:r>
              <a:rPr lang="es-ES" altLang="en-US" sz="2200" dirty="0"/>
              <a:t> </a:t>
            </a:r>
            <a:r>
              <a:rPr lang="es-ES" altLang="en-US" sz="2200" dirty="0" err="1"/>
              <a:t>the</a:t>
            </a:r>
            <a:r>
              <a:rPr lang="es-ES" altLang="en-US" sz="2200" dirty="0"/>
              <a:t> </a:t>
            </a:r>
            <a:r>
              <a:rPr lang="es-ES" altLang="en-US" sz="2200" dirty="0" err="1"/>
              <a:t>observed</a:t>
            </a:r>
            <a:r>
              <a:rPr lang="es-ES" altLang="en-US" sz="2200" dirty="0"/>
              <a:t> </a:t>
            </a:r>
            <a:r>
              <a:rPr lang="es-ES" altLang="en-US" sz="2200" dirty="0" err="1"/>
              <a:t>values</a:t>
            </a:r>
            <a:r>
              <a:rPr lang="es-ES" altLang="en-US" sz="2200" dirty="0"/>
              <a:t>. </a:t>
            </a:r>
            <a:r>
              <a:rPr lang="es-ES" altLang="en-US" sz="2200" dirty="0" err="1"/>
              <a:t>The</a:t>
            </a:r>
            <a:r>
              <a:rPr lang="es-ES" altLang="en-US" sz="2200" dirty="0"/>
              <a:t> final </a:t>
            </a:r>
            <a:r>
              <a:rPr lang="es-ES" altLang="en-US" sz="2200" dirty="0" err="1"/>
              <a:t>prediction</a:t>
            </a:r>
            <a:r>
              <a:rPr lang="es-ES" altLang="en-US" sz="2200" dirty="0"/>
              <a:t> </a:t>
            </a:r>
            <a:r>
              <a:rPr lang="es-ES" altLang="en-US" sz="2200" dirty="0" err="1"/>
              <a:t>is</a:t>
            </a:r>
            <a:r>
              <a:rPr lang="es-ES" altLang="en-US" sz="2200" dirty="0"/>
              <a:t> </a:t>
            </a:r>
            <a:r>
              <a:rPr lang="es-ES" altLang="en-US" sz="2200" dirty="0" err="1"/>
              <a:t>obtained</a:t>
            </a:r>
            <a:r>
              <a:rPr lang="es-ES" altLang="en-US" sz="2200" dirty="0"/>
              <a:t> </a:t>
            </a:r>
            <a:r>
              <a:rPr lang="es-ES" altLang="en-US" sz="2200" dirty="0" err="1"/>
              <a:t>by</a:t>
            </a:r>
            <a:r>
              <a:rPr lang="es-ES" altLang="en-US" sz="2200" dirty="0"/>
              <a:t> </a:t>
            </a:r>
            <a:r>
              <a:rPr lang="es-ES" altLang="en-US" sz="2200" dirty="0" err="1"/>
              <a:t>combining</a:t>
            </a:r>
            <a:r>
              <a:rPr lang="es-ES" altLang="en-US" sz="2200" dirty="0"/>
              <a:t> </a:t>
            </a:r>
            <a:r>
              <a:rPr lang="es-ES" altLang="en-US" sz="2200" dirty="0" err="1"/>
              <a:t>the</a:t>
            </a:r>
            <a:r>
              <a:rPr lang="es-ES" altLang="en-US" sz="2200" dirty="0"/>
              <a:t> individual </a:t>
            </a:r>
            <a:r>
              <a:rPr lang="es-ES" altLang="en-US" sz="2200" dirty="0" err="1"/>
              <a:t>predictions</a:t>
            </a:r>
            <a:r>
              <a:rPr lang="es-ES" altLang="en-US" sz="2200" dirty="0"/>
              <a:t>.</a:t>
            </a:r>
          </a:p>
          <a:p>
            <a:r>
              <a:rPr lang="es-ES" altLang="en-US" sz="2200" dirty="0" err="1"/>
              <a:t>The</a:t>
            </a:r>
            <a:r>
              <a:rPr lang="es-ES" altLang="en-US" sz="2200" dirty="0"/>
              <a:t> SVD  </a:t>
            </a:r>
            <a:r>
              <a:rPr lang="es-ES" altLang="en-US" sz="2200" dirty="0" err="1"/>
              <a:t>method</a:t>
            </a:r>
            <a:r>
              <a:rPr lang="es-ES" altLang="en-US" sz="2200" dirty="0"/>
              <a:t> (X=U</a:t>
            </a:r>
            <a:r>
              <a:rPr lang="el-GR" altLang="en-US" sz="2200" dirty="0"/>
              <a:t>Σ</a:t>
            </a:r>
            <a:r>
              <a:rPr lang="en-US" altLang="en-US" sz="2200" dirty="0"/>
              <a:t>V’)</a:t>
            </a:r>
            <a:r>
              <a:rPr lang="es-ES" altLang="en-US" sz="2200" dirty="0"/>
              <a:t>. </a:t>
            </a:r>
            <a:r>
              <a:rPr lang="es-ES" altLang="en-US" sz="2200" dirty="0" err="1"/>
              <a:t>It</a:t>
            </a:r>
            <a:r>
              <a:rPr lang="es-ES" altLang="en-US" sz="2200" dirty="0"/>
              <a:t> </a:t>
            </a:r>
            <a:r>
              <a:rPr lang="es-ES" altLang="en-US" sz="2200" dirty="0" err="1"/>
              <a:t>is</a:t>
            </a:r>
            <a:r>
              <a:rPr lang="es-ES" altLang="en-US" sz="2200" dirty="0"/>
              <a:t> </a:t>
            </a:r>
            <a:r>
              <a:rPr lang="es-ES" altLang="en-US" sz="2200" dirty="0" err="1"/>
              <a:t>iterative</a:t>
            </a:r>
            <a:r>
              <a:rPr lang="es-ES" altLang="en-US" sz="2200" dirty="0"/>
              <a:t>. </a:t>
            </a:r>
            <a:r>
              <a:rPr lang="es-ES" altLang="en-US" sz="2200" dirty="0" err="1"/>
              <a:t>Initially</a:t>
            </a:r>
            <a:r>
              <a:rPr lang="es-ES" altLang="en-US" sz="2200" dirty="0"/>
              <a:t> </a:t>
            </a:r>
            <a:r>
              <a:rPr lang="es-ES" altLang="en-US" sz="2200" dirty="0" err="1"/>
              <a:t>missing</a:t>
            </a:r>
            <a:r>
              <a:rPr lang="es-ES" altLang="en-US" sz="2200" dirty="0"/>
              <a:t> </a:t>
            </a:r>
            <a:r>
              <a:rPr lang="es-ES" altLang="en-US" sz="2200" dirty="0" err="1"/>
              <a:t>values</a:t>
            </a:r>
            <a:r>
              <a:rPr lang="es-ES" altLang="en-US" sz="2200" dirty="0"/>
              <a:t> are </a:t>
            </a:r>
            <a:r>
              <a:rPr lang="es-ES" altLang="en-US" sz="2200" dirty="0" err="1"/>
              <a:t>replaced</a:t>
            </a:r>
            <a:r>
              <a:rPr lang="es-ES" altLang="en-US" sz="2200" dirty="0"/>
              <a:t> </a:t>
            </a:r>
            <a:r>
              <a:rPr lang="es-ES" altLang="en-US" sz="2200" dirty="0" err="1"/>
              <a:t>by</a:t>
            </a:r>
            <a:r>
              <a:rPr lang="es-ES" altLang="en-US" sz="2200" dirty="0"/>
              <a:t> </a:t>
            </a:r>
            <a:r>
              <a:rPr lang="es-ES" altLang="en-US" sz="2200" dirty="0" err="1"/>
              <a:t>the</a:t>
            </a:r>
            <a:r>
              <a:rPr lang="es-ES" altLang="en-US" sz="2200" dirty="0"/>
              <a:t>  mean </a:t>
            </a:r>
            <a:r>
              <a:rPr lang="es-ES" altLang="en-US" sz="2200" dirty="0" err="1"/>
              <a:t>of</a:t>
            </a:r>
            <a:r>
              <a:rPr lang="es-ES" altLang="en-US" sz="2200" dirty="0"/>
              <a:t> </a:t>
            </a:r>
            <a:r>
              <a:rPr lang="es-ES" altLang="en-US" sz="2200" dirty="0" err="1"/>
              <a:t>the</a:t>
            </a:r>
            <a:r>
              <a:rPr lang="es-ES" altLang="en-US" sz="2200" dirty="0"/>
              <a:t> </a:t>
            </a:r>
            <a:r>
              <a:rPr lang="es-ES" altLang="en-US" sz="2200" dirty="0" err="1"/>
              <a:t>corresponding</a:t>
            </a:r>
            <a:r>
              <a:rPr lang="es-ES" altLang="en-US" sz="2200" dirty="0"/>
              <a:t> </a:t>
            </a:r>
            <a:r>
              <a:rPr lang="es-ES" altLang="en-US" sz="2200" dirty="0" err="1"/>
              <a:t>column</a:t>
            </a:r>
            <a:r>
              <a:rPr lang="es-ES" altLang="en-US" sz="2200" dirty="0"/>
              <a:t> and in </a:t>
            </a:r>
            <a:r>
              <a:rPr lang="es-ES" altLang="en-US" sz="2200" dirty="0" err="1"/>
              <a:t>each</a:t>
            </a:r>
            <a:r>
              <a:rPr lang="es-ES" altLang="en-US" sz="2200" dirty="0"/>
              <a:t> </a:t>
            </a:r>
            <a:r>
              <a:rPr lang="es-ES" altLang="en-US" sz="2200" dirty="0" err="1"/>
              <a:t>iteration</a:t>
            </a:r>
            <a:r>
              <a:rPr lang="es-ES" altLang="en-US" sz="2200" dirty="0"/>
              <a:t> </a:t>
            </a:r>
            <a:r>
              <a:rPr lang="es-ES" altLang="en-US" sz="2200" dirty="0" err="1"/>
              <a:t>these</a:t>
            </a:r>
            <a:r>
              <a:rPr lang="es-ES" altLang="en-US" sz="2200" dirty="0"/>
              <a:t> </a:t>
            </a:r>
            <a:r>
              <a:rPr lang="es-ES" altLang="en-US" sz="2200" dirty="0" err="1"/>
              <a:t>values</a:t>
            </a:r>
            <a:r>
              <a:rPr lang="es-ES" altLang="en-US" sz="2200" dirty="0"/>
              <a:t> are </a:t>
            </a:r>
            <a:r>
              <a:rPr lang="es-ES" altLang="en-US" sz="2200" dirty="0" err="1"/>
              <a:t>updated</a:t>
            </a:r>
            <a:r>
              <a:rPr lang="es-ES" altLang="en-US" sz="2200" dirty="0"/>
              <a:t> </a:t>
            </a:r>
            <a:r>
              <a:rPr lang="es-ES" altLang="en-US" sz="2200" dirty="0" err="1"/>
              <a:t>until</a:t>
            </a:r>
            <a:r>
              <a:rPr lang="es-ES" altLang="en-US" sz="2200" dirty="0"/>
              <a:t> </a:t>
            </a:r>
            <a:r>
              <a:rPr lang="es-ES" altLang="en-US" sz="2200" dirty="0" err="1"/>
              <a:t>the</a:t>
            </a:r>
            <a:r>
              <a:rPr lang="es-ES" altLang="en-US" sz="2200" dirty="0"/>
              <a:t> </a:t>
            </a:r>
            <a:r>
              <a:rPr lang="es-ES" altLang="en-US" sz="2200" dirty="0" err="1"/>
              <a:t>norm</a:t>
            </a:r>
            <a:r>
              <a:rPr lang="es-ES" altLang="en-US" sz="2200" dirty="0"/>
              <a:t> </a:t>
            </a:r>
            <a:r>
              <a:rPr lang="es-ES" altLang="en-US" sz="2200" dirty="0" err="1"/>
              <a:t>of</a:t>
            </a:r>
            <a:r>
              <a:rPr lang="es-ES" altLang="en-US" sz="2200" dirty="0"/>
              <a:t> </a:t>
            </a:r>
            <a:r>
              <a:rPr lang="es-ES" altLang="en-US" sz="2200" dirty="0" err="1"/>
              <a:t>the</a:t>
            </a:r>
            <a:r>
              <a:rPr lang="es-ES" altLang="en-US" sz="2200" dirty="0"/>
              <a:t> </a:t>
            </a:r>
            <a:r>
              <a:rPr lang="es-ES" altLang="en-US" sz="2200" dirty="0" err="1"/>
              <a:t>matrix</a:t>
            </a:r>
            <a:r>
              <a:rPr lang="es-ES" altLang="en-US" sz="2200" dirty="0"/>
              <a:t> converges. </a:t>
            </a:r>
          </a:p>
          <a:p>
            <a:endParaRPr lang="es-ES" altLang="en-US" sz="2200" dirty="0"/>
          </a:p>
          <a:p>
            <a:r>
              <a:rPr lang="es-ES" altLang="en-US" sz="2200" dirty="0" err="1"/>
              <a:t>The</a:t>
            </a:r>
            <a:r>
              <a:rPr lang="es-ES" altLang="en-US" sz="2200" dirty="0"/>
              <a:t> </a:t>
            </a:r>
            <a:r>
              <a:rPr lang="es-ES" altLang="en-US" sz="2200" dirty="0" err="1"/>
              <a:t>above</a:t>
            </a:r>
            <a:r>
              <a:rPr lang="es-ES" altLang="en-US" sz="2200" dirty="0"/>
              <a:t> </a:t>
            </a:r>
            <a:r>
              <a:rPr lang="es-ES" altLang="en-US" sz="2200" dirty="0" err="1"/>
              <a:t>approaches</a:t>
            </a:r>
            <a:r>
              <a:rPr lang="es-ES" altLang="en-US" sz="2200" dirty="0"/>
              <a:t> are </a:t>
            </a:r>
            <a:r>
              <a:rPr lang="es-ES" altLang="en-US" sz="2200" dirty="0" err="1"/>
              <a:t>too</a:t>
            </a:r>
            <a:r>
              <a:rPr lang="es-ES" altLang="en-US" sz="2200" dirty="0"/>
              <a:t> </a:t>
            </a:r>
            <a:r>
              <a:rPr lang="es-ES" altLang="en-US" sz="2200" dirty="0" err="1"/>
              <a:t>expensive</a:t>
            </a:r>
            <a:r>
              <a:rPr lang="es-ES" altLang="en-US" sz="22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0485-E505-438A-81A5-8904B5073BAC}"/>
              </a:ext>
            </a:extLst>
          </p:cNvPr>
          <p:cNvSpPr>
            <a:spLocks noGrp="1"/>
          </p:cNvSpPr>
          <p:nvPr>
            <p:ph type="title"/>
          </p:nvPr>
        </p:nvSpPr>
        <p:spPr/>
        <p:txBody>
          <a:bodyPr/>
          <a:lstStyle/>
          <a:p>
            <a:r>
              <a:rPr lang="en-US" dirty="0"/>
              <a:t>Data Preparation-2</a:t>
            </a:r>
            <a:endParaRPr lang="en-PR" dirty="0"/>
          </a:p>
        </p:txBody>
      </p:sp>
      <p:sp>
        <p:nvSpPr>
          <p:cNvPr id="3" name="Footer Placeholder 2">
            <a:extLst>
              <a:ext uri="{FF2B5EF4-FFF2-40B4-BE49-F238E27FC236}">
                <a16:creationId xmlns:a16="http://schemas.microsoft.com/office/drawing/2014/main" id="{5ED56561-224F-445B-947F-9EB75E4089C2}"/>
              </a:ext>
            </a:extLst>
          </p:cNvPr>
          <p:cNvSpPr>
            <a:spLocks noGrp="1"/>
          </p:cNvSpPr>
          <p:nvPr>
            <p:ph type="ftr" sz="quarter" idx="11"/>
          </p:nvPr>
        </p:nvSpPr>
        <p:spPr/>
        <p:txBody>
          <a:bodyPr/>
          <a:lstStyle/>
          <a:p>
            <a:pPr>
              <a:defRPr/>
            </a:pPr>
            <a:r>
              <a:rPr lang="en-US"/>
              <a:t>PWPr2018                        Data Mining and Machine Learning                  Edgar Acuna</a:t>
            </a:r>
          </a:p>
        </p:txBody>
      </p:sp>
      <p:sp>
        <p:nvSpPr>
          <p:cNvPr id="4" name="Slide Number Placeholder 3">
            <a:extLst>
              <a:ext uri="{FF2B5EF4-FFF2-40B4-BE49-F238E27FC236}">
                <a16:creationId xmlns:a16="http://schemas.microsoft.com/office/drawing/2014/main" id="{38717CA5-B4EF-4B1D-AFA2-F9CE1FE26B66}"/>
              </a:ext>
            </a:extLst>
          </p:cNvPr>
          <p:cNvSpPr>
            <a:spLocks noGrp="1"/>
          </p:cNvSpPr>
          <p:nvPr>
            <p:ph type="sldNum" sz="quarter" idx="12"/>
          </p:nvPr>
        </p:nvSpPr>
        <p:spPr/>
        <p:txBody>
          <a:bodyPr/>
          <a:lstStyle/>
          <a:p>
            <a:pPr>
              <a:defRPr/>
            </a:pPr>
            <a:fld id="{2CF857A4-8CED-42DE-8391-38FD449DB67A}" type="slidenum">
              <a:rPr lang="en-US" altLang="en-PR" smtClean="0"/>
              <a:pPr>
                <a:defRPr/>
              </a:pPr>
              <a:t>3</a:t>
            </a:fld>
            <a:endParaRPr lang="en-US" altLang="en-PR"/>
          </a:p>
        </p:txBody>
      </p:sp>
      <p:sp>
        <p:nvSpPr>
          <p:cNvPr id="5" name="TextBox 4">
            <a:extLst>
              <a:ext uri="{FF2B5EF4-FFF2-40B4-BE49-F238E27FC236}">
                <a16:creationId xmlns:a16="http://schemas.microsoft.com/office/drawing/2014/main" id="{E0812746-2371-4235-B855-68F49FC7AB1A}"/>
              </a:ext>
            </a:extLst>
          </p:cNvPr>
          <p:cNvSpPr txBox="1"/>
          <p:nvPr/>
        </p:nvSpPr>
        <p:spPr>
          <a:xfrm>
            <a:off x="1981200" y="2057401"/>
            <a:ext cx="8153400" cy="2031325"/>
          </a:xfrm>
          <a:prstGeom prst="rect">
            <a:avLst/>
          </a:prstGeom>
          <a:noFill/>
        </p:spPr>
        <p:txBody>
          <a:bodyPr wrap="square" rtlCol="0">
            <a:spAutoFit/>
          </a:bodyPr>
          <a:lstStyle/>
          <a:p>
            <a:r>
              <a:rPr lang="en-PR" dirty="0"/>
              <a:t>Feature Engineering</a:t>
            </a:r>
            <a:r>
              <a:rPr lang="en-US" dirty="0"/>
              <a:t>:</a:t>
            </a:r>
          </a:p>
          <a:p>
            <a:r>
              <a:rPr lang="en-US" dirty="0"/>
              <a:t>It selects the right attributes to be used in the Machine Learning Algorithm</a:t>
            </a:r>
            <a:r>
              <a:rPr lang="es-ES" dirty="0"/>
              <a:t>.</a:t>
            </a:r>
          </a:p>
          <a:p>
            <a:r>
              <a:rPr lang="es-ES" dirty="0" err="1"/>
              <a:t>It</a:t>
            </a:r>
            <a:r>
              <a:rPr lang="es-ES" dirty="0"/>
              <a:t> </a:t>
            </a:r>
            <a:r>
              <a:rPr lang="es-ES" dirty="0" err="1"/>
              <a:t>involves</a:t>
            </a:r>
            <a:r>
              <a:rPr lang="es-ES" dirty="0"/>
              <a:t> </a:t>
            </a:r>
            <a:endParaRPr lang="en-PR" dirty="0"/>
          </a:p>
          <a:p>
            <a:pPr marL="285750" indent="-285750">
              <a:buFont typeface="Arial" panose="020B0604020202020204" pitchFamily="34" charset="0"/>
              <a:buChar char="•"/>
            </a:pPr>
            <a:r>
              <a:rPr lang="en-US" dirty="0"/>
              <a:t>The use of </a:t>
            </a:r>
            <a:r>
              <a:rPr lang="es-ES" dirty="0" err="1"/>
              <a:t>domain</a:t>
            </a:r>
            <a:r>
              <a:rPr lang="es-ES" dirty="0"/>
              <a:t> </a:t>
            </a:r>
            <a:r>
              <a:rPr lang="es-ES" dirty="0" err="1"/>
              <a:t>knowledge</a:t>
            </a:r>
            <a:r>
              <a:rPr lang="es-ES" dirty="0"/>
              <a:t> </a:t>
            </a:r>
            <a:r>
              <a:rPr lang="es-ES" dirty="0" err="1"/>
              <a:t>of</a:t>
            </a:r>
            <a:r>
              <a:rPr lang="es-ES" dirty="0"/>
              <a:t> </a:t>
            </a:r>
            <a:r>
              <a:rPr lang="es-ES" dirty="0" err="1"/>
              <a:t>the</a:t>
            </a:r>
            <a:r>
              <a:rPr lang="es-ES" dirty="0"/>
              <a:t> data </a:t>
            </a:r>
            <a:r>
              <a:rPr lang="en-US" dirty="0"/>
              <a:t>to select or create attributes.</a:t>
            </a:r>
            <a:endParaRPr lang="en-PR" dirty="0"/>
          </a:p>
          <a:p>
            <a:pPr marL="285750" indent="-285750">
              <a:buFont typeface="Arial" panose="020B0604020202020204" pitchFamily="34" charset="0"/>
              <a:buChar char="•"/>
            </a:pPr>
            <a:r>
              <a:rPr lang="en-PR" dirty="0"/>
              <a:t>Feature selection</a:t>
            </a:r>
            <a:r>
              <a:rPr lang="en-US" dirty="0"/>
              <a:t>.</a:t>
            </a:r>
          </a:p>
          <a:p>
            <a:pPr marL="285750" indent="-285750">
              <a:buFont typeface="Arial" panose="020B0604020202020204" pitchFamily="34" charset="0"/>
              <a:buChar char="•"/>
            </a:pPr>
            <a:r>
              <a:rPr lang="en-US" dirty="0"/>
              <a:t>Validation of how the features work with your model</a:t>
            </a:r>
            <a:endParaRPr lang="en-PR" dirty="0"/>
          </a:p>
          <a:p>
            <a:pPr marL="285750" indent="-285750">
              <a:buFont typeface="Arial" panose="020B0604020202020204" pitchFamily="34" charset="0"/>
              <a:buChar char="•"/>
            </a:pPr>
            <a:r>
              <a:rPr lang="en-PR" dirty="0"/>
              <a:t>Feature </a:t>
            </a:r>
            <a:r>
              <a:rPr lang="en-US" dirty="0"/>
              <a:t>Extraction: Principal component Analysis(PCA)</a:t>
            </a:r>
            <a:endParaRPr lang="en-PR" dirty="0"/>
          </a:p>
        </p:txBody>
      </p:sp>
    </p:spTree>
    <p:extLst>
      <p:ext uri="{BB962C8B-B14F-4D97-AF65-F5344CB8AC3E}">
        <p14:creationId xmlns:p14="http://schemas.microsoft.com/office/powerpoint/2010/main" val="3110083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a:extLst>
              <a:ext uri="{FF2B5EF4-FFF2-40B4-BE49-F238E27FC236}">
                <a16:creationId xmlns:a16="http://schemas.microsoft.com/office/drawing/2014/main" id="{950F4F52-06FE-4A7B-84F7-EC41E0F3EB8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52227" name="Slide Number Placeholder 5">
            <a:extLst>
              <a:ext uri="{FF2B5EF4-FFF2-40B4-BE49-F238E27FC236}">
                <a16:creationId xmlns:a16="http://schemas.microsoft.com/office/drawing/2014/main" id="{BCA0B033-B47B-4960-89EA-4C612F9345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AEC440E8-B40E-4D1E-846C-8711B5255EE0}" type="slidenum">
              <a:rPr lang="en-US" altLang="en-US" sz="1400"/>
              <a:pPr>
                <a:spcBef>
                  <a:spcPct val="0"/>
                </a:spcBef>
                <a:buClrTx/>
                <a:buSzTx/>
                <a:buFontTx/>
                <a:buNone/>
              </a:pPr>
              <a:t>30</a:t>
            </a:fld>
            <a:endParaRPr lang="en-US" altLang="en-US" sz="1400"/>
          </a:p>
        </p:txBody>
      </p:sp>
      <p:sp>
        <p:nvSpPr>
          <p:cNvPr id="52228" name="Rectangle 2">
            <a:extLst>
              <a:ext uri="{FF2B5EF4-FFF2-40B4-BE49-F238E27FC236}">
                <a16:creationId xmlns:a16="http://schemas.microsoft.com/office/drawing/2014/main" id="{D0AC92A1-27E0-4015-8766-54ABE8A10545}"/>
              </a:ext>
            </a:extLst>
          </p:cNvPr>
          <p:cNvSpPr>
            <a:spLocks noGrp="1" noChangeArrowheads="1"/>
          </p:cNvSpPr>
          <p:nvPr>
            <p:ph type="title"/>
          </p:nvPr>
        </p:nvSpPr>
        <p:spPr>
          <a:xfrm>
            <a:off x="1143000" y="685800"/>
            <a:ext cx="9829800" cy="990600"/>
          </a:xfrm>
        </p:spPr>
        <p:txBody>
          <a:bodyPr/>
          <a:lstStyle/>
          <a:p>
            <a:pPr eaLnBrk="1" hangingPunct="1"/>
            <a:r>
              <a:rPr lang="en-US" altLang="en-US" b="1" dirty="0">
                <a:solidFill>
                  <a:srgbClr val="5F5F5F"/>
                </a:solidFill>
              </a:rPr>
              <a:t>Effect of the treatment of Missing values</a:t>
            </a:r>
          </a:p>
        </p:txBody>
      </p:sp>
      <p:sp>
        <p:nvSpPr>
          <p:cNvPr id="52229" name="Rectangle 3">
            <a:extLst>
              <a:ext uri="{FF2B5EF4-FFF2-40B4-BE49-F238E27FC236}">
                <a16:creationId xmlns:a16="http://schemas.microsoft.com/office/drawing/2014/main" id="{C46F318C-FDAE-483F-ACA8-E8636AC08952}"/>
              </a:ext>
            </a:extLst>
          </p:cNvPr>
          <p:cNvSpPr>
            <a:spLocks noGrp="1" noChangeArrowheads="1"/>
          </p:cNvSpPr>
          <p:nvPr>
            <p:ph type="body" idx="1"/>
          </p:nvPr>
        </p:nvSpPr>
        <p:spPr>
          <a:xfrm>
            <a:off x="914400" y="1524000"/>
            <a:ext cx="9601200" cy="3810000"/>
          </a:xfrm>
          <a:noFill/>
        </p:spPr>
        <p:txBody>
          <a:bodyPr/>
          <a:lstStyle/>
          <a:p>
            <a:pPr eaLnBrk="1" hangingPunct="1">
              <a:lnSpc>
                <a:spcPct val="80000"/>
              </a:lnSpc>
            </a:pPr>
            <a:endParaRPr lang="en-US" altLang="en-US" sz="2000" b="1" dirty="0">
              <a:solidFill>
                <a:srgbClr val="333399"/>
              </a:solidFill>
            </a:endParaRPr>
          </a:p>
          <a:p>
            <a:pPr eaLnBrk="1" hangingPunct="1">
              <a:lnSpc>
                <a:spcPct val="80000"/>
              </a:lnSpc>
            </a:pPr>
            <a:r>
              <a:rPr lang="en-US" altLang="en-US" sz="2000" dirty="0"/>
              <a:t>For datasets with an small  amount of missing values, say less than 1 percent, deleting the cases containing missing values does not have much affect on the performance of the machine learning algorithm.   However the variability of the estimated error increases.</a:t>
            </a:r>
          </a:p>
          <a:p>
            <a:pPr eaLnBrk="1" hangingPunct="1">
              <a:lnSpc>
                <a:spcPct val="80000"/>
              </a:lnSpc>
            </a:pPr>
            <a:r>
              <a:rPr lang="en-US" altLang="en-US" sz="2000" dirty="0"/>
              <a:t>There is not much difference between mean imputation  and median imputation.</a:t>
            </a:r>
          </a:p>
          <a:p>
            <a:pPr eaLnBrk="1" hangingPunct="1">
              <a:lnSpc>
                <a:spcPct val="80000"/>
              </a:lnSpc>
            </a:pPr>
            <a:r>
              <a:rPr lang="en-US" altLang="en-US" sz="2000" dirty="0"/>
              <a:t>The effect of the missing values depends on the way that they are distributed on the table and its location with respect to the most important  features.</a:t>
            </a:r>
          </a:p>
          <a:p>
            <a:pPr eaLnBrk="1" hangingPunct="1">
              <a:lnSpc>
                <a:spcPct val="80000"/>
              </a:lnSpc>
            </a:pPr>
            <a:r>
              <a:rPr lang="en-US" altLang="en-US" sz="2000" dirty="0"/>
              <a:t>The percentage of instances containing missing values has more effect than the percentage o table cells containing missing values on the performance of the 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a:extLst>
              <a:ext uri="{FF2B5EF4-FFF2-40B4-BE49-F238E27FC236}">
                <a16:creationId xmlns:a16="http://schemas.microsoft.com/office/drawing/2014/main" id="{9F26A130-787C-43F6-9E47-C88CCCD27F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53251" name="Slide Number Placeholder 5">
            <a:extLst>
              <a:ext uri="{FF2B5EF4-FFF2-40B4-BE49-F238E27FC236}">
                <a16:creationId xmlns:a16="http://schemas.microsoft.com/office/drawing/2014/main" id="{306922A8-9D23-41C5-A8AE-1F95332678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F8D0E6D8-A788-4F1F-939E-7BB2AAC9DAAB}" type="slidenum">
              <a:rPr lang="en-US" altLang="en-US" sz="1400"/>
              <a:pPr>
                <a:spcBef>
                  <a:spcPct val="0"/>
                </a:spcBef>
                <a:buClrTx/>
                <a:buSzTx/>
                <a:buFontTx/>
                <a:buNone/>
              </a:pPr>
              <a:t>31</a:t>
            </a:fld>
            <a:endParaRPr lang="en-US" altLang="en-US" sz="1400"/>
          </a:p>
        </p:txBody>
      </p:sp>
      <p:sp>
        <p:nvSpPr>
          <p:cNvPr id="53252" name="Rectangle 2">
            <a:extLst>
              <a:ext uri="{FF2B5EF4-FFF2-40B4-BE49-F238E27FC236}">
                <a16:creationId xmlns:a16="http://schemas.microsoft.com/office/drawing/2014/main" id="{1422FC59-A1E0-4F79-B196-66880596979F}"/>
              </a:ext>
            </a:extLst>
          </p:cNvPr>
          <p:cNvSpPr>
            <a:spLocks noGrp="1" noChangeArrowheads="1"/>
          </p:cNvSpPr>
          <p:nvPr>
            <p:ph type="title"/>
          </p:nvPr>
        </p:nvSpPr>
        <p:spPr>
          <a:xfrm>
            <a:off x="2057400" y="533400"/>
            <a:ext cx="8382000" cy="1143000"/>
          </a:xfrm>
        </p:spPr>
        <p:txBody>
          <a:bodyPr/>
          <a:lstStyle/>
          <a:p>
            <a:r>
              <a:rPr lang="es-ES" altLang="en-US" sz="3200" dirty="0" err="1"/>
              <a:t>Preprocessing-Normalization</a:t>
            </a:r>
            <a:endParaRPr lang="es-ES" altLang="en-US" sz="3200" dirty="0"/>
          </a:p>
        </p:txBody>
      </p:sp>
      <p:sp>
        <p:nvSpPr>
          <p:cNvPr id="53253" name="Rectangle 3">
            <a:extLst>
              <a:ext uri="{FF2B5EF4-FFF2-40B4-BE49-F238E27FC236}">
                <a16:creationId xmlns:a16="http://schemas.microsoft.com/office/drawing/2014/main" id="{16778106-4B26-4BC9-B02F-AF87B4AB0FA3}"/>
              </a:ext>
            </a:extLst>
          </p:cNvPr>
          <p:cNvSpPr>
            <a:spLocks noGrp="1" noChangeArrowheads="1"/>
          </p:cNvSpPr>
          <p:nvPr>
            <p:ph type="body" idx="1"/>
          </p:nvPr>
        </p:nvSpPr>
        <p:spPr/>
        <p:txBody>
          <a:bodyPr/>
          <a:lstStyle/>
          <a:p>
            <a:pPr>
              <a:tabLst>
                <a:tab pos="6183313" algn="l"/>
              </a:tabLst>
            </a:pPr>
            <a:r>
              <a:rPr lang="es-ES" altLang="en-US" sz="2700" dirty="0"/>
              <a:t>Data </a:t>
            </a:r>
            <a:r>
              <a:rPr lang="es-ES" altLang="en-US" sz="2700" dirty="0" err="1"/>
              <a:t>normalization</a:t>
            </a:r>
            <a:r>
              <a:rPr lang="es-ES" altLang="en-US" sz="2700" dirty="0"/>
              <a:t> </a:t>
            </a:r>
            <a:r>
              <a:rPr lang="es-ES" altLang="en-US" sz="2700" dirty="0" err="1"/>
              <a:t>consists</a:t>
            </a:r>
            <a:r>
              <a:rPr lang="es-ES" altLang="en-US" sz="2700" dirty="0"/>
              <a:t> in </a:t>
            </a:r>
            <a:r>
              <a:rPr lang="es-ES" altLang="en-US" sz="2700" dirty="0" err="1"/>
              <a:t>scaling</a:t>
            </a:r>
            <a:r>
              <a:rPr lang="es-ES" altLang="en-US" sz="2700" dirty="0"/>
              <a:t> </a:t>
            </a:r>
            <a:r>
              <a:rPr lang="es-ES" altLang="en-US" sz="2700" dirty="0" err="1"/>
              <a:t>the</a:t>
            </a:r>
            <a:r>
              <a:rPr lang="es-ES" altLang="en-US" sz="2700" dirty="0"/>
              <a:t> </a:t>
            </a:r>
            <a:r>
              <a:rPr lang="es-ES" altLang="en-US" sz="2700" dirty="0" err="1"/>
              <a:t>attribute</a:t>
            </a:r>
            <a:r>
              <a:rPr lang="es-ES" altLang="en-US" sz="2700" dirty="0"/>
              <a:t> </a:t>
            </a:r>
            <a:r>
              <a:rPr lang="es-ES" altLang="en-US" sz="2700" dirty="0" err="1"/>
              <a:t>values</a:t>
            </a:r>
            <a:r>
              <a:rPr lang="es-ES" altLang="en-US" sz="2700" dirty="0"/>
              <a:t> </a:t>
            </a:r>
            <a:r>
              <a:rPr lang="es-ES" altLang="en-US" sz="2700" dirty="0" err="1"/>
              <a:t>of</a:t>
            </a:r>
            <a:r>
              <a:rPr lang="es-ES" altLang="en-US" sz="2700" dirty="0"/>
              <a:t> </a:t>
            </a:r>
            <a:r>
              <a:rPr lang="es-ES" altLang="en-US" sz="2700" dirty="0" err="1"/>
              <a:t>the</a:t>
            </a:r>
            <a:r>
              <a:rPr lang="es-ES" altLang="en-US" sz="2700" dirty="0"/>
              <a:t> data </a:t>
            </a:r>
            <a:r>
              <a:rPr lang="es-ES" altLang="en-US" sz="2700" dirty="0" err="1"/>
              <a:t>into</a:t>
            </a:r>
            <a:r>
              <a:rPr lang="es-ES" altLang="en-US" sz="2700" dirty="0"/>
              <a:t> </a:t>
            </a:r>
            <a:r>
              <a:rPr lang="es-ES" altLang="en-US" sz="2700" dirty="0" err="1"/>
              <a:t>an</a:t>
            </a:r>
            <a:r>
              <a:rPr lang="es-ES" altLang="en-US" sz="2700" dirty="0"/>
              <a:t> </a:t>
            </a:r>
            <a:r>
              <a:rPr lang="es-ES" altLang="en-US" sz="2700" dirty="0" err="1"/>
              <a:t>small</a:t>
            </a:r>
            <a:r>
              <a:rPr lang="es-ES" altLang="en-US" sz="2700" dirty="0"/>
              <a:t> </a:t>
            </a:r>
            <a:r>
              <a:rPr lang="es-ES" altLang="en-US" sz="2700" dirty="0" err="1"/>
              <a:t>specified</a:t>
            </a:r>
            <a:r>
              <a:rPr lang="es-ES" altLang="en-US" sz="2700" dirty="0"/>
              <a:t> </a:t>
            </a:r>
            <a:r>
              <a:rPr lang="es-ES" altLang="en-US" sz="2700" dirty="0" err="1"/>
              <a:t>range</a:t>
            </a:r>
            <a:r>
              <a:rPr lang="es-ES" altLang="en-US" sz="2700" dirty="0"/>
              <a:t>, </a:t>
            </a:r>
            <a:r>
              <a:rPr lang="es-ES" altLang="en-US" sz="2700" dirty="0" err="1"/>
              <a:t>such</a:t>
            </a:r>
            <a:r>
              <a:rPr lang="es-ES" altLang="en-US" sz="2700" dirty="0"/>
              <a:t> as -1 </a:t>
            </a:r>
            <a:r>
              <a:rPr lang="es-ES" altLang="en-US" sz="2700" dirty="0" err="1"/>
              <a:t>to</a:t>
            </a:r>
            <a:r>
              <a:rPr lang="es-ES" altLang="en-US" sz="2700" dirty="0"/>
              <a:t> 1 </a:t>
            </a:r>
            <a:r>
              <a:rPr lang="es-ES" altLang="en-US" sz="2700" dirty="0" err="1"/>
              <a:t>or</a:t>
            </a:r>
            <a:r>
              <a:rPr lang="es-ES" altLang="en-US" sz="2700" dirty="0"/>
              <a:t> 0 </a:t>
            </a:r>
            <a:r>
              <a:rPr lang="es-ES" altLang="en-US" sz="2700" dirty="0" err="1"/>
              <a:t>to</a:t>
            </a:r>
            <a:r>
              <a:rPr lang="es-ES" altLang="en-US" sz="2700" dirty="0"/>
              <a:t> 1.</a:t>
            </a:r>
          </a:p>
          <a:p>
            <a:pPr>
              <a:tabLst>
                <a:tab pos="6183313" algn="l"/>
              </a:tabLst>
            </a:pPr>
            <a:r>
              <a:rPr lang="es-ES" altLang="en-US" sz="2700" dirty="0" err="1"/>
              <a:t>Also</a:t>
            </a:r>
            <a:r>
              <a:rPr lang="es-ES" altLang="en-US" sz="2700" dirty="0"/>
              <a:t>, </a:t>
            </a:r>
            <a:r>
              <a:rPr lang="es-ES" altLang="en-US" sz="2700" dirty="0" err="1"/>
              <a:t>it</a:t>
            </a:r>
            <a:r>
              <a:rPr lang="es-ES" altLang="en-US" sz="2700" dirty="0"/>
              <a:t> </a:t>
            </a:r>
            <a:r>
              <a:rPr lang="es-ES" altLang="en-US" sz="2700" dirty="0" err="1"/>
              <a:t>is</a:t>
            </a:r>
            <a:r>
              <a:rPr lang="es-ES" altLang="en-US" sz="2700" dirty="0"/>
              <a:t> </a:t>
            </a:r>
            <a:r>
              <a:rPr lang="es-ES" altLang="en-US" sz="2700" dirty="0" err="1"/>
              <a:t>known</a:t>
            </a:r>
            <a:r>
              <a:rPr lang="es-ES" altLang="en-US" sz="2700" dirty="0"/>
              <a:t> as </a:t>
            </a:r>
            <a:r>
              <a:rPr lang="es-ES" altLang="en-US" sz="2700" dirty="0" err="1"/>
              <a:t>range</a:t>
            </a:r>
            <a:r>
              <a:rPr lang="es-ES" altLang="en-US" sz="2700" dirty="0"/>
              <a:t> </a:t>
            </a:r>
            <a:r>
              <a:rPr lang="es-ES" altLang="en-US" sz="2700" dirty="0" err="1"/>
              <a:t>normalization</a:t>
            </a:r>
            <a:r>
              <a:rPr lang="es-ES" altLang="en-US" sz="2700" dirty="0"/>
              <a:t>.</a:t>
            </a:r>
          </a:p>
          <a:p>
            <a:pPr>
              <a:tabLst>
                <a:tab pos="6183313" algn="l"/>
              </a:tabLst>
            </a:pPr>
            <a:r>
              <a:rPr lang="es-ES" altLang="en-US" sz="2700" dirty="0" err="1"/>
              <a:t>There</a:t>
            </a:r>
            <a:r>
              <a:rPr lang="es-ES" altLang="en-US" sz="2700" dirty="0"/>
              <a:t> </a:t>
            </a:r>
            <a:r>
              <a:rPr lang="es-ES" altLang="en-US" sz="2700" dirty="0" err="1"/>
              <a:t>is</a:t>
            </a:r>
            <a:r>
              <a:rPr lang="es-ES" altLang="en-US" sz="2700" dirty="0"/>
              <a:t> </a:t>
            </a:r>
            <a:r>
              <a:rPr lang="es-ES" altLang="en-US" sz="2700" dirty="0" err="1"/>
              <a:t>also</a:t>
            </a:r>
            <a:r>
              <a:rPr lang="es-ES" altLang="en-US" sz="2700" dirty="0"/>
              <a:t> </a:t>
            </a:r>
            <a:r>
              <a:rPr lang="es-ES" altLang="en-US" sz="2700" dirty="0" err="1"/>
              <a:t>variance</a:t>
            </a:r>
            <a:r>
              <a:rPr lang="es-ES" altLang="en-US" sz="2700" dirty="0"/>
              <a:t> </a:t>
            </a:r>
            <a:r>
              <a:rPr lang="es-ES" altLang="en-US" sz="2700" dirty="0" err="1"/>
              <a:t>normalization</a:t>
            </a:r>
            <a:r>
              <a:rPr lang="es-ES" altLang="en-US" sz="2700" dirty="0"/>
              <a:t> </a:t>
            </a:r>
            <a:r>
              <a:rPr lang="es-ES" altLang="en-US" sz="2700" dirty="0" err="1"/>
              <a:t>but</a:t>
            </a:r>
            <a:r>
              <a:rPr lang="es-ES" altLang="en-US" sz="2700" dirty="0"/>
              <a:t> </a:t>
            </a:r>
            <a:r>
              <a:rPr lang="es-ES" altLang="en-US" sz="2700" dirty="0" err="1"/>
              <a:t>mostly</a:t>
            </a:r>
            <a:r>
              <a:rPr lang="es-ES" altLang="en-US" sz="2700" dirty="0"/>
              <a:t> </a:t>
            </a:r>
            <a:r>
              <a:rPr lang="es-ES" altLang="en-US" sz="2700" dirty="0" err="1"/>
              <a:t>is</a:t>
            </a:r>
            <a:r>
              <a:rPr lang="es-ES" altLang="en-US" sz="2700" dirty="0"/>
              <a:t> </a:t>
            </a:r>
            <a:r>
              <a:rPr lang="es-ES" altLang="en-US" sz="2700" dirty="0" err="1"/>
              <a:t>used</a:t>
            </a:r>
            <a:r>
              <a:rPr lang="es-ES" altLang="en-US" sz="2700" dirty="0"/>
              <a:t> in </a:t>
            </a:r>
            <a:r>
              <a:rPr lang="es-ES" altLang="en-US" sz="2700" dirty="0" err="1"/>
              <a:t>bioinformatics</a:t>
            </a:r>
            <a:endParaRPr lang="es-ES" altLang="en-US" sz="2700" dirty="0"/>
          </a:p>
          <a:p>
            <a:pPr marL="0" indent="0">
              <a:buNone/>
              <a:tabLst>
                <a:tab pos="6183313" algn="l"/>
              </a:tabLst>
            </a:pPr>
            <a:endParaRPr lang="es-ES" altLang="en-US" sz="2700" dirty="0"/>
          </a:p>
          <a:p>
            <a:pPr>
              <a:buNone/>
              <a:tabLst>
                <a:tab pos="6183313" algn="l"/>
              </a:tabLst>
            </a:pPr>
            <a:endParaRPr lang="es-ES" altLang="en-US" sz="2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49DE70-C93F-42F3-B510-AF21EC95F46E}"/>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221DC53D-AF52-4A37-83DF-23DA5A9339EF}"/>
              </a:ext>
            </a:extLst>
          </p:cNvPr>
          <p:cNvSpPr>
            <a:spLocks noGrp="1"/>
          </p:cNvSpPr>
          <p:nvPr>
            <p:ph type="sldNum" sz="quarter" idx="12"/>
          </p:nvPr>
        </p:nvSpPr>
        <p:spPr/>
        <p:txBody>
          <a:bodyPr/>
          <a:lstStyle/>
          <a:p>
            <a:pPr>
              <a:defRPr/>
            </a:pPr>
            <a:fld id="{EB1E4F87-F9E2-4250-A40A-05F6B355AC6F}" type="slidenum">
              <a:rPr lang="en-US" altLang="en-PR" smtClean="0"/>
              <a:pPr>
                <a:defRPr/>
              </a:pPr>
              <a:t>32</a:t>
            </a:fld>
            <a:endParaRPr lang="en-US" altLang="en-PR"/>
          </a:p>
        </p:txBody>
      </p:sp>
      <p:pic>
        <p:nvPicPr>
          <p:cNvPr id="5" name="Picture 4">
            <a:extLst>
              <a:ext uri="{FF2B5EF4-FFF2-40B4-BE49-F238E27FC236}">
                <a16:creationId xmlns:a16="http://schemas.microsoft.com/office/drawing/2014/main" id="{64851380-3A79-466A-8A0F-021269EA6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1001"/>
            <a:ext cx="10591800" cy="5765711"/>
          </a:xfrm>
          <a:prstGeom prst="rect">
            <a:avLst/>
          </a:prstGeom>
        </p:spPr>
      </p:pic>
    </p:spTree>
    <p:extLst>
      <p:ext uri="{BB962C8B-B14F-4D97-AF65-F5344CB8AC3E}">
        <p14:creationId xmlns:p14="http://schemas.microsoft.com/office/powerpoint/2010/main" val="210811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A70D-E2EF-4616-8EA0-9D06E0B0916F}"/>
              </a:ext>
            </a:extLst>
          </p:cNvPr>
          <p:cNvSpPr>
            <a:spLocks noGrp="1"/>
          </p:cNvSpPr>
          <p:nvPr>
            <p:ph type="title"/>
          </p:nvPr>
        </p:nvSpPr>
        <p:spPr/>
        <p:txBody>
          <a:bodyPr/>
          <a:lstStyle/>
          <a:p>
            <a:endParaRPr lang="en-PR"/>
          </a:p>
        </p:txBody>
      </p:sp>
      <p:sp>
        <p:nvSpPr>
          <p:cNvPr id="3" name="Footer Placeholder 2">
            <a:extLst>
              <a:ext uri="{FF2B5EF4-FFF2-40B4-BE49-F238E27FC236}">
                <a16:creationId xmlns:a16="http://schemas.microsoft.com/office/drawing/2014/main" id="{D2017ECF-CBF0-4095-8813-F3C525B4B59E}"/>
              </a:ext>
            </a:extLst>
          </p:cNvPr>
          <p:cNvSpPr>
            <a:spLocks noGrp="1"/>
          </p:cNvSpPr>
          <p:nvPr>
            <p:ph type="ftr" sz="quarter" idx="11"/>
          </p:nvPr>
        </p:nvSpPr>
        <p:spPr/>
        <p:txBody>
          <a:bodyPr/>
          <a:lstStyle/>
          <a:p>
            <a:pPr>
              <a:defRPr/>
            </a:pPr>
            <a:r>
              <a:rPr lang="en-US"/>
              <a:t>PWPr2018                        Data Mining and Machine Learning                  Edgar Acuna</a:t>
            </a:r>
          </a:p>
        </p:txBody>
      </p:sp>
      <p:sp>
        <p:nvSpPr>
          <p:cNvPr id="4" name="Slide Number Placeholder 3">
            <a:extLst>
              <a:ext uri="{FF2B5EF4-FFF2-40B4-BE49-F238E27FC236}">
                <a16:creationId xmlns:a16="http://schemas.microsoft.com/office/drawing/2014/main" id="{FDEA4EE9-7442-4801-98F4-D27A46D3950E}"/>
              </a:ext>
            </a:extLst>
          </p:cNvPr>
          <p:cNvSpPr>
            <a:spLocks noGrp="1"/>
          </p:cNvSpPr>
          <p:nvPr>
            <p:ph type="sldNum" sz="quarter" idx="12"/>
          </p:nvPr>
        </p:nvSpPr>
        <p:spPr/>
        <p:txBody>
          <a:bodyPr/>
          <a:lstStyle/>
          <a:p>
            <a:pPr>
              <a:defRPr/>
            </a:pPr>
            <a:fld id="{2CF857A4-8CED-42DE-8391-38FD449DB67A}" type="slidenum">
              <a:rPr lang="en-US" altLang="en-PR" smtClean="0"/>
              <a:pPr>
                <a:defRPr/>
              </a:pPr>
              <a:t>33</a:t>
            </a:fld>
            <a:endParaRPr lang="en-US" altLang="en-PR"/>
          </a:p>
        </p:txBody>
      </p:sp>
      <p:pic>
        <p:nvPicPr>
          <p:cNvPr id="6" name="Picture 5">
            <a:extLst>
              <a:ext uri="{FF2B5EF4-FFF2-40B4-BE49-F238E27FC236}">
                <a16:creationId xmlns:a16="http://schemas.microsoft.com/office/drawing/2014/main" id="{BD8E825E-620E-4B2E-BC8A-0B57D679D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223391"/>
            <a:ext cx="11430000" cy="5263010"/>
          </a:xfrm>
          <a:prstGeom prst="rect">
            <a:avLst/>
          </a:prstGeom>
        </p:spPr>
      </p:pic>
      <p:sp>
        <p:nvSpPr>
          <p:cNvPr id="7" name="TextBox 6">
            <a:extLst>
              <a:ext uri="{FF2B5EF4-FFF2-40B4-BE49-F238E27FC236}">
                <a16:creationId xmlns:a16="http://schemas.microsoft.com/office/drawing/2014/main" id="{6BFEAC04-6FE2-490C-92C7-638BA81D490F}"/>
              </a:ext>
            </a:extLst>
          </p:cNvPr>
          <p:cNvSpPr txBox="1"/>
          <p:nvPr/>
        </p:nvSpPr>
        <p:spPr>
          <a:xfrm>
            <a:off x="838200" y="5638800"/>
            <a:ext cx="10820400" cy="369332"/>
          </a:xfrm>
          <a:prstGeom prst="rect">
            <a:avLst/>
          </a:prstGeom>
          <a:noFill/>
        </p:spPr>
        <p:txBody>
          <a:bodyPr wrap="square" rtlCol="0">
            <a:spAutoFit/>
          </a:bodyPr>
          <a:lstStyle/>
          <a:p>
            <a:r>
              <a:rPr lang="en-US" dirty="0"/>
              <a:t>It can be done with pandas or with the class </a:t>
            </a:r>
            <a:r>
              <a:rPr lang="en-US" dirty="0" err="1"/>
              <a:t>StandardScaler</a:t>
            </a:r>
            <a:r>
              <a:rPr lang="en-US" dirty="0"/>
              <a:t> from </a:t>
            </a:r>
            <a:r>
              <a:rPr lang="en-US" dirty="0" err="1"/>
              <a:t>scikit</a:t>
            </a:r>
            <a:r>
              <a:rPr lang="en-US" dirty="0"/>
              <a:t>-learn </a:t>
            </a:r>
            <a:endParaRPr lang="en-PR" dirty="0"/>
          </a:p>
        </p:txBody>
      </p:sp>
    </p:spTree>
    <p:extLst>
      <p:ext uri="{BB962C8B-B14F-4D97-AF65-F5344CB8AC3E}">
        <p14:creationId xmlns:p14="http://schemas.microsoft.com/office/powerpoint/2010/main" val="4033079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0630C9-AA3E-4F90-A19A-03B56F74EE4B}"/>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62DB74D0-F1C5-49D3-AD0C-15C25839FAB5}"/>
              </a:ext>
            </a:extLst>
          </p:cNvPr>
          <p:cNvSpPr>
            <a:spLocks noGrp="1"/>
          </p:cNvSpPr>
          <p:nvPr>
            <p:ph type="sldNum" sz="quarter" idx="12"/>
          </p:nvPr>
        </p:nvSpPr>
        <p:spPr/>
        <p:txBody>
          <a:bodyPr/>
          <a:lstStyle/>
          <a:p>
            <a:pPr>
              <a:defRPr/>
            </a:pPr>
            <a:fld id="{EB1E4F87-F9E2-4250-A40A-05F6B355AC6F}" type="slidenum">
              <a:rPr lang="en-US" altLang="en-PR" smtClean="0"/>
              <a:pPr>
                <a:defRPr/>
              </a:pPr>
              <a:t>34</a:t>
            </a:fld>
            <a:endParaRPr lang="en-US" altLang="en-PR"/>
          </a:p>
        </p:txBody>
      </p:sp>
      <p:pic>
        <p:nvPicPr>
          <p:cNvPr id="5" name="Picture 4">
            <a:extLst>
              <a:ext uri="{FF2B5EF4-FFF2-40B4-BE49-F238E27FC236}">
                <a16:creationId xmlns:a16="http://schemas.microsoft.com/office/drawing/2014/main" id="{26E959CB-F884-4DC4-85F0-E39A3B4C3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609599"/>
            <a:ext cx="10515600" cy="4627959"/>
          </a:xfrm>
          <a:prstGeom prst="rect">
            <a:avLst/>
          </a:prstGeom>
        </p:spPr>
      </p:pic>
      <p:sp>
        <p:nvSpPr>
          <p:cNvPr id="6" name="TextBox 5">
            <a:extLst>
              <a:ext uri="{FF2B5EF4-FFF2-40B4-BE49-F238E27FC236}">
                <a16:creationId xmlns:a16="http://schemas.microsoft.com/office/drawing/2014/main" id="{22A9C565-1321-4126-A199-E798C3CD818D}"/>
              </a:ext>
            </a:extLst>
          </p:cNvPr>
          <p:cNvSpPr txBox="1"/>
          <p:nvPr/>
        </p:nvSpPr>
        <p:spPr>
          <a:xfrm>
            <a:off x="609600" y="5638800"/>
            <a:ext cx="11049000" cy="369332"/>
          </a:xfrm>
          <a:prstGeom prst="rect">
            <a:avLst/>
          </a:prstGeom>
          <a:noFill/>
        </p:spPr>
        <p:txBody>
          <a:bodyPr wrap="square" rtlCol="0">
            <a:spAutoFit/>
          </a:bodyPr>
          <a:lstStyle/>
          <a:p>
            <a:r>
              <a:rPr lang="en-US" dirty="0"/>
              <a:t>It can be done with Pandas or with the class </a:t>
            </a:r>
            <a:r>
              <a:rPr lang="en-US" dirty="0" err="1"/>
              <a:t>MinMaxScaler</a:t>
            </a:r>
            <a:r>
              <a:rPr lang="en-US" dirty="0"/>
              <a:t> from </a:t>
            </a:r>
            <a:r>
              <a:rPr lang="en-US" dirty="0" err="1"/>
              <a:t>scikit</a:t>
            </a:r>
            <a:r>
              <a:rPr lang="en-US" dirty="0"/>
              <a:t>-learn</a:t>
            </a:r>
            <a:endParaRPr lang="en-PR" dirty="0"/>
          </a:p>
        </p:txBody>
      </p:sp>
    </p:spTree>
    <p:extLst>
      <p:ext uri="{BB962C8B-B14F-4D97-AF65-F5344CB8AC3E}">
        <p14:creationId xmlns:p14="http://schemas.microsoft.com/office/powerpoint/2010/main" val="3138304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53A551-F2AB-4FD4-9145-29C01705F91C}"/>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778C2B0D-21A5-4A51-9F1C-BD093653B652}"/>
              </a:ext>
            </a:extLst>
          </p:cNvPr>
          <p:cNvSpPr>
            <a:spLocks noGrp="1"/>
          </p:cNvSpPr>
          <p:nvPr>
            <p:ph type="sldNum" sz="quarter" idx="12"/>
          </p:nvPr>
        </p:nvSpPr>
        <p:spPr/>
        <p:txBody>
          <a:bodyPr/>
          <a:lstStyle/>
          <a:p>
            <a:pPr>
              <a:defRPr/>
            </a:pPr>
            <a:fld id="{EB1E4F87-F9E2-4250-A40A-05F6B355AC6F}" type="slidenum">
              <a:rPr lang="en-US" altLang="en-PR" smtClean="0"/>
              <a:pPr>
                <a:defRPr/>
              </a:pPr>
              <a:t>35</a:t>
            </a:fld>
            <a:endParaRPr lang="en-US" altLang="en-PR"/>
          </a:p>
        </p:txBody>
      </p:sp>
      <p:pic>
        <p:nvPicPr>
          <p:cNvPr id="5" name="Picture 4">
            <a:extLst>
              <a:ext uri="{FF2B5EF4-FFF2-40B4-BE49-F238E27FC236}">
                <a16:creationId xmlns:a16="http://schemas.microsoft.com/office/drawing/2014/main" id="{553C7E35-842D-49D5-8848-3C50603FE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7446"/>
            <a:ext cx="10896600" cy="5416427"/>
          </a:xfrm>
          <a:prstGeom prst="rect">
            <a:avLst/>
          </a:prstGeom>
        </p:spPr>
      </p:pic>
    </p:spTree>
    <p:extLst>
      <p:ext uri="{BB962C8B-B14F-4D97-AF65-F5344CB8AC3E}">
        <p14:creationId xmlns:p14="http://schemas.microsoft.com/office/powerpoint/2010/main" val="2382016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6E602-6A7D-431F-8B7D-99C0894132E6}"/>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F92E2C5A-AFF4-4A6E-83CA-E3555D0D0A9E}"/>
              </a:ext>
            </a:extLst>
          </p:cNvPr>
          <p:cNvSpPr>
            <a:spLocks noGrp="1"/>
          </p:cNvSpPr>
          <p:nvPr>
            <p:ph type="sldNum" sz="quarter" idx="12"/>
          </p:nvPr>
        </p:nvSpPr>
        <p:spPr/>
        <p:txBody>
          <a:bodyPr/>
          <a:lstStyle/>
          <a:p>
            <a:pPr>
              <a:defRPr/>
            </a:pPr>
            <a:fld id="{EB1E4F87-F9E2-4250-A40A-05F6B355AC6F}" type="slidenum">
              <a:rPr lang="en-US" altLang="en-PR" smtClean="0"/>
              <a:pPr>
                <a:defRPr/>
              </a:pPr>
              <a:t>36</a:t>
            </a:fld>
            <a:endParaRPr lang="en-US" altLang="en-PR"/>
          </a:p>
        </p:txBody>
      </p:sp>
      <p:pic>
        <p:nvPicPr>
          <p:cNvPr id="5" name="Picture 4">
            <a:extLst>
              <a:ext uri="{FF2B5EF4-FFF2-40B4-BE49-F238E27FC236}">
                <a16:creationId xmlns:a16="http://schemas.microsoft.com/office/drawing/2014/main" id="{96F222CE-7AE8-48A5-9E36-B33179EF2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81000"/>
            <a:ext cx="11097376" cy="5721760"/>
          </a:xfrm>
          <a:prstGeom prst="rect">
            <a:avLst/>
          </a:prstGeom>
        </p:spPr>
      </p:pic>
    </p:spTree>
    <p:extLst>
      <p:ext uri="{BB962C8B-B14F-4D97-AF65-F5344CB8AC3E}">
        <p14:creationId xmlns:p14="http://schemas.microsoft.com/office/powerpoint/2010/main" val="372188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5CB2B-95F5-4EC6-A8F6-DEF8FFD6CA5C}"/>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1A76B0F6-C7B6-44F7-A883-D23A6F48C0EE}"/>
              </a:ext>
            </a:extLst>
          </p:cNvPr>
          <p:cNvSpPr>
            <a:spLocks noGrp="1"/>
          </p:cNvSpPr>
          <p:nvPr>
            <p:ph type="sldNum" sz="quarter" idx="12"/>
          </p:nvPr>
        </p:nvSpPr>
        <p:spPr/>
        <p:txBody>
          <a:bodyPr/>
          <a:lstStyle/>
          <a:p>
            <a:pPr>
              <a:defRPr/>
            </a:pPr>
            <a:fld id="{EB1E4F87-F9E2-4250-A40A-05F6B355AC6F}" type="slidenum">
              <a:rPr lang="en-US" altLang="en-PR" smtClean="0"/>
              <a:pPr>
                <a:defRPr/>
              </a:pPr>
              <a:t>37</a:t>
            </a:fld>
            <a:endParaRPr lang="en-US" altLang="en-PR"/>
          </a:p>
        </p:txBody>
      </p:sp>
      <p:pic>
        <p:nvPicPr>
          <p:cNvPr id="6" name="Picture 5">
            <a:extLst>
              <a:ext uri="{FF2B5EF4-FFF2-40B4-BE49-F238E27FC236}">
                <a16:creationId xmlns:a16="http://schemas.microsoft.com/office/drawing/2014/main" id="{F0E01DF4-AFC3-4CAE-8B1A-FA038063C0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228" y="537759"/>
            <a:ext cx="10702172" cy="5482041"/>
          </a:xfrm>
          <a:prstGeom prst="rect">
            <a:avLst/>
          </a:prstGeom>
        </p:spPr>
      </p:pic>
    </p:spTree>
    <p:extLst>
      <p:ext uri="{BB962C8B-B14F-4D97-AF65-F5344CB8AC3E}">
        <p14:creationId xmlns:p14="http://schemas.microsoft.com/office/powerpoint/2010/main" val="148075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0485-E505-438A-81A5-8904B5073BAC}"/>
              </a:ext>
            </a:extLst>
          </p:cNvPr>
          <p:cNvSpPr>
            <a:spLocks noGrp="1"/>
          </p:cNvSpPr>
          <p:nvPr>
            <p:ph type="title"/>
          </p:nvPr>
        </p:nvSpPr>
        <p:spPr/>
        <p:txBody>
          <a:bodyPr/>
          <a:lstStyle/>
          <a:p>
            <a:r>
              <a:rPr lang="en-US" dirty="0"/>
              <a:t>Data Preparation-3</a:t>
            </a:r>
            <a:endParaRPr lang="en-PR" dirty="0"/>
          </a:p>
        </p:txBody>
      </p:sp>
      <p:sp>
        <p:nvSpPr>
          <p:cNvPr id="3" name="Footer Placeholder 2">
            <a:extLst>
              <a:ext uri="{FF2B5EF4-FFF2-40B4-BE49-F238E27FC236}">
                <a16:creationId xmlns:a16="http://schemas.microsoft.com/office/drawing/2014/main" id="{5ED56561-224F-445B-947F-9EB75E4089C2}"/>
              </a:ext>
            </a:extLst>
          </p:cNvPr>
          <p:cNvSpPr>
            <a:spLocks noGrp="1"/>
          </p:cNvSpPr>
          <p:nvPr>
            <p:ph type="ftr" sz="quarter" idx="11"/>
          </p:nvPr>
        </p:nvSpPr>
        <p:spPr/>
        <p:txBody>
          <a:bodyPr/>
          <a:lstStyle/>
          <a:p>
            <a:pPr>
              <a:defRPr/>
            </a:pPr>
            <a:r>
              <a:rPr lang="en-US"/>
              <a:t>PWPr2018                        Data Mining and Machine Learning                  Edgar Acuna</a:t>
            </a:r>
          </a:p>
        </p:txBody>
      </p:sp>
      <p:sp>
        <p:nvSpPr>
          <p:cNvPr id="4" name="Slide Number Placeholder 3">
            <a:extLst>
              <a:ext uri="{FF2B5EF4-FFF2-40B4-BE49-F238E27FC236}">
                <a16:creationId xmlns:a16="http://schemas.microsoft.com/office/drawing/2014/main" id="{38717CA5-B4EF-4B1D-AFA2-F9CE1FE26B66}"/>
              </a:ext>
            </a:extLst>
          </p:cNvPr>
          <p:cNvSpPr>
            <a:spLocks noGrp="1"/>
          </p:cNvSpPr>
          <p:nvPr>
            <p:ph type="sldNum" sz="quarter" idx="12"/>
          </p:nvPr>
        </p:nvSpPr>
        <p:spPr/>
        <p:txBody>
          <a:bodyPr/>
          <a:lstStyle/>
          <a:p>
            <a:pPr>
              <a:defRPr/>
            </a:pPr>
            <a:fld id="{2CF857A4-8CED-42DE-8391-38FD449DB67A}" type="slidenum">
              <a:rPr lang="en-US" altLang="en-PR" smtClean="0"/>
              <a:pPr>
                <a:defRPr/>
              </a:pPr>
              <a:t>4</a:t>
            </a:fld>
            <a:endParaRPr lang="en-US" altLang="en-PR"/>
          </a:p>
        </p:txBody>
      </p:sp>
      <p:sp>
        <p:nvSpPr>
          <p:cNvPr id="5" name="TextBox 4">
            <a:extLst>
              <a:ext uri="{FF2B5EF4-FFF2-40B4-BE49-F238E27FC236}">
                <a16:creationId xmlns:a16="http://schemas.microsoft.com/office/drawing/2014/main" id="{E0812746-2371-4235-B855-68F49FC7AB1A}"/>
              </a:ext>
            </a:extLst>
          </p:cNvPr>
          <p:cNvSpPr txBox="1"/>
          <p:nvPr/>
        </p:nvSpPr>
        <p:spPr>
          <a:xfrm>
            <a:off x="1981200" y="2057400"/>
            <a:ext cx="8153400" cy="3970318"/>
          </a:xfrm>
          <a:prstGeom prst="rect">
            <a:avLst/>
          </a:prstGeom>
          <a:noFill/>
        </p:spPr>
        <p:txBody>
          <a:bodyPr wrap="square" rtlCol="0">
            <a:spAutoFit/>
          </a:bodyPr>
          <a:lstStyle/>
          <a:p>
            <a:r>
              <a:rPr lang="en-US" dirty="0"/>
              <a:t>Data Preparation</a:t>
            </a:r>
            <a:r>
              <a:rPr lang="en-PR" dirty="0"/>
              <a:t>: </a:t>
            </a:r>
            <a:r>
              <a:rPr lang="en-US" dirty="0"/>
              <a:t> Data Preprocessing + Data Wrangling (Data Munging)</a:t>
            </a:r>
          </a:p>
          <a:p>
            <a:endParaRPr lang="en-PR" dirty="0"/>
          </a:p>
          <a:p>
            <a:r>
              <a:rPr lang="es-ES" dirty="0"/>
              <a:t>Data </a:t>
            </a:r>
            <a:r>
              <a:rPr lang="es-ES" dirty="0" err="1"/>
              <a:t>preparation</a:t>
            </a:r>
            <a:r>
              <a:rPr lang="es-ES" dirty="0"/>
              <a:t>  can be </a:t>
            </a:r>
            <a:r>
              <a:rPr lang="es-ES" dirty="0" err="1"/>
              <a:t>classified</a:t>
            </a:r>
            <a:r>
              <a:rPr lang="es-ES" dirty="0"/>
              <a:t> in </a:t>
            </a:r>
            <a:r>
              <a:rPr lang="es-ES" dirty="0" err="1"/>
              <a:t>two</a:t>
            </a:r>
            <a:r>
              <a:rPr lang="es-ES" dirty="0"/>
              <a:t>, </a:t>
            </a:r>
            <a:r>
              <a:rPr lang="es-ES" dirty="0" err="1"/>
              <a:t>according</a:t>
            </a:r>
            <a:r>
              <a:rPr lang="es-ES" dirty="0"/>
              <a:t> </a:t>
            </a:r>
            <a:r>
              <a:rPr lang="es-ES" dirty="0" err="1"/>
              <a:t>to</a:t>
            </a:r>
            <a:r>
              <a:rPr lang="es-ES" dirty="0"/>
              <a:t> </a:t>
            </a:r>
            <a:r>
              <a:rPr lang="es-ES" dirty="0" err="1"/>
              <a:t>the</a:t>
            </a:r>
            <a:r>
              <a:rPr lang="es-ES" dirty="0"/>
              <a:t> </a:t>
            </a:r>
            <a:r>
              <a:rPr lang="es-ES" dirty="0" err="1"/>
              <a:t>moment</a:t>
            </a:r>
            <a:r>
              <a:rPr lang="es-ES" dirty="0"/>
              <a:t> </a:t>
            </a:r>
            <a:r>
              <a:rPr lang="es-ES" dirty="0" err="1"/>
              <a:t>of</a:t>
            </a:r>
            <a:r>
              <a:rPr lang="es-ES" dirty="0"/>
              <a:t> </a:t>
            </a:r>
            <a:r>
              <a:rPr lang="es-ES" dirty="0" err="1"/>
              <a:t>the</a:t>
            </a:r>
            <a:r>
              <a:rPr lang="es-ES" dirty="0"/>
              <a:t> </a:t>
            </a:r>
            <a:r>
              <a:rPr lang="es-ES" dirty="0" err="1"/>
              <a:t>analytic</a:t>
            </a:r>
            <a:r>
              <a:rPr lang="es-ES" dirty="0"/>
              <a:t> </a:t>
            </a:r>
            <a:r>
              <a:rPr lang="es-ES" dirty="0" err="1"/>
              <a:t>process</a:t>
            </a:r>
            <a:r>
              <a:rPr lang="es-ES" dirty="0"/>
              <a:t> </a:t>
            </a:r>
            <a:r>
              <a:rPr lang="es-ES" dirty="0" err="1"/>
              <a:t>when</a:t>
            </a:r>
            <a:r>
              <a:rPr lang="es-ES" dirty="0"/>
              <a:t> </a:t>
            </a:r>
            <a:r>
              <a:rPr lang="es-ES" dirty="0" err="1"/>
              <a:t>it</a:t>
            </a:r>
            <a:r>
              <a:rPr lang="es-ES" dirty="0"/>
              <a:t> </a:t>
            </a:r>
            <a:r>
              <a:rPr lang="es-ES" dirty="0" err="1"/>
              <a:t>is</a:t>
            </a:r>
            <a:r>
              <a:rPr lang="es-ES" dirty="0"/>
              <a:t> </a:t>
            </a:r>
            <a:r>
              <a:rPr lang="es-ES" dirty="0" err="1"/>
              <a:t>performed</a:t>
            </a:r>
            <a:r>
              <a:rPr lang="es-ES" dirty="0"/>
              <a:t>:</a:t>
            </a:r>
          </a:p>
          <a:p>
            <a:endParaRPr lang="en-PR" dirty="0"/>
          </a:p>
          <a:p>
            <a:pPr lvl="0"/>
            <a:r>
              <a:rPr lang="en-US" dirty="0"/>
              <a:t>Data Preprocessing</a:t>
            </a:r>
            <a:r>
              <a:rPr lang="en-PR" dirty="0"/>
              <a:t>: </a:t>
            </a:r>
            <a:r>
              <a:rPr lang="en-US" dirty="0"/>
              <a:t>Preparation of data directly after accessing it from a data source. Typically realized by a data scientist for initial transformations, aggregations and data cleansing. This step is done before the interactive analysis of data begins. It is executed once. </a:t>
            </a:r>
            <a:endParaRPr lang="en-PR" dirty="0"/>
          </a:p>
          <a:p>
            <a:r>
              <a:rPr lang="en-US" dirty="0"/>
              <a:t> </a:t>
            </a:r>
            <a:r>
              <a:rPr lang="en-PR" dirty="0"/>
              <a:t> </a:t>
            </a:r>
          </a:p>
          <a:p>
            <a:pPr lvl="0"/>
            <a:r>
              <a:rPr lang="en-PR" dirty="0"/>
              <a:t>Data Wrangling: </a:t>
            </a:r>
            <a:r>
              <a:rPr lang="en-US" dirty="0"/>
              <a:t>Preparation of data during the interactive data analysis and model building. Typically done by a data scientist to change views on a dataset and for features engineering. This step iteratively changes the shape of a dataset until it works well for finding insights or building a good analytic model. </a:t>
            </a:r>
            <a:endParaRPr lang="en-PR" dirty="0"/>
          </a:p>
        </p:txBody>
      </p:sp>
    </p:spTree>
    <p:extLst>
      <p:ext uri="{BB962C8B-B14F-4D97-AF65-F5344CB8AC3E}">
        <p14:creationId xmlns:p14="http://schemas.microsoft.com/office/powerpoint/2010/main" val="316094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CCADB7ED-A3D2-43D8-B289-A39B2C7E4B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7171" name="Slide Number Placeholder 5">
            <a:extLst>
              <a:ext uri="{FF2B5EF4-FFF2-40B4-BE49-F238E27FC236}">
                <a16:creationId xmlns:a16="http://schemas.microsoft.com/office/drawing/2014/main" id="{9C7AB47B-E901-444C-87AA-B05251C149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6E48C501-0B71-4EE2-96E9-CA6A5AA5CC3E}" type="slidenum">
              <a:rPr lang="en-US" altLang="en-US" sz="1400"/>
              <a:pPr>
                <a:spcBef>
                  <a:spcPct val="0"/>
                </a:spcBef>
                <a:buClrTx/>
                <a:buSzTx/>
                <a:buFontTx/>
                <a:buNone/>
              </a:pPr>
              <a:t>5</a:t>
            </a:fld>
            <a:endParaRPr lang="en-US" altLang="en-US" sz="1400"/>
          </a:p>
        </p:txBody>
      </p:sp>
      <p:sp>
        <p:nvSpPr>
          <p:cNvPr id="7172" name="Rectangle 2050">
            <a:extLst>
              <a:ext uri="{FF2B5EF4-FFF2-40B4-BE49-F238E27FC236}">
                <a16:creationId xmlns:a16="http://schemas.microsoft.com/office/drawing/2014/main" id="{70E2EB3B-30B8-439B-89D3-C7A4BB15A508}"/>
              </a:ext>
            </a:extLst>
          </p:cNvPr>
          <p:cNvSpPr>
            <a:spLocks noGrp="1" noChangeArrowheads="1"/>
          </p:cNvSpPr>
          <p:nvPr>
            <p:ph type="title"/>
          </p:nvPr>
        </p:nvSpPr>
        <p:spPr>
          <a:xfrm>
            <a:off x="2971800" y="304800"/>
            <a:ext cx="7315200" cy="762000"/>
          </a:xfrm>
        </p:spPr>
        <p:txBody>
          <a:bodyPr/>
          <a:lstStyle/>
          <a:p>
            <a:r>
              <a:rPr lang="en-US" altLang="en-PR" sz="2800" dirty="0"/>
              <a:t>Why Preprocess the Data</a:t>
            </a:r>
            <a:r>
              <a:rPr lang="es-ES" altLang="en-US" sz="2900" dirty="0"/>
              <a:t>?</a:t>
            </a:r>
          </a:p>
        </p:txBody>
      </p:sp>
      <p:sp>
        <p:nvSpPr>
          <p:cNvPr id="7173" name="Rectangle 2051">
            <a:extLst>
              <a:ext uri="{FF2B5EF4-FFF2-40B4-BE49-F238E27FC236}">
                <a16:creationId xmlns:a16="http://schemas.microsoft.com/office/drawing/2014/main" id="{EAB96B09-6D5A-41CD-B1C5-F0F7548FC675}"/>
              </a:ext>
            </a:extLst>
          </p:cNvPr>
          <p:cNvSpPr>
            <a:spLocks noGrp="1" noChangeArrowheads="1"/>
          </p:cNvSpPr>
          <p:nvPr>
            <p:ph type="body" idx="1"/>
          </p:nvPr>
        </p:nvSpPr>
        <p:spPr>
          <a:xfrm>
            <a:off x="2133600" y="1752600"/>
            <a:ext cx="8153400" cy="4724400"/>
          </a:xfrm>
        </p:spPr>
        <p:txBody>
          <a:bodyPr/>
          <a:lstStyle/>
          <a:p>
            <a:pPr eaLnBrk="1" hangingPunct="1">
              <a:lnSpc>
                <a:spcPct val="110000"/>
              </a:lnSpc>
            </a:pPr>
            <a:r>
              <a:rPr lang="en-US" altLang="en-PR" sz="2000" dirty="0"/>
              <a:t>Data in the Real World Is Dirty: Lots of potentially incorrect data, e.g., instrument faulty, human or computer error, transmission error</a:t>
            </a:r>
          </a:p>
          <a:p>
            <a:pPr lvl="1" eaLnBrk="1" hangingPunct="1">
              <a:lnSpc>
                <a:spcPct val="120000"/>
              </a:lnSpc>
            </a:pPr>
            <a:r>
              <a:rPr lang="en-US" altLang="en-PR" sz="2000" u="sng" dirty="0"/>
              <a:t>incomplete</a:t>
            </a:r>
            <a:r>
              <a:rPr lang="en-US" altLang="en-PR" sz="2000" dirty="0"/>
              <a:t>: lacking attribute values, lacking certain attributes of interest, or containing only aggregate data</a:t>
            </a:r>
          </a:p>
          <a:p>
            <a:pPr lvl="2" eaLnBrk="1" hangingPunct="1">
              <a:lnSpc>
                <a:spcPct val="110000"/>
              </a:lnSpc>
            </a:pPr>
            <a:r>
              <a:rPr lang="en-US" altLang="en-PR" sz="2000" dirty="0"/>
              <a:t>e.g., </a:t>
            </a:r>
            <a:r>
              <a:rPr lang="en-US" altLang="en-PR" sz="2000" i="1" dirty="0"/>
              <a:t>Occupation</a:t>
            </a:r>
            <a:r>
              <a:rPr lang="en-US" altLang="en-PR" sz="2000" dirty="0"/>
              <a:t>=“ ” (missing data)</a:t>
            </a:r>
          </a:p>
          <a:p>
            <a:pPr lvl="1" eaLnBrk="1" hangingPunct="1">
              <a:lnSpc>
                <a:spcPct val="110000"/>
              </a:lnSpc>
            </a:pPr>
            <a:r>
              <a:rPr lang="en-US" altLang="en-PR" sz="2000" u="sng" dirty="0"/>
              <a:t>noisy</a:t>
            </a:r>
            <a:r>
              <a:rPr lang="en-US" altLang="en-PR" sz="2000" dirty="0"/>
              <a:t>: containing noise, errors, or outliers</a:t>
            </a:r>
          </a:p>
          <a:p>
            <a:pPr lvl="2" eaLnBrk="1" hangingPunct="1">
              <a:lnSpc>
                <a:spcPct val="110000"/>
              </a:lnSpc>
            </a:pPr>
            <a:r>
              <a:rPr lang="en-US" altLang="en-PR" sz="2000" dirty="0"/>
              <a:t>e.g., </a:t>
            </a:r>
            <a:r>
              <a:rPr lang="en-US" altLang="en-PR" sz="2000" i="1" dirty="0"/>
              <a:t>Salary</a:t>
            </a:r>
            <a:r>
              <a:rPr lang="en-US" altLang="en-PR" sz="2000" dirty="0"/>
              <a:t>=“</a:t>
            </a:r>
            <a:r>
              <a:rPr lang="en-US" altLang="en-PR" sz="2000" dirty="0">
                <a:cs typeface="Tahoma" panose="020B0604030504040204" pitchFamily="34" charset="0"/>
              </a:rPr>
              <a:t>−</a:t>
            </a:r>
            <a:r>
              <a:rPr lang="en-US" altLang="en-PR" sz="2000" dirty="0"/>
              <a:t>10” (an error)</a:t>
            </a:r>
          </a:p>
          <a:p>
            <a:pPr lvl="1" eaLnBrk="1" hangingPunct="1">
              <a:lnSpc>
                <a:spcPct val="110000"/>
              </a:lnSpc>
            </a:pPr>
            <a:r>
              <a:rPr lang="en-US" altLang="en-PR" sz="2000" u="sng" dirty="0"/>
              <a:t>inconsistent</a:t>
            </a:r>
            <a:r>
              <a:rPr lang="en-US" altLang="en-PR" sz="2000" dirty="0"/>
              <a:t>: containing discrepancies in codes or names, e.g.,</a:t>
            </a:r>
          </a:p>
          <a:p>
            <a:pPr lvl="2" eaLnBrk="1" hangingPunct="1">
              <a:lnSpc>
                <a:spcPct val="110000"/>
              </a:lnSpc>
            </a:pPr>
            <a:r>
              <a:rPr lang="en-US" altLang="en-PR" sz="2000" i="1" dirty="0"/>
              <a:t>Age</a:t>
            </a:r>
            <a:r>
              <a:rPr lang="en-US" altLang="en-PR" sz="2000" dirty="0"/>
              <a:t>=“42”, </a:t>
            </a:r>
            <a:r>
              <a:rPr lang="en-US" altLang="en-PR" sz="2000" i="1" dirty="0"/>
              <a:t>Birthday</a:t>
            </a:r>
            <a:r>
              <a:rPr lang="en-US" altLang="en-PR" sz="2000" dirty="0"/>
              <a:t>=“03/07/2010”</a:t>
            </a:r>
          </a:p>
          <a:p>
            <a:pPr lvl="2" eaLnBrk="1" hangingPunct="1">
              <a:lnSpc>
                <a:spcPct val="110000"/>
              </a:lnSpc>
            </a:pPr>
            <a:r>
              <a:rPr lang="en-US" altLang="en-PR" sz="2000" dirty="0"/>
              <a:t>Was rating “1, 2, 3”, now rating “A, B, C”</a:t>
            </a:r>
          </a:p>
          <a:p>
            <a:pPr lvl="2" eaLnBrk="1" hangingPunct="1">
              <a:lnSpc>
                <a:spcPct val="110000"/>
              </a:lnSpc>
            </a:pPr>
            <a:r>
              <a:rPr lang="en-US" altLang="en-PR" sz="2000" dirty="0"/>
              <a:t>discrepancy between duplicate records</a:t>
            </a:r>
          </a:p>
        </p:txBody>
      </p:sp>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a:extLst>
              <a:ext uri="{FF2B5EF4-FFF2-40B4-BE49-F238E27FC236}">
                <a16:creationId xmlns:a16="http://schemas.microsoft.com/office/drawing/2014/main" id="{CCADB7ED-A3D2-43D8-B289-A39B2C7E4B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7171" name="Slide Number Placeholder 5">
            <a:extLst>
              <a:ext uri="{FF2B5EF4-FFF2-40B4-BE49-F238E27FC236}">
                <a16:creationId xmlns:a16="http://schemas.microsoft.com/office/drawing/2014/main" id="{9C7AB47B-E901-444C-87AA-B05251C149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6E48C501-0B71-4EE2-96E9-CA6A5AA5CC3E}" type="slidenum">
              <a:rPr lang="en-US" altLang="en-US" sz="1400"/>
              <a:pPr>
                <a:spcBef>
                  <a:spcPct val="0"/>
                </a:spcBef>
                <a:buClrTx/>
                <a:buSzTx/>
                <a:buFontTx/>
                <a:buNone/>
              </a:pPr>
              <a:t>6</a:t>
            </a:fld>
            <a:endParaRPr lang="en-US" altLang="en-US" sz="1400"/>
          </a:p>
        </p:txBody>
      </p:sp>
      <p:sp>
        <p:nvSpPr>
          <p:cNvPr id="7172" name="Rectangle 2050">
            <a:extLst>
              <a:ext uri="{FF2B5EF4-FFF2-40B4-BE49-F238E27FC236}">
                <a16:creationId xmlns:a16="http://schemas.microsoft.com/office/drawing/2014/main" id="{70E2EB3B-30B8-439B-89D3-C7A4BB15A508}"/>
              </a:ext>
            </a:extLst>
          </p:cNvPr>
          <p:cNvSpPr>
            <a:spLocks noGrp="1" noChangeArrowheads="1"/>
          </p:cNvSpPr>
          <p:nvPr>
            <p:ph type="title"/>
          </p:nvPr>
        </p:nvSpPr>
        <p:spPr>
          <a:xfrm>
            <a:off x="2971800" y="304800"/>
            <a:ext cx="7315200" cy="762000"/>
          </a:xfrm>
        </p:spPr>
        <p:txBody>
          <a:bodyPr/>
          <a:lstStyle/>
          <a:p>
            <a:r>
              <a:rPr lang="en-US" altLang="en-PR" sz="2800" dirty="0"/>
              <a:t>Why Preprocess the Data</a:t>
            </a:r>
            <a:r>
              <a:rPr lang="es-ES" altLang="en-US" sz="2900" dirty="0"/>
              <a:t>?</a:t>
            </a:r>
          </a:p>
        </p:txBody>
      </p:sp>
      <p:sp>
        <p:nvSpPr>
          <p:cNvPr id="7173" name="Rectangle 2051">
            <a:extLst>
              <a:ext uri="{FF2B5EF4-FFF2-40B4-BE49-F238E27FC236}">
                <a16:creationId xmlns:a16="http://schemas.microsoft.com/office/drawing/2014/main" id="{EAB96B09-6D5A-41CD-B1C5-F0F7548FC675}"/>
              </a:ext>
            </a:extLst>
          </p:cNvPr>
          <p:cNvSpPr>
            <a:spLocks noGrp="1" noChangeArrowheads="1"/>
          </p:cNvSpPr>
          <p:nvPr>
            <p:ph type="body" idx="1"/>
          </p:nvPr>
        </p:nvSpPr>
        <p:spPr>
          <a:xfrm>
            <a:off x="2133600" y="1752600"/>
            <a:ext cx="8153400" cy="4724400"/>
          </a:xfrm>
        </p:spPr>
        <p:txBody>
          <a:bodyPr/>
          <a:lstStyle/>
          <a:p>
            <a:pPr lvl="1" eaLnBrk="1" hangingPunct="1">
              <a:lnSpc>
                <a:spcPct val="120000"/>
              </a:lnSpc>
            </a:pPr>
            <a:r>
              <a:rPr lang="en-US" altLang="en-PR" sz="2400" u="sng" dirty="0"/>
              <a:t>Intentional</a:t>
            </a:r>
            <a:r>
              <a:rPr lang="en-US" altLang="en-PR" sz="2400" b="1" u="sng" dirty="0"/>
              <a:t> </a:t>
            </a:r>
            <a:r>
              <a:rPr lang="en-US" altLang="en-PR" sz="2400" dirty="0"/>
              <a:t>(e.g., </a:t>
            </a:r>
            <a:r>
              <a:rPr lang="en-US" altLang="en-PR" sz="2400" i="1" dirty="0"/>
              <a:t>disguised missing</a:t>
            </a:r>
            <a:r>
              <a:rPr lang="en-US" altLang="en-PR" sz="2400" dirty="0"/>
              <a:t> data)</a:t>
            </a:r>
          </a:p>
          <a:p>
            <a:pPr lvl="2" eaLnBrk="1" hangingPunct="1">
              <a:lnSpc>
                <a:spcPct val="120000"/>
              </a:lnSpc>
            </a:pPr>
            <a:r>
              <a:rPr lang="en-US" altLang="en-PR" sz="2400" dirty="0"/>
              <a:t>Jan. 1 as everyone’s birthday?</a:t>
            </a:r>
          </a:p>
          <a:p>
            <a:pPr>
              <a:lnSpc>
                <a:spcPct val="80000"/>
              </a:lnSpc>
            </a:pPr>
            <a:r>
              <a:rPr lang="es-ES" altLang="en-US" sz="2400" dirty="0" err="1"/>
              <a:t>It</a:t>
            </a:r>
            <a:r>
              <a:rPr lang="es-ES" altLang="en-US" sz="2400" dirty="0"/>
              <a:t> data </a:t>
            </a:r>
            <a:r>
              <a:rPr lang="es-ES" altLang="en-US" sz="2400" dirty="0" err="1"/>
              <a:t>does</a:t>
            </a:r>
            <a:r>
              <a:rPr lang="es-ES" altLang="en-US" sz="2400" dirty="0"/>
              <a:t> </a:t>
            </a:r>
            <a:r>
              <a:rPr lang="es-ES" altLang="en-US" sz="2400" dirty="0" err="1"/>
              <a:t>not</a:t>
            </a:r>
            <a:r>
              <a:rPr lang="es-ES" altLang="en-US" sz="2400" dirty="0"/>
              <a:t> </a:t>
            </a:r>
            <a:r>
              <a:rPr lang="es-ES" altLang="en-US" sz="2400" dirty="0" err="1"/>
              <a:t>have</a:t>
            </a:r>
            <a:r>
              <a:rPr lang="es-ES" altLang="en-US" sz="2400" dirty="0"/>
              <a:t> </a:t>
            </a:r>
            <a:r>
              <a:rPr lang="es-ES" altLang="en-US" sz="2400" dirty="0" err="1"/>
              <a:t>quality</a:t>
            </a:r>
            <a:r>
              <a:rPr lang="es-ES" altLang="en-US" sz="2400" dirty="0"/>
              <a:t> </a:t>
            </a:r>
            <a:r>
              <a:rPr lang="es-ES" altLang="en-US" sz="2400" dirty="0" err="1"/>
              <a:t>then</a:t>
            </a:r>
            <a:r>
              <a:rPr lang="es-ES" altLang="en-US" sz="2400" dirty="0"/>
              <a:t> </a:t>
            </a:r>
            <a:r>
              <a:rPr lang="es-ES" altLang="en-US" sz="2400" dirty="0" err="1"/>
              <a:t>results</a:t>
            </a:r>
            <a:r>
              <a:rPr lang="es-ES" altLang="en-US" sz="2400" dirty="0"/>
              <a:t> Machine </a:t>
            </a:r>
            <a:r>
              <a:rPr lang="es-ES" altLang="en-US" sz="2400" dirty="0" err="1"/>
              <a:t>Learning</a:t>
            </a:r>
            <a:r>
              <a:rPr lang="es-ES" altLang="en-US" sz="2400" dirty="0"/>
              <a:t> </a:t>
            </a:r>
            <a:r>
              <a:rPr lang="es-ES" altLang="en-US" sz="2400" dirty="0" err="1"/>
              <a:t>algorithms</a:t>
            </a:r>
            <a:r>
              <a:rPr lang="es-ES" altLang="en-US" sz="2400" dirty="0"/>
              <a:t> do </a:t>
            </a:r>
            <a:r>
              <a:rPr lang="es-ES" altLang="en-US" sz="2400" dirty="0" err="1"/>
              <a:t>not</a:t>
            </a:r>
            <a:r>
              <a:rPr lang="es-ES" altLang="en-US" sz="2400" dirty="0"/>
              <a:t> </a:t>
            </a:r>
            <a:r>
              <a:rPr lang="es-ES" altLang="en-US" sz="2400" dirty="0" err="1"/>
              <a:t>have</a:t>
            </a:r>
            <a:r>
              <a:rPr lang="es-ES" altLang="en-US" sz="2400" dirty="0"/>
              <a:t> </a:t>
            </a:r>
            <a:r>
              <a:rPr lang="es-ES" altLang="en-US" sz="2400" dirty="0" err="1"/>
              <a:t>quality</a:t>
            </a:r>
            <a:r>
              <a:rPr lang="es-ES" altLang="en-US" sz="2400" dirty="0"/>
              <a:t>! (GIGO </a:t>
            </a:r>
            <a:r>
              <a:rPr lang="es-ES" altLang="en-US" sz="2400" dirty="0" err="1"/>
              <a:t>Principle</a:t>
            </a:r>
            <a:r>
              <a:rPr lang="es-ES" altLang="en-US" sz="2400" dirty="0"/>
              <a:t>)</a:t>
            </a:r>
          </a:p>
          <a:p>
            <a:pPr lvl="1">
              <a:lnSpc>
                <a:spcPct val="80000"/>
              </a:lnSpc>
            </a:pPr>
            <a:r>
              <a:rPr lang="es-ES" altLang="en-US" sz="2400" dirty="0" err="1"/>
              <a:t>The</a:t>
            </a:r>
            <a:r>
              <a:rPr lang="es-ES" altLang="en-US" sz="2400" dirty="0"/>
              <a:t> </a:t>
            </a:r>
            <a:r>
              <a:rPr lang="es-ES" altLang="en-US" sz="2400" dirty="0" err="1"/>
              <a:t>quality</a:t>
            </a:r>
            <a:r>
              <a:rPr lang="es-ES" altLang="en-US" sz="2400" dirty="0"/>
              <a:t> </a:t>
            </a:r>
            <a:r>
              <a:rPr lang="es-ES" altLang="en-US" sz="2400" dirty="0" err="1"/>
              <a:t>of</a:t>
            </a:r>
            <a:r>
              <a:rPr lang="es-ES" altLang="en-US" sz="2400" dirty="0"/>
              <a:t> </a:t>
            </a:r>
            <a:r>
              <a:rPr lang="es-ES" altLang="en-US" sz="2400" dirty="0" err="1"/>
              <a:t>decisions</a:t>
            </a:r>
            <a:r>
              <a:rPr lang="es-ES" altLang="en-US" sz="2400" dirty="0"/>
              <a:t> </a:t>
            </a:r>
            <a:r>
              <a:rPr lang="es-ES" altLang="en-US" sz="2400" dirty="0" err="1"/>
              <a:t>is</a:t>
            </a:r>
            <a:r>
              <a:rPr lang="es-ES" altLang="en-US" sz="2400" dirty="0"/>
              <a:t> </a:t>
            </a:r>
            <a:r>
              <a:rPr lang="es-ES" altLang="en-US" sz="2400" dirty="0" err="1"/>
              <a:t>based</a:t>
            </a:r>
            <a:r>
              <a:rPr lang="es-ES" altLang="en-US" sz="2400" dirty="0"/>
              <a:t> </a:t>
            </a:r>
            <a:r>
              <a:rPr lang="es-ES" altLang="en-US" sz="2400" dirty="0" err="1"/>
              <a:t>on</a:t>
            </a:r>
            <a:r>
              <a:rPr lang="es-ES" altLang="en-US" sz="2400" dirty="0"/>
              <a:t> data </a:t>
            </a:r>
            <a:r>
              <a:rPr lang="es-ES" altLang="en-US" sz="2400" dirty="0" err="1"/>
              <a:t>quality</a:t>
            </a:r>
            <a:r>
              <a:rPr lang="es-ES" altLang="en-US" sz="2400" dirty="0"/>
              <a:t>.</a:t>
            </a:r>
          </a:p>
          <a:p>
            <a:pPr lvl="1">
              <a:lnSpc>
                <a:spcPct val="80000"/>
              </a:lnSpc>
            </a:pPr>
            <a:r>
              <a:rPr lang="es-ES" altLang="en-US" sz="2400" dirty="0"/>
              <a:t>A </a:t>
            </a:r>
            <a:r>
              <a:rPr lang="es-ES" altLang="en-US" sz="2400" dirty="0" err="1"/>
              <a:t>good</a:t>
            </a:r>
            <a:r>
              <a:rPr lang="es-ES" altLang="en-US" sz="2400" dirty="0"/>
              <a:t> Data </a:t>
            </a:r>
            <a:r>
              <a:rPr lang="es-ES" altLang="en-US" sz="2400" dirty="0" err="1"/>
              <a:t>Warehouse</a:t>
            </a:r>
            <a:r>
              <a:rPr lang="es-ES" altLang="en-US" sz="2400" dirty="0"/>
              <a:t> </a:t>
            </a:r>
            <a:r>
              <a:rPr lang="es-ES" altLang="en-US" sz="2400" dirty="0" err="1"/>
              <a:t>is</a:t>
            </a:r>
            <a:r>
              <a:rPr lang="es-ES" altLang="en-US" sz="2400" dirty="0"/>
              <a:t> </a:t>
            </a:r>
            <a:r>
              <a:rPr lang="es-ES" altLang="en-US" sz="2400" dirty="0" err="1"/>
              <a:t>built</a:t>
            </a:r>
            <a:r>
              <a:rPr lang="es-ES" altLang="en-US" sz="2400" dirty="0"/>
              <a:t> </a:t>
            </a:r>
            <a:r>
              <a:rPr lang="es-ES" altLang="en-US" sz="2400" dirty="0" err="1"/>
              <a:t>on</a:t>
            </a:r>
            <a:r>
              <a:rPr lang="es-ES" altLang="en-US" sz="2400" dirty="0"/>
              <a:t> </a:t>
            </a:r>
            <a:r>
              <a:rPr lang="es-ES" altLang="en-US" sz="2400" dirty="0" err="1"/>
              <a:t>integration</a:t>
            </a:r>
            <a:r>
              <a:rPr lang="es-ES" altLang="en-US" sz="2400" dirty="0"/>
              <a:t> </a:t>
            </a:r>
            <a:r>
              <a:rPr lang="es-ES" altLang="en-US" sz="2400" dirty="0" err="1"/>
              <a:t>of</a:t>
            </a:r>
            <a:r>
              <a:rPr lang="es-ES" altLang="en-US" sz="2400" dirty="0"/>
              <a:t> data </a:t>
            </a:r>
            <a:r>
              <a:rPr lang="es-ES" altLang="en-US" sz="2400" dirty="0" err="1"/>
              <a:t>having</a:t>
            </a:r>
            <a:r>
              <a:rPr lang="es-ES" altLang="en-US" sz="2400" dirty="0"/>
              <a:t> </a:t>
            </a:r>
            <a:r>
              <a:rPr lang="es-ES" altLang="en-US" sz="2400" dirty="0" err="1"/>
              <a:t>high</a:t>
            </a:r>
            <a:r>
              <a:rPr lang="es-ES" altLang="en-US" sz="2400" dirty="0"/>
              <a:t> </a:t>
            </a:r>
            <a:r>
              <a:rPr lang="es-ES" altLang="en-US" sz="2400" dirty="0" err="1"/>
              <a:t>quality</a:t>
            </a:r>
            <a:r>
              <a:rPr lang="es-ES" altLang="en-US" sz="2400" dirty="0"/>
              <a:t>.</a:t>
            </a:r>
          </a:p>
        </p:txBody>
      </p:sp>
    </p:spTree>
    <p:extLst>
      <p:ext uri="{BB962C8B-B14F-4D97-AF65-F5344CB8AC3E}">
        <p14:creationId xmlns:p14="http://schemas.microsoft.com/office/powerpoint/2010/main" val="3300289963"/>
      </p:ext>
    </p:extLst>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a:extLst>
              <a:ext uri="{FF2B5EF4-FFF2-40B4-BE49-F238E27FC236}">
                <a16:creationId xmlns:a16="http://schemas.microsoft.com/office/drawing/2014/main" id="{DE811050-C01B-425C-8A36-ED2D8EB9DC8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400"/>
              <a:t>PWPr2018                        Data Mining and Machine Learning                  Edgar Acuna</a:t>
            </a:r>
          </a:p>
        </p:txBody>
      </p:sp>
      <p:sp>
        <p:nvSpPr>
          <p:cNvPr id="8195" name="Slide Number Placeholder 5">
            <a:extLst>
              <a:ext uri="{FF2B5EF4-FFF2-40B4-BE49-F238E27FC236}">
                <a16:creationId xmlns:a16="http://schemas.microsoft.com/office/drawing/2014/main" id="{62D83734-DA32-4998-8A25-C07C72E9F3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fld id="{804EAF9C-5967-4DA0-8A72-180DC0609C6E}" type="slidenum">
              <a:rPr lang="en-US" altLang="en-US" sz="1400"/>
              <a:pPr>
                <a:spcBef>
                  <a:spcPct val="0"/>
                </a:spcBef>
                <a:buClrTx/>
                <a:buSzTx/>
                <a:buFontTx/>
                <a:buNone/>
              </a:pPr>
              <a:t>7</a:t>
            </a:fld>
            <a:endParaRPr lang="en-US" altLang="en-US" sz="1400"/>
          </a:p>
        </p:txBody>
      </p:sp>
      <p:sp>
        <p:nvSpPr>
          <p:cNvPr id="8196" name="Rectangle 2">
            <a:extLst>
              <a:ext uri="{FF2B5EF4-FFF2-40B4-BE49-F238E27FC236}">
                <a16:creationId xmlns:a16="http://schemas.microsoft.com/office/drawing/2014/main" id="{9800DC1A-44B6-41C5-A688-7D66A0C96E98}"/>
              </a:ext>
            </a:extLst>
          </p:cNvPr>
          <p:cNvSpPr>
            <a:spLocks noGrp="1" noChangeArrowheads="1"/>
          </p:cNvSpPr>
          <p:nvPr>
            <p:ph type="title"/>
          </p:nvPr>
        </p:nvSpPr>
        <p:spPr>
          <a:xfrm>
            <a:off x="2895600" y="762000"/>
            <a:ext cx="7196138" cy="609600"/>
          </a:xfrm>
        </p:spPr>
        <p:txBody>
          <a:bodyPr/>
          <a:lstStyle/>
          <a:p>
            <a:r>
              <a:rPr lang="es-ES" altLang="en-US" dirty="0" err="1"/>
              <a:t>Noisy</a:t>
            </a:r>
            <a:r>
              <a:rPr lang="es-ES" altLang="en-US" dirty="0"/>
              <a:t> Data</a:t>
            </a:r>
          </a:p>
        </p:txBody>
      </p:sp>
      <p:sp>
        <p:nvSpPr>
          <p:cNvPr id="8197" name="Rectangle 3">
            <a:extLst>
              <a:ext uri="{FF2B5EF4-FFF2-40B4-BE49-F238E27FC236}">
                <a16:creationId xmlns:a16="http://schemas.microsoft.com/office/drawing/2014/main" id="{CF9FF5DC-66B4-4717-A2F8-A4CE349A742D}"/>
              </a:ext>
            </a:extLst>
          </p:cNvPr>
          <p:cNvSpPr>
            <a:spLocks noGrp="1" noChangeArrowheads="1"/>
          </p:cNvSpPr>
          <p:nvPr>
            <p:ph type="body" idx="1"/>
          </p:nvPr>
        </p:nvSpPr>
        <p:spPr>
          <a:xfrm>
            <a:off x="1981200" y="1647825"/>
            <a:ext cx="8229600" cy="4724400"/>
          </a:xfrm>
        </p:spPr>
        <p:txBody>
          <a:bodyPr/>
          <a:lstStyle/>
          <a:p>
            <a:pPr eaLnBrk="1" hangingPunct="1"/>
            <a:r>
              <a:rPr lang="en-US" altLang="en-PR" sz="2400" dirty="0">
                <a:solidFill>
                  <a:schemeClr val="folHlink"/>
                </a:solidFill>
              </a:rPr>
              <a:t>Noise</a:t>
            </a:r>
            <a:r>
              <a:rPr lang="en-US" altLang="en-PR" sz="2400" dirty="0"/>
              <a:t>: random error or variance in a measured variable</a:t>
            </a:r>
          </a:p>
          <a:p>
            <a:pPr eaLnBrk="1" hangingPunct="1"/>
            <a:r>
              <a:rPr lang="en-US" altLang="en-PR" sz="2400" dirty="0">
                <a:solidFill>
                  <a:schemeClr val="folHlink"/>
                </a:solidFill>
              </a:rPr>
              <a:t>Incorrect attribute values (Noise)</a:t>
            </a:r>
            <a:r>
              <a:rPr lang="en-US" altLang="en-PR" sz="2400" dirty="0"/>
              <a:t> may be due to</a:t>
            </a:r>
          </a:p>
          <a:p>
            <a:pPr lvl="1" eaLnBrk="1" hangingPunct="1"/>
            <a:r>
              <a:rPr lang="en-US" altLang="en-PR" sz="2400" dirty="0"/>
              <a:t>faulty data collection instruments</a:t>
            </a:r>
          </a:p>
          <a:p>
            <a:pPr lvl="1" eaLnBrk="1" hangingPunct="1"/>
            <a:r>
              <a:rPr lang="en-US" altLang="en-PR" sz="2400" dirty="0"/>
              <a:t>data entry problems</a:t>
            </a:r>
          </a:p>
          <a:p>
            <a:pPr lvl="1" eaLnBrk="1" hangingPunct="1"/>
            <a:r>
              <a:rPr lang="en-US" altLang="en-PR" sz="2400" dirty="0"/>
              <a:t>data transmission problems</a:t>
            </a:r>
          </a:p>
          <a:p>
            <a:pPr lvl="1" eaLnBrk="1" hangingPunct="1"/>
            <a:r>
              <a:rPr lang="en-US" altLang="en-PR" sz="2400" dirty="0"/>
              <a:t>technology limitation</a:t>
            </a:r>
          </a:p>
          <a:p>
            <a:pPr lvl="1" eaLnBrk="1" hangingPunct="1"/>
            <a:r>
              <a:rPr lang="en-US" altLang="en-PR" sz="2400" dirty="0"/>
              <a:t>inconsistency in naming convention.</a:t>
            </a:r>
          </a:p>
        </p:txBody>
      </p:sp>
      <p:sp>
        <p:nvSpPr>
          <p:cNvPr id="8198" name="Text Box 6">
            <a:extLst>
              <a:ext uri="{FF2B5EF4-FFF2-40B4-BE49-F238E27FC236}">
                <a16:creationId xmlns:a16="http://schemas.microsoft.com/office/drawing/2014/main" id="{AAF16B6C-10BA-42BD-BF6A-43EF9372A387}"/>
              </a:ext>
            </a:extLst>
          </p:cNvPr>
          <p:cNvSpPr txBox="1">
            <a:spLocks noChangeArrowheads="1"/>
          </p:cNvSpPr>
          <p:nvPr/>
        </p:nvSpPr>
        <p:spPr bwMode="auto">
          <a:xfrm>
            <a:off x="3200400" y="6048375"/>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400" b="1"/>
              <a:t>Two Sine Waves</a:t>
            </a:r>
          </a:p>
        </p:txBody>
      </p:sp>
      <p:sp>
        <p:nvSpPr>
          <p:cNvPr id="8199" name="Text Box 7">
            <a:extLst>
              <a:ext uri="{FF2B5EF4-FFF2-40B4-BE49-F238E27FC236}">
                <a16:creationId xmlns:a16="http://schemas.microsoft.com/office/drawing/2014/main" id="{99291671-5CD4-4F84-A561-D40D0356C22E}"/>
              </a:ext>
            </a:extLst>
          </p:cNvPr>
          <p:cNvSpPr txBox="1">
            <a:spLocks noChangeArrowheads="1"/>
          </p:cNvSpPr>
          <p:nvPr/>
        </p:nvSpPr>
        <p:spPr bwMode="auto">
          <a:xfrm>
            <a:off x="6705600" y="6048375"/>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1400" b="1"/>
              <a:t>Two Sine Waves + Noise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0646B9-A4FD-4409-8EDF-3114BABFBD28}"/>
              </a:ext>
            </a:extLst>
          </p:cNvPr>
          <p:cNvSpPr>
            <a:spLocks noGrp="1"/>
          </p:cNvSpPr>
          <p:nvPr>
            <p:ph type="ftr" sz="quarter" idx="11"/>
          </p:nvPr>
        </p:nvSpPr>
        <p:spPr/>
        <p:txBody>
          <a:bodyPr/>
          <a:lstStyle/>
          <a:p>
            <a:pPr>
              <a:defRPr/>
            </a:pPr>
            <a:r>
              <a:rPr lang="en-US"/>
              <a:t>PWPr2018                        Data Mining and Machine Learning                  Edgar Acuna</a:t>
            </a:r>
          </a:p>
        </p:txBody>
      </p:sp>
      <p:sp>
        <p:nvSpPr>
          <p:cNvPr id="3" name="Slide Number Placeholder 2">
            <a:extLst>
              <a:ext uri="{FF2B5EF4-FFF2-40B4-BE49-F238E27FC236}">
                <a16:creationId xmlns:a16="http://schemas.microsoft.com/office/drawing/2014/main" id="{F172596D-5202-4C30-9477-D557389E159F}"/>
              </a:ext>
            </a:extLst>
          </p:cNvPr>
          <p:cNvSpPr>
            <a:spLocks noGrp="1"/>
          </p:cNvSpPr>
          <p:nvPr>
            <p:ph type="sldNum" sz="quarter" idx="12"/>
          </p:nvPr>
        </p:nvSpPr>
        <p:spPr/>
        <p:txBody>
          <a:bodyPr/>
          <a:lstStyle/>
          <a:p>
            <a:pPr>
              <a:defRPr/>
            </a:pPr>
            <a:fld id="{EB1E4F87-F9E2-4250-A40A-05F6B355AC6F}" type="slidenum">
              <a:rPr lang="en-US" altLang="en-PR" smtClean="0"/>
              <a:pPr>
                <a:defRPr/>
              </a:pPr>
              <a:t>8</a:t>
            </a:fld>
            <a:endParaRPr lang="en-US" altLang="en-PR"/>
          </a:p>
        </p:txBody>
      </p:sp>
      <p:pic>
        <p:nvPicPr>
          <p:cNvPr id="5" name="Picture 4">
            <a:extLst>
              <a:ext uri="{FF2B5EF4-FFF2-40B4-BE49-F238E27FC236}">
                <a16:creationId xmlns:a16="http://schemas.microsoft.com/office/drawing/2014/main" id="{326C728C-3E25-4E4B-918D-7987C6815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39731"/>
            <a:ext cx="8458200" cy="6112767"/>
          </a:xfrm>
          <a:prstGeom prst="rect">
            <a:avLst/>
          </a:prstGeom>
        </p:spPr>
      </p:pic>
    </p:spTree>
    <p:extLst>
      <p:ext uri="{BB962C8B-B14F-4D97-AF65-F5344CB8AC3E}">
        <p14:creationId xmlns:p14="http://schemas.microsoft.com/office/powerpoint/2010/main" val="31869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61">
            <a:extLst>
              <a:ext uri="{FF2B5EF4-FFF2-40B4-BE49-F238E27FC236}">
                <a16:creationId xmlns:a16="http://schemas.microsoft.com/office/drawing/2014/main" id="{CA831A73-6334-46F0-A6C0-7078BD42DB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B53B170-87AB-4A74-9D7A-9837824092C4}" type="slidenum">
              <a:rPr lang="en-US" altLang="en-PR" sz="1200"/>
              <a:pPr eaLnBrk="1" hangingPunct="1"/>
              <a:t>9</a:t>
            </a:fld>
            <a:endParaRPr lang="en-US" altLang="en-PR" sz="1200"/>
          </a:p>
        </p:txBody>
      </p:sp>
      <p:sp>
        <p:nvSpPr>
          <p:cNvPr id="8195" name="Rectangle 2">
            <a:extLst>
              <a:ext uri="{FF2B5EF4-FFF2-40B4-BE49-F238E27FC236}">
                <a16:creationId xmlns:a16="http://schemas.microsoft.com/office/drawing/2014/main" id="{9B2956F2-908E-4722-9A4E-96324780A30E}"/>
              </a:ext>
            </a:extLst>
          </p:cNvPr>
          <p:cNvSpPr>
            <a:spLocks noGrp="1" noChangeArrowheads="1"/>
          </p:cNvSpPr>
          <p:nvPr>
            <p:ph type="title"/>
          </p:nvPr>
        </p:nvSpPr>
        <p:spPr>
          <a:xfrm>
            <a:off x="2438400" y="914400"/>
            <a:ext cx="8229600" cy="609600"/>
          </a:xfrm>
        </p:spPr>
        <p:txBody>
          <a:bodyPr/>
          <a:lstStyle/>
          <a:p>
            <a:pPr eaLnBrk="1" hangingPunct="1"/>
            <a:r>
              <a:rPr lang="en-US" altLang="en-PR" sz="3200" dirty="0"/>
              <a:t>Major Tasks in Data Preprocessing</a:t>
            </a:r>
          </a:p>
        </p:txBody>
      </p:sp>
      <p:sp>
        <p:nvSpPr>
          <p:cNvPr id="8196" name="Rectangle 3">
            <a:extLst>
              <a:ext uri="{FF2B5EF4-FFF2-40B4-BE49-F238E27FC236}">
                <a16:creationId xmlns:a16="http://schemas.microsoft.com/office/drawing/2014/main" id="{379133B9-B6CE-4939-8720-92AE3E779AB3}"/>
              </a:ext>
            </a:extLst>
          </p:cNvPr>
          <p:cNvSpPr>
            <a:spLocks noGrp="1" noChangeArrowheads="1"/>
          </p:cNvSpPr>
          <p:nvPr>
            <p:ph type="body" idx="1"/>
          </p:nvPr>
        </p:nvSpPr>
        <p:spPr>
          <a:xfrm>
            <a:off x="2133600" y="1600200"/>
            <a:ext cx="8077200" cy="4800600"/>
          </a:xfrm>
        </p:spPr>
        <p:txBody>
          <a:bodyPr/>
          <a:lstStyle/>
          <a:p>
            <a:pPr eaLnBrk="1" hangingPunct="1">
              <a:lnSpc>
                <a:spcPct val="120000"/>
              </a:lnSpc>
            </a:pPr>
            <a:r>
              <a:rPr lang="en-US" altLang="en-PR" sz="1800" b="1" dirty="0"/>
              <a:t>Data cleaning</a:t>
            </a:r>
          </a:p>
          <a:p>
            <a:pPr lvl="1" eaLnBrk="1" hangingPunct="1">
              <a:lnSpc>
                <a:spcPct val="120000"/>
              </a:lnSpc>
            </a:pPr>
            <a:r>
              <a:rPr lang="en-US" altLang="en-PR" sz="1800" dirty="0"/>
              <a:t>Fill in missing values, smooth noisy data, identify or remove outliers, and resolve inconsistencies</a:t>
            </a:r>
          </a:p>
          <a:p>
            <a:pPr eaLnBrk="1" hangingPunct="1">
              <a:lnSpc>
                <a:spcPct val="120000"/>
              </a:lnSpc>
            </a:pPr>
            <a:r>
              <a:rPr lang="en-US" altLang="en-PR" sz="1800" b="1" dirty="0"/>
              <a:t>Data integration</a:t>
            </a:r>
          </a:p>
          <a:p>
            <a:pPr lvl="1" eaLnBrk="1" hangingPunct="1">
              <a:lnSpc>
                <a:spcPct val="120000"/>
              </a:lnSpc>
            </a:pPr>
            <a:r>
              <a:rPr lang="en-US" altLang="en-PR" sz="1800" dirty="0"/>
              <a:t>Integration of multiple databases, data cubes, or files</a:t>
            </a:r>
          </a:p>
          <a:p>
            <a:pPr eaLnBrk="1" hangingPunct="1">
              <a:lnSpc>
                <a:spcPct val="120000"/>
              </a:lnSpc>
            </a:pPr>
            <a:r>
              <a:rPr lang="en-US" altLang="en-PR" sz="1800" b="1" dirty="0"/>
              <a:t>Data reduction</a:t>
            </a:r>
          </a:p>
          <a:p>
            <a:pPr lvl="1" eaLnBrk="1" hangingPunct="1">
              <a:lnSpc>
                <a:spcPct val="120000"/>
              </a:lnSpc>
            </a:pPr>
            <a:r>
              <a:rPr lang="en-US" altLang="en-PR" sz="1800" dirty="0"/>
              <a:t>Obtain a reduced representation of the data set that is much smaller in volume but yet produces the same (or almost the same) analytical results. It includes Dimensionality reduction, Numerosity reduction, Data compression</a:t>
            </a:r>
          </a:p>
          <a:p>
            <a:pPr eaLnBrk="1" hangingPunct="1">
              <a:lnSpc>
                <a:spcPct val="120000"/>
              </a:lnSpc>
            </a:pPr>
            <a:r>
              <a:rPr lang="en-US" altLang="en-PR" sz="1800" b="1" dirty="0"/>
              <a:t>Data transformation </a:t>
            </a:r>
          </a:p>
          <a:p>
            <a:pPr lvl="1" eaLnBrk="1" hangingPunct="1">
              <a:lnSpc>
                <a:spcPct val="120000"/>
              </a:lnSpc>
            </a:pPr>
            <a:r>
              <a:rPr lang="en-US" altLang="en-PR" sz="1800" dirty="0"/>
              <a:t>Normalization</a:t>
            </a:r>
          </a:p>
          <a:p>
            <a:pPr eaLnBrk="1" hangingPunct="1">
              <a:lnSpc>
                <a:spcPct val="120000"/>
              </a:lnSpc>
            </a:pPr>
            <a:r>
              <a:rPr lang="en-US" altLang="en-PR" sz="1800" b="1" dirty="0"/>
              <a:t> Data discretization(binning)</a:t>
            </a:r>
          </a:p>
        </p:txBody>
      </p:sp>
      <p:sp>
        <p:nvSpPr>
          <p:cNvPr id="2" name="Footer Placeholder 1">
            <a:extLst>
              <a:ext uri="{FF2B5EF4-FFF2-40B4-BE49-F238E27FC236}">
                <a16:creationId xmlns:a16="http://schemas.microsoft.com/office/drawing/2014/main" id="{1F99109E-C9CE-4FF1-AAED-A7029D4F64F8}"/>
              </a:ext>
            </a:extLst>
          </p:cNvPr>
          <p:cNvSpPr>
            <a:spLocks noGrp="1"/>
          </p:cNvSpPr>
          <p:nvPr>
            <p:ph type="ftr" sz="quarter" idx="11"/>
          </p:nvPr>
        </p:nvSpPr>
        <p:spPr/>
        <p:txBody>
          <a:bodyPr/>
          <a:lstStyle/>
          <a:p>
            <a:pPr>
              <a:defRPr/>
            </a:pPr>
            <a:r>
              <a:rPr lang="en-US"/>
              <a:t>PWPr2018                        Data Mining and Machine Learning                  Edgar Acuna</a:t>
            </a:r>
          </a:p>
        </p:txBody>
      </p:sp>
    </p:spTree>
    <p:extLst>
      <p:ext uri="{BB962C8B-B14F-4D97-AF65-F5344CB8AC3E}">
        <p14:creationId xmlns:p14="http://schemas.microsoft.com/office/powerpoint/2010/main" val="288881757"/>
      </p:ext>
    </p:extLst>
  </p:cSld>
  <p:clrMapOvr>
    <a:masterClrMapping/>
  </p:clrMapOvr>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13669</TotalTime>
  <Words>1939</Words>
  <Application>Microsoft Office PowerPoint</Application>
  <PresentationFormat>Widescreen</PresentationFormat>
  <Paragraphs>297</Paragraphs>
  <Slides>37</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Arial Black</vt:lpstr>
      <vt:lpstr>Courier New</vt:lpstr>
      <vt:lpstr>Tahoma</vt:lpstr>
      <vt:lpstr>Times New Roman</vt:lpstr>
      <vt:lpstr>Wingdings</vt:lpstr>
      <vt:lpstr>Studio</vt:lpstr>
      <vt:lpstr>Worksheet</vt:lpstr>
      <vt:lpstr>Data Mining and Machine Learning</vt:lpstr>
      <vt:lpstr>Data Preparation-1</vt:lpstr>
      <vt:lpstr>Data Preparation-2</vt:lpstr>
      <vt:lpstr>Data Preparation-3</vt:lpstr>
      <vt:lpstr>Why Preprocess the Data?</vt:lpstr>
      <vt:lpstr>Why Preprocess the Data?</vt:lpstr>
      <vt:lpstr>Noisy Data</vt:lpstr>
      <vt:lpstr>PowerPoint Presentation</vt:lpstr>
      <vt:lpstr>Major Tasks in Data Preprocessing</vt:lpstr>
      <vt:lpstr>Data Cleaning</vt:lpstr>
      <vt:lpstr>Handling of Missing Values</vt:lpstr>
      <vt:lpstr>Handling of Missing Values (cont)</vt:lpstr>
      <vt:lpstr>Handling of Missing Values (cont)</vt:lpstr>
      <vt:lpstr>Example: The Census dataset</vt:lpstr>
      <vt:lpstr>Features in Census</vt:lpstr>
      <vt:lpstr>Features in Census</vt:lpstr>
      <vt:lpstr>The census dataset</vt:lpstr>
      <vt:lpstr>Reading the data file using Python</vt:lpstr>
      <vt:lpstr>Pyhton functions dealing with missing values </vt:lpstr>
      <vt:lpstr>PowerPoint Presentation</vt:lpstr>
      <vt:lpstr>A “clean” function </vt:lpstr>
      <vt:lpstr>Modules in Python to impute missing values</vt:lpstr>
      <vt:lpstr>PowerPoint Presentation</vt:lpstr>
      <vt:lpstr>PowerPoint Presentation</vt:lpstr>
      <vt:lpstr>PowerPoint Presentation</vt:lpstr>
      <vt:lpstr>K-nn Imputation </vt:lpstr>
      <vt:lpstr>K-nn Imputation (cont)</vt:lpstr>
      <vt:lpstr>PowerPoint Presentation</vt:lpstr>
      <vt:lpstr>Other imputation methods (cont)</vt:lpstr>
      <vt:lpstr>Effect of the treatment of Missing values</vt:lpstr>
      <vt:lpstr>Preprocessing-Normalization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values</dc:title>
  <dc:creator>Edgar Acuna</dc:creator>
  <cp:lastModifiedBy>edgar2017</cp:lastModifiedBy>
  <cp:revision>544</cp:revision>
  <cp:lastPrinted>1999-09-10T20:38:56Z</cp:lastPrinted>
  <dcterms:created xsi:type="dcterms:W3CDTF">1998-06-19T04:38:52Z</dcterms:created>
  <dcterms:modified xsi:type="dcterms:W3CDTF">2018-10-24T00:24:32Z</dcterms:modified>
</cp:coreProperties>
</file>