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roxima Nova" panose="02000506030000020004" pitchFamily="2" charset="0"/>
      <p:regular r:id="rId10"/>
      <p:bold r:id="rId11"/>
      <p:italic r:id="rId12"/>
      <p:boldItalic r:id="rId13"/>
    </p:embeddedFont>
    <p:embeddedFont>
      <p:font typeface="Proxima Nova Semibold" panose="020005060300000200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7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6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6f911c6f3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6f911c6f3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92504d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92504d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92504dd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92504dd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92504dd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92504dd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Итоговый проект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latin typeface="Proxima Nova"/>
                <a:ea typeface="Proxima Nova"/>
                <a:cs typeface="Proxima Nova"/>
                <a:sym typeface="Proxima Nova"/>
              </a:rPr>
              <a:t>по курсу</a:t>
            </a: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A/B-тестирование: </a:t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практическое руководство</a:t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latin typeface="Proxima Nova"/>
                <a:ea typeface="Proxima Nova"/>
                <a:cs typeface="Proxima Nova"/>
                <a:sym typeface="Proxima Nova"/>
              </a:rPr>
              <a:t>Рожкова Арина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3" name="Google Shape;393;p2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4" name="Google Shape;394;p2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Анализ исходных данных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571500" y="1238250"/>
            <a:ext cx="1119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0" i="0" u="none" strike="noStrike" cap="non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8DC10-0FC8-484A-939F-2A641D99AC11}"/>
              </a:ext>
            </a:extLst>
          </p:cNvPr>
          <p:cNvSpPr txBox="1"/>
          <p:nvPr/>
        </p:nvSpPr>
        <p:spPr>
          <a:xfrm>
            <a:off x="551850" y="1527171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Исходный </a:t>
            </a:r>
            <a:r>
              <a:rPr lang="ru-RU" sz="24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датасет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был загружен в </a:t>
            </a:r>
            <a:r>
              <a:rPr lang="en-US" sz="24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Jupyter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Notebook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и обработан с помощью библиотеки 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pandas</a:t>
            </a:r>
            <a:endParaRPr lang="ru-RU"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85750" indent="-285750">
              <a:buFontTx/>
              <a:buChar char="-"/>
            </a:pPr>
            <a:endParaRPr lang="ru-RU"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r>
              <a:rPr lang="ru-RU" sz="24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Инсайты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 отсутствии показа цены нет завершенных поездок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7-9 утра и вечера меньшая конверсия в заказ у пользователей </a:t>
            </a:r>
            <a:r>
              <a:rPr lang="ru-RU" sz="24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Андроид</a:t>
            </a:r>
            <a:endParaRPr lang="ru-RU"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 пользователей </a:t>
            </a:r>
            <a:r>
              <a:rPr lang="ru-RU" sz="24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Андроида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в целом конверсия хуже, чем у 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iOS</a:t>
            </a:r>
            <a:endParaRPr lang="ru-RU"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Чем выше </a:t>
            </a:r>
            <a:r>
              <a:rPr lang="en-US" sz="2400" dirty="0" err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order_class</a:t>
            </a:r>
            <a:r>
              <a:rPr lang="en-US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 </a:t>
            </a: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тем длиннее дистанция поездок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Конверсии при повышенном спросе и его отсутствии примерно одинаковые у пользователей бизнес-класса</a:t>
            </a:r>
            <a:endParaRPr lang="en-US"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DCA46C-F61E-C647-83A7-DCB9DD5F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0" y="4943491"/>
            <a:ext cx="9561094" cy="450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Формирование гипотез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Какие гипотезы из них получились?</a:t>
            </a:r>
            <a:endParaRPr sz="3600" dirty="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136389D-E937-DC43-BEF0-4698999E6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9912"/>
              </p:ext>
            </p:extLst>
          </p:nvPr>
        </p:nvGraphicFramePr>
        <p:xfrm>
          <a:off x="551850" y="1583628"/>
          <a:ext cx="16648496" cy="8213772"/>
        </p:xfrm>
        <a:graphic>
          <a:graphicData uri="http://schemas.openxmlformats.org/drawingml/2006/table">
            <a:tbl>
              <a:tblPr/>
              <a:tblGrid>
                <a:gridCol w="667350">
                  <a:extLst>
                    <a:ext uri="{9D8B030D-6E8A-4147-A177-3AD203B41FA5}">
                      <a16:colId xmlns:a16="http://schemas.microsoft.com/office/drawing/2014/main" val="3720861581"/>
                    </a:ext>
                  </a:extLst>
                </a:gridCol>
                <a:gridCol w="6328912">
                  <a:extLst>
                    <a:ext uri="{9D8B030D-6E8A-4147-A177-3AD203B41FA5}">
                      <a16:colId xmlns:a16="http://schemas.microsoft.com/office/drawing/2014/main" val="947928533"/>
                    </a:ext>
                  </a:extLst>
                </a:gridCol>
                <a:gridCol w="3462616">
                  <a:extLst>
                    <a:ext uri="{9D8B030D-6E8A-4147-A177-3AD203B41FA5}">
                      <a16:colId xmlns:a16="http://schemas.microsoft.com/office/drawing/2014/main" val="2397007849"/>
                    </a:ext>
                  </a:extLst>
                </a:gridCol>
                <a:gridCol w="1794081">
                  <a:extLst>
                    <a:ext uri="{9D8B030D-6E8A-4147-A177-3AD203B41FA5}">
                      <a16:colId xmlns:a16="http://schemas.microsoft.com/office/drawing/2014/main" val="3010701347"/>
                    </a:ext>
                  </a:extLst>
                </a:gridCol>
                <a:gridCol w="1199949">
                  <a:extLst>
                    <a:ext uri="{9D8B030D-6E8A-4147-A177-3AD203B41FA5}">
                      <a16:colId xmlns:a16="http://schemas.microsoft.com/office/drawing/2014/main" val="2610432316"/>
                    </a:ext>
                  </a:extLst>
                </a:gridCol>
                <a:gridCol w="3195588">
                  <a:extLst>
                    <a:ext uri="{9D8B030D-6E8A-4147-A177-3AD203B41FA5}">
                      <a16:colId xmlns:a16="http://schemas.microsoft.com/office/drawing/2014/main" val="3935321458"/>
                    </a:ext>
                  </a:extLst>
                </a:gridCol>
              </a:tblGrid>
              <a:tr h="51675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№ п/п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Гипотеза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Источник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>
                          <a:effectLst/>
                        </a:rPr>
                        <a:t>Почему не стоит проверять?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Рейтинг от 1 до 10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Почему поставили такую оценку?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83580"/>
                  </a:ext>
                </a:extLst>
              </a:tr>
              <a:tr h="1506087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Если будем показывать цену всем пользователям всегда, то конверсия в заказ будет &gt;0, потому что для пользователя стоимость не будет сюрпризом и он заранее будет информирован от ней.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Для строк с </a:t>
                      </a:r>
                      <a:r>
                        <a:rPr lang="en" sz="1800" dirty="0" err="1">
                          <a:effectLst/>
                        </a:rPr>
                        <a:t>price_seen</a:t>
                      </a:r>
                      <a:r>
                        <a:rPr lang="en" sz="1800" dirty="0">
                          <a:effectLst/>
                        </a:rPr>
                        <a:t>=1 </a:t>
                      </a:r>
                      <a:r>
                        <a:rPr lang="ru-RU" sz="1800" dirty="0">
                          <a:effectLst/>
                        </a:rPr>
                        <a:t>нулевая конверсия в нажатие на кнопку и в успешный заказ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1800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Потому что у заказов с показанной заранее ценой высокая конверсия, а с непоказанной - абсолютно нулевая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231537"/>
                  </a:ext>
                </a:extLst>
              </a:tr>
              <a:tr h="76408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Если снизить цену для пользователей </a:t>
                      </a:r>
                      <a:r>
                        <a:rPr lang="ru-RU" sz="1800" dirty="0" err="1">
                          <a:effectLst/>
                        </a:rPr>
                        <a:t>Андроид</a:t>
                      </a:r>
                      <a:r>
                        <a:rPr lang="ru-RU" sz="1800" dirty="0">
                          <a:effectLst/>
                        </a:rPr>
                        <a:t> с 7 до 9 часов утра и вечера, конверсия в заказ вырастет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В 7-9 утром и вечером меньшая конверсия в заказ у пользователей </a:t>
                      </a:r>
                      <a:r>
                        <a:rPr lang="ru-RU" sz="1800" dirty="0" err="1">
                          <a:effectLst/>
                        </a:rPr>
                        <a:t>Андроид</a:t>
                      </a:r>
                      <a:endParaRPr lang="ru-RU" sz="1800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Не факт, </a:t>
                      </a:r>
                      <a:r>
                        <a:rPr lang="ru-RU" sz="1800" dirty="0" err="1">
                          <a:effectLst/>
                        </a:rPr>
                        <a:t>тк</a:t>
                      </a:r>
                      <a:r>
                        <a:rPr lang="ru-RU" sz="1800" dirty="0">
                          <a:effectLst/>
                        </a:rPr>
                        <a:t> не знаем причины маленькой конверсии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Потому что мало информации для таких выводов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199611"/>
                  </a:ext>
                </a:extLst>
              </a:tr>
              <a:tr h="887752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Если изменить интерфейс в приложении для Андроид, то конверсия в заказы увеличится на 5%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В </a:t>
                      </a:r>
                      <a:r>
                        <a:rPr lang="ru-RU" sz="1800" dirty="0" err="1">
                          <a:effectLst/>
                        </a:rPr>
                        <a:t>Андроида</a:t>
                      </a:r>
                      <a:r>
                        <a:rPr lang="ru-RU" sz="1800" dirty="0">
                          <a:effectLst/>
                        </a:rPr>
                        <a:t> в целом конверсия хуже, чем у </a:t>
                      </a:r>
                      <a:r>
                        <a:rPr lang="en" sz="1800" dirty="0">
                          <a:effectLst/>
                        </a:rPr>
                        <a:t>iOS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18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Видна разница поведения пользователей разных операционных систем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533565"/>
                  </a:ext>
                </a:extLst>
              </a:tr>
              <a:tr h="1258753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Если в 23 вечера и 2 ночи бизнес-класс утра увеличить цену на поездки, то заработаем на 5% больше с незначительным снижением конверсии, потому что конверсии при повышенном спросе и его отсутствии примерно одинаковые, значит, пользователи готовы платить.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При группировке по часам видно, что в эти часы (23 и 2) у бизнес-класса при любом значении </a:t>
                      </a:r>
                      <a:r>
                        <a:rPr lang="en" sz="1800">
                          <a:effectLst/>
                        </a:rPr>
                        <a:t>surge </a:t>
                      </a:r>
                      <a:r>
                        <a:rPr lang="ru-RU" sz="1800">
                          <a:effectLst/>
                        </a:rPr>
                        <a:t>разница в конверсии небольшая относительно других часов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1800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Нет уверенности, </a:t>
                      </a:r>
                      <a:r>
                        <a:rPr lang="ru-RU" sz="1800" dirty="0" err="1">
                          <a:effectLst/>
                        </a:rPr>
                        <a:t>тк</a:t>
                      </a:r>
                      <a:r>
                        <a:rPr lang="ru-RU" sz="1800" dirty="0">
                          <a:effectLst/>
                        </a:rPr>
                        <a:t> при повышенном спросе относительно небольшое число заказов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40615"/>
                  </a:ext>
                </a:extLst>
              </a:tr>
              <a:tr h="1135086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5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>
                          <a:effectLst/>
                        </a:rPr>
                        <a:t>Если введем акцию для поездок не из центра в 7-9 утра и в 19-21 вечера, конверсия в нажатие на кнопку увеличится на 3%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Для любого </a:t>
                      </a:r>
                      <a:r>
                        <a:rPr lang="en" sz="1800" dirty="0" err="1">
                          <a:effectLst/>
                        </a:rPr>
                        <a:t>rfm</a:t>
                      </a:r>
                      <a:r>
                        <a:rPr lang="en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сегмента в данные часы низкая конверсия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180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dirty="0">
                          <a:effectLst/>
                        </a:rPr>
                        <a:t>Потому что конверсия может увеличиться, и прибыль от этого могут перекрыть затраты на акцию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363962"/>
                  </a:ext>
                </a:extLst>
              </a:tr>
              <a:tr h="76408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Если снизить стоимость поездок на 3% в период </a:t>
                      </a:r>
                      <a:r>
                        <a:rPr lang="en" sz="1800" b="1" dirty="0">
                          <a:effectLst/>
                        </a:rPr>
                        <a:t>Surge, </a:t>
                      </a:r>
                      <a:r>
                        <a:rPr lang="ru-RU" sz="1800" b="1" dirty="0">
                          <a:effectLst/>
                        </a:rPr>
                        <a:t>то </a:t>
                      </a:r>
                      <a:r>
                        <a:rPr lang="en" sz="1800" b="1" dirty="0">
                          <a:effectLst/>
                        </a:rPr>
                        <a:t>price-to-order </a:t>
                      </a:r>
                      <a:r>
                        <a:rPr lang="ru-RU" sz="1800" b="1" dirty="0">
                          <a:effectLst/>
                        </a:rPr>
                        <a:t>конверсия увеличится на 5%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Низкая конверсия в период </a:t>
                      </a:r>
                      <a:r>
                        <a:rPr lang="en-US" sz="1800" b="1" dirty="0">
                          <a:effectLst/>
                        </a:rPr>
                        <a:t>Surge</a:t>
                      </a:r>
                      <a:endParaRPr lang="en" sz="1800" b="1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1800" b="1" dirty="0">
                        <a:effectLst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800" b="1" dirty="0">
                          <a:effectLst/>
                        </a:rPr>
                        <a:t>Потому что цены не будут "пугать" пользователей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12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Подготовка к А/Б-тестированию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D2C2E-1502-9448-9282-C950D693B683}"/>
              </a:ext>
            </a:extLst>
          </p:cNvPr>
          <p:cNvSpPr txBox="1"/>
          <p:nvPr/>
        </p:nvSpPr>
        <p:spPr>
          <a:xfrm>
            <a:off x="551850" y="1452762"/>
            <a:ext cx="63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1. Были отобранные данные периода </a:t>
            </a:r>
            <a:r>
              <a:rPr lang="en-US" sz="1800" dirty="0"/>
              <a:t>Surge, </a:t>
            </a:r>
            <a:r>
              <a:rPr lang="ru-RU" sz="1800" dirty="0"/>
              <a:t>рассчитана метрика для каждого юзера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E09641-87C6-3048-9C75-D3D152F7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0" y="2099093"/>
            <a:ext cx="4381500" cy="4635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23A4E6-53FA-004D-89D8-0AECBA01B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077035"/>
            <a:ext cx="5699850" cy="4554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F8CF-06CD-B042-A494-5DC12D17833C}"/>
              </a:ext>
            </a:extLst>
          </p:cNvPr>
          <p:cNvSpPr txBox="1"/>
          <p:nvPr/>
        </p:nvSpPr>
        <p:spPr>
          <a:xfrm>
            <a:off x="8970482" y="1452762"/>
            <a:ext cx="75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2. Юзеры были разделены на две группы </a:t>
            </a:r>
            <a:r>
              <a:rPr lang="ru-RU" sz="1800" dirty="0" err="1"/>
              <a:t>рандомным</a:t>
            </a:r>
            <a:r>
              <a:rPr lang="ru-RU" sz="1800" dirty="0"/>
              <a:t> способом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FEC2AE-1CEC-C440-BA1E-747EE3796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349" y="7038943"/>
            <a:ext cx="5018234" cy="3047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857E9C-C074-454A-AE6C-1141F2C49948}"/>
              </a:ext>
            </a:extLst>
          </p:cNvPr>
          <p:cNvSpPr txBox="1"/>
          <p:nvPr/>
        </p:nvSpPr>
        <p:spPr>
          <a:xfrm>
            <a:off x="2742600" y="7803880"/>
            <a:ext cx="330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3. Проверка на однородность </a:t>
            </a:r>
            <a:r>
              <a:rPr lang="en-US" sz="1800" dirty="0"/>
              <a:t>t</a:t>
            </a:r>
            <a:r>
              <a:rPr lang="ru-RU" sz="1800" dirty="0"/>
              <a:t>-тестом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Проведение А/Б-теста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9144000" y="235879"/>
            <a:ext cx="136227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показали результаты А/Б-теста? 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 Semibold"/>
              <a:buChar char="●"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они были получены?</a:t>
            </a: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9E2FF-7EF8-8F4B-9661-88134835168F}"/>
              </a:ext>
            </a:extLst>
          </p:cNvPr>
          <p:cNvSpPr txBox="1"/>
          <p:nvPr/>
        </p:nvSpPr>
        <p:spPr>
          <a:xfrm>
            <a:off x="551850" y="1956379"/>
            <a:ext cx="13622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качестве первичной метрики была выбрана </a:t>
            </a:r>
            <a:r>
              <a:rPr lang="en-US" sz="2000" dirty="0"/>
              <a:t>price-to-order </a:t>
            </a:r>
            <a:r>
              <a:rPr lang="ru-RU" sz="2000" dirty="0"/>
              <a:t>конверсия,</a:t>
            </a:r>
          </a:p>
          <a:p>
            <a:r>
              <a:rPr lang="ru-RU" sz="2000" dirty="0"/>
              <a:t>В качестве вторичной – прибыль от заказов.</a:t>
            </a:r>
          </a:p>
          <a:p>
            <a:endParaRPr lang="ru-RU" sz="2000" dirty="0"/>
          </a:p>
          <a:p>
            <a:r>
              <a:rPr lang="ru-RU" sz="2000" dirty="0"/>
              <a:t>Тест был запущен. Для контрольной группы коэффициент </a:t>
            </a:r>
            <a:r>
              <a:rPr lang="en-US" sz="2000" dirty="0"/>
              <a:t>surge </a:t>
            </a:r>
            <a:r>
              <a:rPr lang="ru-RU" sz="2000" dirty="0"/>
              <a:t>был прежним, для тестовой группы – снижен.</a:t>
            </a:r>
          </a:p>
          <a:p>
            <a:r>
              <a:rPr lang="ru-RU" sz="2000" dirty="0"/>
              <a:t>Для каждого юзера обеих групп рассчитана метрика.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D4BD2D-9D71-1444-8388-9066014F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0" y="3874293"/>
            <a:ext cx="5923253" cy="533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939D6-706F-D446-94DC-7D046B48CDDF}"/>
              </a:ext>
            </a:extLst>
          </p:cNvPr>
          <p:cNvSpPr txBox="1"/>
          <p:nvPr/>
        </p:nvSpPr>
        <p:spPr>
          <a:xfrm>
            <a:off x="7697850" y="5473781"/>
            <a:ext cx="677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Планируется оценивать результаты теста по общему значению метрики по группам.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>
                <a:latin typeface="Proxima Nova"/>
                <a:ea typeface="Proxima Nova"/>
                <a:cs typeface="Proxima Nova"/>
                <a:sym typeface="Proxima Nova"/>
              </a:rPr>
              <a:t>Анализ результатов А/Б-теста </a:t>
            </a: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F2F5BD-3F0B-804C-802B-896D5490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7" y="2381269"/>
            <a:ext cx="3454400" cy="467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0E5E1-41B4-D043-A489-CDD05D0B8E7B}"/>
              </a:ext>
            </a:extLst>
          </p:cNvPr>
          <p:cNvSpPr txBox="1"/>
          <p:nvPr/>
        </p:nvSpPr>
        <p:spPr>
          <a:xfrm>
            <a:off x="551850" y="1700095"/>
            <a:ext cx="10701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Затем каждый период (1 день) рассчитывался кумулятивный </a:t>
            </a:r>
            <a:r>
              <a:rPr lang="en-US" sz="2000" dirty="0"/>
              <a:t>p-value</a:t>
            </a:r>
            <a:r>
              <a:rPr lang="ru-RU" sz="2000" dirty="0"/>
              <a:t> и построен график.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63A212-7601-4C46-B62A-05656435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392" y="2305343"/>
            <a:ext cx="8013700" cy="527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4F6EB-2180-E440-B9BF-2EAD158670FC}"/>
              </a:ext>
            </a:extLst>
          </p:cNvPr>
          <p:cNvSpPr txBox="1"/>
          <p:nvPr/>
        </p:nvSpPr>
        <p:spPr>
          <a:xfrm>
            <a:off x="760397" y="8357937"/>
            <a:ext cx="14229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 второй день </a:t>
            </a:r>
            <a:r>
              <a:rPr lang="en" sz="2000" dirty="0"/>
              <a:t>p-value </a:t>
            </a:r>
            <a:r>
              <a:rPr lang="ru-RU" sz="2000" dirty="0"/>
              <a:t>резко возросло, затем снизилось да значения меньше </a:t>
            </a:r>
            <a:r>
              <a:rPr lang="en" sz="2000" dirty="0"/>
              <a:t>alpha/2. </a:t>
            </a:r>
            <a:r>
              <a:rPr lang="ru-RU" sz="2000" dirty="0"/>
              <a:t>Необходимо понаблюдать за динамикой еще какое-то время, чтобы быть уверенным в результатах теста.</a:t>
            </a:r>
          </a:p>
          <a:p>
            <a:endParaRPr lang="ru-RU" sz="2000" dirty="0"/>
          </a:p>
          <a:p>
            <a:r>
              <a:rPr lang="ru-RU" sz="2000" dirty="0"/>
              <a:t>При успешных результатах можно внедрить </a:t>
            </a:r>
            <a:r>
              <a:rPr lang="ru-RU" sz="2000" dirty="0" err="1"/>
              <a:t>фичу</a:t>
            </a:r>
            <a:r>
              <a:rPr lang="ru-RU" sz="2000" dirty="0"/>
              <a:t> (снизить коэффициент </a:t>
            </a:r>
            <a:r>
              <a:rPr lang="en-US" sz="2000" dirty="0"/>
              <a:t>surge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принимать дальнейшие решения.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ИнсайТ курса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551850" y="3224084"/>
            <a:ext cx="16757700" cy="2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Я раньше думала, что </a:t>
            </a: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АБ-тесты – это суперсложно, </a:t>
            </a: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 теперь сама смогу провести его.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Спасибо за курс!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627</Words>
  <Application>Microsoft Macintosh PowerPoint</Application>
  <PresentationFormat>Произвольный</PresentationFormat>
  <Paragraphs>81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Proxima Nova Semibold</vt:lpstr>
      <vt:lpstr>Arial</vt:lpstr>
      <vt:lpstr>Proxima Nova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Арина Рожкова</cp:lastModifiedBy>
  <cp:revision>14</cp:revision>
  <dcterms:modified xsi:type="dcterms:W3CDTF">2021-09-28T13:31:56Z</dcterms:modified>
</cp:coreProperties>
</file>