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9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6CBE-7E65-4ACC-9DDA-F61032D55FCB}" type="datetimeFigureOut">
              <a:rPr lang="en-IE" smtClean="0"/>
              <a:pPr/>
              <a:t>16/01/2017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FBA8-1CE6-4D3E-8664-E4EDD10613E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46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Other Income  includes -2015    €45,000 from fundraising and €10,000 from insurance claim. </a:t>
            </a:r>
          </a:p>
          <a:p>
            <a:r>
              <a:rPr lang="en-IE" dirty="0" smtClean="0"/>
              <a:t> 2014     €2,500 fundraising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EFBA8-1CE6-4D3E-8664-E4EDD10613EC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Total Ex   </a:t>
            </a:r>
            <a:r>
              <a:rPr lang="en-IE" dirty="0" err="1" smtClean="0"/>
              <a:t>penditure</a:t>
            </a:r>
            <a:r>
              <a:rPr lang="en-IE" dirty="0" smtClean="0"/>
              <a:t> increase due to exceptional item. It is really a loss of Income. Admin expenses increase largely down to Legal Fees and fund raising expenses.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EFBA8-1CE6-4D3E-8664-E4EDD10613E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 from Schedule of Admin expenses-Annual Report- Art</a:t>
            </a:r>
            <a:r>
              <a:rPr lang="en-IE" baseline="0" dirty="0" smtClean="0"/>
              <a:t> teaching cost added to Wages and Salaries figure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EFBA8-1CE6-4D3E-8664-E4EDD10613EC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AFAE-C018-41CE-A364-83968E4F97FF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E93-8C07-47B0-A4DD-8AB5E66008A6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AAB6-DC29-4A51-BF11-CF02DF8B399D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8146-158F-4C5C-A5BF-4CDEF0AB559B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947B-AA20-4EEE-AEE6-FC5F5AF89240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81E1-5401-4C5F-A2EC-746FF7C04FA0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0151-C1BB-40E7-9B4B-2EAE6986ECA7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01B3-F946-40FC-AC3F-83198B1C7472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37D-EA71-44BA-8A8A-F9F0FC0CD6A6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8F1-56E7-4EE9-8C1B-51CABF1EE79C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831E-7ACF-489F-B551-818585393DFE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EBBE-3B99-40F7-A8EE-7162B3E908A9}" type="datetime1">
              <a:rPr lang="en-IE" smtClean="0"/>
              <a:pPr/>
              <a:t>16/01/2017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020E-AEDB-41AA-A5E4-7ECB3E7539A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AGM 2015</a:t>
            </a:r>
            <a:br>
              <a:rPr lang="en-IE" dirty="0" smtClean="0"/>
            </a:br>
            <a:r>
              <a:rPr lang="en-IE" dirty="0" smtClean="0"/>
              <a:t>29</a:t>
            </a:r>
            <a:r>
              <a:rPr lang="en-IE" baseline="30000" dirty="0" smtClean="0"/>
              <a:t>th</a:t>
            </a:r>
            <a:r>
              <a:rPr lang="en-IE" dirty="0" smtClean="0"/>
              <a:t> November 2016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Financial Report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623731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                  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pic>
        <p:nvPicPr>
          <p:cNvPr id="8" name="Picture 7" descr="http://tse4.mm.bing.net/th?id=OIP.M5be615a135c575f39a87aa5cbb0cdaf8o0&amp;pid=15.1&amp;H=113&amp;W=1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69" y="4581128"/>
            <a:ext cx="1524000" cy="121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-15114"/>
          <a:ext cx="9144000" cy="70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80"/>
                <a:gridCol w="2351260"/>
                <a:gridCol w="2640960"/>
              </a:tblGrid>
              <a:tr h="502039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FUNDING SOURCES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90782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2015</a:t>
                      </a:r>
                    </a:p>
                    <a:p>
                      <a:pPr algn="ctr"/>
                      <a:r>
                        <a:rPr lang="en-IE" dirty="0" smtClean="0"/>
                        <a:t>€ ,000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2014</a:t>
                      </a:r>
                    </a:p>
                    <a:p>
                      <a:pPr algn="ctr"/>
                      <a:r>
                        <a:rPr lang="en-IE" dirty="0" smtClean="0"/>
                        <a:t>€,000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63244">
                <a:tc>
                  <a:txBody>
                    <a:bodyPr/>
                    <a:lstStyle/>
                    <a:p>
                      <a:r>
                        <a:rPr lang="en-IE" dirty="0" smtClean="0"/>
                        <a:t>Dublin and Dun Laoghaire EBT-Dept of Education and Skills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170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170</a:t>
                      </a:r>
                      <a:endParaRPr lang="en-IE" dirty="0"/>
                    </a:p>
                  </a:txBody>
                  <a:tcPr/>
                </a:tc>
              </a:tr>
              <a:tr h="874455">
                <a:tc>
                  <a:txBody>
                    <a:bodyPr/>
                    <a:lstStyle/>
                    <a:p>
                      <a:r>
                        <a:rPr lang="en-IE" dirty="0" smtClean="0"/>
                        <a:t>Dublin and Dun Laoghaire ETB-</a:t>
                      </a:r>
                      <a:r>
                        <a:rPr lang="en-IE" dirty="0" err="1" smtClean="0"/>
                        <a:t>Tusla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115</a:t>
                      </a:r>
                      <a:endParaRPr lang="en-IE" dirty="0"/>
                    </a:p>
                  </a:txBody>
                  <a:tcPr/>
                </a:tc>
              </a:tr>
              <a:tr h="874455">
                <a:tc>
                  <a:txBody>
                    <a:bodyPr/>
                    <a:lstStyle/>
                    <a:p>
                      <a:r>
                        <a:rPr lang="en-IE" dirty="0" smtClean="0"/>
                        <a:t>Dublin and Dun Laoghaire ETB-Drugs Task Force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33,</a:t>
                      </a:r>
                      <a:endParaRPr lang="en-IE" dirty="0"/>
                    </a:p>
                  </a:txBody>
                  <a:tcPr/>
                </a:tc>
              </a:tr>
              <a:tr h="874455">
                <a:tc>
                  <a:txBody>
                    <a:bodyPr/>
                    <a:lstStyle/>
                    <a:p>
                      <a:r>
                        <a:rPr lang="en-IE" dirty="0" smtClean="0"/>
                        <a:t>Department of Education and Skills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160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159</a:t>
                      </a:r>
                      <a:endParaRPr lang="en-IE" dirty="0"/>
                    </a:p>
                  </a:txBody>
                  <a:tcPr/>
                </a:tc>
              </a:tr>
              <a:tr h="1180177">
                <a:tc>
                  <a:txBody>
                    <a:bodyPr/>
                    <a:lstStyle/>
                    <a:p>
                      <a:r>
                        <a:rPr lang="en-IE" dirty="0" smtClean="0"/>
                        <a:t>Other 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6</a:t>
                      </a:r>
                    </a:p>
                    <a:p>
                      <a:pPr algn="ctr"/>
                      <a:endParaRPr lang="en-IE" dirty="0" smtClean="0"/>
                    </a:p>
                    <a:p>
                      <a:pPr algn="ctr"/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925362">
                <a:tc>
                  <a:txBody>
                    <a:bodyPr/>
                    <a:lstStyle/>
                    <a:p>
                      <a:r>
                        <a:rPr lang="en-IE" dirty="0" smtClean="0"/>
                        <a:t>TOTAL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509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482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0272" y="9477672"/>
            <a:ext cx="227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               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9552" y="332656"/>
          <a:ext cx="8280920" cy="597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583"/>
                <a:gridCol w="1858523"/>
                <a:gridCol w="1922814"/>
              </a:tblGrid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INCOME AND EXPENDITURE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2015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2014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Income(funding/Fundraising)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499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482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Other  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Total 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482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Administrative Expenses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501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Exceptional 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161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Other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    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    2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Total Expenditure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714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503</a:t>
                      </a:r>
                      <a:endParaRPr lang="en-IE" dirty="0"/>
                    </a:p>
                  </a:txBody>
                  <a:tcPr/>
                </a:tc>
              </a:tr>
              <a:tr h="597666">
                <a:tc>
                  <a:txBody>
                    <a:bodyPr/>
                    <a:lstStyle/>
                    <a:p>
                      <a:r>
                        <a:rPr lang="en-IE" dirty="0" smtClean="0"/>
                        <a:t>Deficit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204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8264" y="6237312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              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Main  Expenses Costs</a:t>
            </a:r>
            <a:br>
              <a:rPr lang="en-IE" sz="2800" dirty="0" smtClean="0"/>
            </a:b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                                                        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020E-AEDB-41AA-A5E4-7ECB3E7539A3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AGM 2015</a:t>
            </a:r>
            <a:endParaRPr lang="en-IE"/>
          </a:p>
        </p:txBody>
      </p:sp>
      <p:sp>
        <p:nvSpPr>
          <p:cNvPr id="7" name="AutoShape 2" descr="https://mail.google.com/mail/u/0/?ui=2&amp;ik=2d4e663189&amp;view=fimg&amp;th=158ac03a4177644a&amp;attid=0.1&amp;disp=emb&amp;attbid=ANGjdJ8EnPGjdDnzF4t4hiTyG5d5CzUz-BMALJaR8Ps8YUTPbnC0_JPXPPq45rEmlUxUgCqpfIyO_KO03xz_7wjpl9Xxmff3NILrMv34xa3j1iNWefu2o9iJTZb-r-M&amp;sz=w960-h720&amp;ats=1480409511799&amp;rm=158ac03a4177644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 descr="C:\Users\olivia\Downloads\602E0410045242A6A7A8DD105ACFB7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885698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183</Words>
  <Application>Microsoft Office PowerPoint</Application>
  <PresentationFormat>On-screen Show (4:3)</PresentationFormat>
  <Paragraphs>74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AGM 2015 29th November 2016</vt:lpstr>
      <vt:lpstr>PowerPoint Presentation</vt:lpstr>
      <vt:lpstr>PowerPoint Presentation</vt:lpstr>
      <vt:lpstr>Main  Expenses Costs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padraigh</dc:creator>
  <cp:lastModifiedBy>olivia</cp:lastModifiedBy>
  <cp:revision>64</cp:revision>
  <dcterms:created xsi:type="dcterms:W3CDTF">2016-11-21T17:12:54Z</dcterms:created>
  <dcterms:modified xsi:type="dcterms:W3CDTF">2017-01-16T13:06:14Z</dcterms:modified>
</cp:coreProperties>
</file>