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0104100" cy="13404850"/>
  <p:notesSz cx="20104100" cy="1340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155503"/>
            <a:ext cx="17088486" cy="2815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506716"/>
            <a:ext cx="14072870" cy="335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3083115"/>
            <a:ext cx="8745284" cy="884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3083115"/>
            <a:ext cx="8745284" cy="884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3402944"/>
          </a:xfrm>
          <a:custGeom>
            <a:avLst/>
            <a:gdLst/>
            <a:ahLst/>
            <a:cxnLst/>
            <a:rect l="l" t="t" r="r" b="b"/>
            <a:pathLst>
              <a:path w="20104100" h="13402944">
                <a:moveTo>
                  <a:pt x="0" y="13402732"/>
                </a:moveTo>
                <a:lnTo>
                  <a:pt x="20104099" y="13402732"/>
                </a:lnTo>
                <a:lnTo>
                  <a:pt x="20104099" y="0"/>
                </a:lnTo>
                <a:lnTo>
                  <a:pt x="0" y="0"/>
                </a:lnTo>
                <a:lnTo>
                  <a:pt x="0" y="134027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74359" y="1452676"/>
            <a:ext cx="18994120" cy="11173460"/>
          </a:xfrm>
          <a:custGeom>
            <a:avLst/>
            <a:gdLst/>
            <a:ahLst/>
            <a:cxnLst/>
            <a:rect l="l" t="t" r="r" b="b"/>
            <a:pathLst>
              <a:path w="18994120" h="11173460">
                <a:moveTo>
                  <a:pt x="0" y="11172860"/>
                </a:moveTo>
                <a:lnTo>
                  <a:pt x="18994068" y="11172860"/>
                </a:lnTo>
                <a:lnTo>
                  <a:pt x="18994068" y="0"/>
                </a:lnTo>
                <a:lnTo>
                  <a:pt x="0" y="0"/>
                </a:lnTo>
                <a:lnTo>
                  <a:pt x="0" y="1117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74359" y="1452676"/>
            <a:ext cx="18994120" cy="11173460"/>
          </a:xfrm>
          <a:custGeom>
            <a:avLst/>
            <a:gdLst/>
            <a:ahLst/>
            <a:cxnLst/>
            <a:rect l="l" t="t" r="r" b="b"/>
            <a:pathLst>
              <a:path w="18994120" h="11173460">
                <a:moveTo>
                  <a:pt x="0" y="11172860"/>
                </a:moveTo>
                <a:lnTo>
                  <a:pt x="18994069" y="11172860"/>
                </a:lnTo>
                <a:lnTo>
                  <a:pt x="18994069" y="0"/>
                </a:lnTo>
                <a:lnTo>
                  <a:pt x="0" y="0"/>
                </a:lnTo>
                <a:lnTo>
                  <a:pt x="0" y="11172860"/>
                </a:lnTo>
                <a:close/>
              </a:path>
            </a:pathLst>
          </a:custGeom>
          <a:ln w="7685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35930" y="9615537"/>
            <a:ext cx="19032855" cy="0"/>
          </a:xfrm>
          <a:custGeom>
            <a:avLst/>
            <a:gdLst/>
            <a:ahLst/>
            <a:cxnLst/>
            <a:rect l="l" t="t" r="r" b="b"/>
            <a:pathLst>
              <a:path w="19032855" h="0">
                <a:moveTo>
                  <a:pt x="0" y="0"/>
                </a:moveTo>
                <a:lnTo>
                  <a:pt x="19032462" y="0"/>
                </a:lnTo>
              </a:path>
            </a:pathLst>
          </a:custGeom>
          <a:ln w="339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66204" y="1452672"/>
            <a:ext cx="0" cy="8146415"/>
          </a:xfrm>
          <a:custGeom>
            <a:avLst/>
            <a:gdLst/>
            <a:ahLst/>
            <a:cxnLst/>
            <a:rect l="l" t="t" r="r" b="b"/>
            <a:pathLst>
              <a:path w="0" h="8146415">
                <a:moveTo>
                  <a:pt x="0" y="8145883"/>
                </a:moveTo>
                <a:lnTo>
                  <a:pt x="0" y="0"/>
                </a:lnTo>
              </a:path>
            </a:pathLst>
          </a:custGeom>
          <a:ln w="339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162520" y="1452672"/>
            <a:ext cx="0" cy="8146415"/>
          </a:xfrm>
          <a:custGeom>
            <a:avLst/>
            <a:gdLst/>
            <a:ahLst/>
            <a:cxnLst/>
            <a:rect l="l" t="t" r="r" b="b"/>
            <a:pathLst>
              <a:path w="0" h="8146415">
                <a:moveTo>
                  <a:pt x="0" y="8145883"/>
                </a:moveTo>
                <a:lnTo>
                  <a:pt x="0" y="0"/>
                </a:lnTo>
              </a:path>
            </a:pathLst>
          </a:custGeom>
          <a:ln w="339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1958797" y="1452672"/>
            <a:ext cx="0" cy="8146415"/>
          </a:xfrm>
          <a:custGeom>
            <a:avLst/>
            <a:gdLst/>
            <a:ahLst/>
            <a:cxnLst/>
            <a:rect l="l" t="t" r="r" b="b"/>
            <a:pathLst>
              <a:path w="0" h="8146415">
                <a:moveTo>
                  <a:pt x="0" y="8145883"/>
                </a:moveTo>
                <a:lnTo>
                  <a:pt x="0" y="0"/>
                </a:lnTo>
              </a:path>
            </a:pathLst>
          </a:custGeom>
          <a:ln w="339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5755114" y="1452672"/>
            <a:ext cx="0" cy="8146415"/>
          </a:xfrm>
          <a:custGeom>
            <a:avLst/>
            <a:gdLst/>
            <a:ahLst/>
            <a:cxnLst/>
            <a:rect l="l" t="t" r="r" b="b"/>
            <a:pathLst>
              <a:path w="0" h="8146415">
                <a:moveTo>
                  <a:pt x="0" y="8145883"/>
                </a:moveTo>
                <a:lnTo>
                  <a:pt x="0" y="0"/>
                </a:lnTo>
              </a:path>
            </a:pathLst>
          </a:custGeom>
          <a:ln w="339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366204" y="5499658"/>
            <a:ext cx="3813810" cy="0"/>
          </a:xfrm>
          <a:custGeom>
            <a:avLst/>
            <a:gdLst/>
            <a:ahLst/>
            <a:cxnLst/>
            <a:rect l="l" t="t" r="r" b="b"/>
            <a:pathLst>
              <a:path w="3813809" h="0">
                <a:moveTo>
                  <a:pt x="0" y="0"/>
                </a:moveTo>
                <a:lnTo>
                  <a:pt x="3813290" y="0"/>
                </a:lnTo>
              </a:path>
            </a:pathLst>
          </a:custGeom>
          <a:ln w="339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0035180" y="9632524"/>
            <a:ext cx="0" cy="2954655"/>
          </a:xfrm>
          <a:custGeom>
            <a:avLst/>
            <a:gdLst/>
            <a:ahLst/>
            <a:cxnLst/>
            <a:rect l="l" t="t" r="r" b="b"/>
            <a:pathLst>
              <a:path w="0" h="2954654">
                <a:moveTo>
                  <a:pt x="0" y="2954589"/>
                </a:moveTo>
                <a:lnTo>
                  <a:pt x="0" y="0"/>
                </a:lnTo>
              </a:path>
            </a:pathLst>
          </a:custGeom>
          <a:ln w="339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1941812" y="5499658"/>
            <a:ext cx="3813810" cy="0"/>
          </a:xfrm>
          <a:custGeom>
            <a:avLst/>
            <a:gdLst/>
            <a:ahLst/>
            <a:cxnLst/>
            <a:rect l="l" t="t" r="r" b="b"/>
            <a:pathLst>
              <a:path w="3813809" h="0">
                <a:moveTo>
                  <a:pt x="0" y="0"/>
                </a:moveTo>
                <a:lnTo>
                  <a:pt x="3813290" y="0"/>
                </a:lnTo>
              </a:path>
            </a:pathLst>
          </a:custGeom>
          <a:ln w="339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7833739" y="915535"/>
            <a:ext cx="1727835" cy="318135"/>
          </a:xfrm>
          <a:custGeom>
            <a:avLst/>
            <a:gdLst/>
            <a:ahLst/>
            <a:cxnLst/>
            <a:rect l="l" t="t" r="r" b="b"/>
            <a:pathLst>
              <a:path w="1727834" h="318134">
                <a:moveTo>
                  <a:pt x="0" y="317702"/>
                </a:moveTo>
                <a:lnTo>
                  <a:pt x="1727568" y="317702"/>
                </a:lnTo>
                <a:lnTo>
                  <a:pt x="1727568" y="0"/>
                </a:lnTo>
                <a:lnTo>
                  <a:pt x="0" y="0"/>
                </a:lnTo>
                <a:lnTo>
                  <a:pt x="0" y="3177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7833739" y="473625"/>
            <a:ext cx="766445" cy="318135"/>
          </a:xfrm>
          <a:custGeom>
            <a:avLst/>
            <a:gdLst/>
            <a:ahLst/>
            <a:cxnLst/>
            <a:rect l="l" t="t" r="r" b="b"/>
            <a:pathLst>
              <a:path w="766444" h="318134">
                <a:moveTo>
                  <a:pt x="0" y="317702"/>
                </a:moveTo>
                <a:lnTo>
                  <a:pt x="766073" y="317702"/>
                </a:lnTo>
                <a:lnTo>
                  <a:pt x="766073" y="0"/>
                </a:lnTo>
                <a:lnTo>
                  <a:pt x="0" y="0"/>
                </a:lnTo>
                <a:lnTo>
                  <a:pt x="0" y="3177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230" y="454732"/>
            <a:ext cx="19057638" cy="638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083115"/>
            <a:ext cx="18093690" cy="884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2466511"/>
            <a:ext cx="6433312" cy="670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2466511"/>
            <a:ext cx="4623943" cy="670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2466511"/>
            <a:ext cx="4623943" cy="670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sinessmodelgeneration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hyperlink" Target="http://creativecommons.org/licenses/by-sa/3.0/" TargetMode="External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9720" y="9570010"/>
            <a:ext cx="2896870" cy="1387475"/>
          </a:xfrm>
          <a:prstGeom prst="rect">
            <a:avLst/>
          </a:prstGeom>
        </p:spPr>
        <p:txBody>
          <a:bodyPr wrap="square" lIns="0" tIns="229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dirty="0" sz="2400" spc="-25" i="1">
                <a:solidFill>
                  <a:srgbClr val="231F20"/>
                </a:solidFill>
                <a:latin typeface="Times New Roman"/>
                <a:cs typeface="Times New Roman"/>
              </a:rPr>
              <a:t>Revenue</a:t>
            </a:r>
            <a:r>
              <a:rPr dirty="0" sz="2400" spc="-10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25" i="1">
                <a:solidFill>
                  <a:srgbClr val="231F20"/>
                </a:solidFill>
                <a:latin typeface="Times New Roman"/>
                <a:cs typeface="Times New Roman"/>
              </a:rPr>
              <a:t>Streams</a:t>
            </a:r>
            <a:endParaRPr sz="2400">
              <a:latin typeface="Times New Roman"/>
              <a:cs typeface="Times New Roman"/>
            </a:endParaRPr>
          </a:p>
          <a:p>
            <a:pPr marL="12700" marR="640080">
              <a:lnSpc>
                <a:spcPts val="1040"/>
              </a:lnSpc>
              <a:spcBef>
                <a:spcPts val="935"/>
              </a:spcBef>
            </a:pP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For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what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value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customers </a:t>
            </a:r>
            <a:r>
              <a:rPr dirty="0" sz="1000" spc="-110">
                <a:solidFill>
                  <a:srgbClr val="808285"/>
                </a:solidFill>
                <a:latin typeface="Arial"/>
                <a:cs typeface="Arial"/>
              </a:rPr>
              <a:t>really </a:t>
            </a:r>
            <a:r>
              <a:rPr dirty="0" sz="1000" spc="-90">
                <a:solidFill>
                  <a:srgbClr val="808285"/>
                </a:solidFill>
                <a:latin typeface="Arial"/>
                <a:cs typeface="Arial"/>
              </a:rPr>
              <a:t>willing to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pay?  </a:t>
            </a: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For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what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do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they </a:t>
            </a:r>
            <a:r>
              <a:rPr dirty="0" sz="1000" spc="-114">
                <a:solidFill>
                  <a:srgbClr val="808285"/>
                </a:solidFill>
                <a:latin typeface="Arial"/>
                <a:cs typeface="Arial"/>
              </a:rPr>
              <a:t>currently</a:t>
            </a:r>
            <a:r>
              <a:rPr dirty="0" sz="1000" spc="-7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pay?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How 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they </a:t>
            </a:r>
            <a:r>
              <a:rPr dirty="0" sz="1000" spc="-114">
                <a:solidFill>
                  <a:srgbClr val="808285"/>
                </a:solidFill>
                <a:latin typeface="Arial"/>
                <a:cs typeface="Arial"/>
              </a:rPr>
              <a:t>currently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paying?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40"/>
              </a:lnSpc>
            </a:pP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How 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would they prefer </a:t>
            </a:r>
            <a:r>
              <a:rPr dirty="0" sz="1000" spc="-90">
                <a:solidFill>
                  <a:srgbClr val="808285"/>
                </a:solidFill>
                <a:latin typeface="Arial"/>
                <a:cs typeface="Arial"/>
              </a:rPr>
              <a:t>to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 pay?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20"/>
              </a:lnSpc>
            </a:pP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How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much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does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each </a:t>
            </a:r>
            <a:r>
              <a:rPr dirty="0" sz="1000" spc="-180">
                <a:solidFill>
                  <a:srgbClr val="808285"/>
                </a:solidFill>
                <a:latin typeface="Arial"/>
                <a:cs typeface="Arial"/>
              </a:rPr>
              <a:t>Revenue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Stream </a:t>
            </a:r>
            <a:r>
              <a:rPr dirty="0" sz="1000" spc="-110">
                <a:solidFill>
                  <a:srgbClr val="808285"/>
                </a:solidFill>
                <a:latin typeface="Arial"/>
                <a:cs typeface="Arial"/>
              </a:rPr>
              <a:t>contribute </a:t>
            </a:r>
            <a:r>
              <a:rPr dirty="0" sz="1000" spc="-90">
                <a:solidFill>
                  <a:srgbClr val="808285"/>
                </a:solidFill>
                <a:latin typeface="Arial"/>
                <a:cs typeface="Arial"/>
              </a:rPr>
              <a:t>to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overall</a:t>
            </a:r>
            <a:r>
              <a:rPr dirty="0" sz="1000" spc="-4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revenues?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0352" y="5663487"/>
            <a:ext cx="2244725" cy="23749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35" i="1">
                <a:solidFill>
                  <a:srgbClr val="231F20"/>
                </a:solidFill>
                <a:latin typeface="Times New Roman"/>
                <a:cs typeface="Times New Roman"/>
              </a:rPr>
              <a:t>Channels</a:t>
            </a:r>
            <a:endParaRPr sz="2400">
              <a:latin typeface="Times New Roman"/>
              <a:cs typeface="Times New Roman"/>
            </a:endParaRPr>
          </a:p>
          <a:p>
            <a:pPr marL="12700" marR="62865">
              <a:lnSpc>
                <a:spcPts val="1040"/>
              </a:lnSpc>
              <a:spcBef>
                <a:spcPts val="1515"/>
              </a:spcBef>
            </a:pP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Through 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which </a:t>
            </a: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Channels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do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Customer </a:t>
            </a: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Segments 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want </a:t>
            </a:r>
            <a:r>
              <a:rPr dirty="0" sz="1000" spc="-90">
                <a:solidFill>
                  <a:srgbClr val="808285"/>
                </a:solidFill>
                <a:latin typeface="Arial"/>
                <a:cs typeface="Arial"/>
              </a:rPr>
              <a:t>to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be</a:t>
            </a:r>
            <a:r>
              <a:rPr dirty="0" sz="1000" spc="-95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reached?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How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we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reaching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them</a:t>
            </a:r>
            <a:r>
              <a:rPr dirty="0" sz="1000" spc="-17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now?</a:t>
            </a:r>
            <a:endParaRPr sz="1000">
              <a:latin typeface="Arial"/>
              <a:cs typeface="Arial"/>
            </a:endParaRPr>
          </a:p>
          <a:p>
            <a:pPr marL="12700" marR="825500">
              <a:lnSpc>
                <a:spcPts val="1040"/>
              </a:lnSpc>
              <a:spcBef>
                <a:spcPts val="90"/>
              </a:spcBef>
            </a:pP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How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Channels 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integrated? 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Which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ones 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work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best?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Which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ones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most</a:t>
            </a:r>
            <a:r>
              <a:rPr dirty="0" sz="1000" spc="-20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10">
                <a:solidFill>
                  <a:srgbClr val="808285"/>
                </a:solidFill>
                <a:latin typeface="Arial"/>
                <a:cs typeface="Arial"/>
              </a:rPr>
              <a:t>cost-efficient?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20"/>
              </a:lnSpc>
            </a:pP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How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we </a:t>
            </a:r>
            <a:r>
              <a:rPr dirty="0" sz="1000" spc="-110">
                <a:solidFill>
                  <a:srgbClr val="808285"/>
                </a:solidFill>
                <a:latin typeface="Arial"/>
                <a:cs typeface="Arial"/>
              </a:rPr>
              <a:t>integrating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them </a:t>
            </a:r>
            <a:r>
              <a:rPr dirty="0" sz="1000" spc="-85">
                <a:solidFill>
                  <a:srgbClr val="808285"/>
                </a:solidFill>
                <a:latin typeface="Arial"/>
                <a:cs typeface="Arial"/>
              </a:rPr>
              <a:t>with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customer</a:t>
            </a:r>
            <a:r>
              <a:rPr dirty="0" sz="1000" spc="-185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routines?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450" spc="15" b="1">
                <a:solidFill>
                  <a:srgbClr val="58595B"/>
                </a:solidFill>
                <a:latin typeface="Georgia"/>
                <a:cs typeface="Georgia"/>
              </a:rPr>
              <a:t>channel</a:t>
            </a:r>
            <a:r>
              <a:rPr dirty="0" sz="450" spc="-20" b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-15" b="1">
                <a:solidFill>
                  <a:srgbClr val="58595B"/>
                </a:solidFill>
                <a:latin typeface="Georgia"/>
                <a:cs typeface="Georgia"/>
              </a:rPr>
              <a:t>phases:</a:t>
            </a:r>
            <a:endParaRPr sz="450">
              <a:latin typeface="Georgia"/>
              <a:cs typeface="Georgia"/>
            </a:endParaRPr>
          </a:p>
          <a:p>
            <a:pPr marL="64769" indent="-52069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65405" algn="l"/>
              </a:tabLst>
            </a:pP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Awareness</a:t>
            </a:r>
            <a:endParaRPr sz="450">
              <a:latin typeface="Georgia"/>
              <a:cs typeface="Georgia"/>
            </a:endParaRPr>
          </a:p>
          <a:p>
            <a:pPr marL="66040">
              <a:lnSpc>
                <a:spcPct val="100000"/>
              </a:lnSpc>
              <a:spcBef>
                <a:spcPts val="110"/>
              </a:spcBef>
            </a:pP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How do </a:t>
            </a:r>
            <a:r>
              <a:rPr dirty="0" sz="350" spc="-15" i="1">
                <a:solidFill>
                  <a:srgbClr val="58595B"/>
                </a:solidFill>
                <a:latin typeface="Georgia"/>
                <a:cs typeface="Georgia"/>
              </a:rPr>
              <a:t>we raise awareness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about our company’s products </a:t>
            </a:r>
            <a:r>
              <a:rPr dirty="0" sz="350" spc="-15" i="1">
                <a:solidFill>
                  <a:srgbClr val="58595B"/>
                </a:solidFill>
                <a:latin typeface="Georgia"/>
                <a:cs typeface="Georgia"/>
              </a:rPr>
              <a:t>and</a:t>
            </a:r>
            <a:r>
              <a:rPr dirty="0" sz="350" spc="-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services?</a:t>
            </a:r>
            <a:endParaRPr sz="350">
              <a:latin typeface="Georgia"/>
              <a:cs typeface="Georgia"/>
            </a:endParaRPr>
          </a:p>
          <a:p>
            <a:pPr marL="70485" indent="-57785">
              <a:lnSpc>
                <a:spcPct val="100000"/>
              </a:lnSpc>
              <a:spcBef>
                <a:spcPts val="150"/>
              </a:spcBef>
              <a:buAutoNum type="arabicPeriod" startAt="2"/>
              <a:tabLst>
                <a:tab pos="71120" algn="l"/>
              </a:tabLst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Evaluation</a:t>
            </a:r>
            <a:endParaRPr sz="45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10"/>
              </a:spcBef>
            </a:pP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How do </a:t>
            </a:r>
            <a:r>
              <a:rPr dirty="0" sz="350" spc="-15" i="1">
                <a:solidFill>
                  <a:srgbClr val="58595B"/>
                </a:solidFill>
                <a:latin typeface="Georgia"/>
                <a:cs typeface="Georgia"/>
              </a:rPr>
              <a:t>we </a:t>
            </a:r>
            <a:r>
              <a:rPr dirty="0" sz="350" spc="-5" i="1">
                <a:solidFill>
                  <a:srgbClr val="58595B"/>
                </a:solidFill>
                <a:latin typeface="Georgia"/>
                <a:cs typeface="Georgia"/>
              </a:rPr>
              <a:t>help customers evaluate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our organization’s Value</a:t>
            </a:r>
            <a:r>
              <a:rPr dirty="0" sz="350" spc="2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Proposition?</a:t>
            </a:r>
            <a:endParaRPr sz="350">
              <a:latin typeface="Georgia"/>
              <a:cs typeface="Georgia"/>
            </a:endParaRPr>
          </a:p>
          <a:p>
            <a:pPr marL="66675" indent="-53975">
              <a:lnSpc>
                <a:spcPct val="100000"/>
              </a:lnSpc>
              <a:spcBef>
                <a:spcPts val="150"/>
              </a:spcBef>
              <a:buAutoNum type="arabicPeriod" startAt="3"/>
              <a:tabLst>
                <a:tab pos="67310" algn="l"/>
              </a:tabLst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Purchase</a:t>
            </a:r>
            <a:endParaRPr sz="450">
              <a:latin typeface="Georgia"/>
              <a:cs typeface="Georgia"/>
            </a:endParaRPr>
          </a:p>
          <a:p>
            <a:pPr marL="66040">
              <a:lnSpc>
                <a:spcPct val="100000"/>
              </a:lnSpc>
              <a:spcBef>
                <a:spcPts val="110"/>
              </a:spcBef>
            </a:pP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How do </a:t>
            </a:r>
            <a:r>
              <a:rPr dirty="0" sz="350" spc="-15" i="1">
                <a:solidFill>
                  <a:srgbClr val="58595B"/>
                </a:solidFill>
                <a:latin typeface="Georgia"/>
                <a:cs typeface="Georgia"/>
              </a:rPr>
              <a:t>we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allow </a:t>
            </a:r>
            <a:r>
              <a:rPr dirty="0" sz="350" spc="-5" i="1">
                <a:solidFill>
                  <a:srgbClr val="58595B"/>
                </a:solidFill>
                <a:latin typeface="Georgia"/>
                <a:cs typeface="Georgia"/>
              </a:rPr>
              <a:t>customers to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purchase </a:t>
            </a:r>
            <a:r>
              <a:rPr dirty="0" sz="350" spc="-5" i="1">
                <a:solidFill>
                  <a:srgbClr val="58595B"/>
                </a:solidFill>
                <a:latin typeface="Georgia"/>
                <a:cs typeface="Georgia"/>
              </a:rPr>
              <a:t>specific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products </a:t>
            </a:r>
            <a:r>
              <a:rPr dirty="0" sz="350" spc="-15" i="1">
                <a:solidFill>
                  <a:srgbClr val="58595B"/>
                </a:solidFill>
                <a:latin typeface="Georgia"/>
                <a:cs typeface="Georgia"/>
              </a:rPr>
              <a:t>and</a:t>
            </a:r>
            <a:r>
              <a:rPr dirty="0" sz="350" spc="3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services?</a:t>
            </a:r>
            <a:endParaRPr sz="350">
              <a:latin typeface="Georgia"/>
              <a:cs typeface="Georgia"/>
            </a:endParaRPr>
          </a:p>
          <a:p>
            <a:pPr marL="73660" indent="-60960">
              <a:lnSpc>
                <a:spcPct val="100000"/>
              </a:lnSpc>
              <a:spcBef>
                <a:spcPts val="155"/>
              </a:spcBef>
              <a:buAutoNum type="arabicPeriod" startAt="4"/>
              <a:tabLst>
                <a:tab pos="74295" algn="l"/>
              </a:tabLst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Delivery</a:t>
            </a:r>
            <a:endParaRPr sz="45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10"/>
              </a:spcBef>
            </a:pP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How do </a:t>
            </a:r>
            <a:r>
              <a:rPr dirty="0" sz="350" spc="-15" i="1">
                <a:solidFill>
                  <a:srgbClr val="58595B"/>
                </a:solidFill>
                <a:latin typeface="Georgia"/>
                <a:cs typeface="Georgia"/>
              </a:rPr>
              <a:t>we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deliver </a:t>
            </a:r>
            <a:r>
              <a:rPr dirty="0" sz="350" spc="-15" i="1">
                <a:solidFill>
                  <a:srgbClr val="58595B"/>
                </a:solidFill>
                <a:latin typeface="Georgia"/>
                <a:cs typeface="Georgia"/>
              </a:rPr>
              <a:t>a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Value Proposition </a:t>
            </a:r>
            <a:r>
              <a:rPr dirty="0" sz="350" spc="-5" i="1">
                <a:solidFill>
                  <a:srgbClr val="58595B"/>
                </a:solidFill>
                <a:latin typeface="Georgia"/>
                <a:cs typeface="Georgia"/>
              </a:rPr>
              <a:t>to</a:t>
            </a:r>
            <a:r>
              <a:rPr dirty="0" sz="350" spc="4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customers?</a:t>
            </a:r>
            <a:endParaRPr sz="350">
              <a:latin typeface="Georgia"/>
              <a:cs typeface="Georgia"/>
            </a:endParaRPr>
          </a:p>
          <a:p>
            <a:pPr marL="68580" indent="-55880">
              <a:lnSpc>
                <a:spcPct val="100000"/>
              </a:lnSpc>
              <a:spcBef>
                <a:spcPts val="150"/>
              </a:spcBef>
              <a:buAutoNum type="arabicPeriod" startAt="5"/>
              <a:tabLst>
                <a:tab pos="69215" algn="l"/>
              </a:tabLst>
            </a:pP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After</a:t>
            </a:r>
            <a:r>
              <a:rPr dirty="0" sz="450" spc="-1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sales</a:t>
            </a:r>
            <a:endParaRPr sz="450">
              <a:latin typeface="Georgia"/>
              <a:cs typeface="Georgia"/>
            </a:endParaRPr>
          </a:p>
          <a:p>
            <a:pPr marL="66040">
              <a:lnSpc>
                <a:spcPct val="100000"/>
              </a:lnSpc>
              <a:spcBef>
                <a:spcPts val="110"/>
              </a:spcBef>
            </a:pP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How do </a:t>
            </a:r>
            <a:r>
              <a:rPr dirty="0" sz="350" spc="-15" i="1">
                <a:solidFill>
                  <a:srgbClr val="58595B"/>
                </a:solidFill>
                <a:latin typeface="Georgia"/>
                <a:cs typeface="Georgia"/>
              </a:rPr>
              <a:t>we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provide post-purchase </a:t>
            </a:r>
            <a:r>
              <a:rPr dirty="0" sz="350" spc="-5" i="1">
                <a:solidFill>
                  <a:srgbClr val="58595B"/>
                </a:solidFill>
                <a:latin typeface="Georgia"/>
                <a:cs typeface="Georgia"/>
              </a:rPr>
              <a:t>customer</a:t>
            </a:r>
            <a:r>
              <a:rPr dirty="0" sz="350" spc="2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350" spc="-10" i="1">
                <a:solidFill>
                  <a:srgbClr val="58595B"/>
                </a:solidFill>
                <a:latin typeface="Georgia"/>
                <a:cs typeface="Georgia"/>
              </a:rPr>
              <a:t>support?</a:t>
            </a:r>
            <a:endParaRPr sz="3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0832" y="1648590"/>
            <a:ext cx="2383155" cy="1342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25" i="1">
                <a:solidFill>
                  <a:srgbClr val="231F20"/>
                </a:solidFill>
                <a:latin typeface="Times New Roman"/>
                <a:cs typeface="Times New Roman"/>
              </a:rPr>
              <a:t>Customer</a:t>
            </a:r>
            <a:r>
              <a:rPr dirty="0" sz="2400" spc="-17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20" i="1">
                <a:solidFill>
                  <a:srgbClr val="231F20"/>
                </a:solidFill>
                <a:latin typeface="Times New Roman"/>
                <a:cs typeface="Times New Roman"/>
              </a:rPr>
              <a:t>Segments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120"/>
              </a:lnSpc>
              <a:spcBef>
                <a:spcPts val="1760"/>
              </a:spcBef>
            </a:pP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For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whom are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we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creating</a:t>
            </a:r>
            <a:r>
              <a:rPr dirty="0" sz="1000" spc="-15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value?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20"/>
              </a:lnSpc>
            </a:pP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Who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most </a:t>
            </a:r>
            <a:r>
              <a:rPr dirty="0" sz="1000" spc="-110">
                <a:solidFill>
                  <a:srgbClr val="808285"/>
                </a:solidFill>
                <a:latin typeface="Arial"/>
                <a:cs typeface="Arial"/>
              </a:rPr>
              <a:t>important</a:t>
            </a:r>
            <a:r>
              <a:rPr dirty="0" sz="1000" spc="-17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customers?</a:t>
            </a:r>
            <a:endParaRPr sz="1000">
              <a:latin typeface="Arial"/>
              <a:cs typeface="Arial"/>
            </a:endParaRPr>
          </a:p>
          <a:p>
            <a:pPr marL="12700" marR="2006600">
              <a:lnSpc>
                <a:spcPct val="100000"/>
              </a:lnSpc>
              <a:spcBef>
                <a:spcPts val="720"/>
              </a:spcBef>
            </a:pP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Mass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Market  </a:t>
            </a: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Niche</a:t>
            </a:r>
            <a:r>
              <a:rPr dirty="0" sz="450" spc="-6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Market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Segmented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Diversified</a:t>
            </a:r>
            <a:endParaRPr sz="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Multi-sided</a:t>
            </a:r>
            <a:r>
              <a:rPr dirty="0" sz="450" spc="-1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Platform</a:t>
            </a:r>
            <a:endParaRPr sz="4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0344" y="1648590"/>
            <a:ext cx="2835275" cy="183133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35" i="1">
                <a:solidFill>
                  <a:srgbClr val="231F20"/>
                </a:solidFill>
                <a:latin typeface="Times New Roman"/>
                <a:cs typeface="Times New Roman"/>
              </a:rPr>
              <a:t>Customer</a:t>
            </a:r>
            <a:r>
              <a:rPr dirty="0" sz="2400" spc="-155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45" i="1">
                <a:solidFill>
                  <a:srgbClr val="231F20"/>
                </a:solidFill>
                <a:latin typeface="Times New Roman"/>
                <a:cs typeface="Times New Roman"/>
              </a:rPr>
              <a:t>Relationships</a:t>
            </a:r>
            <a:endParaRPr sz="2400">
              <a:latin typeface="Times New Roman"/>
              <a:cs typeface="Times New Roman"/>
            </a:endParaRPr>
          </a:p>
          <a:p>
            <a:pPr marL="12700" marR="440055">
              <a:lnSpc>
                <a:spcPts val="1040"/>
              </a:lnSpc>
              <a:spcBef>
                <a:spcPts val="1925"/>
              </a:spcBef>
            </a:pP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What </a:t>
            </a:r>
            <a:r>
              <a:rPr dirty="0" sz="1000" spc="-114">
                <a:solidFill>
                  <a:srgbClr val="808285"/>
                </a:solidFill>
                <a:latin typeface="Arial"/>
                <a:cs typeface="Arial"/>
              </a:rPr>
              <a:t>type </a:t>
            </a:r>
            <a:r>
              <a:rPr dirty="0" sz="1000" spc="-100">
                <a:solidFill>
                  <a:srgbClr val="808285"/>
                </a:solidFill>
                <a:latin typeface="Arial"/>
                <a:cs typeface="Arial"/>
              </a:rPr>
              <a:t>of </a:t>
            </a:r>
            <a:r>
              <a:rPr dirty="0" sz="1000" spc="-114">
                <a:solidFill>
                  <a:srgbClr val="808285"/>
                </a:solidFill>
                <a:latin typeface="Arial"/>
                <a:cs typeface="Arial"/>
              </a:rPr>
              <a:t>relationship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does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each </a:t>
            </a:r>
            <a:r>
              <a:rPr dirty="0" sz="1000" spc="-100">
                <a:solidFill>
                  <a:srgbClr val="808285"/>
                </a:solidFill>
                <a:latin typeface="Arial"/>
                <a:cs typeface="Arial"/>
              </a:rPr>
              <a:t>of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Customer  </a:t>
            </a: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Segments 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expect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us </a:t>
            </a:r>
            <a:r>
              <a:rPr dirty="0" sz="1000" spc="-90">
                <a:solidFill>
                  <a:srgbClr val="808285"/>
                </a:solidFill>
                <a:latin typeface="Arial"/>
                <a:cs typeface="Arial"/>
              </a:rPr>
              <a:t>to 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establish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and 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maintain </a:t>
            </a:r>
            <a:r>
              <a:rPr dirty="0" sz="1000" spc="-85">
                <a:solidFill>
                  <a:srgbClr val="808285"/>
                </a:solidFill>
                <a:latin typeface="Arial"/>
                <a:cs typeface="Arial"/>
              </a:rPr>
              <a:t>with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them? 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Which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ones have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we</a:t>
            </a:r>
            <a:r>
              <a:rPr dirty="0" sz="1000" spc="-18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established?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How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they integrated </a:t>
            </a:r>
            <a:r>
              <a:rPr dirty="0" sz="1000" spc="-85">
                <a:solidFill>
                  <a:srgbClr val="808285"/>
                </a:solidFill>
                <a:latin typeface="Arial"/>
                <a:cs typeface="Arial"/>
              </a:rPr>
              <a:t>with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the rest </a:t>
            </a:r>
            <a:r>
              <a:rPr dirty="0" sz="1000" spc="-100">
                <a:solidFill>
                  <a:srgbClr val="808285"/>
                </a:solidFill>
                <a:latin typeface="Arial"/>
                <a:cs typeface="Arial"/>
              </a:rPr>
              <a:t>of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business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model?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20"/>
              </a:lnSpc>
            </a:pP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How </a:t>
            </a:r>
            <a:r>
              <a:rPr dirty="0" sz="1000" spc="-110">
                <a:solidFill>
                  <a:srgbClr val="808285"/>
                </a:solidFill>
                <a:latin typeface="Arial"/>
                <a:cs typeface="Arial"/>
              </a:rPr>
              <a:t>costly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</a:t>
            </a: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they?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450" spc="-5" b="1">
                <a:solidFill>
                  <a:srgbClr val="58595B"/>
                </a:solidFill>
                <a:latin typeface="Georgia"/>
                <a:cs typeface="Georgia"/>
              </a:rPr>
              <a:t>examples</a:t>
            </a:r>
            <a:endParaRPr sz="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Personal</a:t>
            </a:r>
            <a:r>
              <a:rPr dirty="0" sz="450" spc="-1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assistance</a:t>
            </a:r>
            <a:endParaRPr sz="450">
              <a:latin typeface="Georgia"/>
              <a:cs typeface="Georgia"/>
            </a:endParaRPr>
          </a:p>
          <a:p>
            <a:pPr marL="12700" marR="2027555">
              <a:lnSpc>
                <a:spcPct val="100000"/>
              </a:lnSpc>
              <a:spcBef>
                <a:spcPts val="10"/>
              </a:spcBef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Dedicated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Personal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Assistance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Self-Service</a:t>
            </a:r>
            <a:endParaRPr sz="450">
              <a:latin typeface="Georgia"/>
              <a:cs typeface="Georgia"/>
            </a:endParaRPr>
          </a:p>
          <a:p>
            <a:pPr marL="12700" marR="2298065">
              <a:lnSpc>
                <a:spcPct val="100000"/>
              </a:lnSpc>
              <a:spcBef>
                <a:spcPts val="15"/>
              </a:spcBef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Automated</a:t>
            </a:r>
            <a:r>
              <a:rPr dirty="0" sz="450" spc="-4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Services  </a:t>
            </a: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Communities</a:t>
            </a:r>
            <a:endParaRPr sz="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Co-creation</a:t>
            </a:r>
            <a:endParaRPr sz="4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8717" y="1648678"/>
            <a:ext cx="3454400" cy="2045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70" i="1">
                <a:solidFill>
                  <a:srgbClr val="231F20"/>
                </a:solidFill>
                <a:latin typeface="Times New Roman"/>
                <a:cs typeface="Times New Roman"/>
              </a:rPr>
              <a:t>Value</a:t>
            </a:r>
            <a:r>
              <a:rPr dirty="0" sz="2400" spc="-10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5" i="1">
                <a:solidFill>
                  <a:srgbClr val="231F20"/>
                </a:solidFill>
                <a:latin typeface="Times New Roman"/>
                <a:cs typeface="Times New Roman"/>
              </a:rPr>
              <a:t>Propositions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120"/>
              </a:lnSpc>
              <a:spcBef>
                <a:spcPts val="1755"/>
              </a:spcBef>
            </a:pP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What value do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we </a:t>
            </a:r>
            <a:r>
              <a:rPr dirty="0" sz="1000" spc="-114">
                <a:solidFill>
                  <a:srgbClr val="808285"/>
                </a:solidFill>
                <a:latin typeface="Arial"/>
                <a:cs typeface="Arial"/>
              </a:rPr>
              <a:t>deliver </a:t>
            </a:r>
            <a:r>
              <a:rPr dirty="0" sz="1000" spc="-90">
                <a:solidFill>
                  <a:srgbClr val="808285"/>
                </a:solidFill>
                <a:latin typeface="Arial"/>
                <a:cs typeface="Arial"/>
              </a:rPr>
              <a:t>to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the</a:t>
            </a:r>
            <a:r>
              <a:rPr dirty="0" sz="1000" spc="-65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customer?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40"/>
              </a:lnSpc>
            </a:pP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Which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one </a:t>
            </a:r>
            <a:r>
              <a:rPr dirty="0" sz="1000" spc="-100">
                <a:solidFill>
                  <a:srgbClr val="808285"/>
                </a:solidFill>
                <a:latin typeface="Arial"/>
                <a:cs typeface="Arial"/>
              </a:rPr>
              <a:t>of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customer’s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problems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we 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helping </a:t>
            </a:r>
            <a:r>
              <a:rPr dirty="0" sz="1000" spc="-90">
                <a:solidFill>
                  <a:srgbClr val="808285"/>
                </a:solidFill>
                <a:latin typeface="Arial"/>
                <a:cs typeface="Arial"/>
              </a:rPr>
              <a:t>to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solve?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040"/>
              </a:lnSpc>
              <a:spcBef>
                <a:spcPts val="90"/>
              </a:spcBef>
            </a:pP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What bundles </a:t>
            </a:r>
            <a:r>
              <a:rPr dirty="0" sz="1000" spc="-100">
                <a:solidFill>
                  <a:srgbClr val="808285"/>
                </a:solidFill>
                <a:latin typeface="Arial"/>
                <a:cs typeface="Arial"/>
              </a:rPr>
              <a:t>of 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products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and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services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we </a:t>
            </a:r>
            <a:r>
              <a:rPr dirty="0" sz="1000" spc="-110">
                <a:solidFill>
                  <a:srgbClr val="808285"/>
                </a:solidFill>
                <a:latin typeface="Arial"/>
                <a:cs typeface="Arial"/>
              </a:rPr>
              <a:t>offering </a:t>
            </a:r>
            <a:r>
              <a:rPr dirty="0" sz="1000" spc="-90">
                <a:solidFill>
                  <a:srgbClr val="808285"/>
                </a:solidFill>
                <a:latin typeface="Arial"/>
                <a:cs typeface="Arial"/>
              </a:rPr>
              <a:t>to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each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Customer </a:t>
            </a: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Segment? 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Which customer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needs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we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14">
                <a:solidFill>
                  <a:srgbClr val="808285"/>
                </a:solidFill>
                <a:latin typeface="Arial"/>
                <a:cs typeface="Arial"/>
              </a:rPr>
              <a:t>satisfying?</a:t>
            </a:r>
            <a:endParaRPr sz="1000">
              <a:latin typeface="Arial"/>
              <a:cs typeface="Arial"/>
            </a:endParaRPr>
          </a:p>
          <a:p>
            <a:pPr marL="12700" marR="2952750">
              <a:lnSpc>
                <a:spcPct val="100000"/>
              </a:lnSpc>
              <a:spcBef>
                <a:spcPts val="330"/>
              </a:spcBef>
            </a:pPr>
            <a:r>
              <a:rPr dirty="0" sz="450" spc="10" b="1">
                <a:solidFill>
                  <a:srgbClr val="58595B"/>
                </a:solidFill>
                <a:latin typeface="Georgia"/>
                <a:cs typeface="Georgia"/>
              </a:rPr>
              <a:t>char</a:t>
            </a:r>
            <a:r>
              <a:rPr dirty="0" sz="450" spc="5" b="1">
                <a:solidFill>
                  <a:srgbClr val="58595B"/>
                </a:solidFill>
                <a:latin typeface="Georgia"/>
                <a:cs typeface="Georgia"/>
              </a:rPr>
              <a:t>a</a:t>
            </a:r>
            <a:r>
              <a:rPr dirty="0" sz="450" spc="25" b="1">
                <a:solidFill>
                  <a:srgbClr val="58595B"/>
                </a:solidFill>
                <a:latin typeface="Georgia"/>
                <a:cs typeface="Georgia"/>
              </a:rPr>
              <a:t>cteri</a:t>
            </a:r>
            <a:r>
              <a:rPr dirty="0" sz="450" spc="25" b="1">
                <a:solidFill>
                  <a:srgbClr val="58595B"/>
                </a:solidFill>
                <a:latin typeface="Georgia"/>
                <a:cs typeface="Georgia"/>
              </a:rPr>
              <a:t>s</a:t>
            </a:r>
            <a:r>
              <a:rPr dirty="0" sz="450" spc="25" b="1">
                <a:solidFill>
                  <a:srgbClr val="58595B"/>
                </a:solidFill>
                <a:latin typeface="Georgia"/>
                <a:cs typeface="Georgia"/>
              </a:rPr>
              <a:t>tics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Newness 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Performance  </a:t>
            </a: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Customization</a:t>
            </a:r>
            <a:endParaRPr sz="450">
              <a:latin typeface="Georgia"/>
              <a:cs typeface="Georgia"/>
            </a:endParaRPr>
          </a:p>
          <a:p>
            <a:pPr marL="12700" marR="2837180">
              <a:lnSpc>
                <a:spcPct val="100000"/>
              </a:lnSpc>
              <a:spcBef>
                <a:spcPts val="35"/>
              </a:spcBef>
            </a:pP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“Getting the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Job</a:t>
            </a:r>
            <a:r>
              <a:rPr dirty="0" sz="450" spc="-7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Done” 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Design</a:t>
            </a:r>
            <a:endParaRPr sz="450">
              <a:latin typeface="Georgia"/>
              <a:cs typeface="Georgia"/>
            </a:endParaRPr>
          </a:p>
          <a:p>
            <a:pPr marL="12700" marR="3085465">
              <a:lnSpc>
                <a:spcPct val="100000"/>
              </a:lnSpc>
              <a:spcBef>
                <a:spcPts val="20"/>
              </a:spcBef>
            </a:pP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B</a:t>
            </a:r>
            <a:r>
              <a:rPr dirty="0" sz="450" spc="-30" i="1">
                <a:solidFill>
                  <a:srgbClr val="58595B"/>
                </a:solidFill>
                <a:latin typeface="Georgia"/>
                <a:cs typeface="Georgia"/>
              </a:rPr>
              <a:t>r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and/</a:t>
            </a:r>
            <a:r>
              <a:rPr dirty="0" sz="450" spc="-15" i="1">
                <a:solidFill>
                  <a:srgbClr val="58595B"/>
                </a:solidFill>
                <a:latin typeface="Georgia"/>
                <a:cs typeface="Georgia"/>
              </a:rPr>
              <a:t>S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tatus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Price</a:t>
            </a:r>
            <a:endParaRPr sz="450">
              <a:latin typeface="Georgia"/>
              <a:cs typeface="Georgia"/>
            </a:endParaRPr>
          </a:p>
          <a:p>
            <a:pPr algn="just" marL="12700" marR="3040380">
              <a:lnSpc>
                <a:spcPct val="100000"/>
              </a:lnSpc>
              <a:spcBef>
                <a:spcPts val="20"/>
              </a:spcBef>
            </a:pP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Cost</a:t>
            </a:r>
            <a:r>
              <a:rPr dirty="0" sz="450" spc="-6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Reduction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Risk</a:t>
            </a:r>
            <a:r>
              <a:rPr dirty="0" sz="450" spc="-6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Reduction  Accessibility</a:t>
            </a:r>
            <a:endParaRPr sz="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Convenience/Usability</a:t>
            </a:r>
            <a:endParaRPr sz="45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7929" y="1648678"/>
            <a:ext cx="2259330" cy="148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50" i="1">
                <a:solidFill>
                  <a:srgbClr val="231F20"/>
                </a:solidFill>
                <a:latin typeface="Times New Roman"/>
                <a:cs typeface="Times New Roman"/>
              </a:rPr>
              <a:t>Key</a:t>
            </a:r>
            <a:r>
              <a:rPr dirty="0" sz="2400" spc="-105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25" i="1">
                <a:solidFill>
                  <a:srgbClr val="231F20"/>
                </a:solidFill>
                <a:latin typeface="Times New Roman"/>
                <a:cs typeface="Times New Roman"/>
              </a:rPr>
              <a:t>Activities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1040"/>
              </a:lnSpc>
              <a:spcBef>
                <a:spcPts val="1925"/>
              </a:spcBef>
            </a:pP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What </a:t>
            </a:r>
            <a:r>
              <a:rPr dirty="0" sz="1000" spc="-175">
                <a:solidFill>
                  <a:srgbClr val="808285"/>
                </a:solidFill>
                <a:latin typeface="Arial"/>
                <a:cs typeface="Arial"/>
              </a:rPr>
              <a:t>Key </a:t>
            </a:r>
            <a:r>
              <a:rPr dirty="0" sz="1000" spc="-100">
                <a:solidFill>
                  <a:srgbClr val="808285"/>
                </a:solidFill>
                <a:latin typeface="Arial"/>
                <a:cs typeface="Arial"/>
              </a:rPr>
              <a:t>Activities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do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Value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Propositions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require? 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05">
                <a:solidFill>
                  <a:srgbClr val="808285"/>
                </a:solidFill>
                <a:latin typeface="Arial"/>
                <a:cs typeface="Arial"/>
              </a:rPr>
              <a:t>Distribution</a:t>
            </a: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70">
                <a:solidFill>
                  <a:srgbClr val="808285"/>
                </a:solidFill>
                <a:latin typeface="Arial"/>
                <a:cs typeface="Arial"/>
              </a:rPr>
              <a:t>Channels?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Customer</a:t>
            </a:r>
            <a:r>
              <a:rPr dirty="0" sz="1000" spc="-105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Relationships?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20"/>
              </a:lnSpc>
            </a:pPr>
            <a:r>
              <a:rPr dirty="0" sz="1000" spc="-180">
                <a:solidFill>
                  <a:srgbClr val="808285"/>
                </a:solidFill>
                <a:latin typeface="Arial"/>
                <a:cs typeface="Arial"/>
              </a:rPr>
              <a:t>Revenue</a:t>
            </a:r>
            <a:r>
              <a:rPr dirty="0" sz="1000" spc="-105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streams?</a:t>
            </a:r>
            <a:endParaRPr sz="1000">
              <a:latin typeface="Arial"/>
              <a:cs typeface="Arial"/>
            </a:endParaRPr>
          </a:p>
          <a:p>
            <a:pPr marL="12700" marR="1755775">
              <a:lnSpc>
                <a:spcPct val="100000"/>
              </a:lnSpc>
              <a:spcBef>
                <a:spcPts val="350"/>
              </a:spcBef>
            </a:pPr>
            <a:r>
              <a:rPr dirty="0" sz="450" spc="15" b="1">
                <a:solidFill>
                  <a:srgbClr val="58595B"/>
                </a:solidFill>
                <a:latin typeface="Georgia"/>
                <a:cs typeface="Georgia"/>
              </a:rPr>
              <a:t>categories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Production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Problem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Solving  </a:t>
            </a:r>
            <a:r>
              <a:rPr dirty="0" sz="450" spc="10" i="1">
                <a:solidFill>
                  <a:srgbClr val="58595B"/>
                </a:solidFill>
                <a:latin typeface="Georgia"/>
                <a:cs typeface="Georgia"/>
              </a:rPr>
              <a:t>P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latform/</a:t>
            </a:r>
            <a:r>
              <a:rPr dirty="0" sz="450" spc="-20" i="1">
                <a:solidFill>
                  <a:srgbClr val="58595B"/>
                </a:solidFill>
                <a:latin typeface="Georgia"/>
                <a:cs typeface="Georgia"/>
              </a:rPr>
              <a:t>N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etwo</a:t>
            </a:r>
            <a:r>
              <a:rPr dirty="0" sz="450" spc="-10" i="1">
                <a:solidFill>
                  <a:srgbClr val="58595B"/>
                </a:solidFill>
                <a:latin typeface="Georgia"/>
                <a:cs typeface="Georgia"/>
              </a:rPr>
              <a:t>r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k</a:t>
            </a:r>
            <a:endParaRPr sz="45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7929" y="5663575"/>
            <a:ext cx="2298065" cy="1372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50" i="1">
                <a:solidFill>
                  <a:srgbClr val="231F20"/>
                </a:solidFill>
                <a:latin typeface="Times New Roman"/>
                <a:cs typeface="Times New Roman"/>
              </a:rPr>
              <a:t>Key</a:t>
            </a:r>
            <a:r>
              <a:rPr dirty="0" sz="2400" spc="-105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65" i="1">
                <a:solidFill>
                  <a:srgbClr val="231F20"/>
                </a:solidFill>
                <a:latin typeface="Times New Roman"/>
                <a:cs typeface="Times New Roman"/>
              </a:rPr>
              <a:t>Resources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1040"/>
              </a:lnSpc>
              <a:spcBef>
                <a:spcPts val="1515"/>
              </a:spcBef>
            </a:pP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What </a:t>
            </a:r>
            <a:r>
              <a:rPr dirty="0" sz="1000" spc="-175">
                <a:solidFill>
                  <a:srgbClr val="808285"/>
                </a:solidFill>
                <a:latin typeface="Arial"/>
                <a:cs typeface="Arial"/>
              </a:rPr>
              <a:t>Key </a:t>
            </a:r>
            <a:r>
              <a:rPr dirty="0" sz="1000" spc="-170">
                <a:solidFill>
                  <a:srgbClr val="808285"/>
                </a:solidFill>
                <a:latin typeface="Arial"/>
                <a:cs typeface="Arial"/>
              </a:rPr>
              <a:t>Resources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do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Value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Propositions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require? 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05">
                <a:solidFill>
                  <a:srgbClr val="808285"/>
                </a:solidFill>
                <a:latin typeface="Arial"/>
                <a:cs typeface="Arial"/>
              </a:rPr>
              <a:t>Distribution </a:t>
            </a:r>
            <a:r>
              <a:rPr dirty="0" sz="1000" spc="-170">
                <a:solidFill>
                  <a:srgbClr val="808285"/>
                </a:solidFill>
                <a:latin typeface="Arial"/>
                <a:cs typeface="Arial"/>
              </a:rPr>
              <a:t>Channels? </a:t>
            </a:r>
            <a:r>
              <a:rPr dirty="0" sz="1000" spc="-155">
                <a:solidFill>
                  <a:srgbClr val="808285"/>
                </a:solidFill>
                <a:latin typeface="Arial"/>
                <a:cs typeface="Arial"/>
              </a:rPr>
              <a:t>Customer</a:t>
            </a:r>
            <a:r>
              <a:rPr dirty="0" sz="1000" spc="-20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Relationships?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dirty="0" sz="1000" spc="-180">
                <a:solidFill>
                  <a:srgbClr val="808285"/>
                </a:solidFill>
                <a:latin typeface="Arial"/>
                <a:cs typeface="Arial"/>
              </a:rPr>
              <a:t>Revenue</a:t>
            </a:r>
            <a:r>
              <a:rPr dirty="0" sz="1000" spc="-105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Streams?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450" spc="10" b="1">
                <a:solidFill>
                  <a:srgbClr val="58595B"/>
                </a:solidFill>
                <a:latin typeface="Georgia"/>
                <a:cs typeface="Georgia"/>
              </a:rPr>
              <a:t>types </a:t>
            </a:r>
            <a:r>
              <a:rPr dirty="0" sz="450" spc="35" b="1">
                <a:solidFill>
                  <a:srgbClr val="58595B"/>
                </a:solidFill>
                <a:latin typeface="Georgia"/>
                <a:cs typeface="Georgia"/>
              </a:rPr>
              <a:t>of</a:t>
            </a:r>
            <a:r>
              <a:rPr dirty="0" sz="450" spc="-45" b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10" b="1">
                <a:solidFill>
                  <a:srgbClr val="58595B"/>
                </a:solidFill>
                <a:latin typeface="Georgia"/>
                <a:cs typeface="Georgia"/>
              </a:rPr>
              <a:t>resources</a:t>
            </a:r>
            <a:endParaRPr sz="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Physical</a:t>
            </a:r>
            <a:endParaRPr sz="450">
              <a:latin typeface="Georgia"/>
              <a:cs typeface="Georgia"/>
            </a:endParaRPr>
          </a:p>
          <a:p>
            <a:pPr marL="12700" marR="1121410">
              <a:lnSpc>
                <a:spcPct val="100000"/>
              </a:lnSpc>
              <a:spcBef>
                <a:spcPts val="10"/>
              </a:spcBef>
            </a:pP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Intellectual </a:t>
            </a:r>
            <a:r>
              <a:rPr dirty="0" sz="450" spc="-10" i="1">
                <a:solidFill>
                  <a:srgbClr val="58595B"/>
                </a:solidFill>
                <a:latin typeface="Georgia"/>
                <a:cs typeface="Georgia"/>
              </a:rPr>
              <a:t>(brand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patents, copyrights, data)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Human</a:t>
            </a:r>
            <a:endParaRPr sz="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Financial</a:t>
            </a:r>
            <a:endParaRPr sz="45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797" y="1648678"/>
            <a:ext cx="2235835" cy="148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50" i="1">
                <a:solidFill>
                  <a:srgbClr val="231F20"/>
                </a:solidFill>
                <a:latin typeface="Times New Roman"/>
                <a:cs typeface="Times New Roman"/>
              </a:rPr>
              <a:t>Key</a:t>
            </a:r>
            <a:r>
              <a:rPr dirty="0" sz="2400" spc="-105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45" i="1">
                <a:solidFill>
                  <a:srgbClr val="231F20"/>
                </a:solidFill>
                <a:latin typeface="Times New Roman"/>
                <a:cs typeface="Times New Roman"/>
              </a:rPr>
              <a:t>Partners</a:t>
            </a:r>
            <a:endParaRPr sz="2400">
              <a:latin typeface="Times New Roman"/>
              <a:cs typeface="Times New Roman"/>
            </a:endParaRPr>
          </a:p>
          <a:p>
            <a:pPr marL="12700" marR="1108075">
              <a:lnSpc>
                <a:spcPts val="1040"/>
              </a:lnSpc>
              <a:spcBef>
                <a:spcPts val="1925"/>
              </a:spcBef>
            </a:pP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Who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75">
                <a:solidFill>
                  <a:srgbClr val="808285"/>
                </a:solidFill>
                <a:latin typeface="Arial"/>
                <a:cs typeface="Arial"/>
              </a:rPr>
              <a:t>Key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Partners?  </a:t>
            </a:r>
            <a:r>
              <a:rPr dirty="0" sz="1000" spc="-165">
                <a:solidFill>
                  <a:srgbClr val="808285"/>
                </a:solidFill>
                <a:latin typeface="Arial"/>
                <a:cs typeface="Arial"/>
              </a:rPr>
              <a:t>Who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60">
                <a:solidFill>
                  <a:srgbClr val="808285"/>
                </a:solidFill>
                <a:latin typeface="Arial"/>
                <a:cs typeface="Arial"/>
              </a:rPr>
              <a:t>key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suppliers?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Which </a:t>
            </a:r>
            <a:r>
              <a:rPr dirty="0" sz="1000" spc="-175">
                <a:solidFill>
                  <a:srgbClr val="808285"/>
                </a:solidFill>
                <a:latin typeface="Arial"/>
                <a:cs typeface="Arial"/>
              </a:rPr>
              <a:t>Key </a:t>
            </a:r>
            <a:r>
              <a:rPr dirty="0" sz="1000" spc="-170">
                <a:solidFill>
                  <a:srgbClr val="808285"/>
                </a:solidFill>
                <a:latin typeface="Arial"/>
                <a:cs typeface="Arial"/>
              </a:rPr>
              <a:t>Resources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we 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acquiring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from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partners?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20"/>
              </a:lnSpc>
            </a:pP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Which </a:t>
            </a:r>
            <a:r>
              <a:rPr dirty="0" sz="1000" spc="-175">
                <a:solidFill>
                  <a:srgbClr val="808285"/>
                </a:solidFill>
                <a:latin typeface="Arial"/>
                <a:cs typeface="Arial"/>
              </a:rPr>
              <a:t>Key </a:t>
            </a:r>
            <a:r>
              <a:rPr dirty="0" sz="1000" spc="-100">
                <a:solidFill>
                  <a:srgbClr val="808285"/>
                </a:solidFill>
                <a:latin typeface="Arial"/>
                <a:cs typeface="Arial"/>
              </a:rPr>
              <a:t>Activities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do 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partners</a:t>
            </a:r>
            <a:r>
              <a:rPr dirty="0" sz="1000" spc="-6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perform?</a:t>
            </a:r>
            <a:endParaRPr sz="1000">
              <a:latin typeface="Arial"/>
              <a:cs typeface="Arial"/>
            </a:endParaRPr>
          </a:p>
          <a:p>
            <a:pPr marL="12700" marR="1318895">
              <a:lnSpc>
                <a:spcPct val="100000"/>
              </a:lnSpc>
              <a:spcBef>
                <a:spcPts val="350"/>
              </a:spcBef>
            </a:pPr>
            <a:r>
              <a:rPr dirty="0" sz="450" spc="5" b="1">
                <a:solidFill>
                  <a:srgbClr val="58595B"/>
                </a:solidFill>
                <a:latin typeface="Georgia"/>
                <a:cs typeface="Georgia"/>
              </a:rPr>
              <a:t>motivations</a:t>
            </a:r>
            <a:r>
              <a:rPr dirty="0" sz="450" spc="-45" b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40" b="1">
                <a:solidFill>
                  <a:srgbClr val="58595B"/>
                </a:solidFill>
                <a:latin typeface="Georgia"/>
                <a:cs typeface="Georgia"/>
              </a:rPr>
              <a:t>for</a:t>
            </a:r>
            <a:r>
              <a:rPr dirty="0" sz="450" spc="-45" b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b="1">
                <a:solidFill>
                  <a:srgbClr val="58595B"/>
                </a:solidFill>
                <a:latin typeface="Georgia"/>
                <a:cs typeface="Georgia"/>
              </a:rPr>
              <a:t>partnerships:  </a:t>
            </a: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Optimization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and economy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Reduction of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risk and</a:t>
            </a:r>
            <a:r>
              <a:rPr dirty="0" sz="450" spc="-5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uncertainty</a:t>
            </a:r>
            <a:endParaRPr sz="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Acquisition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of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particular resources and</a:t>
            </a:r>
            <a:r>
              <a:rPr dirty="0" sz="450" spc="-2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activities</a:t>
            </a:r>
            <a:endParaRPr sz="4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346" y="9782073"/>
            <a:ext cx="2874010" cy="15817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40" i="1">
                <a:solidFill>
                  <a:srgbClr val="231F20"/>
                </a:solidFill>
                <a:latin typeface="Times New Roman"/>
                <a:cs typeface="Times New Roman"/>
              </a:rPr>
              <a:t>Cost</a:t>
            </a:r>
            <a:r>
              <a:rPr dirty="0" sz="2400" spc="-190" i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15" i="1">
                <a:solidFill>
                  <a:srgbClr val="231F20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  <a:p>
            <a:pPr marL="12700" marR="87630">
              <a:lnSpc>
                <a:spcPts val="1040"/>
              </a:lnSpc>
              <a:spcBef>
                <a:spcPts val="955"/>
              </a:spcBef>
            </a:pP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What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20">
                <a:solidFill>
                  <a:srgbClr val="808285"/>
                </a:solidFill>
                <a:latin typeface="Arial"/>
                <a:cs typeface="Arial"/>
              </a:rPr>
              <a:t>the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most </a:t>
            </a:r>
            <a:r>
              <a:rPr dirty="0" sz="1000" spc="-110">
                <a:solidFill>
                  <a:srgbClr val="808285"/>
                </a:solidFill>
                <a:latin typeface="Arial"/>
                <a:cs typeface="Arial"/>
              </a:rPr>
              <a:t>important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costs </a:t>
            </a:r>
            <a:r>
              <a:rPr dirty="0" sz="1000" spc="-125">
                <a:solidFill>
                  <a:srgbClr val="808285"/>
                </a:solidFill>
                <a:latin typeface="Arial"/>
                <a:cs typeface="Arial"/>
              </a:rPr>
              <a:t>inherent </a:t>
            </a:r>
            <a:r>
              <a:rPr dirty="0" sz="1000" spc="-105">
                <a:solidFill>
                  <a:srgbClr val="808285"/>
                </a:solidFill>
                <a:latin typeface="Arial"/>
                <a:cs typeface="Arial"/>
              </a:rPr>
              <a:t>in </a:t>
            </a:r>
            <a:r>
              <a:rPr dirty="0" sz="1000" spc="-130">
                <a:solidFill>
                  <a:srgbClr val="808285"/>
                </a:solidFill>
                <a:latin typeface="Arial"/>
                <a:cs typeface="Arial"/>
              </a:rPr>
              <a:t>our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business </a:t>
            </a:r>
            <a:r>
              <a:rPr dirty="0" sz="1000" spc="-145">
                <a:solidFill>
                  <a:srgbClr val="808285"/>
                </a:solidFill>
                <a:latin typeface="Arial"/>
                <a:cs typeface="Arial"/>
              </a:rPr>
              <a:t>model?  </a:t>
            </a: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Which </a:t>
            </a:r>
            <a:r>
              <a:rPr dirty="0" sz="1000" spc="-175">
                <a:solidFill>
                  <a:srgbClr val="808285"/>
                </a:solidFill>
                <a:latin typeface="Arial"/>
                <a:cs typeface="Arial"/>
              </a:rPr>
              <a:t>Key </a:t>
            </a:r>
            <a:r>
              <a:rPr dirty="0" sz="1000" spc="-170">
                <a:solidFill>
                  <a:srgbClr val="808285"/>
                </a:solidFill>
                <a:latin typeface="Arial"/>
                <a:cs typeface="Arial"/>
              </a:rPr>
              <a:t>Resources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most</a:t>
            </a:r>
            <a:r>
              <a:rPr dirty="0" sz="1000" spc="-21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expensive?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dirty="0" sz="1000" spc="-140">
                <a:solidFill>
                  <a:srgbClr val="808285"/>
                </a:solidFill>
                <a:latin typeface="Arial"/>
                <a:cs typeface="Arial"/>
              </a:rPr>
              <a:t>Which </a:t>
            </a:r>
            <a:r>
              <a:rPr dirty="0" sz="1000" spc="-175">
                <a:solidFill>
                  <a:srgbClr val="808285"/>
                </a:solidFill>
                <a:latin typeface="Arial"/>
                <a:cs typeface="Arial"/>
              </a:rPr>
              <a:t>Key </a:t>
            </a:r>
            <a:r>
              <a:rPr dirty="0" sz="1000" spc="-100">
                <a:solidFill>
                  <a:srgbClr val="808285"/>
                </a:solidFill>
                <a:latin typeface="Arial"/>
                <a:cs typeface="Arial"/>
              </a:rPr>
              <a:t>Activities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are </a:t>
            </a:r>
            <a:r>
              <a:rPr dirty="0" sz="1000" spc="-135">
                <a:solidFill>
                  <a:srgbClr val="808285"/>
                </a:solidFill>
                <a:latin typeface="Arial"/>
                <a:cs typeface="Arial"/>
              </a:rPr>
              <a:t>most</a:t>
            </a:r>
            <a:r>
              <a:rPr dirty="0" sz="1000" spc="-170">
                <a:solidFill>
                  <a:srgbClr val="808285"/>
                </a:solidFill>
                <a:latin typeface="Arial"/>
                <a:cs typeface="Arial"/>
              </a:rPr>
              <a:t> </a:t>
            </a:r>
            <a:r>
              <a:rPr dirty="0" sz="1000" spc="-150">
                <a:solidFill>
                  <a:srgbClr val="808285"/>
                </a:solidFill>
                <a:latin typeface="Arial"/>
                <a:cs typeface="Arial"/>
              </a:rPr>
              <a:t>expensive?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450" b="1">
                <a:solidFill>
                  <a:srgbClr val="58595B"/>
                </a:solidFill>
                <a:latin typeface="Georgia"/>
                <a:cs typeface="Georgia"/>
              </a:rPr>
              <a:t>is </a:t>
            </a:r>
            <a:r>
              <a:rPr dirty="0" sz="450" spc="5" b="1">
                <a:solidFill>
                  <a:srgbClr val="58595B"/>
                </a:solidFill>
                <a:latin typeface="Georgia"/>
                <a:cs typeface="Georgia"/>
              </a:rPr>
              <a:t>your </a:t>
            </a:r>
            <a:r>
              <a:rPr dirty="0" sz="450" spc="-10" b="1">
                <a:solidFill>
                  <a:srgbClr val="58595B"/>
                </a:solidFill>
                <a:latin typeface="Georgia"/>
                <a:cs typeface="Georgia"/>
              </a:rPr>
              <a:t>business</a:t>
            </a:r>
            <a:r>
              <a:rPr dirty="0" sz="450" spc="-55" b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-20" b="1">
                <a:solidFill>
                  <a:srgbClr val="58595B"/>
                </a:solidFill>
                <a:latin typeface="Georgia"/>
                <a:cs typeface="Georgia"/>
              </a:rPr>
              <a:t>more:</a:t>
            </a:r>
            <a:endParaRPr sz="45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Cost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Driven (leanest cost structure,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low price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value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proposition,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maximum automation, extensive outsourcing)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Value Driven </a:t>
            </a: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(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focused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on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value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creation, premium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value</a:t>
            </a:r>
            <a:r>
              <a:rPr dirty="0" sz="450" spc="-7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proposition)</a:t>
            </a:r>
            <a:endParaRPr sz="4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50" spc="-10" b="1">
                <a:solidFill>
                  <a:srgbClr val="58595B"/>
                </a:solidFill>
                <a:latin typeface="Georgia"/>
                <a:cs typeface="Georgia"/>
              </a:rPr>
              <a:t>sample</a:t>
            </a:r>
            <a:r>
              <a:rPr dirty="0" sz="450" spc="-20" b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15" b="1">
                <a:solidFill>
                  <a:srgbClr val="58595B"/>
                </a:solidFill>
                <a:latin typeface="Georgia"/>
                <a:cs typeface="Georgia"/>
              </a:rPr>
              <a:t>characteristics:</a:t>
            </a:r>
            <a:endParaRPr sz="450">
              <a:latin typeface="Georgia"/>
              <a:cs typeface="Georgia"/>
            </a:endParaRPr>
          </a:p>
          <a:p>
            <a:pPr marL="12700" marR="1915160">
              <a:lnSpc>
                <a:spcPct val="100000"/>
              </a:lnSpc>
              <a:spcBef>
                <a:spcPts val="10"/>
              </a:spcBef>
            </a:pP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Fixed Costs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(salaries, rents,</a:t>
            </a:r>
            <a:r>
              <a:rPr dirty="0" sz="450" spc="-7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utilities) 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Variable</a:t>
            </a:r>
            <a:r>
              <a:rPr dirty="0" sz="450" spc="-1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costs</a:t>
            </a:r>
            <a:endParaRPr sz="450">
              <a:latin typeface="Georgia"/>
              <a:cs typeface="Georgia"/>
            </a:endParaRPr>
          </a:p>
          <a:p>
            <a:pPr marL="12700" marR="2354580">
              <a:lnSpc>
                <a:spcPct val="100000"/>
              </a:lnSpc>
              <a:spcBef>
                <a:spcPts val="20"/>
              </a:spcBef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Economies of scale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Economies of</a:t>
            </a:r>
            <a:r>
              <a:rPr dirty="0" sz="450" spc="-6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scope</a:t>
            </a:r>
            <a:endParaRPr sz="4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412" y="12769086"/>
            <a:ext cx="34270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 i="1">
                <a:solidFill>
                  <a:srgbClr val="231F20"/>
                </a:solidFill>
                <a:latin typeface="Times New Roman"/>
                <a:cs typeface="Times New Roman"/>
                <a:hlinkClick r:id="rId2"/>
              </a:rPr>
              <a:t>www.businessmodelgeneration.com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3230" y="454732"/>
            <a:ext cx="5980430" cy="6381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35"/>
              <a:t>The</a:t>
            </a:r>
            <a:r>
              <a:rPr dirty="0" spc="-254"/>
              <a:t> </a:t>
            </a:r>
            <a:r>
              <a:rPr dirty="0" spc="20"/>
              <a:t>Business</a:t>
            </a:r>
            <a:r>
              <a:rPr dirty="0" spc="-250"/>
              <a:t> </a:t>
            </a:r>
            <a:r>
              <a:rPr dirty="0" spc="45"/>
              <a:t>Model</a:t>
            </a:r>
            <a:r>
              <a:rPr dirty="0" spc="-254"/>
              <a:t> </a:t>
            </a:r>
            <a:r>
              <a:rPr dirty="0" spc="40"/>
              <a:t>Canvas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934920" y="505104"/>
            <a:ext cx="2165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60" b="1" i="1">
                <a:solidFill>
                  <a:srgbClr val="808285"/>
                </a:solidFill>
                <a:latin typeface="Times New Roman"/>
                <a:cs typeface="Times New Roman"/>
              </a:rPr>
              <a:t>On: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40644" y="952141"/>
            <a:ext cx="5721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20" b="1" i="1">
                <a:solidFill>
                  <a:srgbClr val="808285"/>
                </a:solidFill>
                <a:latin typeface="Times New Roman"/>
                <a:cs typeface="Times New Roman"/>
              </a:rPr>
              <a:t>Ite</a:t>
            </a:r>
            <a:r>
              <a:rPr dirty="0" sz="1100" b="1" i="1">
                <a:solidFill>
                  <a:srgbClr val="808285"/>
                </a:solidFill>
                <a:latin typeface="Times New Roman"/>
                <a:cs typeface="Times New Roman"/>
              </a:rPr>
              <a:t>r</a:t>
            </a:r>
            <a:r>
              <a:rPr dirty="0" sz="1100" spc="-5" b="1" i="1">
                <a:solidFill>
                  <a:srgbClr val="808285"/>
                </a:solidFill>
                <a:latin typeface="Times New Roman"/>
                <a:cs typeface="Times New Roman"/>
              </a:rPr>
              <a:t>ation: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816231" y="1671634"/>
            <a:ext cx="610797" cy="768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982276" y="1624143"/>
            <a:ext cx="821700" cy="744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686215" y="5634230"/>
            <a:ext cx="935081" cy="718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503983" y="2191935"/>
            <a:ext cx="35560" cy="24130"/>
          </a:xfrm>
          <a:custGeom>
            <a:avLst/>
            <a:gdLst/>
            <a:ahLst/>
            <a:cxnLst/>
            <a:rect l="l" t="t" r="r" b="b"/>
            <a:pathLst>
              <a:path w="35559" h="24130">
                <a:moveTo>
                  <a:pt x="15465" y="0"/>
                </a:moveTo>
                <a:lnTo>
                  <a:pt x="5840" y="125"/>
                </a:lnTo>
                <a:lnTo>
                  <a:pt x="7255" y="11282"/>
                </a:lnTo>
                <a:lnTo>
                  <a:pt x="5010" y="18778"/>
                </a:lnTo>
                <a:lnTo>
                  <a:pt x="0" y="23506"/>
                </a:lnTo>
                <a:lnTo>
                  <a:pt x="11902" y="22989"/>
                </a:lnTo>
                <a:lnTo>
                  <a:pt x="22529" y="21196"/>
                </a:lnTo>
                <a:lnTo>
                  <a:pt x="30658" y="16906"/>
                </a:lnTo>
                <a:lnTo>
                  <a:pt x="35065" y="8893"/>
                </a:lnTo>
                <a:lnTo>
                  <a:pt x="29932" y="4529"/>
                </a:lnTo>
                <a:lnTo>
                  <a:pt x="23447" y="1516"/>
                </a:lnTo>
                <a:lnTo>
                  <a:pt x="154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033445" y="2217697"/>
            <a:ext cx="55880" cy="24130"/>
          </a:xfrm>
          <a:custGeom>
            <a:avLst/>
            <a:gdLst/>
            <a:ahLst/>
            <a:cxnLst/>
            <a:rect l="l" t="t" r="r" b="b"/>
            <a:pathLst>
              <a:path w="55880" h="24130">
                <a:moveTo>
                  <a:pt x="17761" y="0"/>
                </a:moveTo>
                <a:lnTo>
                  <a:pt x="0" y="6508"/>
                </a:lnTo>
                <a:lnTo>
                  <a:pt x="8325" y="16447"/>
                </a:lnTo>
                <a:lnTo>
                  <a:pt x="21511" y="21525"/>
                </a:lnTo>
                <a:lnTo>
                  <a:pt x="37823" y="23477"/>
                </a:lnTo>
                <a:lnTo>
                  <a:pt x="55526" y="24041"/>
                </a:lnTo>
                <a:lnTo>
                  <a:pt x="48179" y="8056"/>
                </a:lnTo>
                <a:lnTo>
                  <a:pt x="34706" y="279"/>
                </a:lnTo>
                <a:lnTo>
                  <a:pt x="177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211738" y="2239286"/>
            <a:ext cx="125730" cy="11430"/>
          </a:xfrm>
          <a:custGeom>
            <a:avLst/>
            <a:gdLst/>
            <a:ahLst/>
            <a:cxnLst/>
            <a:rect l="l" t="t" r="r" b="b"/>
            <a:pathLst>
              <a:path w="125730" h="11430">
                <a:moveTo>
                  <a:pt x="69451" y="11168"/>
                </a:moveTo>
                <a:lnTo>
                  <a:pt x="33556" y="11168"/>
                </a:lnTo>
                <a:lnTo>
                  <a:pt x="67306" y="11311"/>
                </a:lnTo>
                <a:lnTo>
                  <a:pt x="69451" y="11168"/>
                </a:lnTo>
                <a:close/>
              </a:path>
              <a:path w="125730" h="11430">
                <a:moveTo>
                  <a:pt x="59421" y="0"/>
                </a:moveTo>
                <a:lnTo>
                  <a:pt x="28391" y="2941"/>
                </a:lnTo>
                <a:lnTo>
                  <a:pt x="0" y="11220"/>
                </a:lnTo>
                <a:lnTo>
                  <a:pt x="69451" y="11168"/>
                </a:lnTo>
                <a:lnTo>
                  <a:pt x="98820" y="9216"/>
                </a:lnTo>
                <a:lnTo>
                  <a:pt x="125666" y="2452"/>
                </a:lnTo>
                <a:lnTo>
                  <a:pt x="92156" y="476"/>
                </a:lnTo>
                <a:lnTo>
                  <a:pt x="594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000464" y="1680608"/>
            <a:ext cx="532765" cy="506095"/>
          </a:xfrm>
          <a:custGeom>
            <a:avLst/>
            <a:gdLst/>
            <a:ahLst/>
            <a:cxnLst/>
            <a:rect l="l" t="t" r="r" b="b"/>
            <a:pathLst>
              <a:path w="532765" h="506094">
                <a:moveTo>
                  <a:pt x="108993" y="37993"/>
                </a:moveTo>
                <a:lnTo>
                  <a:pt x="60742" y="59611"/>
                </a:lnTo>
                <a:lnTo>
                  <a:pt x="27157" y="99364"/>
                </a:lnTo>
                <a:lnTo>
                  <a:pt x="8113" y="140033"/>
                </a:lnTo>
                <a:lnTo>
                  <a:pt x="0" y="182957"/>
                </a:lnTo>
                <a:lnTo>
                  <a:pt x="1355" y="226952"/>
                </a:lnTo>
                <a:lnTo>
                  <a:pt x="10718" y="270835"/>
                </a:lnTo>
                <a:lnTo>
                  <a:pt x="26629" y="313422"/>
                </a:lnTo>
                <a:lnTo>
                  <a:pt x="47625" y="353529"/>
                </a:lnTo>
                <a:lnTo>
                  <a:pt x="72247" y="389973"/>
                </a:lnTo>
                <a:lnTo>
                  <a:pt x="99033" y="421571"/>
                </a:lnTo>
                <a:lnTo>
                  <a:pt x="149224" y="463572"/>
                </a:lnTo>
                <a:lnTo>
                  <a:pt x="215540" y="499788"/>
                </a:lnTo>
                <a:lnTo>
                  <a:pt x="243423" y="505588"/>
                </a:lnTo>
                <a:lnTo>
                  <a:pt x="273903" y="493887"/>
                </a:lnTo>
                <a:lnTo>
                  <a:pt x="302864" y="470067"/>
                </a:lnTo>
                <a:lnTo>
                  <a:pt x="322686" y="450061"/>
                </a:lnTo>
                <a:lnTo>
                  <a:pt x="298946" y="450061"/>
                </a:lnTo>
                <a:lnTo>
                  <a:pt x="319178" y="430965"/>
                </a:lnTo>
                <a:lnTo>
                  <a:pt x="361127" y="394356"/>
                </a:lnTo>
                <a:lnTo>
                  <a:pt x="401940" y="345587"/>
                </a:lnTo>
                <a:lnTo>
                  <a:pt x="438959" y="284054"/>
                </a:lnTo>
                <a:lnTo>
                  <a:pt x="459682" y="254256"/>
                </a:lnTo>
                <a:lnTo>
                  <a:pt x="498081" y="254256"/>
                </a:lnTo>
                <a:lnTo>
                  <a:pt x="512229" y="228836"/>
                </a:lnTo>
                <a:lnTo>
                  <a:pt x="528159" y="181039"/>
                </a:lnTo>
                <a:lnTo>
                  <a:pt x="532745" y="128590"/>
                </a:lnTo>
                <a:lnTo>
                  <a:pt x="527938" y="102288"/>
                </a:lnTo>
                <a:lnTo>
                  <a:pt x="255112" y="102288"/>
                </a:lnTo>
                <a:lnTo>
                  <a:pt x="225299" y="77475"/>
                </a:lnTo>
                <a:lnTo>
                  <a:pt x="190909" y="56074"/>
                </a:lnTo>
                <a:lnTo>
                  <a:pt x="152090" y="41706"/>
                </a:lnTo>
                <a:lnTo>
                  <a:pt x="108993" y="37993"/>
                </a:lnTo>
                <a:close/>
              </a:path>
              <a:path w="532765" h="506094">
                <a:moveTo>
                  <a:pt x="351553" y="423760"/>
                </a:moveTo>
                <a:lnTo>
                  <a:pt x="341021" y="429138"/>
                </a:lnTo>
                <a:lnTo>
                  <a:pt x="327534" y="439193"/>
                </a:lnTo>
                <a:lnTo>
                  <a:pt x="312905" y="448107"/>
                </a:lnTo>
                <a:lnTo>
                  <a:pt x="298946" y="450061"/>
                </a:lnTo>
                <a:lnTo>
                  <a:pt x="322686" y="450061"/>
                </a:lnTo>
                <a:lnTo>
                  <a:pt x="329138" y="443550"/>
                </a:lnTo>
                <a:lnTo>
                  <a:pt x="351553" y="423760"/>
                </a:lnTo>
                <a:close/>
              </a:path>
              <a:path w="532765" h="506094">
                <a:moveTo>
                  <a:pt x="498081" y="254256"/>
                </a:moveTo>
                <a:lnTo>
                  <a:pt x="459682" y="254256"/>
                </a:lnTo>
                <a:lnTo>
                  <a:pt x="444642" y="299949"/>
                </a:lnTo>
                <a:lnTo>
                  <a:pt x="421590" y="339637"/>
                </a:lnTo>
                <a:lnTo>
                  <a:pt x="395667" y="374626"/>
                </a:lnTo>
                <a:lnTo>
                  <a:pt x="372010" y="406223"/>
                </a:lnTo>
                <a:lnTo>
                  <a:pt x="397692" y="378179"/>
                </a:lnTo>
                <a:lnTo>
                  <a:pt x="427686" y="346652"/>
                </a:lnTo>
                <a:lnTo>
                  <a:pt x="458861" y="311408"/>
                </a:lnTo>
                <a:lnTo>
                  <a:pt x="488085" y="272215"/>
                </a:lnTo>
                <a:lnTo>
                  <a:pt x="498081" y="254256"/>
                </a:lnTo>
                <a:close/>
              </a:path>
              <a:path w="532765" h="506094">
                <a:moveTo>
                  <a:pt x="372010" y="0"/>
                </a:moveTo>
                <a:lnTo>
                  <a:pt x="331088" y="13005"/>
                </a:lnTo>
                <a:lnTo>
                  <a:pt x="301036" y="37327"/>
                </a:lnTo>
                <a:lnTo>
                  <a:pt x="277247" y="68557"/>
                </a:lnTo>
                <a:lnTo>
                  <a:pt x="255112" y="102288"/>
                </a:lnTo>
                <a:lnTo>
                  <a:pt x="527938" y="102288"/>
                </a:lnTo>
                <a:lnTo>
                  <a:pt x="503148" y="43902"/>
                </a:lnTo>
                <a:lnTo>
                  <a:pt x="470223" y="16082"/>
                </a:lnTo>
                <a:lnTo>
                  <a:pt x="426251" y="746"/>
                </a:lnTo>
                <a:lnTo>
                  <a:pt x="372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989643" y="1666010"/>
            <a:ext cx="564515" cy="597535"/>
          </a:xfrm>
          <a:custGeom>
            <a:avLst/>
            <a:gdLst/>
            <a:ahLst/>
            <a:cxnLst/>
            <a:rect l="l" t="t" r="r" b="b"/>
            <a:pathLst>
              <a:path w="564515" h="597535">
                <a:moveTo>
                  <a:pt x="168164" y="525723"/>
                </a:moveTo>
                <a:lnTo>
                  <a:pt x="114909" y="527252"/>
                </a:lnTo>
                <a:lnTo>
                  <a:pt x="65572" y="536944"/>
                </a:lnTo>
                <a:lnTo>
                  <a:pt x="26305" y="558191"/>
                </a:lnTo>
                <a:lnTo>
                  <a:pt x="51733" y="578031"/>
                </a:lnTo>
                <a:lnTo>
                  <a:pt x="89786" y="588976"/>
                </a:lnTo>
                <a:lnTo>
                  <a:pt x="133359" y="594026"/>
                </a:lnTo>
                <a:lnTo>
                  <a:pt x="175344" y="596181"/>
                </a:lnTo>
                <a:lnTo>
                  <a:pt x="229537" y="597349"/>
                </a:lnTo>
                <a:lnTo>
                  <a:pt x="284721" y="596289"/>
                </a:lnTo>
                <a:lnTo>
                  <a:pt x="339696" y="593185"/>
                </a:lnTo>
                <a:lnTo>
                  <a:pt x="393262" y="588218"/>
                </a:lnTo>
                <a:lnTo>
                  <a:pt x="421133" y="584583"/>
                </a:lnTo>
                <a:lnTo>
                  <a:pt x="289417" y="584583"/>
                </a:lnTo>
                <a:lnTo>
                  <a:pt x="222110" y="584492"/>
                </a:lnTo>
                <a:lnTo>
                  <a:pt x="250502" y="576214"/>
                </a:lnTo>
                <a:lnTo>
                  <a:pt x="255679" y="575724"/>
                </a:lnTo>
                <a:lnTo>
                  <a:pt x="99368" y="575724"/>
                </a:lnTo>
                <a:lnTo>
                  <a:pt x="81664" y="575158"/>
                </a:lnTo>
                <a:lnTo>
                  <a:pt x="65351" y="573206"/>
                </a:lnTo>
                <a:lnTo>
                  <a:pt x="52165" y="568130"/>
                </a:lnTo>
                <a:lnTo>
                  <a:pt x="43841" y="558191"/>
                </a:lnTo>
                <a:lnTo>
                  <a:pt x="61601" y="551683"/>
                </a:lnTo>
                <a:lnTo>
                  <a:pt x="551927" y="551683"/>
                </a:lnTo>
                <a:lnTo>
                  <a:pt x="553889" y="549422"/>
                </a:lnTo>
                <a:lnTo>
                  <a:pt x="514357" y="549422"/>
                </a:lnTo>
                <a:lnTo>
                  <a:pt x="519367" y="544695"/>
                </a:lnTo>
                <a:lnTo>
                  <a:pt x="521612" y="537199"/>
                </a:lnTo>
                <a:lnTo>
                  <a:pt x="520568" y="528965"/>
                </a:lnTo>
                <a:lnTo>
                  <a:pt x="219182" y="528965"/>
                </a:lnTo>
                <a:lnTo>
                  <a:pt x="168164" y="525723"/>
                </a:lnTo>
                <a:close/>
              </a:path>
              <a:path w="564515" h="597535">
                <a:moveTo>
                  <a:pt x="488407" y="573273"/>
                </a:moveTo>
                <a:lnTo>
                  <a:pt x="281532" y="573273"/>
                </a:lnTo>
                <a:lnTo>
                  <a:pt x="314267" y="573748"/>
                </a:lnTo>
                <a:lnTo>
                  <a:pt x="347776" y="575724"/>
                </a:lnTo>
                <a:lnTo>
                  <a:pt x="320930" y="582488"/>
                </a:lnTo>
                <a:lnTo>
                  <a:pt x="289417" y="584583"/>
                </a:lnTo>
                <a:lnTo>
                  <a:pt x="421133" y="584583"/>
                </a:lnTo>
                <a:lnTo>
                  <a:pt x="444217" y="581572"/>
                </a:lnTo>
                <a:lnTo>
                  <a:pt x="476328" y="576076"/>
                </a:lnTo>
                <a:lnTo>
                  <a:pt x="488407" y="573273"/>
                </a:lnTo>
                <a:close/>
              </a:path>
              <a:path w="564515" h="597535">
                <a:moveTo>
                  <a:pt x="255666" y="584440"/>
                </a:moveTo>
                <a:lnTo>
                  <a:pt x="222110" y="584492"/>
                </a:lnTo>
                <a:lnTo>
                  <a:pt x="267959" y="584492"/>
                </a:lnTo>
                <a:lnTo>
                  <a:pt x="255666" y="584440"/>
                </a:lnTo>
                <a:close/>
              </a:path>
              <a:path w="564515" h="597535">
                <a:moveTo>
                  <a:pt x="551927" y="551683"/>
                </a:moveTo>
                <a:lnTo>
                  <a:pt x="61601" y="551683"/>
                </a:lnTo>
                <a:lnTo>
                  <a:pt x="78545" y="551962"/>
                </a:lnTo>
                <a:lnTo>
                  <a:pt x="92018" y="559739"/>
                </a:lnTo>
                <a:lnTo>
                  <a:pt x="99368" y="575724"/>
                </a:lnTo>
                <a:lnTo>
                  <a:pt x="255679" y="575724"/>
                </a:lnTo>
                <a:lnTo>
                  <a:pt x="281532" y="573273"/>
                </a:lnTo>
                <a:lnTo>
                  <a:pt x="488407" y="573273"/>
                </a:lnTo>
                <a:lnTo>
                  <a:pt x="516115" y="566841"/>
                </a:lnTo>
                <a:lnTo>
                  <a:pt x="549906" y="554012"/>
                </a:lnTo>
                <a:lnTo>
                  <a:pt x="551927" y="551683"/>
                </a:lnTo>
                <a:close/>
              </a:path>
              <a:path w="564515" h="597535">
                <a:moveTo>
                  <a:pt x="556180" y="525916"/>
                </a:moveTo>
                <a:lnTo>
                  <a:pt x="529823" y="525916"/>
                </a:lnTo>
                <a:lnTo>
                  <a:pt x="537806" y="527433"/>
                </a:lnTo>
                <a:lnTo>
                  <a:pt x="544291" y="530446"/>
                </a:lnTo>
                <a:lnTo>
                  <a:pt x="549426" y="534810"/>
                </a:lnTo>
                <a:lnTo>
                  <a:pt x="545019" y="542822"/>
                </a:lnTo>
                <a:lnTo>
                  <a:pt x="536888" y="547113"/>
                </a:lnTo>
                <a:lnTo>
                  <a:pt x="526259" y="548905"/>
                </a:lnTo>
                <a:lnTo>
                  <a:pt x="514357" y="549422"/>
                </a:lnTo>
                <a:lnTo>
                  <a:pt x="553889" y="549422"/>
                </a:lnTo>
                <a:lnTo>
                  <a:pt x="564031" y="537734"/>
                </a:lnTo>
                <a:lnTo>
                  <a:pt x="556180" y="525916"/>
                </a:lnTo>
                <a:close/>
              </a:path>
              <a:path w="564515" h="597535">
                <a:moveTo>
                  <a:pt x="141435" y="39082"/>
                </a:moveTo>
                <a:lnTo>
                  <a:pt x="90600" y="43838"/>
                </a:lnTo>
                <a:lnTo>
                  <a:pt x="51124" y="70994"/>
                </a:lnTo>
                <a:lnTo>
                  <a:pt x="23381" y="108133"/>
                </a:lnTo>
                <a:lnTo>
                  <a:pt x="4997" y="157714"/>
                </a:lnTo>
                <a:lnTo>
                  <a:pt x="0" y="216262"/>
                </a:lnTo>
                <a:lnTo>
                  <a:pt x="6942" y="271647"/>
                </a:lnTo>
                <a:lnTo>
                  <a:pt x="23117" y="323886"/>
                </a:lnTo>
                <a:lnTo>
                  <a:pt x="46824" y="372020"/>
                </a:lnTo>
                <a:lnTo>
                  <a:pt x="76362" y="415091"/>
                </a:lnTo>
                <a:lnTo>
                  <a:pt x="110028" y="452140"/>
                </a:lnTo>
                <a:lnTo>
                  <a:pt x="146123" y="482207"/>
                </a:lnTo>
                <a:lnTo>
                  <a:pt x="185411" y="503034"/>
                </a:lnTo>
                <a:lnTo>
                  <a:pt x="203951" y="513844"/>
                </a:lnTo>
                <a:lnTo>
                  <a:pt x="219182" y="528965"/>
                </a:lnTo>
                <a:lnTo>
                  <a:pt x="520568" y="528965"/>
                </a:lnTo>
                <a:lnTo>
                  <a:pt x="520197" y="526041"/>
                </a:lnTo>
                <a:lnTo>
                  <a:pt x="529823" y="525916"/>
                </a:lnTo>
                <a:lnTo>
                  <a:pt x="556180" y="525916"/>
                </a:lnTo>
                <a:lnTo>
                  <a:pt x="555448" y="524814"/>
                </a:lnTo>
                <a:lnTo>
                  <a:pt x="544096" y="520197"/>
                </a:lnTo>
                <a:lnTo>
                  <a:pt x="254256" y="520197"/>
                </a:lnTo>
                <a:lnTo>
                  <a:pt x="226373" y="514398"/>
                </a:lnTo>
                <a:lnTo>
                  <a:pt x="160058" y="478183"/>
                </a:lnTo>
                <a:lnTo>
                  <a:pt x="109865" y="436182"/>
                </a:lnTo>
                <a:lnTo>
                  <a:pt x="83079" y="404584"/>
                </a:lnTo>
                <a:lnTo>
                  <a:pt x="58458" y="368139"/>
                </a:lnTo>
                <a:lnTo>
                  <a:pt x="37462" y="328032"/>
                </a:lnTo>
                <a:lnTo>
                  <a:pt x="21551" y="285445"/>
                </a:lnTo>
                <a:lnTo>
                  <a:pt x="12189" y="241562"/>
                </a:lnTo>
                <a:lnTo>
                  <a:pt x="10834" y="197568"/>
                </a:lnTo>
                <a:lnTo>
                  <a:pt x="18948" y="154645"/>
                </a:lnTo>
                <a:lnTo>
                  <a:pt x="37993" y="113977"/>
                </a:lnTo>
                <a:lnTo>
                  <a:pt x="71574" y="74224"/>
                </a:lnTo>
                <a:lnTo>
                  <a:pt x="119825" y="52606"/>
                </a:lnTo>
                <a:lnTo>
                  <a:pt x="188694" y="52606"/>
                </a:lnTo>
                <a:lnTo>
                  <a:pt x="187849" y="52127"/>
                </a:lnTo>
                <a:lnTo>
                  <a:pt x="141435" y="39082"/>
                </a:lnTo>
                <a:close/>
              </a:path>
              <a:path w="564515" h="597535">
                <a:moveTo>
                  <a:pt x="387056" y="438369"/>
                </a:moveTo>
                <a:lnTo>
                  <a:pt x="362389" y="438369"/>
                </a:lnTo>
                <a:lnTo>
                  <a:pt x="339973" y="458161"/>
                </a:lnTo>
                <a:lnTo>
                  <a:pt x="313699" y="484677"/>
                </a:lnTo>
                <a:lnTo>
                  <a:pt x="284737" y="508496"/>
                </a:lnTo>
                <a:lnTo>
                  <a:pt x="254256" y="520197"/>
                </a:lnTo>
                <a:lnTo>
                  <a:pt x="544096" y="520197"/>
                </a:lnTo>
                <a:lnTo>
                  <a:pt x="542538" y="519563"/>
                </a:lnTo>
                <a:lnTo>
                  <a:pt x="336508" y="519563"/>
                </a:lnTo>
                <a:lnTo>
                  <a:pt x="289326" y="517277"/>
                </a:lnTo>
                <a:lnTo>
                  <a:pt x="324806" y="489655"/>
                </a:lnTo>
                <a:lnTo>
                  <a:pt x="363271" y="458817"/>
                </a:lnTo>
                <a:lnTo>
                  <a:pt x="387056" y="438369"/>
                </a:lnTo>
                <a:close/>
              </a:path>
              <a:path w="564515" h="597535">
                <a:moveTo>
                  <a:pt x="485131" y="511432"/>
                </a:moveTo>
                <a:lnTo>
                  <a:pt x="388091" y="517884"/>
                </a:lnTo>
                <a:lnTo>
                  <a:pt x="336508" y="519563"/>
                </a:lnTo>
                <a:lnTo>
                  <a:pt x="542538" y="519563"/>
                </a:lnTo>
                <a:lnTo>
                  <a:pt x="534789" y="516411"/>
                </a:lnTo>
                <a:lnTo>
                  <a:pt x="509026" y="512095"/>
                </a:lnTo>
                <a:lnTo>
                  <a:pt x="485131" y="511432"/>
                </a:lnTo>
                <a:close/>
              </a:path>
              <a:path w="564515" h="597535">
                <a:moveTo>
                  <a:pt x="470515" y="268869"/>
                </a:moveTo>
                <a:lnTo>
                  <a:pt x="449791" y="298665"/>
                </a:lnTo>
                <a:lnTo>
                  <a:pt x="431355" y="329649"/>
                </a:lnTo>
                <a:lnTo>
                  <a:pt x="412774" y="360197"/>
                </a:lnTo>
                <a:lnTo>
                  <a:pt x="391614" y="388687"/>
                </a:lnTo>
                <a:lnTo>
                  <a:pt x="371961" y="408967"/>
                </a:lnTo>
                <a:lnTo>
                  <a:pt x="351081" y="427468"/>
                </a:lnTo>
                <a:lnTo>
                  <a:pt x="330010" y="445574"/>
                </a:lnTo>
                <a:lnTo>
                  <a:pt x="309783" y="464670"/>
                </a:lnTo>
                <a:lnTo>
                  <a:pt x="323739" y="462716"/>
                </a:lnTo>
                <a:lnTo>
                  <a:pt x="338368" y="453803"/>
                </a:lnTo>
                <a:lnTo>
                  <a:pt x="351855" y="443748"/>
                </a:lnTo>
                <a:lnTo>
                  <a:pt x="362389" y="438369"/>
                </a:lnTo>
                <a:lnTo>
                  <a:pt x="387056" y="438369"/>
                </a:lnTo>
                <a:lnTo>
                  <a:pt x="402855" y="424786"/>
                </a:lnTo>
                <a:lnTo>
                  <a:pt x="406979" y="420836"/>
                </a:lnTo>
                <a:lnTo>
                  <a:pt x="382846" y="420836"/>
                </a:lnTo>
                <a:lnTo>
                  <a:pt x="406503" y="389238"/>
                </a:lnTo>
                <a:lnTo>
                  <a:pt x="432426" y="354248"/>
                </a:lnTo>
                <a:lnTo>
                  <a:pt x="455476" y="314560"/>
                </a:lnTo>
                <a:lnTo>
                  <a:pt x="470515" y="268869"/>
                </a:lnTo>
                <a:close/>
              </a:path>
              <a:path w="564515" h="597535">
                <a:moveTo>
                  <a:pt x="474816" y="14612"/>
                </a:moveTo>
                <a:lnTo>
                  <a:pt x="382846" y="14612"/>
                </a:lnTo>
                <a:lnTo>
                  <a:pt x="437085" y="15357"/>
                </a:lnTo>
                <a:lnTo>
                  <a:pt x="481057" y="30690"/>
                </a:lnTo>
                <a:lnTo>
                  <a:pt x="513981" y="58510"/>
                </a:lnTo>
                <a:lnTo>
                  <a:pt x="535081" y="96713"/>
                </a:lnTo>
                <a:lnTo>
                  <a:pt x="543578" y="143199"/>
                </a:lnTo>
                <a:lnTo>
                  <a:pt x="538992" y="195647"/>
                </a:lnTo>
                <a:lnTo>
                  <a:pt x="523062" y="243444"/>
                </a:lnTo>
                <a:lnTo>
                  <a:pt x="498920" y="286822"/>
                </a:lnTo>
                <a:lnTo>
                  <a:pt x="469696" y="326017"/>
                </a:lnTo>
                <a:lnTo>
                  <a:pt x="438522" y="361261"/>
                </a:lnTo>
                <a:lnTo>
                  <a:pt x="408528" y="392790"/>
                </a:lnTo>
                <a:lnTo>
                  <a:pt x="382846" y="420836"/>
                </a:lnTo>
                <a:lnTo>
                  <a:pt x="406979" y="420836"/>
                </a:lnTo>
                <a:lnTo>
                  <a:pt x="441696" y="387584"/>
                </a:lnTo>
                <a:lnTo>
                  <a:pt x="477929" y="347231"/>
                </a:lnTo>
                <a:lnTo>
                  <a:pt x="509690" y="303751"/>
                </a:lnTo>
                <a:lnTo>
                  <a:pt x="535116" y="257164"/>
                </a:lnTo>
                <a:lnTo>
                  <a:pt x="552343" y="207494"/>
                </a:lnTo>
                <a:lnTo>
                  <a:pt x="559165" y="154007"/>
                </a:lnTo>
                <a:lnTo>
                  <a:pt x="553109" y="107058"/>
                </a:lnTo>
                <a:lnTo>
                  <a:pt x="535777" y="67495"/>
                </a:lnTo>
                <a:lnTo>
                  <a:pt x="508772" y="36161"/>
                </a:lnTo>
                <a:lnTo>
                  <a:pt x="474816" y="14612"/>
                </a:lnTo>
                <a:close/>
              </a:path>
              <a:path w="564515" h="597535">
                <a:moveTo>
                  <a:pt x="188694" y="52606"/>
                </a:moveTo>
                <a:lnTo>
                  <a:pt x="119825" y="52606"/>
                </a:lnTo>
                <a:lnTo>
                  <a:pt x="162924" y="56317"/>
                </a:lnTo>
                <a:lnTo>
                  <a:pt x="201742" y="70683"/>
                </a:lnTo>
                <a:lnTo>
                  <a:pt x="236132" y="92083"/>
                </a:lnTo>
                <a:lnTo>
                  <a:pt x="265948" y="116897"/>
                </a:lnTo>
                <a:lnTo>
                  <a:pt x="277455" y="99364"/>
                </a:lnTo>
                <a:lnTo>
                  <a:pt x="260096" y="99364"/>
                </a:lnTo>
                <a:lnTo>
                  <a:pt x="228013" y="74908"/>
                </a:lnTo>
                <a:lnTo>
                  <a:pt x="188694" y="52606"/>
                </a:lnTo>
                <a:close/>
              </a:path>
              <a:path w="564515" h="597535">
                <a:moveTo>
                  <a:pt x="385762" y="0"/>
                </a:moveTo>
                <a:lnTo>
                  <a:pt x="342156" y="11569"/>
                </a:lnTo>
                <a:lnTo>
                  <a:pt x="309287" y="34869"/>
                </a:lnTo>
                <a:lnTo>
                  <a:pt x="283239" y="65575"/>
                </a:lnTo>
                <a:lnTo>
                  <a:pt x="260096" y="99364"/>
                </a:lnTo>
                <a:lnTo>
                  <a:pt x="277455" y="99364"/>
                </a:lnTo>
                <a:lnTo>
                  <a:pt x="288085" y="83167"/>
                </a:lnTo>
                <a:lnTo>
                  <a:pt x="311873" y="51936"/>
                </a:lnTo>
                <a:lnTo>
                  <a:pt x="341923" y="27614"/>
                </a:lnTo>
                <a:lnTo>
                  <a:pt x="382846" y="14612"/>
                </a:lnTo>
                <a:lnTo>
                  <a:pt x="474816" y="14612"/>
                </a:lnTo>
                <a:lnTo>
                  <a:pt x="473700" y="13904"/>
                </a:lnTo>
                <a:lnTo>
                  <a:pt x="432162" y="1568"/>
                </a:lnTo>
                <a:lnTo>
                  <a:pt x="385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60632" y="1687360"/>
            <a:ext cx="685909" cy="731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42923" y="1617491"/>
            <a:ext cx="841172" cy="6591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940751" y="9806334"/>
            <a:ext cx="958566" cy="756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91613" y="5641818"/>
            <a:ext cx="757172" cy="9004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547982" y="9837743"/>
            <a:ext cx="736463" cy="984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728493" y="473629"/>
            <a:ext cx="3981450" cy="7626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477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825"/>
              </a:spcBef>
            </a:pPr>
            <a:r>
              <a:rPr dirty="0" sz="1500" spc="5" b="1" i="1">
                <a:solidFill>
                  <a:srgbClr val="808285"/>
                </a:solidFill>
                <a:latin typeface="Times New Roman"/>
                <a:cs typeface="Times New Roman"/>
              </a:rPr>
              <a:t>Designed</a:t>
            </a:r>
            <a:r>
              <a:rPr dirty="0" sz="1500" spc="-95" b="1" i="1">
                <a:solidFill>
                  <a:srgbClr val="808285"/>
                </a:solidFill>
                <a:latin typeface="Times New Roman"/>
                <a:cs typeface="Times New Roman"/>
              </a:rPr>
              <a:t> </a:t>
            </a:r>
            <a:r>
              <a:rPr dirty="0" sz="1500" spc="-15" b="1" i="1">
                <a:solidFill>
                  <a:srgbClr val="808285"/>
                </a:solidFill>
                <a:latin typeface="Times New Roman"/>
                <a:cs typeface="Times New Roman"/>
              </a:rPr>
              <a:t>by: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95582" y="473629"/>
            <a:ext cx="6708775" cy="7626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4775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825"/>
              </a:spcBef>
            </a:pPr>
            <a:r>
              <a:rPr dirty="0" sz="1500" spc="5" b="1" i="1">
                <a:solidFill>
                  <a:srgbClr val="808285"/>
                </a:solidFill>
                <a:latin typeface="Times New Roman"/>
                <a:cs typeface="Times New Roman"/>
              </a:rPr>
              <a:t>Designed</a:t>
            </a:r>
            <a:r>
              <a:rPr dirty="0" sz="1500" spc="-95" b="1" i="1">
                <a:solidFill>
                  <a:srgbClr val="808285"/>
                </a:solidFill>
                <a:latin typeface="Times New Roman"/>
                <a:cs typeface="Times New Roman"/>
              </a:rPr>
              <a:t> </a:t>
            </a:r>
            <a:r>
              <a:rPr dirty="0" sz="1500" spc="-35" b="1" i="1">
                <a:solidFill>
                  <a:srgbClr val="808285"/>
                </a:solidFill>
                <a:latin typeface="Times New Roman"/>
                <a:cs typeface="Times New Roman"/>
              </a:rPr>
              <a:t>for: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272586" y="462096"/>
            <a:ext cx="11239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50" spc="-160">
                <a:solidFill>
                  <a:srgbClr val="A7A9AC"/>
                </a:solidFill>
                <a:latin typeface="Arial"/>
                <a:cs typeface="Arial"/>
              </a:rPr>
              <a:t>D</a:t>
            </a:r>
            <a:r>
              <a:rPr dirty="0" sz="650" spc="-130">
                <a:solidFill>
                  <a:srgbClr val="A7A9AC"/>
                </a:solidFill>
                <a:latin typeface="Arial"/>
                <a:cs typeface="Arial"/>
              </a:rPr>
              <a:t>a</a:t>
            </a:r>
            <a:r>
              <a:rPr dirty="0" sz="650" spc="-95">
                <a:solidFill>
                  <a:srgbClr val="A7A9AC"/>
                </a:solidFill>
                <a:latin typeface="Arial"/>
                <a:cs typeface="Arial"/>
              </a:rPr>
              <a:t>y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637671" y="473625"/>
            <a:ext cx="350520" cy="3181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145">
              <a:lnSpc>
                <a:spcPct val="100000"/>
              </a:lnSpc>
            </a:pPr>
            <a:r>
              <a:rPr dirty="0" sz="650" spc="-100">
                <a:solidFill>
                  <a:srgbClr val="A7A9AC"/>
                </a:solidFill>
                <a:latin typeface="Arial"/>
                <a:cs typeface="Arial"/>
              </a:rPr>
              <a:t>Month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027419" y="473625"/>
            <a:ext cx="534035" cy="3181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ct val="100000"/>
              </a:lnSpc>
            </a:pPr>
            <a:r>
              <a:rPr dirty="0" sz="650" spc="-130">
                <a:solidFill>
                  <a:srgbClr val="A7A9AC"/>
                </a:solidFill>
                <a:latin typeface="Arial"/>
                <a:cs typeface="Arial"/>
              </a:rPr>
              <a:t>Year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591424" y="903991"/>
            <a:ext cx="9715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50" spc="-155">
                <a:solidFill>
                  <a:srgbClr val="A7A9AC"/>
                </a:solidFill>
                <a:latin typeface="Arial"/>
                <a:cs typeface="Arial"/>
              </a:rPr>
              <a:t>N</a:t>
            </a:r>
            <a:r>
              <a:rPr dirty="0" sz="650" spc="-114">
                <a:solidFill>
                  <a:srgbClr val="A7A9AC"/>
                </a:solidFill>
                <a:latin typeface="Arial"/>
                <a:cs typeface="Arial"/>
              </a:rPr>
              <a:t>o</a:t>
            </a:r>
            <a:r>
              <a:rPr dirty="0" sz="650" spc="-85">
                <a:solidFill>
                  <a:srgbClr val="A7A9AC"/>
                </a:solidFill>
                <a:latin typeface="Arial"/>
                <a:cs typeface="Arial"/>
              </a:rPr>
              <a:t>.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89720" y="10971425"/>
            <a:ext cx="695325" cy="588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421640">
              <a:lnSpc>
                <a:spcPct val="100000"/>
              </a:lnSpc>
              <a:spcBef>
                <a:spcPts val="135"/>
              </a:spcBef>
            </a:pPr>
            <a:r>
              <a:rPr dirty="0" sz="450" spc="-5" b="1">
                <a:solidFill>
                  <a:srgbClr val="58595B"/>
                </a:solidFill>
                <a:latin typeface="Georgia"/>
                <a:cs typeface="Georgia"/>
              </a:rPr>
              <a:t>types:  </a:t>
            </a: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Asset</a:t>
            </a:r>
            <a:r>
              <a:rPr dirty="0" sz="450" spc="-6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sale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-10" i="1">
                <a:solidFill>
                  <a:srgbClr val="58595B"/>
                </a:solidFill>
                <a:latin typeface="Georgia"/>
                <a:cs typeface="Georgia"/>
              </a:rPr>
              <a:t>Usage</a:t>
            </a:r>
            <a:r>
              <a:rPr dirty="0" sz="450" spc="-7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fee</a:t>
            </a:r>
            <a:endParaRPr sz="45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Subscription Fees 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Lending/Renting/Leasing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Licensing</a:t>
            </a:r>
            <a:endParaRPr sz="450">
              <a:latin typeface="Georgia"/>
              <a:cs typeface="Georgia"/>
            </a:endParaRPr>
          </a:p>
          <a:p>
            <a:pPr marL="12700" marR="302260">
              <a:lnSpc>
                <a:spcPct val="100000"/>
              </a:lnSpc>
              <a:spcBef>
                <a:spcPts val="30"/>
              </a:spcBef>
            </a:pP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B</a:t>
            </a:r>
            <a:r>
              <a:rPr dirty="0" sz="450" spc="-25" i="1">
                <a:solidFill>
                  <a:srgbClr val="58595B"/>
                </a:solidFill>
                <a:latin typeface="Georgia"/>
                <a:cs typeface="Georgia"/>
              </a:rPr>
              <a:t>r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oke</a:t>
            </a:r>
            <a:r>
              <a:rPr dirty="0" sz="450" spc="-25" i="1">
                <a:solidFill>
                  <a:srgbClr val="58595B"/>
                </a:solidFill>
                <a:latin typeface="Georgia"/>
                <a:cs typeface="Georgia"/>
              </a:rPr>
              <a:t>r</a:t>
            </a:r>
            <a:r>
              <a:rPr dirty="0" sz="450" spc="-10" i="1">
                <a:solidFill>
                  <a:srgbClr val="58595B"/>
                </a:solidFill>
                <a:latin typeface="Georgia"/>
                <a:cs typeface="Georgia"/>
              </a:rPr>
              <a:t>age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fees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Advertising</a:t>
            </a:r>
            <a:endParaRPr sz="45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44055" y="10971425"/>
            <a:ext cx="788035" cy="379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" spc="15" b="1">
                <a:solidFill>
                  <a:srgbClr val="58595B"/>
                </a:solidFill>
                <a:latin typeface="Georgia"/>
                <a:cs typeface="Georgia"/>
              </a:rPr>
              <a:t>fixed</a:t>
            </a:r>
            <a:r>
              <a:rPr dirty="0" sz="450" spc="-20" b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5" b="1">
                <a:solidFill>
                  <a:srgbClr val="58595B"/>
                </a:solidFill>
                <a:latin typeface="Georgia"/>
                <a:cs typeface="Georgia"/>
              </a:rPr>
              <a:t>pricing</a:t>
            </a:r>
            <a:endParaRPr sz="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450" spc="10" i="1">
                <a:solidFill>
                  <a:srgbClr val="58595B"/>
                </a:solidFill>
                <a:latin typeface="Georgia"/>
                <a:cs typeface="Georgia"/>
              </a:rPr>
              <a:t>List</a:t>
            </a:r>
            <a:r>
              <a:rPr dirty="0" sz="450" spc="-1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Price</a:t>
            </a:r>
            <a:endParaRPr sz="45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Product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feature dependent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Customer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segment dependent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Volume</a:t>
            </a:r>
            <a:r>
              <a:rPr dirty="0" sz="450" spc="-1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dependent</a:t>
            </a:r>
            <a:endParaRPr sz="45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437943" y="10971425"/>
            <a:ext cx="676275" cy="3098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dirty="0" sz="450" spc="-15" b="1">
                <a:solidFill>
                  <a:srgbClr val="58595B"/>
                </a:solidFill>
                <a:latin typeface="Georgia"/>
                <a:cs typeface="Georgia"/>
              </a:rPr>
              <a:t>dynamic </a:t>
            </a:r>
            <a:r>
              <a:rPr dirty="0" sz="450" spc="5" b="1">
                <a:solidFill>
                  <a:srgbClr val="58595B"/>
                </a:solidFill>
                <a:latin typeface="Georgia"/>
                <a:cs typeface="Georgia"/>
              </a:rPr>
              <a:t>pricing 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Negotiation(</a:t>
            </a:r>
            <a:r>
              <a:rPr dirty="0" sz="450" spc="-60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spc="-5" i="1">
                <a:solidFill>
                  <a:srgbClr val="58595B"/>
                </a:solidFill>
                <a:latin typeface="Georgia"/>
                <a:cs typeface="Georgia"/>
              </a:rPr>
              <a:t>bargaining)  </a:t>
            </a:r>
            <a:r>
              <a:rPr dirty="0" sz="450" spc="5" i="1">
                <a:solidFill>
                  <a:srgbClr val="58595B"/>
                </a:solidFill>
                <a:latin typeface="Georgia"/>
                <a:cs typeface="Georgia"/>
              </a:rPr>
              <a:t>Yield</a:t>
            </a:r>
            <a:r>
              <a:rPr dirty="0" sz="450" spc="-15" i="1">
                <a:solidFill>
                  <a:srgbClr val="58595B"/>
                </a:solidFill>
                <a:latin typeface="Georgia"/>
                <a:cs typeface="Georgia"/>
              </a:rPr>
              <a:t> </a:t>
            </a: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Management</a:t>
            </a:r>
            <a:endParaRPr sz="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i="1">
                <a:solidFill>
                  <a:srgbClr val="58595B"/>
                </a:solidFill>
                <a:latin typeface="Georgia"/>
                <a:cs typeface="Georgia"/>
              </a:rPr>
              <a:t>Real-time-Market</a:t>
            </a:r>
            <a:endParaRPr sz="45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866630" y="12807537"/>
            <a:ext cx="2743835" cy="24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63880" indent="-318135">
              <a:lnSpc>
                <a:spcPct val="100000"/>
              </a:lnSpc>
              <a:spcBef>
                <a:spcPts val="135"/>
              </a:spcBef>
            </a:pPr>
            <a:r>
              <a:rPr dirty="0" sz="450" spc="5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</a:rPr>
              <a:t>work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5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</a:rPr>
              <a:t>licensed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</a:rPr>
              <a:t>under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5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5">
                <a:solidFill>
                  <a:srgbClr val="231F20"/>
                </a:solidFill>
                <a:latin typeface="Trebuchet MS"/>
                <a:cs typeface="Trebuchet MS"/>
              </a:rPr>
              <a:t>Creative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20">
                <a:solidFill>
                  <a:srgbClr val="231F20"/>
                </a:solidFill>
                <a:latin typeface="Trebuchet MS"/>
                <a:cs typeface="Trebuchet MS"/>
              </a:rPr>
              <a:t>Commons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</a:rPr>
              <a:t>Attribution-Share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</a:rPr>
              <a:t>Alike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5">
                <a:solidFill>
                  <a:srgbClr val="231F20"/>
                </a:solidFill>
                <a:latin typeface="Trebuchet MS"/>
                <a:cs typeface="Trebuchet MS"/>
              </a:rPr>
              <a:t>3.0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5">
                <a:solidFill>
                  <a:srgbClr val="231F20"/>
                </a:solidFill>
                <a:latin typeface="Trebuchet MS"/>
                <a:cs typeface="Trebuchet MS"/>
              </a:rPr>
              <a:t>Unported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10">
                <a:solidFill>
                  <a:srgbClr val="231F20"/>
                </a:solidFill>
                <a:latin typeface="Trebuchet MS"/>
                <a:cs typeface="Trebuchet MS"/>
              </a:rPr>
              <a:t>License.</a:t>
            </a:r>
            <a:endParaRPr sz="450">
              <a:latin typeface="Trebuchet MS"/>
              <a:cs typeface="Trebuchet MS"/>
            </a:endParaRPr>
          </a:p>
          <a:p>
            <a:pPr marL="12700" marR="5080" indent="551180">
              <a:lnSpc>
                <a:spcPct val="108600"/>
              </a:lnSpc>
            </a:pPr>
            <a:r>
              <a:rPr dirty="0" sz="450" spc="-1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450" spc="-3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</a:rPr>
              <a:t>view</a:t>
            </a:r>
            <a:r>
              <a:rPr dirty="0" sz="450" spc="-3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45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5">
                <a:solidFill>
                  <a:srgbClr val="231F20"/>
                </a:solidFill>
                <a:latin typeface="Trebuchet MS"/>
                <a:cs typeface="Trebuchet MS"/>
              </a:rPr>
              <a:t>copy</a:t>
            </a:r>
            <a:r>
              <a:rPr dirty="0" sz="450" spc="-3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5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dirty="0" sz="450" spc="-3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r>
              <a:rPr dirty="0" sz="45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10">
                <a:solidFill>
                  <a:srgbClr val="231F20"/>
                </a:solidFill>
                <a:latin typeface="Trebuchet MS"/>
                <a:cs typeface="Trebuchet MS"/>
              </a:rPr>
              <a:t>license,</a:t>
            </a:r>
            <a:r>
              <a:rPr dirty="0" sz="450" spc="-3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5">
                <a:solidFill>
                  <a:srgbClr val="231F20"/>
                </a:solidFill>
                <a:latin typeface="Trebuchet MS"/>
                <a:cs typeface="Trebuchet MS"/>
              </a:rPr>
              <a:t>visit</a:t>
            </a:r>
            <a:r>
              <a:rPr dirty="0" sz="450" spc="-3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  <a:hlinkClick r:id="rId11"/>
              </a:rPr>
              <a:t>http://creativecommons.org/licenses/by-sa/3.0/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</a:rPr>
              <a:t> or</a:t>
            </a:r>
            <a:r>
              <a:rPr dirty="0" sz="45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10">
                <a:solidFill>
                  <a:srgbClr val="231F20"/>
                </a:solidFill>
                <a:latin typeface="Trebuchet MS"/>
                <a:cs typeface="Trebuchet MS"/>
              </a:rPr>
              <a:t>send</a:t>
            </a:r>
            <a:r>
              <a:rPr dirty="0" sz="45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15">
                <a:solidFill>
                  <a:srgbClr val="231F20"/>
                </a:solidFill>
                <a:latin typeface="Trebuchet MS"/>
                <a:cs typeface="Trebuchet MS"/>
              </a:rPr>
              <a:t>letter</a:t>
            </a:r>
            <a:r>
              <a:rPr dirty="0" sz="45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5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5">
                <a:solidFill>
                  <a:srgbClr val="231F20"/>
                </a:solidFill>
                <a:latin typeface="Trebuchet MS"/>
                <a:cs typeface="Trebuchet MS"/>
              </a:rPr>
              <a:t>Creative</a:t>
            </a:r>
            <a:r>
              <a:rPr dirty="0" sz="45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10">
                <a:solidFill>
                  <a:srgbClr val="231F20"/>
                </a:solidFill>
                <a:latin typeface="Trebuchet MS"/>
                <a:cs typeface="Trebuchet MS"/>
              </a:rPr>
              <a:t>Commons,</a:t>
            </a:r>
            <a:r>
              <a:rPr dirty="0" sz="45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35">
                <a:solidFill>
                  <a:srgbClr val="231F20"/>
                </a:solidFill>
                <a:latin typeface="Trebuchet MS"/>
                <a:cs typeface="Trebuchet MS"/>
              </a:rPr>
              <a:t>171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10">
                <a:solidFill>
                  <a:srgbClr val="231F20"/>
                </a:solidFill>
                <a:latin typeface="Trebuchet MS"/>
                <a:cs typeface="Trebuchet MS"/>
              </a:rPr>
              <a:t>Second</a:t>
            </a:r>
            <a:r>
              <a:rPr dirty="0" sz="45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15">
                <a:solidFill>
                  <a:srgbClr val="231F20"/>
                </a:solidFill>
                <a:latin typeface="Trebuchet MS"/>
                <a:cs typeface="Trebuchet MS"/>
              </a:rPr>
              <a:t>Street,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>
                <a:solidFill>
                  <a:srgbClr val="231F20"/>
                </a:solidFill>
                <a:latin typeface="Trebuchet MS"/>
                <a:cs typeface="Trebuchet MS"/>
              </a:rPr>
              <a:t>Suite</a:t>
            </a:r>
            <a:r>
              <a:rPr dirty="0" sz="45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20">
                <a:solidFill>
                  <a:srgbClr val="231F20"/>
                </a:solidFill>
                <a:latin typeface="Trebuchet MS"/>
                <a:cs typeface="Trebuchet MS"/>
              </a:rPr>
              <a:t>300,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15">
                <a:solidFill>
                  <a:srgbClr val="231F20"/>
                </a:solidFill>
                <a:latin typeface="Trebuchet MS"/>
                <a:cs typeface="Trebuchet MS"/>
              </a:rPr>
              <a:t>San</a:t>
            </a:r>
            <a:r>
              <a:rPr dirty="0" sz="45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10">
                <a:solidFill>
                  <a:srgbClr val="231F20"/>
                </a:solidFill>
                <a:latin typeface="Trebuchet MS"/>
                <a:cs typeface="Trebuchet MS"/>
              </a:rPr>
              <a:t>Francisco,</a:t>
            </a:r>
            <a:r>
              <a:rPr dirty="0" sz="45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-10">
                <a:solidFill>
                  <a:srgbClr val="231F20"/>
                </a:solidFill>
                <a:latin typeface="Trebuchet MS"/>
                <a:cs typeface="Trebuchet MS"/>
              </a:rPr>
              <a:t>California,</a:t>
            </a:r>
            <a:r>
              <a:rPr dirty="0" sz="45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5">
                <a:solidFill>
                  <a:srgbClr val="231F20"/>
                </a:solidFill>
                <a:latin typeface="Trebuchet MS"/>
                <a:cs typeface="Trebuchet MS"/>
              </a:rPr>
              <a:t>94105,</a:t>
            </a:r>
            <a:r>
              <a:rPr dirty="0" sz="45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450" spc="20">
                <a:solidFill>
                  <a:srgbClr val="231F20"/>
                </a:solidFill>
                <a:latin typeface="Trebuchet MS"/>
                <a:cs typeface="Trebuchet MS"/>
              </a:rPr>
              <a:t>USA.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057472" y="12809569"/>
            <a:ext cx="252534" cy="2525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714252" y="12809569"/>
            <a:ext cx="252534" cy="2525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368139" y="12809797"/>
            <a:ext cx="252534" cy="252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695063" y="12809797"/>
            <a:ext cx="252534" cy="2525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041176" y="12809797"/>
            <a:ext cx="252534" cy="252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bmcanvas_v4.indd</dc:title>
  <dcterms:created xsi:type="dcterms:W3CDTF">2018-09-14T23:24:22Z</dcterms:created>
  <dcterms:modified xsi:type="dcterms:W3CDTF">2018-09-14T23:24:22Z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2010-01-04T00:00:00Z</vt:filetime>
  </property>
  <property fmtid="{D5CDD505-2E9C-101B-9397-08002B2CF9AE}" pid="3" name="Creator">
    <vt:lpwstr>Adobe InDesign CS4 (6.0.4)</vt:lpwstr>
  </property>
  <property fmtid="{D5CDD505-2E9C-101B-9397-08002B2CF9AE}" pid="4" name="LastSaved">
    <vt:filetime>2018-09-14T00:00:00Z</vt:filetime>
  </property>
</Properties>
</file>