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336" r:id="rId3"/>
    <p:sldId id="368" r:id="rId4"/>
    <p:sldId id="369" r:id="rId5"/>
    <p:sldId id="371" r:id="rId6"/>
    <p:sldId id="372" r:id="rId7"/>
    <p:sldId id="373"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3" autoAdjust="0"/>
    <p:restoredTop sz="94646"/>
  </p:normalViewPr>
  <p:slideViewPr>
    <p:cSldViewPr>
      <p:cViewPr varScale="1">
        <p:scale>
          <a:sx n="102" d="100"/>
          <a:sy n="102" d="100"/>
        </p:scale>
        <p:origin x="16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94498-86A4-4FB3-B857-52C76705F4AC}" type="datetimeFigureOut">
              <a:rPr lang="es-CO" smtClean="0"/>
              <a:pPr/>
              <a:t>29/04/2020</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55F34-A085-4D4A-B8B3-9972F9BC6F0A}" type="slidenum">
              <a:rPr lang="es-CO" smtClean="0"/>
              <a:pPr/>
              <a:t>‹Nº›</a:t>
            </a:fld>
            <a:endParaRPr lang="es-CO"/>
          </a:p>
        </p:txBody>
      </p:sp>
    </p:spTree>
    <p:extLst>
      <p:ext uri="{BB962C8B-B14F-4D97-AF65-F5344CB8AC3E}">
        <p14:creationId xmlns:p14="http://schemas.microsoft.com/office/powerpoint/2010/main" val="37812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2</a:t>
            </a:fld>
            <a:endParaRPr lang="es-CO">
              <a:cs typeface="Arial" charset="0"/>
            </a:endParaRPr>
          </a:p>
        </p:txBody>
      </p:sp>
    </p:spTree>
    <p:extLst>
      <p:ext uri="{BB962C8B-B14F-4D97-AF65-F5344CB8AC3E}">
        <p14:creationId xmlns:p14="http://schemas.microsoft.com/office/powerpoint/2010/main" val="49372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3</a:t>
            </a:fld>
            <a:endParaRPr lang="es-CO">
              <a:cs typeface="Arial" charset="0"/>
            </a:endParaRPr>
          </a:p>
        </p:txBody>
      </p:sp>
    </p:spTree>
    <p:extLst>
      <p:ext uri="{BB962C8B-B14F-4D97-AF65-F5344CB8AC3E}">
        <p14:creationId xmlns:p14="http://schemas.microsoft.com/office/powerpoint/2010/main" val="177975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4</a:t>
            </a:fld>
            <a:endParaRPr lang="es-CO">
              <a:cs typeface="Arial" charset="0"/>
            </a:endParaRPr>
          </a:p>
        </p:txBody>
      </p:sp>
    </p:spTree>
    <p:extLst>
      <p:ext uri="{BB962C8B-B14F-4D97-AF65-F5344CB8AC3E}">
        <p14:creationId xmlns:p14="http://schemas.microsoft.com/office/powerpoint/2010/main" val="1819751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5</a:t>
            </a:fld>
            <a:endParaRPr lang="es-CO">
              <a:cs typeface="Arial" charset="0"/>
            </a:endParaRPr>
          </a:p>
        </p:txBody>
      </p:sp>
    </p:spTree>
    <p:extLst>
      <p:ext uri="{BB962C8B-B14F-4D97-AF65-F5344CB8AC3E}">
        <p14:creationId xmlns:p14="http://schemas.microsoft.com/office/powerpoint/2010/main" val="313074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6</a:t>
            </a:fld>
            <a:endParaRPr lang="es-CO">
              <a:cs typeface="Arial" charset="0"/>
            </a:endParaRPr>
          </a:p>
        </p:txBody>
      </p:sp>
    </p:spTree>
    <p:extLst>
      <p:ext uri="{BB962C8B-B14F-4D97-AF65-F5344CB8AC3E}">
        <p14:creationId xmlns:p14="http://schemas.microsoft.com/office/powerpoint/2010/main" val="404430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7</a:t>
            </a:fld>
            <a:endParaRPr lang="es-CO">
              <a:cs typeface="Arial" charset="0"/>
            </a:endParaRPr>
          </a:p>
        </p:txBody>
      </p:sp>
    </p:spTree>
    <p:extLst>
      <p:ext uri="{BB962C8B-B14F-4D97-AF65-F5344CB8AC3E}">
        <p14:creationId xmlns:p14="http://schemas.microsoft.com/office/powerpoint/2010/main" val="175087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77308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84998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21713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80666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422913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421097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3844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129083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379413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191411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0C34E27-73A6-4DC7-A6F8-418FCC4E1301}" type="datetimeFigureOut">
              <a:rPr lang="es-CO" smtClean="0"/>
              <a:pPr/>
              <a:t>29/04/2020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‹Nº›</a:t>
            </a:fld>
            <a:endParaRPr lang="es-CO"/>
          </a:p>
        </p:txBody>
      </p:sp>
    </p:spTree>
    <p:extLst>
      <p:ext uri="{BB962C8B-B14F-4D97-AF65-F5344CB8AC3E}">
        <p14:creationId xmlns:p14="http://schemas.microsoft.com/office/powerpoint/2010/main" val="388756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34E27-73A6-4DC7-A6F8-418FCC4E1301}" type="datetimeFigureOut">
              <a:rPr lang="es-CO" smtClean="0"/>
              <a:pPr/>
              <a:t>29/04/2020</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CC60E-BFE9-4EE1-A0A5-75DCAD48787D}" type="slidenum">
              <a:rPr lang="es-CO" smtClean="0"/>
              <a:pPr/>
              <a:t>‹Nº›</a:t>
            </a:fld>
            <a:endParaRPr lang="es-CO"/>
          </a:p>
        </p:txBody>
      </p:sp>
    </p:spTree>
    <p:extLst>
      <p:ext uri="{BB962C8B-B14F-4D97-AF65-F5344CB8AC3E}">
        <p14:creationId xmlns:p14="http://schemas.microsoft.com/office/powerpoint/2010/main" val="294898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82838"/>
            <a:ext cx="9143999" cy="4786322"/>
          </a:xfrm>
          <a:prstGeom prst="rect">
            <a:avLst/>
          </a:prstGeom>
          <a:noFill/>
          <a:ln w="9525">
            <a:noFill/>
            <a:miter lim="800000"/>
            <a:headEnd/>
            <a:tailEnd/>
          </a:ln>
          <a:effectLst/>
        </p:spPr>
      </p:pic>
      <p:sp>
        <p:nvSpPr>
          <p:cNvPr id="2" name="1 Título"/>
          <p:cNvSpPr>
            <a:spLocks noGrp="1"/>
          </p:cNvSpPr>
          <p:nvPr>
            <p:ph type="ctrTitle"/>
          </p:nvPr>
        </p:nvSpPr>
        <p:spPr>
          <a:xfrm>
            <a:off x="500034" y="1244595"/>
            <a:ext cx="7958166" cy="1470025"/>
          </a:xfrm>
        </p:spPr>
        <p:txBody>
          <a:bodyPr>
            <a:noAutofit/>
          </a:bodyPr>
          <a:lstStyle/>
          <a:p>
            <a:r>
              <a:rPr lang="es-CO" sz="3200" dirty="0" smtClean="0">
                <a:solidFill>
                  <a:schemeClr val="bg1"/>
                </a:solidFill>
                <a:latin typeface="Gandhi Sans" pitchFamily="50" charset="0"/>
              </a:rPr>
              <a:t>Optimización del cálculo de la correlación de la distancia con estructuras de datos</a:t>
            </a:r>
            <a:endParaRPr lang="es-CO" sz="3200" dirty="0">
              <a:solidFill>
                <a:schemeClr val="bg1"/>
              </a:solidFill>
              <a:latin typeface="Gandhi Sans" pitchFamily="50" charset="0"/>
            </a:endParaRPr>
          </a:p>
        </p:txBody>
      </p:sp>
      <p:sp>
        <p:nvSpPr>
          <p:cNvPr id="3" name="2 Subtítulo"/>
          <p:cNvSpPr>
            <a:spLocks noGrp="1"/>
          </p:cNvSpPr>
          <p:nvPr>
            <p:ph type="subTitle" idx="1"/>
          </p:nvPr>
        </p:nvSpPr>
        <p:spPr>
          <a:xfrm>
            <a:off x="1371600" y="3071810"/>
            <a:ext cx="6400800" cy="1038220"/>
          </a:xfrm>
        </p:spPr>
        <p:txBody>
          <a:bodyPr>
            <a:normAutofit fontScale="55000" lnSpcReduction="20000"/>
          </a:bodyPr>
          <a:lstStyle/>
          <a:p>
            <a:r>
              <a:rPr lang="es-CO" sz="3600" b="1" dirty="0" smtClean="0">
                <a:solidFill>
                  <a:schemeClr val="bg1">
                    <a:lumMod val="75000"/>
                  </a:schemeClr>
                </a:solidFill>
                <a:latin typeface="Gandhi Sans" pitchFamily="50" charset="0"/>
              </a:rPr>
              <a:t>Andrés Rubiano</a:t>
            </a:r>
          </a:p>
          <a:p>
            <a:r>
              <a:rPr lang="es-CO" sz="3600" b="1" dirty="0" smtClean="0">
                <a:solidFill>
                  <a:schemeClr val="bg1">
                    <a:lumMod val="75000"/>
                  </a:schemeClr>
                </a:solidFill>
                <a:latin typeface="Gandhi Sans" pitchFamily="50" charset="0"/>
              </a:rPr>
              <a:t>Jorge Camacho</a:t>
            </a:r>
          </a:p>
          <a:p>
            <a:r>
              <a:rPr lang="es-CO" sz="3600" b="1" dirty="0" smtClean="0">
                <a:solidFill>
                  <a:schemeClr val="bg1">
                    <a:lumMod val="75000"/>
                  </a:schemeClr>
                </a:solidFill>
                <a:latin typeface="Gandhi Sans" pitchFamily="50" charset="0"/>
              </a:rPr>
              <a:t>Santiago Mariño</a:t>
            </a:r>
            <a:endParaRPr lang="es-CO" sz="3600" b="1" dirty="0">
              <a:solidFill>
                <a:schemeClr val="bg1">
                  <a:lumMod val="75000"/>
                </a:schemeClr>
              </a:solidFill>
              <a:latin typeface="Gandhi Sans" pitchFamily="50" charset="0"/>
            </a:endParaRPr>
          </a:p>
        </p:txBody>
      </p:sp>
      <p:pic>
        <p:nvPicPr>
          <p:cNvPr id="2054" name="Picture 6"/>
          <p:cNvPicPr>
            <a:picLocks noChangeAspect="1" noChangeArrowheads="1"/>
          </p:cNvPicPr>
          <p:nvPr/>
        </p:nvPicPr>
        <p:blipFill>
          <a:blip r:embed="rId3" cstate="print"/>
          <a:srcRect r="9177"/>
          <a:stretch>
            <a:fillRect/>
          </a:stretch>
        </p:blipFill>
        <p:spPr bwMode="auto">
          <a:xfrm>
            <a:off x="0" y="6505575"/>
            <a:ext cx="9144000" cy="352425"/>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cstate="print"/>
          <a:srcRect r="9091" b="16666"/>
          <a:stretch>
            <a:fillRect/>
          </a:stretch>
        </p:blipFill>
        <p:spPr bwMode="auto">
          <a:xfrm>
            <a:off x="0" y="4714884"/>
            <a:ext cx="9144000" cy="142876"/>
          </a:xfrm>
          <a:prstGeom prst="rect">
            <a:avLst/>
          </a:prstGeom>
          <a:noFill/>
          <a:ln w="9525">
            <a:noFill/>
            <a:miter lim="800000"/>
            <a:headEnd/>
            <a:tailEnd/>
          </a:ln>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5077319"/>
            <a:ext cx="3024032" cy="1338251"/>
          </a:xfrm>
          <a:prstGeom prst="rect">
            <a:avLst/>
          </a:prstGeom>
        </p:spPr>
      </p:pic>
    </p:spTree>
    <p:extLst>
      <p:ext uri="{BB962C8B-B14F-4D97-AF65-F5344CB8AC3E}">
        <p14:creationId xmlns:p14="http://schemas.microsoft.com/office/powerpoint/2010/main" val="1995407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sp>
        <p:nvSpPr>
          <p:cNvPr id="17412" name="Título 1"/>
          <p:cNvSpPr txBox="1">
            <a:spLocks/>
          </p:cNvSpPr>
          <p:nvPr/>
        </p:nvSpPr>
        <p:spPr bwMode="auto">
          <a:xfrm>
            <a:off x="677737" y="1398588"/>
            <a:ext cx="8286751" cy="774700"/>
          </a:xfrm>
          <a:prstGeom prst="rect">
            <a:avLst/>
          </a:prstGeom>
          <a:noFill/>
          <a:ln w="9525">
            <a:noFill/>
            <a:miter lim="800000"/>
            <a:headEnd/>
            <a:tailEnd/>
          </a:ln>
        </p:spPr>
        <p:txBody>
          <a:bodyPr anchor="ctr"/>
          <a:lstStyle/>
          <a:p>
            <a:r>
              <a:rPr lang="es-CO" sz="2200" b="1" dirty="0" smtClean="0">
                <a:latin typeface="Albertus" pitchFamily="34" charset="0"/>
              </a:rPr>
              <a:t>Problema a resolver</a:t>
            </a:r>
            <a:endParaRPr lang="es-CO" sz="2200" b="1" dirty="0">
              <a:latin typeface="Albertus" pitchFamily="34" charset="0"/>
            </a:endParaRPr>
          </a:p>
        </p:txBody>
      </p:sp>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3" name="Marcador de contenido 2"/>
          <p:cNvSpPr>
            <a:spLocks noGrp="1"/>
          </p:cNvSpPr>
          <p:nvPr>
            <p:ph idx="1"/>
          </p:nvPr>
        </p:nvSpPr>
        <p:spPr>
          <a:xfrm>
            <a:off x="714374" y="2420888"/>
            <a:ext cx="7972425" cy="3705275"/>
          </a:xfrm>
        </p:spPr>
        <p:txBody>
          <a:bodyPr>
            <a:normAutofit/>
          </a:bodyPr>
          <a:lstStyle/>
          <a:p>
            <a:pPr algn="just"/>
            <a:r>
              <a:rPr lang="es-ES" sz="2800" dirty="0" smtClean="0"/>
              <a:t>Implementar un dispositivo que permita optimizar el calculo de la correlación de distancia de un conjunto de datos, cambiando la forma en las cuales se almacenan los datos experimentales que se tienen.</a:t>
            </a:r>
          </a:p>
        </p:txBody>
      </p:sp>
    </p:spTree>
    <p:extLst>
      <p:ext uri="{BB962C8B-B14F-4D97-AF65-F5344CB8AC3E}">
        <p14:creationId xmlns:p14="http://schemas.microsoft.com/office/powerpoint/2010/main" val="41669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sp>
        <p:nvSpPr>
          <p:cNvPr id="17412" name="Título 1"/>
          <p:cNvSpPr txBox="1">
            <a:spLocks/>
          </p:cNvSpPr>
          <p:nvPr/>
        </p:nvSpPr>
        <p:spPr bwMode="auto">
          <a:xfrm>
            <a:off x="677737" y="1398588"/>
            <a:ext cx="8286751" cy="774700"/>
          </a:xfrm>
          <a:prstGeom prst="rect">
            <a:avLst/>
          </a:prstGeom>
          <a:noFill/>
          <a:ln w="9525">
            <a:noFill/>
            <a:miter lim="800000"/>
            <a:headEnd/>
            <a:tailEnd/>
          </a:ln>
        </p:spPr>
        <p:txBody>
          <a:bodyPr anchor="ctr"/>
          <a:lstStyle/>
          <a:p>
            <a:r>
              <a:rPr lang="es-CO" sz="2200" b="1" dirty="0" smtClean="0">
                <a:latin typeface="Albertus" pitchFamily="34" charset="0"/>
              </a:rPr>
              <a:t>Requerimientos funcionales</a:t>
            </a:r>
            <a:endParaRPr lang="es-CO" sz="2200" b="1" dirty="0">
              <a:latin typeface="Albertus" pitchFamily="34" charset="0"/>
            </a:endParaRPr>
          </a:p>
        </p:txBody>
      </p:sp>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10" name="Marcador de contenido 9"/>
          <p:cNvSpPr>
            <a:spLocks noGrp="1"/>
          </p:cNvSpPr>
          <p:nvPr>
            <p:ph idx="1"/>
          </p:nvPr>
        </p:nvSpPr>
        <p:spPr/>
        <p:txBody>
          <a:bodyPr>
            <a:normAutofit fontScale="92500"/>
          </a:bodyPr>
          <a:lstStyle/>
          <a:p>
            <a:endParaRPr lang="es-ES" dirty="0" smtClean="0"/>
          </a:p>
          <a:p>
            <a:r>
              <a:rPr lang="es-ES" sz="3000" dirty="0" smtClean="0"/>
              <a:t>Mostrar la ubicación del archivo donde se encuentra la base de datos.</a:t>
            </a:r>
          </a:p>
          <a:p>
            <a:r>
              <a:rPr lang="es-ES" sz="3000" dirty="0" smtClean="0"/>
              <a:t>Agregar nuevas bases de datos para el calculo.</a:t>
            </a:r>
          </a:p>
          <a:p>
            <a:r>
              <a:rPr lang="es-ES" sz="3000" dirty="0" smtClean="0"/>
              <a:t>Graficar los datos en diagramas de dispersión.</a:t>
            </a:r>
          </a:p>
          <a:p>
            <a:r>
              <a:rPr lang="es-ES" sz="3000" dirty="0" smtClean="0"/>
              <a:t>Mostrar el calculo de la correlación de distancia.</a:t>
            </a:r>
          </a:p>
          <a:p>
            <a:r>
              <a:rPr lang="es-ES" sz="3000" dirty="0" smtClean="0"/>
              <a:t>Permitir almacenar los datos en listas o en arreglos.</a:t>
            </a:r>
          </a:p>
          <a:p>
            <a:r>
              <a:rPr lang="es-ES" sz="3000" dirty="0" smtClean="0"/>
              <a:t>Permitir el ingreso de datos en formato CSV a través de la librería Pandas.</a:t>
            </a:r>
          </a:p>
          <a:p>
            <a:endParaRPr lang="es-ES" dirty="0" smtClean="0"/>
          </a:p>
          <a:p>
            <a:pPr marL="0" indent="0">
              <a:buNone/>
            </a:pPr>
            <a:endParaRPr lang="es-ES" dirty="0"/>
          </a:p>
        </p:txBody>
      </p:sp>
    </p:spTree>
    <p:extLst>
      <p:ext uri="{BB962C8B-B14F-4D97-AF65-F5344CB8AC3E}">
        <p14:creationId xmlns:p14="http://schemas.microsoft.com/office/powerpoint/2010/main" val="2913496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sp>
        <p:nvSpPr>
          <p:cNvPr id="17412" name="Título 1"/>
          <p:cNvSpPr txBox="1">
            <a:spLocks/>
          </p:cNvSpPr>
          <p:nvPr/>
        </p:nvSpPr>
        <p:spPr bwMode="auto">
          <a:xfrm>
            <a:off x="677737" y="1398588"/>
            <a:ext cx="8286751" cy="774700"/>
          </a:xfrm>
          <a:prstGeom prst="rect">
            <a:avLst/>
          </a:prstGeom>
          <a:noFill/>
          <a:ln w="9525">
            <a:noFill/>
            <a:miter lim="800000"/>
            <a:headEnd/>
            <a:tailEnd/>
          </a:ln>
        </p:spPr>
        <p:txBody>
          <a:bodyPr anchor="ctr"/>
          <a:lstStyle/>
          <a:p>
            <a:r>
              <a:rPr lang="es-CO" sz="2200" b="1" dirty="0" smtClean="0">
                <a:latin typeface="Albertus" pitchFamily="34" charset="0"/>
              </a:rPr>
              <a:t>Uso </a:t>
            </a:r>
            <a:r>
              <a:rPr lang="es-CO" sz="2400" b="1" dirty="0" smtClean="0"/>
              <a:t>de </a:t>
            </a:r>
            <a:r>
              <a:rPr lang="es-CO" sz="2400" b="1" dirty="0"/>
              <a:t>estructuras de datos en la solución del problema a resolver</a:t>
            </a:r>
            <a:endParaRPr lang="es-CO" sz="2200" b="1" dirty="0">
              <a:latin typeface="Albertus" pitchFamily="34" charset="0"/>
            </a:endParaRPr>
          </a:p>
        </p:txBody>
      </p:sp>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5" name="Marcador de contenido 4"/>
          <p:cNvSpPr>
            <a:spLocks noGrp="1"/>
          </p:cNvSpPr>
          <p:nvPr>
            <p:ph idx="1"/>
          </p:nvPr>
        </p:nvSpPr>
        <p:spPr/>
        <p:txBody>
          <a:bodyPr/>
          <a:lstStyle/>
          <a:p>
            <a:endParaRPr lang="es-ES" dirty="0" smtClean="0"/>
          </a:p>
          <a:p>
            <a:pPr algn="just"/>
            <a:r>
              <a:rPr lang="es-ES" dirty="0" smtClean="0"/>
              <a:t>Las estructuras de datos usadas en la creación de este proyecto fueron listas y arreglos con Python como lenguaje de programación, en el cual se llevo a cabo la ejecución de las pruebas para los diferentes tamaños de muestra.</a:t>
            </a:r>
          </a:p>
          <a:p>
            <a:endParaRPr lang="es-ES" dirty="0"/>
          </a:p>
        </p:txBody>
      </p:sp>
    </p:spTree>
    <p:extLst>
      <p:ext uri="{BB962C8B-B14F-4D97-AF65-F5344CB8AC3E}">
        <p14:creationId xmlns:p14="http://schemas.microsoft.com/office/powerpoint/2010/main" val="32078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12" name="Título 11"/>
          <p:cNvSpPr>
            <a:spLocks noGrp="1"/>
          </p:cNvSpPr>
          <p:nvPr>
            <p:ph type="title"/>
          </p:nvPr>
        </p:nvSpPr>
        <p:spPr>
          <a:xfrm>
            <a:off x="-612576" y="214313"/>
            <a:ext cx="8229600" cy="1143000"/>
          </a:xfrm>
        </p:spPr>
        <p:txBody>
          <a:bodyPr>
            <a:normAutofit/>
          </a:bodyPr>
          <a:lstStyle/>
          <a:p>
            <a:r>
              <a:rPr lang="es-ES" sz="2300" dirty="0" smtClean="0"/>
              <a:t>Graficas de comparación de los resultados obtenidos</a:t>
            </a:r>
            <a:endParaRPr lang="es-ES" sz="2300" dirty="0"/>
          </a:p>
        </p:txBody>
      </p:sp>
      <p:sp>
        <p:nvSpPr>
          <p:cNvPr id="13" name="Marcador de texto 12"/>
          <p:cNvSpPr>
            <a:spLocks noGrp="1"/>
          </p:cNvSpPr>
          <p:nvPr>
            <p:ph type="body" idx="1"/>
          </p:nvPr>
        </p:nvSpPr>
        <p:spPr/>
        <p:txBody>
          <a:bodyPr/>
          <a:lstStyle/>
          <a:p>
            <a:r>
              <a:rPr lang="es-ES" dirty="0" smtClean="0"/>
              <a:t>Listas		</a:t>
            </a:r>
            <a:endParaRPr lang="es-ES" dirty="0"/>
          </a:p>
        </p:txBody>
      </p:sp>
      <p:pic>
        <p:nvPicPr>
          <p:cNvPr id="17" name="Marcador de contenido 16"/>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0" y="2352675"/>
            <a:ext cx="4645025" cy="3180832"/>
          </a:xfrm>
        </p:spPr>
      </p:pic>
      <p:sp>
        <p:nvSpPr>
          <p:cNvPr id="15" name="Marcador de texto 14"/>
          <p:cNvSpPr>
            <a:spLocks noGrp="1"/>
          </p:cNvSpPr>
          <p:nvPr>
            <p:ph type="body" sz="quarter" idx="3"/>
          </p:nvPr>
        </p:nvSpPr>
        <p:spPr/>
        <p:txBody>
          <a:bodyPr/>
          <a:lstStyle/>
          <a:p>
            <a:r>
              <a:rPr lang="es-ES" dirty="0" smtClean="0"/>
              <a:t>Arreglos</a:t>
            </a:r>
            <a:endParaRPr lang="es-ES" dirty="0"/>
          </a:p>
        </p:txBody>
      </p:sp>
      <p:pic>
        <p:nvPicPr>
          <p:cNvPr id="18" name="Marcador de contenido 17"/>
          <p:cNvPicPr>
            <a:picLocks noGrp="1" noChangeAspect="1"/>
          </p:cNvPicPr>
          <p:nvPr>
            <p:ph sz="quarter" idx="4"/>
          </p:nvPr>
        </p:nvPicPr>
        <p:blipFill>
          <a:blip r:embed="rId7" cstate="print">
            <a:extLst>
              <a:ext uri="{28A0092B-C50C-407E-A947-70E740481C1C}">
                <a14:useLocalDpi xmlns:a14="http://schemas.microsoft.com/office/drawing/2010/main" val="0"/>
              </a:ext>
            </a:extLst>
          </a:blip>
          <a:stretch>
            <a:fillRect/>
          </a:stretch>
        </p:blipFill>
        <p:spPr>
          <a:xfrm>
            <a:off x="4355976" y="2564904"/>
            <a:ext cx="5152558" cy="3159966"/>
          </a:xfrm>
        </p:spPr>
      </p:pic>
    </p:spTree>
    <p:extLst>
      <p:ext uri="{BB962C8B-B14F-4D97-AF65-F5344CB8AC3E}">
        <p14:creationId xmlns:p14="http://schemas.microsoft.com/office/powerpoint/2010/main" val="181417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12" name="Título 11"/>
          <p:cNvSpPr>
            <a:spLocks noGrp="1"/>
          </p:cNvSpPr>
          <p:nvPr>
            <p:ph type="title"/>
          </p:nvPr>
        </p:nvSpPr>
        <p:spPr>
          <a:xfrm>
            <a:off x="-612576" y="214313"/>
            <a:ext cx="8229600" cy="1143000"/>
          </a:xfrm>
        </p:spPr>
        <p:txBody>
          <a:bodyPr>
            <a:normAutofit/>
          </a:bodyPr>
          <a:lstStyle/>
          <a:p>
            <a:r>
              <a:rPr lang="es-ES" sz="2300" dirty="0" smtClean="0"/>
              <a:t>Tablas de comparación de los resultados obtenidos</a:t>
            </a:r>
            <a:endParaRPr lang="es-ES" sz="2300" dirty="0"/>
          </a:p>
        </p:txBody>
      </p:sp>
      <p:sp>
        <p:nvSpPr>
          <p:cNvPr id="13" name="Marcador de texto 12"/>
          <p:cNvSpPr>
            <a:spLocks noGrp="1"/>
          </p:cNvSpPr>
          <p:nvPr>
            <p:ph type="body" idx="1"/>
          </p:nvPr>
        </p:nvSpPr>
        <p:spPr/>
        <p:txBody>
          <a:bodyPr/>
          <a:lstStyle/>
          <a:p>
            <a:r>
              <a:rPr lang="es-ES" dirty="0" smtClean="0"/>
              <a:t>Listas		</a:t>
            </a:r>
            <a:endParaRPr lang="es-ES" dirty="0"/>
          </a:p>
        </p:txBody>
      </p:sp>
      <p:sp>
        <p:nvSpPr>
          <p:cNvPr id="15" name="Marcador de texto 14"/>
          <p:cNvSpPr>
            <a:spLocks noGrp="1"/>
          </p:cNvSpPr>
          <p:nvPr>
            <p:ph type="body" sz="quarter" idx="3"/>
          </p:nvPr>
        </p:nvSpPr>
        <p:spPr/>
        <p:txBody>
          <a:bodyPr/>
          <a:lstStyle/>
          <a:p>
            <a:r>
              <a:rPr lang="es-ES" dirty="0" smtClean="0"/>
              <a:t>Arreglos</a:t>
            </a:r>
            <a:endParaRPr lang="es-ES" dirty="0"/>
          </a:p>
        </p:txBody>
      </p:sp>
      <p:pic>
        <p:nvPicPr>
          <p:cNvPr id="3" name="Marcador de contenido 2"/>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126905" y="2428876"/>
            <a:ext cx="4370483" cy="3201348"/>
          </a:xfrm>
        </p:spPr>
      </p:pic>
      <p:pic>
        <p:nvPicPr>
          <p:cNvPr id="5" name="Marcador de contenido 4"/>
          <p:cNvPicPr>
            <a:picLocks noGrp="1" noChangeAspect="1"/>
          </p:cNvPicPr>
          <p:nvPr>
            <p:ph sz="quarter" idx="4"/>
          </p:nvPr>
        </p:nvPicPr>
        <p:blipFill>
          <a:blip r:embed="rId7">
            <a:extLst>
              <a:ext uri="{28A0092B-C50C-407E-A947-70E740481C1C}">
                <a14:useLocalDpi xmlns:a14="http://schemas.microsoft.com/office/drawing/2010/main" val="0"/>
              </a:ext>
            </a:extLst>
          </a:blip>
          <a:stretch>
            <a:fillRect/>
          </a:stretch>
        </p:blipFill>
        <p:spPr>
          <a:xfrm>
            <a:off x="4427984" y="2636912"/>
            <a:ext cx="4541213" cy="2857017"/>
          </a:xfrm>
        </p:spPr>
      </p:pic>
    </p:spTree>
    <p:extLst>
      <p:ext uri="{BB962C8B-B14F-4D97-AF65-F5344CB8AC3E}">
        <p14:creationId xmlns:p14="http://schemas.microsoft.com/office/powerpoint/2010/main" val="231534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1071563"/>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357313"/>
            <a:ext cx="304800" cy="428625"/>
          </a:xfrm>
          <a:prstGeom prst="rect">
            <a:avLst/>
          </a:prstGeom>
          <a:noFill/>
          <a:ln w="9525">
            <a:noFill/>
            <a:miter lim="800000"/>
            <a:headEnd/>
            <a:tailEnd/>
          </a:ln>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1848"/>
            <a:ext cx="1907456" cy="844123"/>
          </a:xfrm>
          <a:prstGeom prst="rect">
            <a:avLst/>
          </a:prstGeom>
        </p:spPr>
      </p:pic>
      <p:sp>
        <p:nvSpPr>
          <p:cNvPr id="2" name="Título 1"/>
          <p:cNvSpPr>
            <a:spLocks noGrp="1"/>
          </p:cNvSpPr>
          <p:nvPr>
            <p:ph type="title"/>
          </p:nvPr>
        </p:nvSpPr>
        <p:spPr>
          <a:xfrm>
            <a:off x="107504" y="178594"/>
            <a:ext cx="8229600" cy="1143000"/>
          </a:xfrm>
        </p:spPr>
        <p:txBody>
          <a:bodyPr>
            <a:normAutofit/>
          </a:bodyPr>
          <a:lstStyle/>
          <a:p>
            <a:r>
              <a:rPr lang="es-ES" sz="4000" dirty="0" smtClean="0"/>
              <a:t>Análisis de resultados</a:t>
            </a:r>
            <a:endParaRPr lang="es-ES" sz="4000"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p:txBody>
              <a:bodyPr>
                <a:normAutofit lnSpcReduction="10000"/>
              </a:bodyPr>
              <a:lstStyle/>
              <a:p>
                <a:endParaRPr lang="es-ES" u="sng" dirty="0" smtClean="0"/>
              </a:p>
              <a:p>
                <a:r>
                  <a:rPr lang="es-ES" dirty="0"/>
                  <a:t>Como se puede notar en las tablas y gráficos anteriores el crecimiento de los tiempos tiene un comportamiento O(</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2</m:t>
                        </m:r>
                      </m:sup>
                    </m:sSup>
                  </m:oMath>
                </a14:m>
                <a:r>
                  <a:rPr lang="es-ES" dirty="0"/>
                  <a:t>) puesto que al aumentar el tamaño de la muestra su tiempo respectivo se aproxima a una función cuadrática exceptuando la funcionalidad de ingreso de datos y esta por su parte tiene un comportamiento O(</a:t>
                </a:r>
                <a14:m>
                  <m:oMath xmlns:m="http://schemas.openxmlformats.org/officeDocument/2006/math">
                    <m:r>
                      <a:rPr lang="es-ES" i="1">
                        <a:latin typeface="Cambria Math" panose="02040503050406030204" pitchFamily="18" charset="0"/>
                      </a:rPr>
                      <m:t>𝑛</m:t>
                    </m:r>
                  </m:oMath>
                </a14:m>
                <a:r>
                  <a:rPr lang="es-ES" dirty="0"/>
                  <a:t>).</a:t>
                </a:r>
              </a:p>
              <a:p>
                <a:endParaRPr lang="es-ES"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blipFill>
                <a:blip r:embed="rId6"/>
                <a:stretch>
                  <a:fillRect l="-1704" r="-1185"/>
                </a:stretch>
              </a:blipFill>
            </p:spPr>
            <p:txBody>
              <a:bodyPr/>
              <a:lstStyle/>
              <a:p>
                <a:r>
                  <a:rPr lang="es-ES">
                    <a:noFill/>
                  </a:rPr>
                  <a:t> </a:t>
                </a:r>
              </a:p>
            </p:txBody>
          </p:sp>
        </mc:Fallback>
      </mc:AlternateContent>
    </p:spTree>
    <p:extLst>
      <p:ext uri="{BB962C8B-B14F-4D97-AF65-F5344CB8AC3E}">
        <p14:creationId xmlns:p14="http://schemas.microsoft.com/office/powerpoint/2010/main" val="2018363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TotalTime>
  <Words>269</Words>
  <Application>Microsoft Office PowerPoint</Application>
  <PresentationFormat>Presentación en pantalla (4:3)</PresentationFormat>
  <Paragraphs>32</Paragraphs>
  <Slides>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Albertus</vt:lpstr>
      <vt:lpstr>Arial</vt:lpstr>
      <vt:lpstr>Calibri</vt:lpstr>
      <vt:lpstr>Cambria Math</vt:lpstr>
      <vt:lpstr>Gandhi Sans</vt:lpstr>
      <vt:lpstr>Tema de Office</vt:lpstr>
      <vt:lpstr>Optimización del cálculo de la correlación de la distancia con estructuras de datos</vt:lpstr>
      <vt:lpstr>Presentación de PowerPoint</vt:lpstr>
      <vt:lpstr>Presentación de PowerPoint</vt:lpstr>
      <vt:lpstr>Presentación de PowerPoint</vt:lpstr>
      <vt:lpstr>Graficas de comparación de los resultados obtenidos</vt:lpstr>
      <vt:lpstr>Tablas de comparación de los resultados obtenidos</vt:lpstr>
      <vt:lpstr>Análisis de resultados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Sistema de Calidad</dc:creator>
  <cp:lastModifiedBy>kike</cp:lastModifiedBy>
  <cp:revision>208</cp:revision>
  <dcterms:created xsi:type="dcterms:W3CDTF">2015-02-19T15:34:11Z</dcterms:created>
  <dcterms:modified xsi:type="dcterms:W3CDTF">2020-04-29T20:11:04Z</dcterms:modified>
</cp:coreProperties>
</file>