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ED139-0480-4198-83E2-68CE0B25BC9B}" type="datetimeFigureOut">
              <a:rPr lang="en-US" dirty="0"/>
              <a:t>5/11/2022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7CE23-3B6A-482C-9BEA-F32A9EB44C40}"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9C8FD-9717-4D78-9D01-4CBD0AC8CAE0}"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2BD47-5F5E-4508-9DFC-0021F20B392D}"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B23E3-326B-4424-9A50-2CBB9CA4B2E5}"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09F6F-C437-48B6-80BB-8E50899C06AF}"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776D14-B85F-4865-804C-5734F9C85CDD}" type="datetimeFigureOut">
              <a:rPr lang="en-US" dirty="0"/>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56C38-6601-4688-9146-5E61D8B04598}" type="datetimeFigureOut">
              <a:rPr lang="en-US" dirty="0"/>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6061E-CDAE-49E3-92CB-288B639C3B6F}" type="datetimeFigureOut">
              <a:rPr lang="en-US" dirty="0"/>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E9851-4767-4B63-B36B-F772D06043F2}"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9A586-BE94-448D-BAE3-D5D323B9149F}"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DDEAF24-54CC-4408-99B3-A70A172EFF44}" type="datetimeFigureOut">
              <a:rPr lang="en-US" dirty="0"/>
              <a:t>5/11/2022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0F46FC-30F8-F47D-DF65-E9585840966B}"/>
              </a:ext>
            </a:extLst>
          </p:cNvPr>
          <p:cNvSpPr>
            <a:spLocks noGrp="1"/>
          </p:cNvSpPr>
          <p:nvPr>
            <p:ph type="subTitle" idx="1"/>
          </p:nvPr>
        </p:nvSpPr>
        <p:spPr>
          <a:xfrm>
            <a:off x="8165198" y="4800600"/>
            <a:ext cx="2868246" cy="1691640"/>
          </a:xfrm>
        </p:spPr>
        <p:txBody>
          <a:bodyPr>
            <a:normAutofit/>
          </a:bodyPr>
          <a:lstStyle/>
          <a:p>
            <a:r>
              <a:rPr lang="en-US" sz="2000" dirty="0">
                <a:solidFill>
                  <a:schemeClr val="tx1">
                    <a:lumMod val="85000"/>
                  </a:schemeClr>
                </a:solidFill>
              </a:rPr>
              <a:t>Andres Rubiano</a:t>
            </a:r>
          </a:p>
          <a:p>
            <a:r>
              <a:rPr lang="en-US" sz="2000" dirty="0">
                <a:solidFill>
                  <a:schemeClr val="tx1">
                    <a:lumMod val="85000"/>
                  </a:schemeClr>
                </a:solidFill>
              </a:rPr>
              <a:t>Santiago Tovar</a:t>
            </a:r>
          </a:p>
          <a:p>
            <a:r>
              <a:rPr lang="en-US" sz="2000" dirty="0">
                <a:solidFill>
                  <a:schemeClr val="tx1">
                    <a:lumMod val="85000"/>
                  </a:schemeClr>
                </a:solidFill>
              </a:rPr>
              <a:t>Diego Bello</a:t>
            </a:r>
          </a:p>
        </p:txBody>
      </p:sp>
      <p:pic>
        <p:nvPicPr>
          <p:cNvPr id="4" name="Picture 3">
            <a:extLst>
              <a:ext uri="{FF2B5EF4-FFF2-40B4-BE49-F238E27FC236}">
                <a16:creationId xmlns:a16="http://schemas.microsoft.com/office/drawing/2014/main" id="{5A26FF22-CA2D-0E6B-D447-913918A387A8}"/>
              </a:ext>
            </a:extLst>
          </p:cNvPr>
          <p:cNvPicPr>
            <a:picLocks noChangeAspect="1"/>
          </p:cNvPicPr>
          <p:nvPr/>
        </p:nvPicPr>
        <p:blipFill>
          <a:blip r:embed="rId2"/>
          <a:stretch>
            <a:fillRect/>
          </a:stretch>
        </p:blipFill>
        <p:spPr>
          <a:xfrm>
            <a:off x="1448864" y="620720"/>
            <a:ext cx="5723461" cy="5723461"/>
          </a:xfrm>
          <a:prstGeom prst="rect">
            <a:avLst/>
          </a:prstGeom>
        </p:spPr>
      </p:pic>
    </p:spTree>
    <p:extLst>
      <p:ext uri="{BB962C8B-B14F-4D97-AF65-F5344CB8AC3E}">
        <p14:creationId xmlns:p14="http://schemas.microsoft.com/office/powerpoint/2010/main" val="1620341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BF5D-FC71-9501-FBCD-5C156C00B224}"/>
              </a:ext>
            </a:extLst>
          </p:cNvPr>
          <p:cNvSpPr>
            <a:spLocks noGrp="1"/>
          </p:cNvSpPr>
          <p:nvPr>
            <p:ph type="title"/>
          </p:nvPr>
        </p:nvSpPr>
        <p:spPr>
          <a:xfrm>
            <a:off x="1261872" y="677863"/>
            <a:ext cx="9692640" cy="1397124"/>
          </a:xfrm>
        </p:spPr>
        <p:txBody>
          <a:bodyPr>
            <a:normAutofit fontScale="90000"/>
          </a:bodyPr>
          <a:lstStyle/>
          <a:p>
            <a:r>
              <a:rPr lang="es-ES" dirty="0"/>
              <a:t>¿Qué es el modelo de suscripciones de Red </a:t>
            </a:r>
            <a:r>
              <a:rPr lang="es-ES" dirty="0" err="1"/>
              <a:t>Hat</a:t>
            </a:r>
            <a:r>
              <a:rPr lang="es-ES" dirty="0"/>
              <a:t>? </a:t>
            </a:r>
            <a:br>
              <a:rPr lang="es-ES" b="0" i="0" dirty="0">
                <a:solidFill>
                  <a:srgbClr val="151515"/>
                </a:solidFill>
                <a:effectLst/>
                <a:latin typeface="RedHatText"/>
              </a:rPr>
            </a:br>
            <a:endParaRPr lang="en-US" dirty="0"/>
          </a:p>
        </p:txBody>
      </p:sp>
      <p:sp>
        <p:nvSpPr>
          <p:cNvPr id="3" name="Content Placeholder 2">
            <a:extLst>
              <a:ext uri="{FF2B5EF4-FFF2-40B4-BE49-F238E27FC236}">
                <a16:creationId xmlns:a16="http://schemas.microsoft.com/office/drawing/2014/main" id="{2D275056-C9E5-DE00-9D0E-D290E9A134E0}"/>
              </a:ext>
            </a:extLst>
          </p:cNvPr>
          <p:cNvSpPr>
            <a:spLocks noGrp="1"/>
          </p:cNvSpPr>
          <p:nvPr>
            <p:ph idx="1"/>
          </p:nvPr>
        </p:nvSpPr>
        <p:spPr/>
        <p:txBody>
          <a:bodyPr/>
          <a:lstStyle/>
          <a:p>
            <a:pPr algn="l"/>
            <a:r>
              <a:rPr lang="es-ES" b="0" i="0" dirty="0">
                <a:solidFill>
                  <a:srgbClr val="151515"/>
                </a:solidFill>
                <a:effectLst/>
                <a:latin typeface="var(--pfe-theme--font-family,&quot;RedHatText&quot;,&quot;Overpass&quot;,Overpass,Helvetica,Arial,sans-serif)"/>
              </a:rPr>
              <a:t>El modelo de suscripciones de Red </a:t>
            </a:r>
            <a:r>
              <a:rPr lang="es-ES" b="0" i="0" dirty="0" err="1">
                <a:solidFill>
                  <a:srgbClr val="151515"/>
                </a:solidFill>
                <a:effectLst/>
                <a:latin typeface="var(--pfe-theme--font-family,&quot;RedHatText&quot;,&quot;Overpass&quot;,Overpass,Helvetica,Arial,sans-serif)"/>
              </a:rPr>
              <a:t>Hat</a:t>
            </a:r>
            <a:r>
              <a:rPr lang="es-ES" b="0" i="0" dirty="0">
                <a:solidFill>
                  <a:srgbClr val="151515"/>
                </a:solidFill>
                <a:effectLst/>
                <a:latin typeface="var(--pfe-theme--font-family,&quot;RedHatText&quot;,&quot;Overpass&quot;,Overpass,Helvetica,Arial,sans-serif)"/>
              </a:rPr>
              <a:t> está en vigencia desde hace más de 20 años, y se tienen en cuenta los comentarios de los clientes a la hora de actualizarlas. La suscripción a Red </a:t>
            </a:r>
            <a:r>
              <a:rPr lang="es-ES" b="0" i="0" dirty="0" err="1">
                <a:solidFill>
                  <a:srgbClr val="151515"/>
                </a:solidFill>
                <a:effectLst/>
                <a:latin typeface="var(--pfe-theme--font-family,&quot;RedHatText&quot;,&quot;Overpass&quot;,Overpass,Helvetica,Arial,sans-serif)"/>
              </a:rPr>
              <a:t>Hat</a:t>
            </a:r>
            <a:r>
              <a:rPr lang="es-ES" b="0" i="0" dirty="0">
                <a:solidFill>
                  <a:srgbClr val="151515"/>
                </a:solidFill>
                <a:effectLst/>
                <a:latin typeface="var(--pfe-theme--font-family,&quot;RedHatText&quot;,&quot;Overpass&quot;,Overpass,Helvetica,Arial,sans-serif)"/>
              </a:rPr>
              <a:t> permite que los clientes descarguen el software empresarial probado y certificado de Red </a:t>
            </a:r>
            <a:r>
              <a:rPr lang="es-ES" b="0" i="0" dirty="0" err="1">
                <a:solidFill>
                  <a:srgbClr val="151515"/>
                </a:solidFill>
                <a:effectLst/>
                <a:latin typeface="var(--pfe-theme--font-family,&quot;RedHatText&quot;,&quot;Overpass&quot;,Overpass,Helvetica,Arial,sans-serif)"/>
              </a:rPr>
              <a:t>Hat</a:t>
            </a:r>
            <a:r>
              <a:rPr lang="es-ES" b="0" i="0" dirty="0">
                <a:solidFill>
                  <a:srgbClr val="151515"/>
                </a:solidFill>
                <a:effectLst/>
                <a:latin typeface="var(--pfe-theme--font-family,&quot;RedHatText&quot;,&quot;Overpass&quot;,Overpass,Helvetica,Arial,sans-serif)"/>
              </a:rPr>
              <a:t>. Además, proporciona orientación, estabilidad y seguridad para que implemente con confianza estos productos, incluso en los entornos más importantes.</a:t>
            </a:r>
          </a:p>
          <a:p>
            <a:pPr algn="l"/>
            <a:r>
              <a:rPr lang="es-ES" b="0" i="0" dirty="0">
                <a:solidFill>
                  <a:srgbClr val="151515"/>
                </a:solidFill>
                <a:effectLst/>
                <a:latin typeface="var(--pfe-theme--font-family,&quot;RedHatText&quot;,&quot;Overpass&quot;,Overpass,Helvetica,Arial,sans-serif)"/>
              </a:rPr>
              <a:t>Una suscripción activa de Red </a:t>
            </a:r>
            <a:r>
              <a:rPr lang="es-ES" b="0" i="0" dirty="0" err="1">
                <a:solidFill>
                  <a:srgbClr val="151515"/>
                </a:solidFill>
                <a:effectLst/>
                <a:latin typeface="var(--pfe-theme--font-family,&quot;RedHatText&quot;,&quot;Overpass&quot;,Overpass,Helvetica,Arial,sans-serif)"/>
              </a:rPr>
              <a:t>Hat</a:t>
            </a:r>
            <a:r>
              <a:rPr lang="es-ES" b="0" i="0" dirty="0">
                <a:solidFill>
                  <a:srgbClr val="151515"/>
                </a:solidFill>
                <a:effectLst/>
                <a:latin typeface="var(--pfe-theme--font-family,&quot;RedHatText&quot;,&quot;Overpass&quot;,Overpass,Helvetica,Arial,sans-serif)"/>
              </a:rPr>
              <a:t> le permite acceder a nuestros sistemas de software en cualquier momento, incluso cuando encuentran en la etapa de desarrollo. Solo necesita mantener una suscripción activa por cada recurso que utiliza los sistemas de software de Red </a:t>
            </a:r>
            <a:r>
              <a:rPr lang="es-ES" b="0" i="0" dirty="0" err="1">
                <a:solidFill>
                  <a:srgbClr val="151515"/>
                </a:solidFill>
                <a:effectLst/>
                <a:latin typeface="var(--pfe-theme--font-family,&quot;RedHatText&quot;,&quot;Overpass&quot;,Overpass,Helvetica,Arial,sans-serif)"/>
              </a:rPr>
              <a:t>Hat</a:t>
            </a:r>
            <a:r>
              <a:rPr lang="es-ES" b="0" i="0" dirty="0">
                <a:solidFill>
                  <a:srgbClr val="151515"/>
                </a:solidFill>
                <a:effectLst/>
                <a:latin typeface="var(--pfe-theme--font-family,&quot;RedHatText&quot;,&quot;Overpass&quot;,Overpass,Helvetica,Arial,sans-serif)"/>
              </a:rPr>
              <a:t>, lo cual le permitirá aprovechar al máximo nuestras ofertas.</a:t>
            </a:r>
          </a:p>
          <a:p>
            <a:endParaRPr lang="en-US" dirty="0"/>
          </a:p>
        </p:txBody>
      </p:sp>
      <p:pic>
        <p:nvPicPr>
          <p:cNvPr id="4" name="Picture 3">
            <a:extLst>
              <a:ext uri="{FF2B5EF4-FFF2-40B4-BE49-F238E27FC236}">
                <a16:creationId xmlns:a16="http://schemas.microsoft.com/office/drawing/2014/main" id="{8CAB58AE-95EE-D5F9-0104-483857C1B996}"/>
              </a:ext>
            </a:extLst>
          </p:cNvPr>
          <p:cNvPicPr>
            <a:picLocks noChangeAspect="1"/>
          </p:cNvPicPr>
          <p:nvPr/>
        </p:nvPicPr>
        <p:blipFill>
          <a:blip r:embed="rId2"/>
          <a:stretch>
            <a:fillRect/>
          </a:stretch>
        </p:blipFill>
        <p:spPr>
          <a:xfrm>
            <a:off x="8987561" y="4997832"/>
            <a:ext cx="2328809" cy="2328809"/>
          </a:xfrm>
          <a:prstGeom prst="rect">
            <a:avLst/>
          </a:prstGeom>
        </p:spPr>
      </p:pic>
    </p:spTree>
    <p:extLst>
      <p:ext uri="{BB962C8B-B14F-4D97-AF65-F5344CB8AC3E}">
        <p14:creationId xmlns:p14="http://schemas.microsoft.com/office/powerpoint/2010/main" val="58457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1057-78D5-950C-820F-C328F921BC60}"/>
              </a:ext>
            </a:extLst>
          </p:cNvPr>
          <p:cNvSpPr>
            <a:spLocks noGrp="1"/>
          </p:cNvSpPr>
          <p:nvPr>
            <p:ph type="title"/>
          </p:nvPr>
        </p:nvSpPr>
        <p:spPr/>
        <p:txBody>
          <a:bodyPr/>
          <a:lstStyle/>
          <a:p>
            <a:r>
              <a:rPr lang="en-US" dirty="0" err="1"/>
              <a:t>Suscripciones</a:t>
            </a:r>
            <a:endParaRPr lang="en-US" dirty="0"/>
          </a:p>
        </p:txBody>
      </p:sp>
      <p:pic>
        <p:nvPicPr>
          <p:cNvPr id="5" name="Content Placeholder 4">
            <a:extLst>
              <a:ext uri="{FF2B5EF4-FFF2-40B4-BE49-F238E27FC236}">
                <a16:creationId xmlns:a16="http://schemas.microsoft.com/office/drawing/2014/main" id="{1D0927CF-3E2D-763D-8BEF-CF4195801376}"/>
              </a:ext>
            </a:extLst>
          </p:cNvPr>
          <p:cNvPicPr>
            <a:picLocks noGrp="1" noChangeAspect="1"/>
          </p:cNvPicPr>
          <p:nvPr>
            <p:ph idx="1"/>
          </p:nvPr>
        </p:nvPicPr>
        <p:blipFill>
          <a:blip r:embed="rId2"/>
          <a:stretch>
            <a:fillRect/>
          </a:stretch>
        </p:blipFill>
        <p:spPr>
          <a:xfrm>
            <a:off x="1262063" y="2111848"/>
            <a:ext cx="8594725" cy="3785241"/>
          </a:xfrm>
        </p:spPr>
      </p:pic>
      <p:pic>
        <p:nvPicPr>
          <p:cNvPr id="6" name="Picture 5">
            <a:extLst>
              <a:ext uri="{FF2B5EF4-FFF2-40B4-BE49-F238E27FC236}">
                <a16:creationId xmlns:a16="http://schemas.microsoft.com/office/drawing/2014/main" id="{028773C1-DA05-189A-65E6-D10459933DBB}"/>
              </a:ext>
            </a:extLst>
          </p:cNvPr>
          <p:cNvPicPr>
            <a:picLocks noChangeAspect="1"/>
          </p:cNvPicPr>
          <p:nvPr/>
        </p:nvPicPr>
        <p:blipFill>
          <a:blip r:embed="rId3"/>
          <a:stretch>
            <a:fillRect/>
          </a:stretch>
        </p:blipFill>
        <p:spPr>
          <a:xfrm>
            <a:off x="8692383" y="-355218"/>
            <a:ext cx="2328809" cy="2328809"/>
          </a:xfrm>
          <a:prstGeom prst="rect">
            <a:avLst/>
          </a:prstGeom>
        </p:spPr>
      </p:pic>
    </p:spTree>
    <p:extLst>
      <p:ext uri="{BB962C8B-B14F-4D97-AF65-F5344CB8AC3E}">
        <p14:creationId xmlns:p14="http://schemas.microsoft.com/office/powerpoint/2010/main" val="1645375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E95D-AA0D-DF26-67FB-FD52D1DA2D4A}"/>
              </a:ext>
            </a:extLst>
          </p:cNvPr>
          <p:cNvSpPr>
            <a:spLocks noGrp="1"/>
          </p:cNvSpPr>
          <p:nvPr>
            <p:ph type="title"/>
          </p:nvPr>
        </p:nvSpPr>
        <p:spPr/>
        <p:txBody>
          <a:bodyPr/>
          <a:lstStyle/>
          <a:p>
            <a:r>
              <a:rPr lang="en-US" dirty="0" err="1"/>
              <a:t>Instalacion</a:t>
            </a:r>
            <a:endParaRPr lang="en-US" dirty="0"/>
          </a:p>
        </p:txBody>
      </p:sp>
      <p:sp>
        <p:nvSpPr>
          <p:cNvPr id="3" name="Content Placeholder 2">
            <a:extLst>
              <a:ext uri="{FF2B5EF4-FFF2-40B4-BE49-F238E27FC236}">
                <a16:creationId xmlns:a16="http://schemas.microsoft.com/office/drawing/2014/main" id="{9DF5D8E8-E9F0-1A92-25B7-1EF89DE6C73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5695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5B3E-7BF0-F5A3-8A8B-2717B52A2E79}"/>
              </a:ext>
            </a:extLst>
          </p:cNvPr>
          <p:cNvSpPr>
            <a:spLocks noGrp="1"/>
          </p:cNvSpPr>
          <p:nvPr>
            <p:ph type="title"/>
          </p:nvPr>
        </p:nvSpPr>
        <p:spPr/>
        <p:txBody>
          <a:bodyPr/>
          <a:lstStyle/>
          <a:p>
            <a:r>
              <a:rPr lang="en-US" dirty="0" err="1"/>
              <a:t>Demostracion</a:t>
            </a:r>
            <a:endParaRPr lang="en-US" dirty="0"/>
          </a:p>
        </p:txBody>
      </p:sp>
      <p:sp>
        <p:nvSpPr>
          <p:cNvPr id="3" name="Content Placeholder 2">
            <a:extLst>
              <a:ext uri="{FF2B5EF4-FFF2-40B4-BE49-F238E27FC236}">
                <a16:creationId xmlns:a16="http://schemas.microsoft.com/office/drawing/2014/main" id="{D21470D1-F941-6814-C27F-D8F9F3273A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349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34F9-246B-49F9-5879-C22D0B340DAC}"/>
              </a:ext>
            </a:extLst>
          </p:cNvPr>
          <p:cNvSpPr>
            <a:spLocks noGrp="1"/>
          </p:cNvSpPr>
          <p:nvPr>
            <p:ph type="title"/>
          </p:nvPr>
        </p:nvSpPr>
        <p:spPr/>
        <p:txBody>
          <a:bodyPr/>
          <a:lstStyle/>
          <a:p>
            <a:r>
              <a:rPr lang="en-US" dirty="0" err="1"/>
              <a:t>Definicion</a:t>
            </a:r>
            <a:endParaRPr lang="en-US" dirty="0"/>
          </a:p>
        </p:txBody>
      </p:sp>
      <p:sp>
        <p:nvSpPr>
          <p:cNvPr id="3" name="Content Placeholder 2">
            <a:extLst>
              <a:ext uri="{FF2B5EF4-FFF2-40B4-BE49-F238E27FC236}">
                <a16:creationId xmlns:a16="http://schemas.microsoft.com/office/drawing/2014/main" id="{2827E1B9-293F-EFAB-3120-B34ED53559A2}"/>
              </a:ext>
            </a:extLst>
          </p:cNvPr>
          <p:cNvSpPr>
            <a:spLocks noGrp="1"/>
          </p:cNvSpPr>
          <p:nvPr>
            <p:ph idx="1"/>
          </p:nvPr>
        </p:nvSpPr>
        <p:spPr/>
        <p:txBody>
          <a:bodyPr>
            <a:normAutofit fontScale="92500" lnSpcReduction="10000"/>
          </a:bodyPr>
          <a:lstStyle/>
          <a:p>
            <a:r>
              <a:rPr lang="es-ES" dirty="0"/>
              <a:t>Red </a:t>
            </a:r>
            <a:r>
              <a:rPr lang="es-ES" dirty="0" err="1"/>
              <a:t>Hat</a:t>
            </a:r>
            <a:r>
              <a:rPr lang="es-ES" dirty="0"/>
              <a:t> es una empresa de software que combina componentes del sistema operativo Linux de código abierto con programas relacionados en un paquete de distribución que los clientes pueden solicitar.</a:t>
            </a:r>
          </a:p>
          <a:p>
            <a:endParaRPr lang="es-ES" dirty="0"/>
          </a:p>
          <a:p>
            <a:r>
              <a:rPr lang="es-ES" dirty="0"/>
              <a:t>El modelo comercial de Red </a:t>
            </a:r>
            <a:r>
              <a:rPr lang="es-ES" dirty="0" err="1"/>
              <a:t>Hat</a:t>
            </a:r>
            <a:r>
              <a:rPr lang="es-ES" dirty="0"/>
              <a:t> se basa en un ecosistema de código abierto, donde el desarrollo colaborativo ocurre dentro de una comunidad de profesionales enfocados en brindar garantía de calidad, pruebas y soporte al cliente.</a:t>
            </a:r>
          </a:p>
          <a:p>
            <a:endParaRPr lang="es-ES" dirty="0"/>
          </a:p>
          <a:p>
            <a:r>
              <a:rPr lang="es-ES" dirty="0"/>
              <a:t>Red </a:t>
            </a:r>
            <a:r>
              <a:rPr lang="es-ES" dirty="0" err="1"/>
              <a:t>Hat</a:t>
            </a:r>
            <a:r>
              <a:rPr lang="es-ES" dirty="0"/>
              <a:t> ofrece una variedad de software de código abierto que utilizan los ingenieros y las empresas de DevOps. Estos incluyen plataformas de sistemas operativos, almacenamiento, middleware, productos de administración, así como servicios de capacitación, soporte y consultoría.</a:t>
            </a:r>
            <a:endParaRPr lang="en-US" dirty="0"/>
          </a:p>
        </p:txBody>
      </p:sp>
      <p:pic>
        <p:nvPicPr>
          <p:cNvPr id="5" name="Picture 4">
            <a:extLst>
              <a:ext uri="{FF2B5EF4-FFF2-40B4-BE49-F238E27FC236}">
                <a16:creationId xmlns:a16="http://schemas.microsoft.com/office/drawing/2014/main" id="{6804CC26-5C06-E0E9-A7F3-101E9EEDD3B8}"/>
              </a:ext>
            </a:extLst>
          </p:cNvPr>
          <p:cNvPicPr>
            <a:picLocks noChangeAspect="1"/>
          </p:cNvPicPr>
          <p:nvPr/>
        </p:nvPicPr>
        <p:blipFill>
          <a:blip r:embed="rId2"/>
          <a:stretch>
            <a:fillRect/>
          </a:stretch>
        </p:blipFill>
        <p:spPr>
          <a:xfrm>
            <a:off x="8692827" y="-171645"/>
            <a:ext cx="2328809" cy="2328809"/>
          </a:xfrm>
          <a:prstGeom prst="rect">
            <a:avLst/>
          </a:prstGeom>
        </p:spPr>
      </p:pic>
    </p:spTree>
    <p:extLst>
      <p:ext uri="{BB962C8B-B14F-4D97-AF65-F5344CB8AC3E}">
        <p14:creationId xmlns:p14="http://schemas.microsoft.com/office/powerpoint/2010/main" val="364929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ED2804D7-74AA-5034-8D7D-FA7581ECC00D}"/>
              </a:ext>
            </a:extLst>
          </p:cNvPr>
          <p:cNvPicPr>
            <a:picLocks noChangeAspect="1"/>
          </p:cNvPicPr>
          <p:nvPr/>
        </p:nvPicPr>
        <p:blipFill rotWithShape="1">
          <a:blip r:embed="rId2"/>
          <a:srcRect b="45455"/>
          <a:stretch/>
        </p:blipFill>
        <p:spPr>
          <a:xfrm>
            <a:off x="470892" y="0"/>
            <a:ext cx="5406266" cy="6858000"/>
          </a:xfrm>
          <a:prstGeom prst="rect">
            <a:avLst/>
          </a:prstGeom>
        </p:spPr>
      </p:pic>
      <p:pic>
        <p:nvPicPr>
          <p:cNvPr id="4" name="Picture 3">
            <a:extLst>
              <a:ext uri="{FF2B5EF4-FFF2-40B4-BE49-F238E27FC236}">
                <a16:creationId xmlns:a16="http://schemas.microsoft.com/office/drawing/2014/main" id="{19E5FFE4-5505-8E30-2E92-EEB5B4223A0B}"/>
              </a:ext>
            </a:extLst>
          </p:cNvPr>
          <p:cNvPicPr>
            <a:picLocks noChangeAspect="1"/>
          </p:cNvPicPr>
          <p:nvPr/>
        </p:nvPicPr>
        <p:blipFill>
          <a:blip r:embed="rId3"/>
          <a:stretch>
            <a:fillRect/>
          </a:stretch>
        </p:blipFill>
        <p:spPr>
          <a:xfrm>
            <a:off x="3329711" y="-240918"/>
            <a:ext cx="2328809" cy="2328809"/>
          </a:xfrm>
          <a:prstGeom prst="rect">
            <a:avLst/>
          </a:prstGeom>
        </p:spPr>
      </p:pic>
      <p:pic>
        <p:nvPicPr>
          <p:cNvPr id="25" name="Picture 24">
            <a:extLst>
              <a:ext uri="{FF2B5EF4-FFF2-40B4-BE49-F238E27FC236}">
                <a16:creationId xmlns:a16="http://schemas.microsoft.com/office/drawing/2014/main" id="{6FCAAC8C-93AC-9E85-5381-02E362B56E01}"/>
              </a:ext>
            </a:extLst>
          </p:cNvPr>
          <p:cNvPicPr>
            <a:picLocks noChangeAspect="1"/>
          </p:cNvPicPr>
          <p:nvPr/>
        </p:nvPicPr>
        <p:blipFill rotWithShape="1">
          <a:blip r:embed="rId2"/>
          <a:srcRect t="54680"/>
          <a:stretch/>
        </p:blipFill>
        <p:spPr>
          <a:xfrm>
            <a:off x="5877158" y="-1"/>
            <a:ext cx="5415760" cy="6858000"/>
          </a:xfrm>
          <a:prstGeom prst="rect">
            <a:avLst/>
          </a:prstGeom>
        </p:spPr>
      </p:pic>
      <p:sp>
        <p:nvSpPr>
          <p:cNvPr id="26" name="Oval 25">
            <a:extLst>
              <a:ext uri="{FF2B5EF4-FFF2-40B4-BE49-F238E27FC236}">
                <a16:creationId xmlns:a16="http://schemas.microsoft.com/office/drawing/2014/main" id="{F776FFFA-F1C6-969F-ABA1-F0DA77466AEA}"/>
              </a:ext>
            </a:extLst>
          </p:cNvPr>
          <p:cNvSpPr/>
          <p:nvPr/>
        </p:nvSpPr>
        <p:spPr>
          <a:xfrm>
            <a:off x="3011057" y="129021"/>
            <a:ext cx="637309" cy="609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25ABDF9-4DB9-82B3-E74E-9B083968D1FB}"/>
              </a:ext>
            </a:extLst>
          </p:cNvPr>
          <p:cNvSpPr/>
          <p:nvPr/>
        </p:nvSpPr>
        <p:spPr>
          <a:xfrm>
            <a:off x="11292917" y="-1"/>
            <a:ext cx="963737"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8FD7034-0F6B-7B7E-3450-DFB0F26BF965}"/>
              </a:ext>
            </a:extLst>
          </p:cNvPr>
          <p:cNvSpPr/>
          <p:nvPr/>
        </p:nvSpPr>
        <p:spPr>
          <a:xfrm>
            <a:off x="-481869" y="-1"/>
            <a:ext cx="963737"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906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B88D-2A4B-2827-F2CA-D94DB04BD1DE}"/>
              </a:ext>
            </a:extLst>
          </p:cNvPr>
          <p:cNvSpPr>
            <a:spLocks noGrp="1"/>
          </p:cNvSpPr>
          <p:nvPr>
            <p:ph type="title"/>
          </p:nvPr>
        </p:nvSpPr>
        <p:spPr/>
        <p:txBody>
          <a:bodyPr/>
          <a:lstStyle/>
          <a:p>
            <a:r>
              <a:rPr lang="en-US" dirty="0" err="1"/>
              <a:t>Arquitecturas</a:t>
            </a:r>
            <a:r>
              <a:rPr lang="en-US" dirty="0"/>
              <a:t> (version actual)</a:t>
            </a:r>
          </a:p>
        </p:txBody>
      </p:sp>
      <p:sp>
        <p:nvSpPr>
          <p:cNvPr id="3" name="Content Placeholder 2">
            <a:extLst>
              <a:ext uri="{FF2B5EF4-FFF2-40B4-BE49-F238E27FC236}">
                <a16:creationId xmlns:a16="http://schemas.microsoft.com/office/drawing/2014/main" id="{63A4A1C9-5BB3-38A8-C286-95051ACE4329}"/>
              </a:ext>
            </a:extLst>
          </p:cNvPr>
          <p:cNvSpPr>
            <a:spLocks noGrp="1"/>
          </p:cNvSpPr>
          <p:nvPr>
            <p:ph idx="1"/>
          </p:nvPr>
        </p:nvSpPr>
        <p:spPr/>
        <p:txBody>
          <a:bodyPr/>
          <a:lstStyle/>
          <a:p>
            <a:pPr marL="0" indent="0" algn="l">
              <a:buNone/>
            </a:pPr>
            <a:endParaRPr lang="es-ES" b="0" i="0" dirty="0">
              <a:solidFill>
                <a:srgbClr val="252525"/>
              </a:solidFill>
              <a:effectLst/>
              <a:latin typeface="Red Hat Text"/>
            </a:endParaRPr>
          </a:p>
          <a:p>
            <a:pPr marL="0" indent="0" algn="l">
              <a:buNone/>
            </a:pPr>
            <a:r>
              <a:rPr lang="es-ES" b="0" i="0" dirty="0">
                <a:solidFill>
                  <a:srgbClr val="252525"/>
                </a:solidFill>
                <a:effectLst/>
                <a:latin typeface="Red Hat Text"/>
              </a:rPr>
              <a:t>Red </a:t>
            </a:r>
            <a:r>
              <a:rPr lang="es-ES" b="0" i="0" dirty="0" err="1">
                <a:solidFill>
                  <a:srgbClr val="252525"/>
                </a:solidFill>
                <a:effectLst/>
                <a:latin typeface="Red Hat Text"/>
              </a:rPr>
              <a:t>Hat</a:t>
            </a:r>
            <a:r>
              <a:rPr lang="es-ES" b="0" i="0" dirty="0">
                <a:solidFill>
                  <a:srgbClr val="252525"/>
                </a:solidFill>
                <a:effectLst/>
                <a:latin typeface="Red Hat Text"/>
              </a:rPr>
              <a:t> Enterprise Linux 7.1 está disponible como un kit individual en las siguientes arquitecturas:</a:t>
            </a:r>
          </a:p>
          <a:p>
            <a:pPr marL="0" indent="0" algn="l">
              <a:buNone/>
            </a:pPr>
            <a:endParaRPr lang="es-ES" b="0" i="0" dirty="0">
              <a:solidFill>
                <a:srgbClr val="252525"/>
              </a:solidFill>
              <a:effectLst/>
              <a:latin typeface="Red Hat Text"/>
            </a:endParaRPr>
          </a:p>
          <a:p>
            <a:pPr lvl="1">
              <a:buFont typeface="Arial" panose="020B0604020202020204" pitchFamily="34" charset="0"/>
              <a:buChar char="•"/>
            </a:pPr>
            <a:r>
              <a:rPr lang="es-ES" b="0" i="0" dirty="0">
                <a:solidFill>
                  <a:srgbClr val="252525"/>
                </a:solidFill>
                <a:effectLst/>
                <a:latin typeface="Red Hat Text"/>
              </a:rPr>
              <a:t>64-bit AMD</a:t>
            </a:r>
          </a:p>
          <a:p>
            <a:pPr lvl="1">
              <a:buFont typeface="Arial" panose="020B0604020202020204" pitchFamily="34" charset="0"/>
              <a:buChar char="•"/>
            </a:pPr>
            <a:r>
              <a:rPr lang="es-ES" b="0" i="0" dirty="0">
                <a:solidFill>
                  <a:srgbClr val="252525"/>
                </a:solidFill>
                <a:effectLst/>
                <a:latin typeface="Red Hat Text"/>
              </a:rPr>
              <a:t>64-bit Intel</a:t>
            </a:r>
          </a:p>
          <a:p>
            <a:pPr lvl="1">
              <a:buFont typeface="Arial" panose="020B0604020202020204" pitchFamily="34" charset="0"/>
              <a:buChar char="•"/>
            </a:pPr>
            <a:r>
              <a:rPr lang="es-ES" b="0" i="0" dirty="0">
                <a:solidFill>
                  <a:srgbClr val="252525"/>
                </a:solidFill>
                <a:effectLst/>
                <a:latin typeface="Red Hat Text"/>
              </a:rPr>
              <a:t>IBM POWER7 y POWER8 (</a:t>
            </a:r>
            <a:r>
              <a:rPr lang="es-ES" b="0" i="0" dirty="0" err="1">
                <a:solidFill>
                  <a:srgbClr val="252525"/>
                </a:solidFill>
                <a:effectLst/>
                <a:latin typeface="Red Hat Text"/>
              </a:rPr>
              <a:t>big</a:t>
            </a:r>
            <a:r>
              <a:rPr lang="es-ES" b="0" i="0" dirty="0">
                <a:solidFill>
                  <a:srgbClr val="252525"/>
                </a:solidFill>
                <a:effectLst/>
                <a:latin typeface="Red Hat Text"/>
              </a:rPr>
              <a:t> </a:t>
            </a:r>
            <a:r>
              <a:rPr lang="es-ES" b="0" i="0" dirty="0" err="1">
                <a:solidFill>
                  <a:srgbClr val="252525"/>
                </a:solidFill>
                <a:effectLst/>
                <a:latin typeface="Red Hat Text"/>
              </a:rPr>
              <a:t>endian</a:t>
            </a:r>
            <a:r>
              <a:rPr lang="es-ES" b="0" i="0" dirty="0">
                <a:solidFill>
                  <a:srgbClr val="252525"/>
                </a:solidFill>
                <a:effectLst/>
                <a:latin typeface="Red Hat Text"/>
              </a:rPr>
              <a:t>)</a:t>
            </a:r>
          </a:p>
          <a:p>
            <a:pPr lvl="1">
              <a:buFont typeface="Arial" panose="020B0604020202020204" pitchFamily="34" charset="0"/>
              <a:buChar char="•"/>
            </a:pPr>
            <a:r>
              <a:rPr lang="es-ES" b="0" i="0" dirty="0">
                <a:solidFill>
                  <a:srgbClr val="252525"/>
                </a:solidFill>
                <a:effectLst/>
                <a:latin typeface="Red Hat Text"/>
              </a:rPr>
              <a:t>IBM POWER8 (</a:t>
            </a:r>
            <a:r>
              <a:rPr lang="es-ES" b="0" i="0" dirty="0" err="1">
                <a:solidFill>
                  <a:srgbClr val="252525"/>
                </a:solidFill>
                <a:effectLst/>
                <a:latin typeface="Red Hat Text"/>
              </a:rPr>
              <a:t>little</a:t>
            </a:r>
            <a:r>
              <a:rPr lang="es-ES" b="0" i="0" dirty="0">
                <a:solidFill>
                  <a:srgbClr val="252525"/>
                </a:solidFill>
                <a:effectLst/>
                <a:latin typeface="Red Hat Text"/>
              </a:rPr>
              <a:t> </a:t>
            </a:r>
            <a:r>
              <a:rPr lang="es-ES" b="0" i="0" dirty="0" err="1">
                <a:solidFill>
                  <a:srgbClr val="252525"/>
                </a:solidFill>
                <a:effectLst/>
                <a:latin typeface="Red Hat Text"/>
              </a:rPr>
              <a:t>endian</a:t>
            </a:r>
            <a:r>
              <a:rPr lang="es-ES" b="0" i="0" dirty="0">
                <a:solidFill>
                  <a:srgbClr val="252525"/>
                </a:solidFill>
                <a:effectLst/>
                <a:latin typeface="Red Hat Text"/>
              </a:rPr>
              <a:t>)</a:t>
            </a:r>
          </a:p>
          <a:p>
            <a:pPr lvl="1">
              <a:buFont typeface="Arial" panose="020B0604020202020204" pitchFamily="34" charset="0"/>
              <a:buChar char="•"/>
            </a:pPr>
            <a:r>
              <a:rPr lang="es-ES" b="0" i="0" dirty="0">
                <a:solidFill>
                  <a:srgbClr val="252525"/>
                </a:solidFill>
                <a:effectLst/>
                <a:latin typeface="Red Hat Text"/>
              </a:rPr>
              <a:t>IBM </a:t>
            </a:r>
            <a:r>
              <a:rPr lang="es-ES" b="0" i="0" dirty="0" err="1">
                <a:solidFill>
                  <a:srgbClr val="252525"/>
                </a:solidFill>
                <a:effectLst/>
                <a:latin typeface="Red Hat Text"/>
              </a:rPr>
              <a:t>System</a:t>
            </a:r>
            <a:r>
              <a:rPr lang="es-ES" b="0" i="0" dirty="0">
                <a:solidFill>
                  <a:srgbClr val="252525"/>
                </a:solidFill>
                <a:effectLst/>
                <a:latin typeface="Red Hat Text"/>
              </a:rPr>
              <a:t> z</a:t>
            </a:r>
          </a:p>
          <a:p>
            <a:pPr lvl="1"/>
            <a:r>
              <a:rPr lang="es-ES" b="0" i="0" dirty="0">
                <a:solidFill>
                  <a:srgbClr val="252525"/>
                </a:solidFill>
                <a:effectLst/>
                <a:latin typeface="Red Hat Text"/>
              </a:rPr>
              <a:t>En este lanzamiento, Red </a:t>
            </a:r>
            <a:r>
              <a:rPr lang="es-ES" b="0" i="0" dirty="0" err="1">
                <a:solidFill>
                  <a:srgbClr val="252525"/>
                </a:solidFill>
                <a:effectLst/>
                <a:latin typeface="Red Hat Text"/>
              </a:rPr>
              <a:t>Hat</a:t>
            </a:r>
            <a:r>
              <a:rPr lang="es-ES" b="0" i="0" dirty="0">
                <a:solidFill>
                  <a:srgbClr val="252525"/>
                </a:solidFill>
                <a:effectLst/>
                <a:latin typeface="Red Hat Text"/>
              </a:rPr>
              <a:t> agrupa todas las mejoras de servidores y sistemas y toda la experiencia de código abierto de Red </a:t>
            </a:r>
            <a:r>
              <a:rPr lang="es-ES" b="0" i="0" dirty="0" err="1">
                <a:solidFill>
                  <a:srgbClr val="252525"/>
                </a:solidFill>
                <a:effectLst/>
                <a:latin typeface="Red Hat Text"/>
              </a:rPr>
              <a:t>Hat</a:t>
            </a:r>
            <a:r>
              <a:rPr lang="es-ES" b="0" i="0" dirty="0">
                <a:solidFill>
                  <a:srgbClr val="252525"/>
                </a:solidFill>
                <a:effectLst/>
                <a:latin typeface="Red Hat Text"/>
              </a:rPr>
              <a:t>.</a:t>
            </a:r>
          </a:p>
          <a:p>
            <a:endParaRPr lang="en-US" dirty="0"/>
          </a:p>
        </p:txBody>
      </p:sp>
      <p:pic>
        <p:nvPicPr>
          <p:cNvPr id="4" name="Picture 3">
            <a:extLst>
              <a:ext uri="{FF2B5EF4-FFF2-40B4-BE49-F238E27FC236}">
                <a16:creationId xmlns:a16="http://schemas.microsoft.com/office/drawing/2014/main" id="{B9FE85F6-A5A8-39F0-C393-C38577E3BC73}"/>
              </a:ext>
            </a:extLst>
          </p:cNvPr>
          <p:cNvPicPr>
            <a:picLocks noChangeAspect="1"/>
          </p:cNvPicPr>
          <p:nvPr/>
        </p:nvPicPr>
        <p:blipFill>
          <a:blip r:embed="rId2"/>
          <a:stretch>
            <a:fillRect/>
          </a:stretch>
        </p:blipFill>
        <p:spPr>
          <a:xfrm>
            <a:off x="8692827" y="5015732"/>
            <a:ext cx="2328809" cy="2328809"/>
          </a:xfrm>
          <a:prstGeom prst="rect">
            <a:avLst/>
          </a:prstGeom>
        </p:spPr>
      </p:pic>
    </p:spTree>
    <p:extLst>
      <p:ext uri="{BB962C8B-B14F-4D97-AF65-F5344CB8AC3E}">
        <p14:creationId xmlns:p14="http://schemas.microsoft.com/office/powerpoint/2010/main" val="165183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7915-F213-0A27-852C-4B01B9C9CBB7}"/>
              </a:ext>
            </a:extLst>
          </p:cNvPr>
          <p:cNvSpPr>
            <a:spLocks noGrp="1"/>
          </p:cNvSpPr>
          <p:nvPr>
            <p:ph type="title"/>
          </p:nvPr>
        </p:nvSpPr>
        <p:spPr/>
        <p:txBody>
          <a:bodyPr/>
          <a:lstStyle/>
          <a:p>
            <a:r>
              <a:rPr lang="en-US" dirty="0" err="1"/>
              <a:t>Aplicaciones</a:t>
            </a:r>
            <a:endParaRPr lang="en-US" dirty="0"/>
          </a:p>
        </p:txBody>
      </p:sp>
      <p:sp>
        <p:nvSpPr>
          <p:cNvPr id="3" name="Content Placeholder 2">
            <a:extLst>
              <a:ext uri="{FF2B5EF4-FFF2-40B4-BE49-F238E27FC236}">
                <a16:creationId xmlns:a16="http://schemas.microsoft.com/office/drawing/2014/main" id="{4FC1F7E6-2C6A-3E4A-DC46-FEC7A55E2881}"/>
              </a:ext>
            </a:extLst>
          </p:cNvPr>
          <p:cNvSpPr>
            <a:spLocks noGrp="1"/>
          </p:cNvSpPr>
          <p:nvPr>
            <p:ph idx="1"/>
          </p:nvPr>
        </p:nvSpPr>
        <p:spPr/>
        <p:txBody>
          <a:bodyPr/>
          <a:lstStyle/>
          <a:p>
            <a:pPr algn="l"/>
            <a:r>
              <a:rPr lang="es-ES" i="0" dirty="0">
                <a:solidFill>
                  <a:srgbClr val="151515"/>
                </a:solidFill>
                <a:effectLst/>
                <a:latin typeface="RedHatText"/>
              </a:rPr>
              <a:t>Si sus cargas de trabajo tienen un sistema operativo subyacente estándar, podrá trasladarlas entre los entornos con facilidad y utilizarlas donde sea conveniente para su empresa. Red </a:t>
            </a:r>
            <a:r>
              <a:rPr lang="es-ES" i="0" dirty="0" err="1">
                <a:solidFill>
                  <a:srgbClr val="151515"/>
                </a:solidFill>
                <a:effectLst/>
                <a:latin typeface="RedHatText"/>
              </a:rPr>
              <a:t>Hat</a:t>
            </a:r>
            <a:r>
              <a:rPr lang="es-ES" i="0" dirty="0">
                <a:solidFill>
                  <a:srgbClr val="151515"/>
                </a:solidFill>
                <a:effectLst/>
                <a:latin typeface="RedHatText"/>
              </a:rPr>
              <a:t> Enterprise Linux ofrece una base uniforme y estable para todas las implementaciones de </a:t>
            </a:r>
            <a:r>
              <a:rPr lang="es-ES" i="0" u="none" strike="noStrike" dirty="0">
                <a:solidFill>
                  <a:srgbClr val="0066CC"/>
                </a:solidFill>
                <a:effectLst/>
                <a:latin typeface="RedHatText"/>
              </a:rPr>
              <a:t>nube híbrida</a:t>
            </a:r>
            <a:r>
              <a:rPr lang="es-ES" i="0" dirty="0">
                <a:solidFill>
                  <a:srgbClr val="151515"/>
                </a:solidFill>
                <a:effectLst/>
                <a:latin typeface="RedHatText"/>
              </a:rPr>
              <a:t>. Además, brinda </a:t>
            </a:r>
            <a:r>
              <a:rPr lang="es-ES" i="0" u="none" strike="noStrike" dirty="0">
                <a:solidFill>
                  <a:srgbClr val="0066CC"/>
                </a:solidFill>
                <a:effectLst/>
                <a:latin typeface="RedHatText"/>
              </a:rPr>
              <a:t>capacidad de administración</a:t>
            </a:r>
            <a:r>
              <a:rPr lang="es-ES" i="0" dirty="0">
                <a:solidFill>
                  <a:srgbClr val="151515"/>
                </a:solidFill>
                <a:effectLst/>
                <a:latin typeface="RedHatText"/>
              </a:rPr>
              <a:t> e </a:t>
            </a:r>
            <a:r>
              <a:rPr lang="es-ES" i="0" u="none" strike="noStrike" dirty="0">
                <a:solidFill>
                  <a:srgbClr val="0066CC"/>
                </a:solidFill>
                <a:effectLst/>
                <a:latin typeface="RedHatText"/>
              </a:rPr>
              <a:t>integración</a:t>
            </a:r>
            <a:r>
              <a:rPr lang="es-ES" i="0" dirty="0">
                <a:solidFill>
                  <a:srgbClr val="151515"/>
                </a:solidFill>
                <a:effectLst/>
                <a:latin typeface="RedHatText"/>
              </a:rPr>
              <a:t> incorporadas con la amplia cartera de productos de gestión y automatización de Red </a:t>
            </a:r>
            <a:r>
              <a:rPr lang="es-ES" i="0" dirty="0" err="1">
                <a:solidFill>
                  <a:srgbClr val="151515"/>
                </a:solidFill>
                <a:effectLst/>
                <a:latin typeface="RedHatText"/>
              </a:rPr>
              <a:t>Hat</a:t>
            </a:r>
            <a:r>
              <a:rPr lang="es-ES" i="0" dirty="0">
                <a:solidFill>
                  <a:srgbClr val="151515"/>
                </a:solidFill>
                <a:effectLst/>
                <a:latin typeface="RedHatText"/>
              </a:rPr>
              <a:t>.</a:t>
            </a:r>
          </a:p>
          <a:p>
            <a:pPr algn="l"/>
            <a:r>
              <a:rPr lang="es-ES" i="0" dirty="0">
                <a:solidFill>
                  <a:srgbClr val="151515"/>
                </a:solidFill>
                <a:effectLst/>
                <a:latin typeface="RedHatText"/>
              </a:rPr>
              <a:t>Gracias a las miles de </a:t>
            </a:r>
            <a:r>
              <a:rPr lang="es-ES" i="0" u="none" strike="noStrike" dirty="0">
                <a:solidFill>
                  <a:srgbClr val="0066CC"/>
                </a:solidFill>
                <a:effectLst/>
                <a:latin typeface="RedHatText"/>
              </a:rPr>
              <a:t>soluciones certificadas de hardware, software y nube</a:t>
            </a:r>
            <a:r>
              <a:rPr lang="es-ES" i="0" dirty="0">
                <a:solidFill>
                  <a:srgbClr val="151515"/>
                </a:solidFill>
                <a:effectLst/>
                <a:latin typeface="RedHatText"/>
              </a:rPr>
              <a:t>, Red </a:t>
            </a:r>
            <a:r>
              <a:rPr lang="es-ES" i="0" dirty="0" err="1">
                <a:solidFill>
                  <a:srgbClr val="151515"/>
                </a:solidFill>
                <a:effectLst/>
                <a:latin typeface="RedHatText"/>
              </a:rPr>
              <a:t>Hat</a:t>
            </a:r>
            <a:r>
              <a:rPr lang="es-ES" i="0" dirty="0">
                <a:solidFill>
                  <a:srgbClr val="151515"/>
                </a:solidFill>
                <a:effectLst/>
                <a:latin typeface="RedHatText"/>
              </a:rPr>
              <a:t> Enterprise Linux permite fomentar la innovación, ya que ofrece lo último en herramientas de desarrollo estable, tecnologías de contenedores, hardware y mejoras de la nube.</a:t>
            </a:r>
          </a:p>
          <a:p>
            <a:endParaRPr lang="en-US" dirty="0"/>
          </a:p>
        </p:txBody>
      </p:sp>
      <p:pic>
        <p:nvPicPr>
          <p:cNvPr id="4" name="Picture 3">
            <a:extLst>
              <a:ext uri="{FF2B5EF4-FFF2-40B4-BE49-F238E27FC236}">
                <a16:creationId xmlns:a16="http://schemas.microsoft.com/office/drawing/2014/main" id="{2332852C-66F4-4794-969F-2F3D5BCF9A79}"/>
              </a:ext>
            </a:extLst>
          </p:cNvPr>
          <p:cNvPicPr>
            <a:picLocks noChangeAspect="1"/>
          </p:cNvPicPr>
          <p:nvPr/>
        </p:nvPicPr>
        <p:blipFill>
          <a:blip r:embed="rId2"/>
          <a:stretch>
            <a:fillRect/>
          </a:stretch>
        </p:blipFill>
        <p:spPr>
          <a:xfrm>
            <a:off x="8282711" y="-171645"/>
            <a:ext cx="2328809" cy="2328809"/>
          </a:xfrm>
          <a:prstGeom prst="rect">
            <a:avLst/>
          </a:prstGeom>
        </p:spPr>
      </p:pic>
    </p:spTree>
    <p:extLst>
      <p:ext uri="{BB962C8B-B14F-4D97-AF65-F5344CB8AC3E}">
        <p14:creationId xmlns:p14="http://schemas.microsoft.com/office/powerpoint/2010/main" val="212018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DCBB-374A-4F1F-FCE0-65065DAE76A7}"/>
              </a:ext>
            </a:extLst>
          </p:cNvPr>
          <p:cNvSpPr>
            <a:spLocks noGrp="1"/>
          </p:cNvSpPr>
          <p:nvPr>
            <p:ph type="title"/>
          </p:nvPr>
        </p:nvSpPr>
        <p:spPr/>
        <p:txBody>
          <a:bodyPr/>
          <a:lstStyle/>
          <a:p>
            <a:r>
              <a:rPr lang="en-US" dirty="0" err="1"/>
              <a:t>Productos</a:t>
            </a:r>
            <a:r>
              <a:rPr lang="en-US" dirty="0"/>
              <a:t> - </a:t>
            </a:r>
            <a:r>
              <a:rPr lang="en-US" dirty="0" err="1"/>
              <a:t>Nube</a:t>
            </a:r>
            <a:endParaRPr lang="en-US" dirty="0"/>
          </a:p>
        </p:txBody>
      </p:sp>
      <p:pic>
        <p:nvPicPr>
          <p:cNvPr id="5" name="Content Placeholder 4">
            <a:extLst>
              <a:ext uri="{FF2B5EF4-FFF2-40B4-BE49-F238E27FC236}">
                <a16:creationId xmlns:a16="http://schemas.microsoft.com/office/drawing/2014/main" id="{9E248F3C-BBCB-F8EC-0D0C-289354B7992F}"/>
              </a:ext>
            </a:extLst>
          </p:cNvPr>
          <p:cNvPicPr>
            <a:picLocks noGrp="1" noChangeAspect="1"/>
          </p:cNvPicPr>
          <p:nvPr>
            <p:ph idx="1"/>
          </p:nvPr>
        </p:nvPicPr>
        <p:blipFill>
          <a:blip r:embed="rId2"/>
          <a:stretch>
            <a:fillRect/>
          </a:stretch>
        </p:blipFill>
        <p:spPr>
          <a:xfrm>
            <a:off x="1262063" y="2144597"/>
            <a:ext cx="8594725" cy="3719744"/>
          </a:xfrm>
        </p:spPr>
      </p:pic>
      <p:pic>
        <p:nvPicPr>
          <p:cNvPr id="6" name="Picture 5">
            <a:extLst>
              <a:ext uri="{FF2B5EF4-FFF2-40B4-BE49-F238E27FC236}">
                <a16:creationId xmlns:a16="http://schemas.microsoft.com/office/drawing/2014/main" id="{72EB7B90-6504-3FB1-A817-A8F6EB62E3E4}"/>
              </a:ext>
            </a:extLst>
          </p:cNvPr>
          <p:cNvPicPr>
            <a:picLocks noChangeAspect="1"/>
          </p:cNvPicPr>
          <p:nvPr/>
        </p:nvPicPr>
        <p:blipFill>
          <a:blip r:embed="rId3"/>
          <a:stretch>
            <a:fillRect/>
          </a:stretch>
        </p:blipFill>
        <p:spPr>
          <a:xfrm>
            <a:off x="8625703" y="4816857"/>
            <a:ext cx="2328809" cy="2328809"/>
          </a:xfrm>
          <a:prstGeom prst="rect">
            <a:avLst/>
          </a:prstGeom>
        </p:spPr>
      </p:pic>
    </p:spTree>
    <p:extLst>
      <p:ext uri="{BB962C8B-B14F-4D97-AF65-F5344CB8AC3E}">
        <p14:creationId xmlns:p14="http://schemas.microsoft.com/office/powerpoint/2010/main" val="78072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9592-4DFA-80D1-5EA6-BEEFCDCE54A6}"/>
              </a:ext>
            </a:extLst>
          </p:cNvPr>
          <p:cNvSpPr>
            <a:spLocks noGrp="1"/>
          </p:cNvSpPr>
          <p:nvPr>
            <p:ph type="title"/>
          </p:nvPr>
        </p:nvSpPr>
        <p:spPr/>
        <p:txBody>
          <a:bodyPr/>
          <a:lstStyle/>
          <a:p>
            <a:r>
              <a:rPr lang="en-US" dirty="0" err="1"/>
              <a:t>Productos</a:t>
            </a:r>
            <a:r>
              <a:rPr lang="en-US" dirty="0"/>
              <a:t> - </a:t>
            </a:r>
            <a:r>
              <a:rPr lang="en-US" dirty="0" err="1"/>
              <a:t>Infraestructura</a:t>
            </a:r>
            <a:endParaRPr lang="en-US" dirty="0"/>
          </a:p>
        </p:txBody>
      </p:sp>
      <p:pic>
        <p:nvPicPr>
          <p:cNvPr id="5" name="Content Placeholder 4">
            <a:extLst>
              <a:ext uri="{FF2B5EF4-FFF2-40B4-BE49-F238E27FC236}">
                <a16:creationId xmlns:a16="http://schemas.microsoft.com/office/drawing/2014/main" id="{F4061B97-A024-C833-4164-84F8BB5A784B}"/>
              </a:ext>
            </a:extLst>
          </p:cNvPr>
          <p:cNvPicPr>
            <a:picLocks noGrp="1" noChangeAspect="1"/>
          </p:cNvPicPr>
          <p:nvPr>
            <p:ph idx="1"/>
          </p:nvPr>
        </p:nvPicPr>
        <p:blipFill>
          <a:blip r:embed="rId2"/>
          <a:stretch>
            <a:fillRect/>
          </a:stretch>
        </p:blipFill>
        <p:spPr>
          <a:xfrm>
            <a:off x="2630640" y="1828800"/>
            <a:ext cx="5857570" cy="4351338"/>
          </a:xfrm>
        </p:spPr>
      </p:pic>
      <p:pic>
        <p:nvPicPr>
          <p:cNvPr id="6" name="Picture 5">
            <a:extLst>
              <a:ext uri="{FF2B5EF4-FFF2-40B4-BE49-F238E27FC236}">
                <a16:creationId xmlns:a16="http://schemas.microsoft.com/office/drawing/2014/main" id="{53F22749-CC39-7309-89E1-5B3AF2587FDD}"/>
              </a:ext>
            </a:extLst>
          </p:cNvPr>
          <p:cNvPicPr>
            <a:picLocks noChangeAspect="1"/>
          </p:cNvPicPr>
          <p:nvPr/>
        </p:nvPicPr>
        <p:blipFill>
          <a:blip r:embed="rId3"/>
          <a:stretch>
            <a:fillRect/>
          </a:stretch>
        </p:blipFill>
        <p:spPr>
          <a:xfrm>
            <a:off x="8625703" y="-500009"/>
            <a:ext cx="2328809" cy="2328809"/>
          </a:xfrm>
          <a:prstGeom prst="rect">
            <a:avLst/>
          </a:prstGeom>
        </p:spPr>
      </p:pic>
    </p:spTree>
    <p:extLst>
      <p:ext uri="{BB962C8B-B14F-4D97-AF65-F5344CB8AC3E}">
        <p14:creationId xmlns:p14="http://schemas.microsoft.com/office/powerpoint/2010/main" val="387190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9F442D-F891-CA90-836C-61770375D609}"/>
              </a:ext>
            </a:extLst>
          </p:cNvPr>
          <p:cNvPicPr>
            <a:picLocks noChangeAspect="1"/>
          </p:cNvPicPr>
          <p:nvPr/>
        </p:nvPicPr>
        <p:blipFill>
          <a:blip r:embed="rId2"/>
          <a:stretch>
            <a:fillRect/>
          </a:stretch>
        </p:blipFill>
        <p:spPr>
          <a:xfrm>
            <a:off x="2833068" y="3651841"/>
            <a:ext cx="6091857" cy="3310934"/>
          </a:xfrm>
          <a:prstGeom prst="rect">
            <a:avLst/>
          </a:prstGeom>
        </p:spPr>
      </p:pic>
      <p:sp>
        <p:nvSpPr>
          <p:cNvPr id="2" name="Title 1">
            <a:extLst>
              <a:ext uri="{FF2B5EF4-FFF2-40B4-BE49-F238E27FC236}">
                <a16:creationId xmlns:a16="http://schemas.microsoft.com/office/drawing/2014/main" id="{6AFB4D3E-928E-465A-3BB4-19BBDEA087E1}"/>
              </a:ext>
            </a:extLst>
          </p:cNvPr>
          <p:cNvSpPr>
            <a:spLocks noGrp="1"/>
          </p:cNvSpPr>
          <p:nvPr>
            <p:ph type="title"/>
          </p:nvPr>
        </p:nvSpPr>
        <p:spPr>
          <a:xfrm>
            <a:off x="1261872" y="-133350"/>
            <a:ext cx="9692640" cy="1397124"/>
          </a:xfrm>
        </p:spPr>
        <p:txBody>
          <a:bodyPr/>
          <a:lstStyle/>
          <a:p>
            <a:r>
              <a:rPr lang="en-US" dirty="0" err="1"/>
              <a:t>Productos</a:t>
            </a:r>
            <a:r>
              <a:rPr lang="en-US" dirty="0"/>
              <a:t> - </a:t>
            </a:r>
            <a:r>
              <a:rPr lang="en-US" dirty="0" err="1"/>
              <a:t>Integracion</a:t>
            </a:r>
            <a:endParaRPr lang="en-US" dirty="0"/>
          </a:p>
        </p:txBody>
      </p:sp>
      <p:pic>
        <p:nvPicPr>
          <p:cNvPr id="7" name="Content Placeholder 6">
            <a:extLst>
              <a:ext uri="{FF2B5EF4-FFF2-40B4-BE49-F238E27FC236}">
                <a16:creationId xmlns:a16="http://schemas.microsoft.com/office/drawing/2014/main" id="{5DF50D59-0C3D-143C-4E01-4958DAE09244}"/>
              </a:ext>
            </a:extLst>
          </p:cNvPr>
          <p:cNvPicPr>
            <a:picLocks noGrp="1" noChangeAspect="1"/>
          </p:cNvPicPr>
          <p:nvPr>
            <p:ph idx="1"/>
          </p:nvPr>
        </p:nvPicPr>
        <p:blipFill>
          <a:blip r:embed="rId3"/>
          <a:stretch>
            <a:fillRect/>
          </a:stretch>
        </p:blipFill>
        <p:spPr>
          <a:xfrm>
            <a:off x="1237488" y="1348422"/>
            <a:ext cx="8594725" cy="1764419"/>
          </a:xfrm>
        </p:spPr>
      </p:pic>
      <p:sp>
        <p:nvSpPr>
          <p:cNvPr id="8" name="Title 1">
            <a:extLst>
              <a:ext uri="{FF2B5EF4-FFF2-40B4-BE49-F238E27FC236}">
                <a16:creationId xmlns:a16="http://schemas.microsoft.com/office/drawing/2014/main" id="{D2E2E93B-5066-02E3-EDF3-CCEBABDF6CEE}"/>
              </a:ext>
            </a:extLst>
          </p:cNvPr>
          <p:cNvSpPr txBox="1">
            <a:spLocks/>
          </p:cNvSpPr>
          <p:nvPr/>
        </p:nvSpPr>
        <p:spPr>
          <a:xfrm>
            <a:off x="1261872" y="2348036"/>
            <a:ext cx="9692640" cy="1397124"/>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dirty="0" err="1"/>
              <a:t>Productos</a:t>
            </a:r>
            <a:r>
              <a:rPr lang="en-US" dirty="0"/>
              <a:t> – Desarrollo de apps</a:t>
            </a:r>
          </a:p>
        </p:txBody>
      </p:sp>
      <p:pic>
        <p:nvPicPr>
          <p:cNvPr id="11" name="Picture 10">
            <a:extLst>
              <a:ext uri="{FF2B5EF4-FFF2-40B4-BE49-F238E27FC236}">
                <a16:creationId xmlns:a16="http://schemas.microsoft.com/office/drawing/2014/main" id="{D9170696-2BC5-0F99-9C5F-73FD78D30C3B}"/>
              </a:ext>
            </a:extLst>
          </p:cNvPr>
          <p:cNvPicPr>
            <a:picLocks noChangeAspect="1"/>
          </p:cNvPicPr>
          <p:nvPr/>
        </p:nvPicPr>
        <p:blipFill>
          <a:blip r:embed="rId4"/>
          <a:stretch>
            <a:fillRect/>
          </a:stretch>
        </p:blipFill>
        <p:spPr>
          <a:xfrm>
            <a:off x="504259" y="4863394"/>
            <a:ext cx="2328809" cy="2328809"/>
          </a:xfrm>
          <a:prstGeom prst="rect">
            <a:avLst/>
          </a:prstGeom>
        </p:spPr>
      </p:pic>
    </p:spTree>
    <p:extLst>
      <p:ext uri="{BB962C8B-B14F-4D97-AF65-F5344CB8AC3E}">
        <p14:creationId xmlns:p14="http://schemas.microsoft.com/office/powerpoint/2010/main" val="84997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A327-41C6-70AB-0E01-F3F8F0578DC5}"/>
              </a:ext>
            </a:extLst>
          </p:cNvPr>
          <p:cNvSpPr>
            <a:spLocks noGrp="1"/>
          </p:cNvSpPr>
          <p:nvPr>
            <p:ph type="title"/>
          </p:nvPr>
        </p:nvSpPr>
        <p:spPr/>
        <p:txBody>
          <a:bodyPr/>
          <a:lstStyle/>
          <a:p>
            <a:r>
              <a:rPr lang="en-US" dirty="0" err="1"/>
              <a:t>Productos</a:t>
            </a:r>
            <a:r>
              <a:rPr lang="en-US" dirty="0"/>
              <a:t> – </a:t>
            </a:r>
            <a:r>
              <a:rPr lang="en-US" dirty="0" err="1"/>
              <a:t>Automatizacion</a:t>
            </a:r>
            <a:r>
              <a:rPr lang="en-US" dirty="0"/>
              <a:t> y Gestion</a:t>
            </a:r>
          </a:p>
        </p:txBody>
      </p:sp>
      <p:pic>
        <p:nvPicPr>
          <p:cNvPr id="5" name="Content Placeholder 4">
            <a:extLst>
              <a:ext uri="{FF2B5EF4-FFF2-40B4-BE49-F238E27FC236}">
                <a16:creationId xmlns:a16="http://schemas.microsoft.com/office/drawing/2014/main" id="{BF283213-E101-85E6-0711-8321252E9F47}"/>
              </a:ext>
            </a:extLst>
          </p:cNvPr>
          <p:cNvPicPr>
            <a:picLocks noGrp="1" noChangeAspect="1"/>
          </p:cNvPicPr>
          <p:nvPr>
            <p:ph idx="1"/>
          </p:nvPr>
        </p:nvPicPr>
        <p:blipFill>
          <a:blip r:embed="rId2"/>
          <a:stretch>
            <a:fillRect/>
          </a:stretch>
        </p:blipFill>
        <p:spPr>
          <a:xfrm>
            <a:off x="1262063" y="2024019"/>
            <a:ext cx="8594725" cy="3960899"/>
          </a:xfrm>
        </p:spPr>
      </p:pic>
      <p:pic>
        <p:nvPicPr>
          <p:cNvPr id="6" name="Picture 5">
            <a:extLst>
              <a:ext uri="{FF2B5EF4-FFF2-40B4-BE49-F238E27FC236}">
                <a16:creationId xmlns:a16="http://schemas.microsoft.com/office/drawing/2014/main" id="{2963918A-82AB-3F07-E0E3-A0DD595E48D0}"/>
              </a:ext>
            </a:extLst>
          </p:cNvPr>
          <p:cNvPicPr>
            <a:picLocks noChangeAspect="1"/>
          </p:cNvPicPr>
          <p:nvPr/>
        </p:nvPicPr>
        <p:blipFill>
          <a:blip r:embed="rId3"/>
          <a:stretch>
            <a:fillRect/>
          </a:stretch>
        </p:blipFill>
        <p:spPr>
          <a:xfrm>
            <a:off x="8987561" y="4997832"/>
            <a:ext cx="2328809" cy="2328809"/>
          </a:xfrm>
          <a:prstGeom prst="rect">
            <a:avLst/>
          </a:prstGeom>
        </p:spPr>
      </p:pic>
    </p:spTree>
    <p:extLst>
      <p:ext uri="{BB962C8B-B14F-4D97-AF65-F5344CB8AC3E}">
        <p14:creationId xmlns:p14="http://schemas.microsoft.com/office/powerpoint/2010/main" val="1382336586"/>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133</TotalTime>
  <Words>470</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Schoolbook</vt:lpstr>
      <vt:lpstr>Red Hat Text</vt:lpstr>
      <vt:lpstr>RedHatText</vt:lpstr>
      <vt:lpstr>var(--pfe-theme--font-family,"RedHatText","Overpass",Overpass,Helvetica,Arial,sans-serif)</vt:lpstr>
      <vt:lpstr>Wingdings 2</vt:lpstr>
      <vt:lpstr>View</vt:lpstr>
      <vt:lpstr>PowerPoint Presentation</vt:lpstr>
      <vt:lpstr>Definicion</vt:lpstr>
      <vt:lpstr>PowerPoint Presentation</vt:lpstr>
      <vt:lpstr>Arquitecturas (version actual)</vt:lpstr>
      <vt:lpstr>Aplicaciones</vt:lpstr>
      <vt:lpstr>Productos - Nube</vt:lpstr>
      <vt:lpstr>Productos - Infraestructura</vt:lpstr>
      <vt:lpstr>Productos - Integracion</vt:lpstr>
      <vt:lpstr>Productos – Automatizacion y Gestion</vt:lpstr>
      <vt:lpstr>¿Qué es el modelo de suscripciones de Red Hat?  </vt:lpstr>
      <vt:lpstr>Suscripciones</vt:lpstr>
      <vt:lpstr>Instalacion</vt:lpstr>
      <vt:lpstr>Demostracion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Andres Eduardo Rubiano Martinez</dc:creator>
  <cp:lastModifiedBy>Andres Eduardo Rubiano Martinez</cp:lastModifiedBy>
  <cp:revision>1</cp:revision>
  <dcterms:created xsi:type="dcterms:W3CDTF">2022-05-11T23:59:45Z</dcterms:created>
  <dcterms:modified xsi:type="dcterms:W3CDTF">2022-05-12T02:12:53Z</dcterms:modified>
</cp:coreProperties>
</file>