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81" d="100"/>
          <a:sy n="81" d="100"/>
        </p:scale>
        <p:origin x="3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00C4-8B12-99EF-179D-36DEC23444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9A00CC-6399-0728-220F-FA33786572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B1DE15-1A5D-9548-08D9-2E7A61C4D3CE}"/>
              </a:ext>
            </a:extLst>
          </p:cNvPr>
          <p:cNvSpPr>
            <a:spLocks noGrp="1"/>
          </p:cNvSpPr>
          <p:nvPr>
            <p:ph type="dt" sz="half" idx="10"/>
          </p:nvPr>
        </p:nvSpPr>
        <p:spPr/>
        <p:txBody>
          <a:bodyPr/>
          <a:lstStyle/>
          <a:p>
            <a:fld id="{90D48917-7F05-4958-B813-85328DCD3A7D}" type="datetimeFigureOut">
              <a:rPr lang="en-IN" smtClean="0"/>
              <a:t>25-06-2024</a:t>
            </a:fld>
            <a:endParaRPr lang="en-IN"/>
          </a:p>
        </p:txBody>
      </p:sp>
      <p:sp>
        <p:nvSpPr>
          <p:cNvPr id="5" name="Footer Placeholder 4">
            <a:extLst>
              <a:ext uri="{FF2B5EF4-FFF2-40B4-BE49-F238E27FC236}">
                <a16:creationId xmlns:a16="http://schemas.microsoft.com/office/drawing/2014/main" id="{60D171A1-78B8-9E57-2E30-C5C9F236CA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FD9EDC-B364-ADD1-3CD2-5901F2696737}"/>
              </a:ext>
            </a:extLst>
          </p:cNvPr>
          <p:cNvSpPr>
            <a:spLocks noGrp="1"/>
          </p:cNvSpPr>
          <p:nvPr>
            <p:ph type="sldNum" sz="quarter" idx="12"/>
          </p:nvPr>
        </p:nvSpPr>
        <p:spPr/>
        <p:txBody>
          <a:bodyPr/>
          <a:lstStyle/>
          <a:p>
            <a:fld id="{604247C7-3D33-48A3-ADB4-803BB038FD90}" type="slidenum">
              <a:rPr lang="en-IN" smtClean="0"/>
              <a:t>‹#›</a:t>
            </a:fld>
            <a:endParaRPr lang="en-IN"/>
          </a:p>
        </p:txBody>
      </p:sp>
    </p:spTree>
    <p:extLst>
      <p:ext uri="{BB962C8B-B14F-4D97-AF65-F5344CB8AC3E}">
        <p14:creationId xmlns:p14="http://schemas.microsoft.com/office/powerpoint/2010/main" val="3649563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EE6A-D23E-14F0-1D57-5EBE3CFDB3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340FCB-B643-7750-C046-BF7CE5CD0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ECB446-E6F0-F66A-52F1-B310C714873F}"/>
              </a:ext>
            </a:extLst>
          </p:cNvPr>
          <p:cNvSpPr>
            <a:spLocks noGrp="1"/>
          </p:cNvSpPr>
          <p:nvPr>
            <p:ph type="dt" sz="half" idx="10"/>
          </p:nvPr>
        </p:nvSpPr>
        <p:spPr/>
        <p:txBody>
          <a:bodyPr/>
          <a:lstStyle/>
          <a:p>
            <a:fld id="{90D48917-7F05-4958-B813-85328DCD3A7D}" type="datetimeFigureOut">
              <a:rPr lang="en-IN" smtClean="0"/>
              <a:t>25-06-2024</a:t>
            </a:fld>
            <a:endParaRPr lang="en-IN"/>
          </a:p>
        </p:txBody>
      </p:sp>
      <p:sp>
        <p:nvSpPr>
          <p:cNvPr id="5" name="Footer Placeholder 4">
            <a:extLst>
              <a:ext uri="{FF2B5EF4-FFF2-40B4-BE49-F238E27FC236}">
                <a16:creationId xmlns:a16="http://schemas.microsoft.com/office/drawing/2014/main" id="{EC35DB1D-37B0-A69F-7AFF-EBC88BE659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E7C458-F184-2DBB-1C41-C05F9546A895}"/>
              </a:ext>
            </a:extLst>
          </p:cNvPr>
          <p:cNvSpPr>
            <a:spLocks noGrp="1"/>
          </p:cNvSpPr>
          <p:nvPr>
            <p:ph type="sldNum" sz="quarter" idx="12"/>
          </p:nvPr>
        </p:nvSpPr>
        <p:spPr/>
        <p:txBody>
          <a:bodyPr/>
          <a:lstStyle/>
          <a:p>
            <a:fld id="{604247C7-3D33-48A3-ADB4-803BB038FD90}" type="slidenum">
              <a:rPr lang="en-IN" smtClean="0"/>
              <a:t>‹#›</a:t>
            </a:fld>
            <a:endParaRPr lang="en-IN"/>
          </a:p>
        </p:txBody>
      </p:sp>
    </p:spTree>
    <p:extLst>
      <p:ext uri="{BB962C8B-B14F-4D97-AF65-F5344CB8AC3E}">
        <p14:creationId xmlns:p14="http://schemas.microsoft.com/office/powerpoint/2010/main" val="137173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574F11-FBCA-0044-3C4A-FD3E5B58F4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A2346C-645C-9E4C-07DB-356A024750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707C76-14FE-8702-45DF-9AEE65FAB1EC}"/>
              </a:ext>
            </a:extLst>
          </p:cNvPr>
          <p:cNvSpPr>
            <a:spLocks noGrp="1"/>
          </p:cNvSpPr>
          <p:nvPr>
            <p:ph type="dt" sz="half" idx="10"/>
          </p:nvPr>
        </p:nvSpPr>
        <p:spPr/>
        <p:txBody>
          <a:bodyPr/>
          <a:lstStyle/>
          <a:p>
            <a:fld id="{90D48917-7F05-4958-B813-85328DCD3A7D}" type="datetimeFigureOut">
              <a:rPr lang="en-IN" smtClean="0"/>
              <a:t>25-06-2024</a:t>
            </a:fld>
            <a:endParaRPr lang="en-IN"/>
          </a:p>
        </p:txBody>
      </p:sp>
      <p:sp>
        <p:nvSpPr>
          <p:cNvPr id="5" name="Footer Placeholder 4">
            <a:extLst>
              <a:ext uri="{FF2B5EF4-FFF2-40B4-BE49-F238E27FC236}">
                <a16:creationId xmlns:a16="http://schemas.microsoft.com/office/drawing/2014/main" id="{720D23BC-29CC-640B-9D24-100131EFC4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714C57-0471-A09F-0300-0603E405864D}"/>
              </a:ext>
            </a:extLst>
          </p:cNvPr>
          <p:cNvSpPr>
            <a:spLocks noGrp="1"/>
          </p:cNvSpPr>
          <p:nvPr>
            <p:ph type="sldNum" sz="quarter" idx="12"/>
          </p:nvPr>
        </p:nvSpPr>
        <p:spPr/>
        <p:txBody>
          <a:bodyPr/>
          <a:lstStyle/>
          <a:p>
            <a:fld id="{604247C7-3D33-48A3-ADB4-803BB038FD90}" type="slidenum">
              <a:rPr lang="en-IN" smtClean="0"/>
              <a:t>‹#›</a:t>
            </a:fld>
            <a:endParaRPr lang="en-IN"/>
          </a:p>
        </p:txBody>
      </p:sp>
    </p:spTree>
    <p:extLst>
      <p:ext uri="{BB962C8B-B14F-4D97-AF65-F5344CB8AC3E}">
        <p14:creationId xmlns:p14="http://schemas.microsoft.com/office/powerpoint/2010/main" val="1707222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CBD7-45B6-0F85-FA7F-D80E18C8C8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7305F7-6C51-83E0-BAB4-84E37797E4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BBFAD7-AAFC-412D-8E88-408D0236DCE9}"/>
              </a:ext>
            </a:extLst>
          </p:cNvPr>
          <p:cNvSpPr>
            <a:spLocks noGrp="1"/>
          </p:cNvSpPr>
          <p:nvPr>
            <p:ph type="dt" sz="half" idx="10"/>
          </p:nvPr>
        </p:nvSpPr>
        <p:spPr/>
        <p:txBody>
          <a:bodyPr/>
          <a:lstStyle/>
          <a:p>
            <a:fld id="{90D48917-7F05-4958-B813-85328DCD3A7D}" type="datetimeFigureOut">
              <a:rPr lang="en-IN" smtClean="0"/>
              <a:t>25-06-2024</a:t>
            </a:fld>
            <a:endParaRPr lang="en-IN"/>
          </a:p>
        </p:txBody>
      </p:sp>
      <p:sp>
        <p:nvSpPr>
          <p:cNvPr id="5" name="Footer Placeholder 4">
            <a:extLst>
              <a:ext uri="{FF2B5EF4-FFF2-40B4-BE49-F238E27FC236}">
                <a16:creationId xmlns:a16="http://schemas.microsoft.com/office/drawing/2014/main" id="{F7AC2BBC-B2FE-FAC7-0677-6F1A09974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B07C53-F0E5-0A37-D655-C0150AF3AA7E}"/>
              </a:ext>
            </a:extLst>
          </p:cNvPr>
          <p:cNvSpPr>
            <a:spLocks noGrp="1"/>
          </p:cNvSpPr>
          <p:nvPr>
            <p:ph type="sldNum" sz="quarter" idx="12"/>
          </p:nvPr>
        </p:nvSpPr>
        <p:spPr/>
        <p:txBody>
          <a:bodyPr/>
          <a:lstStyle/>
          <a:p>
            <a:fld id="{604247C7-3D33-48A3-ADB4-803BB038FD90}" type="slidenum">
              <a:rPr lang="en-IN" smtClean="0"/>
              <a:t>‹#›</a:t>
            </a:fld>
            <a:endParaRPr lang="en-IN"/>
          </a:p>
        </p:txBody>
      </p:sp>
    </p:spTree>
    <p:extLst>
      <p:ext uri="{BB962C8B-B14F-4D97-AF65-F5344CB8AC3E}">
        <p14:creationId xmlns:p14="http://schemas.microsoft.com/office/powerpoint/2010/main" val="1317163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73F00-CE13-AF41-F4D1-E1570E76C9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199543-4B86-5DA8-65D0-199C8876B5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662859-48B9-4CE1-33ED-B38B68EAE7FB}"/>
              </a:ext>
            </a:extLst>
          </p:cNvPr>
          <p:cNvSpPr>
            <a:spLocks noGrp="1"/>
          </p:cNvSpPr>
          <p:nvPr>
            <p:ph type="dt" sz="half" idx="10"/>
          </p:nvPr>
        </p:nvSpPr>
        <p:spPr/>
        <p:txBody>
          <a:bodyPr/>
          <a:lstStyle/>
          <a:p>
            <a:fld id="{90D48917-7F05-4958-B813-85328DCD3A7D}" type="datetimeFigureOut">
              <a:rPr lang="en-IN" smtClean="0"/>
              <a:t>25-06-2024</a:t>
            </a:fld>
            <a:endParaRPr lang="en-IN"/>
          </a:p>
        </p:txBody>
      </p:sp>
      <p:sp>
        <p:nvSpPr>
          <p:cNvPr id="5" name="Footer Placeholder 4">
            <a:extLst>
              <a:ext uri="{FF2B5EF4-FFF2-40B4-BE49-F238E27FC236}">
                <a16:creationId xmlns:a16="http://schemas.microsoft.com/office/drawing/2014/main" id="{43B410B8-C64E-7216-D0E9-6FCE311C99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BB67B9-38A3-DCE2-26DF-0C1A8889A60E}"/>
              </a:ext>
            </a:extLst>
          </p:cNvPr>
          <p:cNvSpPr>
            <a:spLocks noGrp="1"/>
          </p:cNvSpPr>
          <p:nvPr>
            <p:ph type="sldNum" sz="quarter" idx="12"/>
          </p:nvPr>
        </p:nvSpPr>
        <p:spPr/>
        <p:txBody>
          <a:bodyPr/>
          <a:lstStyle/>
          <a:p>
            <a:fld id="{604247C7-3D33-48A3-ADB4-803BB038FD90}" type="slidenum">
              <a:rPr lang="en-IN" smtClean="0"/>
              <a:t>‹#›</a:t>
            </a:fld>
            <a:endParaRPr lang="en-IN"/>
          </a:p>
        </p:txBody>
      </p:sp>
    </p:spTree>
    <p:extLst>
      <p:ext uri="{BB962C8B-B14F-4D97-AF65-F5344CB8AC3E}">
        <p14:creationId xmlns:p14="http://schemas.microsoft.com/office/powerpoint/2010/main" val="375466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3712-2E2F-E1F4-A138-9CFABA5E03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A8FDE4-233A-D799-E63B-AA7F32D7B1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690D78-4B48-6269-1F3B-22FA9CC10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CD93DD-3CC9-7CF0-6F95-C0C39FBA8654}"/>
              </a:ext>
            </a:extLst>
          </p:cNvPr>
          <p:cNvSpPr>
            <a:spLocks noGrp="1"/>
          </p:cNvSpPr>
          <p:nvPr>
            <p:ph type="dt" sz="half" idx="10"/>
          </p:nvPr>
        </p:nvSpPr>
        <p:spPr/>
        <p:txBody>
          <a:bodyPr/>
          <a:lstStyle/>
          <a:p>
            <a:fld id="{90D48917-7F05-4958-B813-85328DCD3A7D}" type="datetimeFigureOut">
              <a:rPr lang="en-IN" smtClean="0"/>
              <a:t>25-06-2024</a:t>
            </a:fld>
            <a:endParaRPr lang="en-IN"/>
          </a:p>
        </p:txBody>
      </p:sp>
      <p:sp>
        <p:nvSpPr>
          <p:cNvPr id="6" name="Footer Placeholder 5">
            <a:extLst>
              <a:ext uri="{FF2B5EF4-FFF2-40B4-BE49-F238E27FC236}">
                <a16:creationId xmlns:a16="http://schemas.microsoft.com/office/drawing/2014/main" id="{68F0B116-6B6C-8EB7-E14D-A854BC0FE8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F29A2C-959A-49BE-FB1D-EC7270FB0CF4}"/>
              </a:ext>
            </a:extLst>
          </p:cNvPr>
          <p:cNvSpPr>
            <a:spLocks noGrp="1"/>
          </p:cNvSpPr>
          <p:nvPr>
            <p:ph type="sldNum" sz="quarter" idx="12"/>
          </p:nvPr>
        </p:nvSpPr>
        <p:spPr/>
        <p:txBody>
          <a:bodyPr/>
          <a:lstStyle/>
          <a:p>
            <a:fld id="{604247C7-3D33-48A3-ADB4-803BB038FD90}" type="slidenum">
              <a:rPr lang="en-IN" smtClean="0"/>
              <a:t>‹#›</a:t>
            </a:fld>
            <a:endParaRPr lang="en-IN"/>
          </a:p>
        </p:txBody>
      </p:sp>
    </p:spTree>
    <p:extLst>
      <p:ext uri="{BB962C8B-B14F-4D97-AF65-F5344CB8AC3E}">
        <p14:creationId xmlns:p14="http://schemas.microsoft.com/office/powerpoint/2010/main" val="3886612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78389-3B57-7115-A9A8-C84AD8B2FC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FED96A-CF49-4265-FB07-1B3B32FA1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C68419-F388-89A1-D844-C0309930CA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2E6BDB-B197-C847-37FA-4F83B629F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0453E0-2553-5913-CE70-936359F0DB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A8439E-28EB-07C0-C6B9-F42030F89FE2}"/>
              </a:ext>
            </a:extLst>
          </p:cNvPr>
          <p:cNvSpPr>
            <a:spLocks noGrp="1"/>
          </p:cNvSpPr>
          <p:nvPr>
            <p:ph type="dt" sz="half" idx="10"/>
          </p:nvPr>
        </p:nvSpPr>
        <p:spPr/>
        <p:txBody>
          <a:bodyPr/>
          <a:lstStyle/>
          <a:p>
            <a:fld id="{90D48917-7F05-4958-B813-85328DCD3A7D}" type="datetimeFigureOut">
              <a:rPr lang="en-IN" smtClean="0"/>
              <a:t>25-06-2024</a:t>
            </a:fld>
            <a:endParaRPr lang="en-IN"/>
          </a:p>
        </p:txBody>
      </p:sp>
      <p:sp>
        <p:nvSpPr>
          <p:cNvPr id="8" name="Footer Placeholder 7">
            <a:extLst>
              <a:ext uri="{FF2B5EF4-FFF2-40B4-BE49-F238E27FC236}">
                <a16:creationId xmlns:a16="http://schemas.microsoft.com/office/drawing/2014/main" id="{E7998C53-3404-B2F8-BEB2-DEB5B6E0BB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C1D98A-B754-74AB-13E9-86F6073AA87E}"/>
              </a:ext>
            </a:extLst>
          </p:cNvPr>
          <p:cNvSpPr>
            <a:spLocks noGrp="1"/>
          </p:cNvSpPr>
          <p:nvPr>
            <p:ph type="sldNum" sz="quarter" idx="12"/>
          </p:nvPr>
        </p:nvSpPr>
        <p:spPr/>
        <p:txBody>
          <a:bodyPr/>
          <a:lstStyle/>
          <a:p>
            <a:fld id="{604247C7-3D33-48A3-ADB4-803BB038FD90}" type="slidenum">
              <a:rPr lang="en-IN" smtClean="0"/>
              <a:t>‹#›</a:t>
            </a:fld>
            <a:endParaRPr lang="en-IN"/>
          </a:p>
        </p:txBody>
      </p:sp>
    </p:spTree>
    <p:extLst>
      <p:ext uri="{BB962C8B-B14F-4D97-AF65-F5344CB8AC3E}">
        <p14:creationId xmlns:p14="http://schemas.microsoft.com/office/powerpoint/2010/main" val="3168824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9E94E-F709-ADC0-821A-863510C352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32F617-55BF-96F4-4D1B-B490B708B030}"/>
              </a:ext>
            </a:extLst>
          </p:cNvPr>
          <p:cNvSpPr>
            <a:spLocks noGrp="1"/>
          </p:cNvSpPr>
          <p:nvPr>
            <p:ph type="dt" sz="half" idx="10"/>
          </p:nvPr>
        </p:nvSpPr>
        <p:spPr/>
        <p:txBody>
          <a:bodyPr/>
          <a:lstStyle/>
          <a:p>
            <a:fld id="{90D48917-7F05-4958-B813-85328DCD3A7D}" type="datetimeFigureOut">
              <a:rPr lang="en-IN" smtClean="0"/>
              <a:t>25-06-2024</a:t>
            </a:fld>
            <a:endParaRPr lang="en-IN"/>
          </a:p>
        </p:txBody>
      </p:sp>
      <p:sp>
        <p:nvSpPr>
          <p:cNvPr id="4" name="Footer Placeholder 3">
            <a:extLst>
              <a:ext uri="{FF2B5EF4-FFF2-40B4-BE49-F238E27FC236}">
                <a16:creationId xmlns:a16="http://schemas.microsoft.com/office/drawing/2014/main" id="{123E16C9-9322-CE4E-9282-42898ACB3E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F2CDC0-387A-307B-219A-606375744359}"/>
              </a:ext>
            </a:extLst>
          </p:cNvPr>
          <p:cNvSpPr>
            <a:spLocks noGrp="1"/>
          </p:cNvSpPr>
          <p:nvPr>
            <p:ph type="sldNum" sz="quarter" idx="12"/>
          </p:nvPr>
        </p:nvSpPr>
        <p:spPr/>
        <p:txBody>
          <a:bodyPr/>
          <a:lstStyle/>
          <a:p>
            <a:fld id="{604247C7-3D33-48A3-ADB4-803BB038FD90}" type="slidenum">
              <a:rPr lang="en-IN" smtClean="0"/>
              <a:t>‹#›</a:t>
            </a:fld>
            <a:endParaRPr lang="en-IN"/>
          </a:p>
        </p:txBody>
      </p:sp>
    </p:spTree>
    <p:extLst>
      <p:ext uri="{BB962C8B-B14F-4D97-AF65-F5344CB8AC3E}">
        <p14:creationId xmlns:p14="http://schemas.microsoft.com/office/powerpoint/2010/main" val="143265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146A28-C68D-D298-0BDA-A685F8308B77}"/>
              </a:ext>
            </a:extLst>
          </p:cNvPr>
          <p:cNvSpPr>
            <a:spLocks noGrp="1"/>
          </p:cNvSpPr>
          <p:nvPr>
            <p:ph type="dt" sz="half" idx="10"/>
          </p:nvPr>
        </p:nvSpPr>
        <p:spPr/>
        <p:txBody>
          <a:bodyPr/>
          <a:lstStyle/>
          <a:p>
            <a:fld id="{90D48917-7F05-4958-B813-85328DCD3A7D}" type="datetimeFigureOut">
              <a:rPr lang="en-IN" smtClean="0"/>
              <a:t>25-06-2024</a:t>
            </a:fld>
            <a:endParaRPr lang="en-IN"/>
          </a:p>
        </p:txBody>
      </p:sp>
      <p:sp>
        <p:nvSpPr>
          <p:cNvPr id="3" name="Footer Placeholder 2">
            <a:extLst>
              <a:ext uri="{FF2B5EF4-FFF2-40B4-BE49-F238E27FC236}">
                <a16:creationId xmlns:a16="http://schemas.microsoft.com/office/drawing/2014/main" id="{854046F7-1C46-C220-3F42-CACE620470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672835-E6F7-67DA-7365-C1DA2FA37904}"/>
              </a:ext>
            </a:extLst>
          </p:cNvPr>
          <p:cNvSpPr>
            <a:spLocks noGrp="1"/>
          </p:cNvSpPr>
          <p:nvPr>
            <p:ph type="sldNum" sz="quarter" idx="12"/>
          </p:nvPr>
        </p:nvSpPr>
        <p:spPr/>
        <p:txBody>
          <a:bodyPr/>
          <a:lstStyle/>
          <a:p>
            <a:fld id="{604247C7-3D33-48A3-ADB4-803BB038FD90}" type="slidenum">
              <a:rPr lang="en-IN" smtClean="0"/>
              <a:t>‹#›</a:t>
            </a:fld>
            <a:endParaRPr lang="en-IN"/>
          </a:p>
        </p:txBody>
      </p:sp>
    </p:spTree>
    <p:extLst>
      <p:ext uri="{BB962C8B-B14F-4D97-AF65-F5344CB8AC3E}">
        <p14:creationId xmlns:p14="http://schemas.microsoft.com/office/powerpoint/2010/main" val="1063225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D520-5C99-BE60-5979-E1049260E7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7C7B19-93BC-9981-C303-3D4796CAB0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C5D16F-ABBC-BA1F-DB9B-6923A3CAC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67C81-3E7D-7E92-B7B1-6D537A3FC177}"/>
              </a:ext>
            </a:extLst>
          </p:cNvPr>
          <p:cNvSpPr>
            <a:spLocks noGrp="1"/>
          </p:cNvSpPr>
          <p:nvPr>
            <p:ph type="dt" sz="half" idx="10"/>
          </p:nvPr>
        </p:nvSpPr>
        <p:spPr/>
        <p:txBody>
          <a:bodyPr/>
          <a:lstStyle/>
          <a:p>
            <a:fld id="{90D48917-7F05-4958-B813-85328DCD3A7D}" type="datetimeFigureOut">
              <a:rPr lang="en-IN" smtClean="0"/>
              <a:t>25-06-2024</a:t>
            </a:fld>
            <a:endParaRPr lang="en-IN"/>
          </a:p>
        </p:txBody>
      </p:sp>
      <p:sp>
        <p:nvSpPr>
          <p:cNvPr id="6" name="Footer Placeholder 5">
            <a:extLst>
              <a:ext uri="{FF2B5EF4-FFF2-40B4-BE49-F238E27FC236}">
                <a16:creationId xmlns:a16="http://schemas.microsoft.com/office/drawing/2014/main" id="{9F697D26-084E-275B-35B7-44B0D2F412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594143-981B-B3A8-4353-D3AB00169E3F}"/>
              </a:ext>
            </a:extLst>
          </p:cNvPr>
          <p:cNvSpPr>
            <a:spLocks noGrp="1"/>
          </p:cNvSpPr>
          <p:nvPr>
            <p:ph type="sldNum" sz="quarter" idx="12"/>
          </p:nvPr>
        </p:nvSpPr>
        <p:spPr/>
        <p:txBody>
          <a:bodyPr/>
          <a:lstStyle/>
          <a:p>
            <a:fld id="{604247C7-3D33-48A3-ADB4-803BB038FD90}" type="slidenum">
              <a:rPr lang="en-IN" smtClean="0"/>
              <a:t>‹#›</a:t>
            </a:fld>
            <a:endParaRPr lang="en-IN"/>
          </a:p>
        </p:txBody>
      </p:sp>
    </p:spTree>
    <p:extLst>
      <p:ext uri="{BB962C8B-B14F-4D97-AF65-F5344CB8AC3E}">
        <p14:creationId xmlns:p14="http://schemas.microsoft.com/office/powerpoint/2010/main" val="1190792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A0B5-D400-E67A-4394-1407C5BB90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2AE698-079C-6C0F-0AF7-4B4FA2FB2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21D0E2-FE1C-5BF0-A18D-6855FBB21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258DB5-712D-F2D7-772C-EC0531387B90}"/>
              </a:ext>
            </a:extLst>
          </p:cNvPr>
          <p:cNvSpPr>
            <a:spLocks noGrp="1"/>
          </p:cNvSpPr>
          <p:nvPr>
            <p:ph type="dt" sz="half" idx="10"/>
          </p:nvPr>
        </p:nvSpPr>
        <p:spPr/>
        <p:txBody>
          <a:bodyPr/>
          <a:lstStyle/>
          <a:p>
            <a:fld id="{90D48917-7F05-4958-B813-85328DCD3A7D}" type="datetimeFigureOut">
              <a:rPr lang="en-IN" smtClean="0"/>
              <a:t>25-06-2024</a:t>
            </a:fld>
            <a:endParaRPr lang="en-IN"/>
          </a:p>
        </p:txBody>
      </p:sp>
      <p:sp>
        <p:nvSpPr>
          <p:cNvPr id="6" name="Footer Placeholder 5">
            <a:extLst>
              <a:ext uri="{FF2B5EF4-FFF2-40B4-BE49-F238E27FC236}">
                <a16:creationId xmlns:a16="http://schemas.microsoft.com/office/drawing/2014/main" id="{EB75907F-052E-5512-9110-6D0984470C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149E95-FCBE-C4D6-C27D-25AE5FD9E053}"/>
              </a:ext>
            </a:extLst>
          </p:cNvPr>
          <p:cNvSpPr>
            <a:spLocks noGrp="1"/>
          </p:cNvSpPr>
          <p:nvPr>
            <p:ph type="sldNum" sz="quarter" idx="12"/>
          </p:nvPr>
        </p:nvSpPr>
        <p:spPr/>
        <p:txBody>
          <a:bodyPr/>
          <a:lstStyle/>
          <a:p>
            <a:fld id="{604247C7-3D33-48A3-ADB4-803BB038FD90}" type="slidenum">
              <a:rPr lang="en-IN" smtClean="0"/>
              <a:t>‹#›</a:t>
            </a:fld>
            <a:endParaRPr lang="en-IN"/>
          </a:p>
        </p:txBody>
      </p:sp>
    </p:spTree>
    <p:extLst>
      <p:ext uri="{BB962C8B-B14F-4D97-AF65-F5344CB8AC3E}">
        <p14:creationId xmlns:p14="http://schemas.microsoft.com/office/powerpoint/2010/main" val="2693388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4E3A28-B42A-967F-5D89-4FB78F2E5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4EEACC-ABD4-B0CB-6C26-CCE6478ABB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D72FFE-9489-2B59-41E2-B991889D3F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0D48917-7F05-4958-B813-85328DCD3A7D}" type="datetimeFigureOut">
              <a:rPr lang="en-IN" smtClean="0"/>
              <a:t>25-06-2024</a:t>
            </a:fld>
            <a:endParaRPr lang="en-IN"/>
          </a:p>
        </p:txBody>
      </p:sp>
      <p:sp>
        <p:nvSpPr>
          <p:cNvPr id="5" name="Footer Placeholder 4">
            <a:extLst>
              <a:ext uri="{FF2B5EF4-FFF2-40B4-BE49-F238E27FC236}">
                <a16:creationId xmlns:a16="http://schemas.microsoft.com/office/drawing/2014/main" id="{8254FA7C-028C-6470-1DEB-3BA72E915C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EEDA452-6A60-2282-6AAE-8AA1C6ECEE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4247C7-3D33-48A3-ADB4-803BB038FD90}" type="slidenum">
              <a:rPr lang="en-IN" smtClean="0"/>
              <a:t>‹#›</a:t>
            </a:fld>
            <a:endParaRPr lang="en-IN"/>
          </a:p>
        </p:txBody>
      </p:sp>
    </p:spTree>
    <p:extLst>
      <p:ext uri="{BB962C8B-B14F-4D97-AF65-F5344CB8AC3E}">
        <p14:creationId xmlns:p14="http://schemas.microsoft.com/office/powerpoint/2010/main" val="2357961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09E7-F09C-2AC7-C021-EFF66F5D1BA9}"/>
              </a:ext>
            </a:extLst>
          </p:cNvPr>
          <p:cNvSpPr>
            <a:spLocks noGrp="1"/>
          </p:cNvSpPr>
          <p:nvPr>
            <p:ph type="ctrTitle"/>
          </p:nvPr>
        </p:nvSpPr>
        <p:spPr/>
        <p:txBody>
          <a:bodyPr/>
          <a:lstStyle/>
          <a:p>
            <a:r>
              <a:rPr lang="en-IN" dirty="0"/>
              <a:t>Java 8</a:t>
            </a:r>
            <a:br>
              <a:rPr lang="en-IN" dirty="0"/>
            </a:br>
            <a:endParaRPr lang="en-IN" dirty="0"/>
          </a:p>
        </p:txBody>
      </p:sp>
      <p:sp>
        <p:nvSpPr>
          <p:cNvPr id="3" name="Subtitle 2">
            <a:extLst>
              <a:ext uri="{FF2B5EF4-FFF2-40B4-BE49-F238E27FC236}">
                <a16:creationId xmlns:a16="http://schemas.microsoft.com/office/drawing/2014/main" id="{8241406F-9D8B-0FD9-2E14-BC943289964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66929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62D2-0E2F-3CB6-0718-60C28CF416B4}"/>
              </a:ext>
            </a:extLst>
          </p:cNvPr>
          <p:cNvSpPr>
            <a:spLocks noGrp="1"/>
          </p:cNvSpPr>
          <p:nvPr>
            <p:ph type="title"/>
          </p:nvPr>
        </p:nvSpPr>
        <p:spPr/>
        <p:txBody>
          <a:bodyPr>
            <a:normAutofit/>
          </a:bodyPr>
          <a:lstStyle/>
          <a:p>
            <a:r>
              <a:rPr lang="en-IN" b="0" dirty="0">
                <a:solidFill>
                  <a:srgbClr val="610B38"/>
                </a:solidFill>
                <a:effectLst/>
                <a:latin typeface="erdana"/>
              </a:rPr>
              <a:t>Java Lambda Expression Syntax</a:t>
            </a:r>
            <a:endParaRPr lang="en-US" b="0" i="0" dirty="0">
              <a:solidFill>
                <a:srgbClr val="610B4B"/>
              </a:solidFill>
              <a:effectLst/>
              <a:highlight>
                <a:srgbClr val="FFFFFF"/>
              </a:highlight>
              <a:latin typeface="erdana"/>
            </a:endParaRPr>
          </a:p>
        </p:txBody>
      </p:sp>
      <p:sp>
        <p:nvSpPr>
          <p:cNvPr id="3" name="Content Placeholder 2">
            <a:extLst>
              <a:ext uri="{FF2B5EF4-FFF2-40B4-BE49-F238E27FC236}">
                <a16:creationId xmlns:a16="http://schemas.microsoft.com/office/drawing/2014/main" id="{701247DE-4D79-64A0-38D6-5FA8DBBB0832}"/>
              </a:ext>
            </a:extLst>
          </p:cNvPr>
          <p:cNvSpPr>
            <a:spLocks noGrp="1"/>
          </p:cNvSpPr>
          <p:nvPr>
            <p:ph idx="1"/>
          </p:nvPr>
        </p:nvSpPr>
        <p:spPr/>
        <p:txBody>
          <a:bodyPr>
            <a:normAutofit fontScale="92500" lnSpcReduction="10000"/>
          </a:bodyPr>
          <a:lstStyle/>
          <a:p>
            <a:pPr algn="just"/>
            <a:r>
              <a:rPr lang="en-US" sz="800" b="0" i="0" dirty="0">
                <a:solidFill>
                  <a:srgbClr val="610B38"/>
                </a:solidFill>
                <a:effectLst/>
                <a:highlight>
                  <a:srgbClr val="FFFFFF"/>
                </a:highlight>
                <a:latin typeface="erdana"/>
              </a:rPr>
              <a:t>Java Lambda Expression Example</a:t>
            </a:r>
          </a:p>
          <a:p>
            <a:pPr algn="just"/>
            <a:r>
              <a:rPr lang="en-US" sz="800" b="0" i="0" dirty="0">
                <a:solidFill>
                  <a:srgbClr val="333333"/>
                </a:solidFill>
                <a:effectLst/>
                <a:highlight>
                  <a:srgbClr val="FFFFFF"/>
                </a:highlight>
                <a:latin typeface="inter-regular"/>
              </a:rPr>
              <a:t>Now, we are going to implement the above example with the help of Java lambda expression.</a:t>
            </a:r>
          </a:p>
          <a:p>
            <a:pPr algn="just">
              <a:buFont typeface="+mj-lt"/>
              <a:buAutoNum type="arabicPeriod"/>
            </a:pPr>
            <a:r>
              <a:rPr lang="en-US" sz="800" b="0" i="0" dirty="0">
                <a:solidFill>
                  <a:srgbClr val="646464"/>
                </a:solidFill>
                <a:effectLst/>
                <a:latin typeface="inter-regular"/>
              </a:rPr>
              <a:t>@FunctionalInterface</a:t>
            </a:r>
            <a:r>
              <a:rPr lang="en-US" sz="800" b="0" i="0" dirty="0">
                <a:solidFill>
                  <a:srgbClr val="000000"/>
                </a:solidFill>
                <a:effectLst/>
                <a:latin typeface="inter-regular"/>
              </a:rPr>
              <a:t>  </a:t>
            </a:r>
            <a:r>
              <a:rPr lang="en-US" sz="800" b="0" i="0" dirty="0">
                <a:solidFill>
                  <a:srgbClr val="008200"/>
                </a:solidFill>
                <a:effectLst/>
                <a:latin typeface="inter-regular"/>
              </a:rPr>
              <a:t>//It is optional</a:t>
            </a:r>
            <a:r>
              <a:rPr lang="en-US" sz="800" b="0" i="0" dirty="0">
                <a:solidFill>
                  <a:srgbClr val="000000"/>
                </a:solidFill>
                <a:effectLst/>
                <a:latin typeface="inter-regular"/>
              </a:rPr>
              <a:t>  </a:t>
            </a:r>
          </a:p>
          <a:p>
            <a:pPr algn="just">
              <a:buFont typeface="+mj-lt"/>
              <a:buAutoNum type="arabicPeriod"/>
            </a:pPr>
            <a:r>
              <a:rPr lang="en-US" sz="800" b="1" i="0" dirty="0">
                <a:solidFill>
                  <a:srgbClr val="006699"/>
                </a:solidFill>
                <a:effectLst/>
                <a:latin typeface="inter-regular"/>
              </a:rPr>
              <a:t>interface</a:t>
            </a:r>
            <a:r>
              <a:rPr lang="en-US" sz="800" b="0" i="0" dirty="0">
                <a:solidFill>
                  <a:srgbClr val="000000"/>
                </a:solidFill>
                <a:effectLst/>
                <a:latin typeface="inter-regular"/>
              </a:rPr>
              <a:t> Drawable{  </a:t>
            </a:r>
          </a:p>
          <a:p>
            <a:pPr algn="just">
              <a:buFont typeface="+mj-lt"/>
              <a:buAutoNum type="arabicPeriod"/>
            </a:pPr>
            <a:r>
              <a:rPr lang="en-US" sz="800" b="0" i="0" dirty="0">
                <a:solidFill>
                  <a:srgbClr val="000000"/>
                </a:solidFill>
                <a:effectLst/>
                <a:latin typeface="inter-regular"/>
              </a:rPr>
              <a:t>    </a:t>
            </a:r>
            <a:r>
              <a:rPr lang="en-US" sz="800" b="1" i="0" dirty="0">
                <a:solidFill>
                  <a:srgbClr val="006699"/>
                </a:solidFill>
                <a:effectLst/>
                <a:latin typeface="inter-regular"/>
              </a:rPr>
              <a:t>public</a:t>
            </a:r>
            <a:r>
              <a:rPr lang="en-US" sz="800" b="0" i="0" dirty="0">
                <a:solidFill>
                  <a:srgbClr val="000000"/>
                </a:solidFill>
                <a:effectLst/>
                <a:latin typeface="inter-regular"/>
              </a:rPr>
              <a:t> </a:t>
            </a:r>
            <a:r>
              <a:rPr lang="en-US" sz="800" b="1" i="0" dirty="0">
                <a:solidFill>
                  <a:srgbClr val="006699"/>
                </a:solidFill>
                <a:effectLst/>
                <a:latin typeface="inter-regular"/>
              </a:rPr>
              <a:t>void</a:t>
            </a:r>
            <a:r>
              <a:rPr lang="en-US" sz="800" b="0" i="0" dirty="0">
                <a:solidFill>
                  <a:srgbClr val="000000"/>
                </a:solidFill>
                <a:effectLst/>
                <a:latin typeface="inter-regular"/>
              </a:rPr>
              <a:t> draw();  </a:t>
            </a:r>
          </a:p>
          <a:p>
            <a:pPr algn="just">
              <a:buFont typeface="+mj-lt"/>
              <a:buAutoNum type="arabicPeriod"/>
            </a:pPr>
            <a:r>
              <a:rPr lang="en-US" sz="800" b="0" i="0" dirty="0">
                <a:solidFill>
                  <a:srgbClr val="000000"/>
                </a:solidFill>
                <a:effectLst/>
                <a:latin typeface="inter-regular"/>
              </a:rPr>
              <a:t>}  </a:t>
            </a:r>
          </a:p>
          <a:p>
            <a:pPr algn="just">
              <a:buFont typeface="+mj-lt"/>
              <a:buAutoNum type="arabicPeriod"/>
            </a:pPr>
            <a:r>
              <a:rPr lang="en-US" sz="800" b="0" i="0" dirty="0">
                <a:solidFill>
                  <a:srgbClr val="000000"/>
                </a:solidFill>
                <a:effectLst/>
                <a:latin typeface="inter-regular"/>
              </a:rPr>
              <a:t>  </a:t>
            </a:r>
          </a:p>
          <a:p>
            <a:pPr algn="just">
              <a:buFont typeface="+mj-lt"/>
              <a:buAutoNum type="arabicPeriod"/>
            </a:pPr>
            <a:r>
              <a:rPr lang="en-US" sz="800" b="1" i="0" dirty="0">
                <a:solidFill>
                  <a:srgbClr val="006699"/>
                </a:solidFill>
                <a:effectLst/>
                <a:latin typeface="inter-regular"/>
              </a:rPr>
              <a:t>public</a:t>
            </a:r>
            <a:r>
              <a:rPr lang="en-US" sz="800" b="0" i="0" dirty="0">
                <a:solidFill>
                  <a:srgbClr val="000000"/>
                </a:solidFill>
                <a:effectLst/>
                <a:latin typeface="inter-regular"/>
              </a:rPr>
              <a:t> </a:t>
            </a:r>
            <a:r>
              <a:rPr lang="en-US" sz="800" b="1" i="0" dirty="0">
                <a:solidFill>
                  <a:srgbClr val="006699"/>
                </a:solidFill>
                <a:effectLst/>
                <a:latin typeface="inter-regular"/>
              </a:rPr>
              <a:t>class</a:t>
            </a:r>
            <a:r>
              <a:rPr lang="en-US" sz="800" b="0" i="0" dirty="0">
                <a:solidFill>
                  <a:srgbClr val="000000"/>
                </a:solidFill>
                <a:effectLst/>
                <a:latin typeface="inter-regular"/>
              </a:rPr>
              <a:t> LambdaExpressionExample2 {  </a:t>
            </a:r>
          </a:p>
          <a:p>
            <a:pPr algn="just">
              <a:buFont typeface="+mj-lt"/>
              <a:buAutoNum type="arabicPeriod"/>
            </a:pPr>
            <a:r>
              <a:rPr lang="en-US" sz="800" b="0" i="0" dirty="0">
                <a:solidFill>
                  <a:srgbClr val="000000"/>
                </a:solidFill>
                <a:effectLst/>
                <a:latin typeface="inter-regular"/>
              </a:rPr>
              <a:t>    </a:t>
            </a:r>
            <a:r>
              <a:rPr lang="en-US" sz="800" b="1" i="0" dirty="0">
                <a:solidFill>
                  <a:srgbClr val="006699"/>
                </a:solidFill>
                <a:effectLst/>
                <a:latin typeface="inter-regular"/>
              </a:rPr>
              <a:t>public</a:t>
            </a:r>
            <a:r>
              <a:rPr lang="en-US" sz="800" b="0" i="0" dirty="0">
                <a:solidFill>
                  <a:srgbClr val="000000"/>
                </a:solidFill>
                <a:effectLst/>
                <a:latin typeface="inter-regular"/>
              </a:rPr>
              <a:t> </a:t>
            </a:r>
            <a:r>
              <a:rPr lang="en-US" sz="800" b="1" i="0" dirty="0">
                <a:solidFill>
                  <a:srgbClr val="006699"/>
                </a:solidFill>
                <a:effectLst/>
                <a:latin typeface="inter-regular"/>
              </a:rPr>
              <a:t>static</a:t>
            </a:r>
            <a:r>
              <a:rPr lang="en-US" sz="800" b="0" i="0" dirty="0">
                <a:solidFill>
                  <a:srgbClr val="000000"/>
                </a:solidFill>
                <a:effectLst/>
                <a:latin typeface="inter-regular"/>
              </a:rPr>
              <a:t> </a:t>
            </a:r>
            <a:r>
              <a:rPr lang="en-US" sz="800" b="1" i="0" dirty="0">
                <a:solidFill>
                  <a:srgbClr val="006699"/>
                </a:solidFill>
                <a:effectLst/>
                <a:latin typeface="inter-regular"/>
              </a:rPr>
              <a:t>void</a:t>
            </a:r>
            <a:r>
              <a:rPr lang="en-US" sz="800" b="0" i="0" dirty="0">
                <a:solidFill>
                  <a:srgbClr val="000000"/>
                </a:solidFill>
                <a:effectLst/>
                <a:latin typeface="inter-regular"/>
              </a:rPr>
              <a:t> main(String[] </a:t>
            </a:r>
            <a:r>
              <a:rPr lang="en-US" sz="800" b="0" i="0" dirty="0" err="1">
                <a:solidFill>
                  <a:srgbClr val="000000"/>
                </a:solidFill>
                <a:effectLst/>
                <a:latin typeface="inter-regular"/>
              </a:rPr>
              <a:t>args</a:t>
            </a:r>
            <a:r>
              <a:rPr lang="en-US" sz="800" b="0" i="0" dirty="0">
                <a:solidFill>
                  <a:srgbClr val="000000"/>
                </a:solidFill>
                <a:effectLst/>
                <a:latin typeface="inter-regular"/>
              </a:rPr>
              <a:t>) {  </a:t>
            </a:r>
          </a:p>
          <a:p>
            <a:pPr algn="just">
              <a:buFont typeface="+mj-lt"/>
              <a:buAutoNum type="arabicPeriod"/>
            </a:pPr>
            <a:r>
              <a:rPr lang="en-US" sz="800" b="0" i="0" dirty="0">
                <a:solidFill>
                  <a:srgbClr val="000000"/>
                </a:solidFill>
                <a:effectLst/>
                <a:latin typeface="inter-regular"/>
              </a:rPr>
              <a:t>        </a:t>
            </a:r>
            <a:r>
              <a:rPr lang="en-US" sz="800" b="1" i="0" dirty="0">
                <a:solidFill>
                  <a:srgbClr val="006699"/>
                </a:solidFill>
                <a:effectLst/>
                <a:latin typeface="inter-regular"/>
              </a:rPr>
              <a:t>int</a:t>
            </a:r>
            <a:r>
              <a:rPr lang="en-US" sz="800" b="0" i="0" dirty="0">
                <a:solidFill>
                  <a:srgbClr val="000000"/>
                </a:solidFill>
                <a:effectLst/>
                <a:latin typeface="inter-regular"/>
              </a:rPr>
              <a:t> width=</a:t>
            </a:r>
            <a:r>
              <a:rPr lang="en-US" sz="800" b="0" i="0" dirty="0">
                <a:solidFill>
                  <a:srgbClr val="C00000"/>
                </a:solidFill>
                <a:effectLst/>
                <a:latin typeface="inter-regular"/>
              </a:rPr>
              <a:t>10</a:t>
            </a:r>
            <a:r>
              <a:rPr lang="en-US" sz="800" b="0" i="0" dirty="0">
                <a:solidFill>
                  <a:srgbClr val="000000"/>
                </a:solidFill>
                <a:effectLst/>
                <a:latin typeface="inter-regular"/>
              </a:rPr>
              <a:t>;  </a:t>
            </a:r>
          </a:p>
          <a:p>
            <a:pPr algn="just">
              <a:buFont typeface="+mj-lt"/>
              <a:buAutoNum type="arabicPeriod"/>
            </a:pPr>
            <a:r>
              <a:rPr lang="en-US" sz="800" b="0" i="0" dirty="0">
                <a:solidFill>
                  <a:srgbClr val="000000"/>
                </a:solidFill>
                <a:effectLst/>
                <a:latin typeface="inter-regular"/>
              </a:rPr>
              <a:t>          </a:t>
            </a:r>
          </a:p>
          <a:p>
            <a:pPr algn="just">
              <a:buFont typeface="+mj-lt"/>
              <a:buAutoNum type="arabicPeriod"/>
            </a:pPr>
            <a:r>
              <a:rPr lang="en-US" sz="800" b="0" i="0" dirty="0">
                <a:solidFill>
                  <a:srgbClr val="000000"/>
                </a:solidFill>
                <a:effectLst/>
                <a:latin typeface="inter-regular"/>
              </a:rPr>
              <a:t>        </a:t>
            </a:r>
            <a:r>
              <a:rPr lang="en-US" sz="800" b="0" i="0" dirty="0">
                <a:solidFill>
                  <a:srgbClr val="008200"/>
                </a:solidFill>
                <a:effectLst/>
                <a:latin typeface="inter-regular"/>
              </a:rPr>
              <a:t>//with lambda</a:t>
            </a:r>
            <a:r>
              <a:rPr lang="en-US" sz="800" b="0" i="0" dirty="0">
                <a:solidFill>
                  <a:srgbClr val="000000"/>
                </a:solidFill>
                <a:effectLst/>
                <a:latin typeface="inter-regular"/>
              </a:rPr>
              <a:t>  </a:t>
            </a:r>
          </a:p>
          <a:p>
            <a:pPr algn="just">
              <a:buFont typeface="+mj-lt"/>
              <a:buAutoNum type="arabicPeriod"/>
            </a:pPr>
            <a:r>
              <a:rPr lang="en-US" sz="800" b="0" i="0" dirty="0">
                <a:solidFill>
                  <a:srgbClr val="000000"/>
                </a:solidFill>
                <a:effectLst/>
                <a:latin typeface="inter-regular"/>
              </a:rPr>
              <a:t>        Drawable d2=()-&gt;{  </a:t>
            </a:r>
          </a:p>
          <a:p>
            <a:pPr algn="just">
              <a:buFont typeface="+mj-lt"/>
              <a:buAutoNum type="arabicPeriod"/>
            </a:pPr>
            <a:r>
              <a:rPr lang="en-US" sz="800" b="0" i="0" dirty="0">
                <a:solidFill>
                  <a:srgbClr val="000000"/>
                </a:solidFill>
                <a:effectLst/>
                <a:latin typeface="inter-regular"/>
              </a:rPr>
              <a:t>            </a:t>
            </a:r>
            <a:r>
              <a:rPr lang="en-US" sz="800" b="0" i="0" dirty="0" err="1">
                <a:solidFill>
                  <a:srgbClr val="000000"/>
                </a:solidFill>
                <a:effectLst/>
                <a:latin typeface="inter-regular"/>
              </a:rPr>
              <a:t>System.out.println</a:t>
            </a:r>
            <a:r>
              <a:rPr lang="en-US" sz="800" b="0" i="0" dirty="0">
                <a:solidFill>
                  <a:srgbClr val="000000"/>
                </a:solidFill>
                <a:effectLst/>
                <a:latin typeface="inter-regular"/>
              </a:rPr>
              <a:t>(</a:t>
            </a:r>
            <a:r>
              <a:rPr lang="en-US" sz="800" b="0" i="0" dirty="0">
                <a:solidFill>
                  <a:srgbClr val="0000FF"/>
                </a:solidFill>
                <a:effectLst/>
                <a:latin typeface="inter-regular"/>
              </a:rPr>
              <a:t>"Drawing "</a:t>
            </a:r>
            <a:r>
              <a:rPr lang="en-US" sz="800" b="0" i="0" dirty="0">
                <a:solidFill>
                  <a:srgbClr val="000000"/>
                </a:solidFill>
                <a:effectLst/>
                <a:latin typeface="inter-regular"/>
              </a:rPr>
              <a:t>+width);  </a:t>
            </a:r>
          </a:p>
          <a:p>
            <a:pPr algn="just">
              <a:buFont typeface="+mj-lt"/>
              <a:buAutoNum type="arabicPeriod"/>
            </a:pPr>
            <a:r>
              <a:rPr lang="en-US" sz="800" b="0" i="0" dirty="0">
                <a:solidFill>
                  <a:srgbClr val="000000"/>
                </a:solidFill>
                <a:effectLst/>
                <a:latin typeface="inter-regular"/>
              </a:rPr>
              <a:t>        };  </a:t>
            </a:r>
          </a:p>
          <a:p>
            <a:pPr algn="just">
              <a:buFont typeface="+mj-lt"/>
              <a:buAutoNum type="arabicPeriod"/>
            </a:pPr>
            <a:r>
              <a:rPr lang="en-US" sz="800" b="0" i="0" dirty="0">
                <a:solidFill>
                  <a:srgbClr val="000000"/>
                </a:solidFill>
                <a:effectLst/>
                <a:latin typeface="inter-regular"/>
              </a:rPr>
              <a:t>        d2.draw();  </a:t>
            </a:r>
          </a:p>
          <a:p>
            <a:pPr algn="just">
              <a:buFont typeface="+mj-lt"/>
              <a:buAutoNum type="arabicPeriod"/>
            </a:pPr>
            <a:r>
              <a:rPr lang="en-US" sz="800" b="0" i="0" dirty="0">
                <a:solidFill>
                  <a:srgbClr val="000000"/>
                </a:solidFill>
                <a:effectLst/>
                <a:latin typeface="inter-regular"/>
              </a:rPr>
              <a:t>    }  </a:t>
            </a:r>
          </a:p>
          <a:p>
            <a:pPr algn="just">
              <a:buFont typeface="+mj-lt"/>
              <a:buAutoNum type="arabicPeriod"/>
            </a:pPr>
            <a:r>
              <a:rPr lang="en-US" sz="800" b="0" i="0" dirty="0">
                <a:solidFill>
                  <a:srgbClr val="000000"/>
                </a:solidFill>
                <a:effectLst/>
                <a:latin typeface="inter-regular"/>
              </a:rPr>
              <a:t>}  </a:t>
            </a:r>
          </a:p>
          <a:p>
            <a:pPr marL="0" indent="0">
              <a:buNone/>
            </a:pPr>
            <a:br>
              <a:rPr lang="en-IN" sz="1050" b="0" i="0" dirty="0">
                <a:solidFill>
                  <a:srgbClr val="333333"/>
                </a:solidFill>
                <a:effectLst/>
                <a:highlight>
                  <a:srgbClr val="FFFFFF"/>
                </a:highlight>
                <a:latin typeface="inter-regular"/>
              </a:rPr>
            </a:br>
            <a:endParaRPr lang="en-US" sz="1400" b="0" i="0" dirty="0">
              <a:solidFill>
                <a:srgbClr val="000000"/>
              </a:solidFill>
              <a:effectLst/>
              <a:latin typeface="inter-regular"/>
            </a:endParaRPr>
          </a:p>
          <a:p>
            <a:pPr marL="0" indent="0" algn="just">
              <a:buNone/>
            </a:pPr>
            <a:endParaRPr lang="en-US" sz="2000" b="0" i="0" dirty="0">
              <a:solidFill>
                <a:srgbClr val="000000"/>
              </a:solidFill>
              <a:effectLst/>
              <a:highlight>
                <a:srgbClr val="FFFFFF"/>
              </a:highlight>
              <a:latin typeface="inter-regular"/>
            </a:endParaRPr>
          </a:p>
          <a:p>
            <a:pPr marL="0" indent="0" algn="just">
              <a:buNone/>
            </a:pPr>
            <a:endParaRPr lang="en-US" sz="2000" b="0" i="0" dirty="0">
              <a:solidFill>
                <a:srgbClr val="000000"/>
              </a:solidFill>
              <a:effectLst/>
              <a:highlight>
                <a:srgbClr val="FFFFFF"/>
              </a:highlight>
              <a:latin typeface="inter-regular"/>
            </a:endParaRPr>
          </a:p>
          <a:p>
            <a:pPr algn="just"/>
            <a:endParaRPr lang="en-US" b="0" i="0" dirty="0">
              <a:solidFill>
                <a:srgbClr val="333333"/>
              </a:solidFill>
              <a:effectLst/>
              <a:highlight>
                <a:srgbClr val="FFFFFF"/>
              </a:highlight>
              <a:latin typeface="inter-regular"/>
            </a:endParaRPr>
          </a:p>
        </p:txBody>
      </p:sp>
    </p:spTree>
    <p:extLst>
      <p:ext uri="{BB962C8B-B14F-4D97-AF65-F5344CB8AC3E}">
        <p14:creationId xmlns:p14="http://schemas.microsoft.com/office/powerpoint/2010/main" val="3943177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62D2-0E2F-3CB6-0718-60C28CF416B4}"/>
              </a:ext>
            </a:extLst>
          </p:cNvPr>
          <p:cNvSpPr>
            <a:spLocks noGrp="1"/>
          </p:cNvSpPr>
          <p:nvPr>
            <p:ph type="title"/>
          </p:nvPr>
        </p:nvSpPr>
        <p:spPr/>
        <p:txBody>
          <a:bodyPr>
            <a:normAutofit/>
          </a:bodyPr>
          <a:lstStyle/>
          <a:p>
            <a:r>
              <a:rPr lang="en-IN" b="0" dirty="0">
                <a:solidFill>
                  <a:srgbClr val="610B38"/>
                </a:solidFill>
                <a:effectLst/>
                <a:latin typeface="erdana"/>
              </a:rPr>
              <a:t>Java Lambda Expression Syntax</a:t>
            </a:r>
            <a:endParaRPr lang="en-US" b="0" i="0" dirty="0">
              <a:solidFill>
                <a:srgbClr val="610B4B"/>
              </a:solidFill>
              <a:effectLst/>
              <a:highlight>
                <a:srgbClr val="FFFFFF"/>
              </a:highlight>
              <a:latin typeface="erdana"/>
            </a:endParaRPr>
          </a:p>
        </p:txBody>
      </p:sp>
      <p:sp>
        <p:nvSpPr>
          <p:cNvPr id="3" name="Content Placeholder 2">
            <a:extLst>
              <a:ext uri="{FF2B5EF4-FFF2-40B4-BE49-F238E27FC236}">
                <a16:creationId xmlns:a16="http://schemas.microsoft.com/office/drawing/2014/main" id="{701247DE-4D79-64A0-38D6-5FA8DBBB0832}"/>
              </a:ext>
            </a:extLst>
          </p:cNvPr>
          <p:cNvSpPr>
            <a:spLocks noGrp="1"/>
          </p:cNvSpPr>
          <p:nvPr>
            <p:ph idx="1"/>
          </p:nvPr>
        </p:nvSpPr>
        <p:spPr/>
        <p:txBody>
          <a:bodyPr>
            <a:normAutofit/>
          </a:bodyPr>
          <a:lstStyle/>
          <a:p>
            <a:pPr marL="0" indent="0">
              <a:buNone/>
            </a:pPr>
            <a:br>
              <a:rPr lang="en-IN" sz="1050" b="0" i="0" dirty="0">
                <a:solidFill>
                  <a:srgbClr val="333333"/>
                </a:solidFill>
                <a:effectLst/>
                <a:highlight>
                  <a:srgbClr val="FFFFFF"/>
                </a:highlight>
                <a:latin typeface="inter-regular"/>
              </a:rPr>
            </a:br>
            <a:endParaRPr lang="en-US" sz="1400" b="0" i="0" dirty="0">
              <a:solidFill>
                <a:srgbClr val="000000"/>
              </a:solidFill>
              <a:effectLst/>
              <a:latin typeface="inter-regular"/>
            </a:endParaRPr>
          </a:p>
          <a:p>
            <a:pPr marL="0" indent="0" algn="just">
              <a:buNone/>
            </a:pPr>
            <a:endParaRPr lang="en-US" sz="2000" b="0" i="0" dirty="0">
              <a:solidFill>
                <a:srgbClr val="000000"/>
              </a:solidFill>
              <a:effectLst/>
              <a:highlight>
                <a:srgbClr val="FFFFFF"/>
              </a:highlight>
              <a:latin typeface="inter-regular"/>
            </a:endParaRPr>
          </a:p>
          <a:p>
            <a:pPr marL="0" indent="0" algn="just">
              <a:buNone/>
            </a:pPr>
            <a:endParaRPr lang="en-US" sz="2000" b="0" i="0" dirty="0">
              <a:solidFill>
                <a:srgbClr val="000000"/>
              </a:solidFill>
              <a:effectLst/>
              <a:highlight>
                <a:srgbClr val="FFFFFF"/>
              </a:highlight>
              <a:latin typeface="inter-regular"/>
            </a:endParaRPr>
          </a:p>
          <a:p>
            <a:pPr algn="just"/>
            <a:endParaRPr lang="en-US" b="0" i="0" dirty="0">
              <a:solidFill>
                <a:srgbClr val="333333"/>
              </a:solidFill>
              <a:effectLst/>
              <a:highlight>
                <a:srgbClr val="FFFFFF"/>
              </a:highlight>
              <a:latin typeface="inter-regular"/>
            </a:endParaRPr>
          </a:p>
        </p:txBody>
      </p:sp>
    </p:spTree>
    <p:extLst>
      <p:ext uri="{BB962C8B-B14F-4D97-AF65-F5344CB8AC3E}">
        <p14:creationId xmlns:p14="http://schemas.microsoft.com/office/powerpoint/2010/main" val="1202204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62D2-0E2F-3CB6-0718-60C28CF416B4}"/>
              </a:ext>
            </a:extLst>
          </p:cNvPr>
          <p:cNvSpPr>
            <a:spLocks noGrp="1"/>
          </p:cNvSpPr>
          <p:nvPr>
            <p:ph type="title"/>
          </p:nvPr>
        </p:nvSpPr>
        <p:spPr/>
        <p:txBody>
          <a:bodyPr>
            <a:normAutofit/>
          </a:bodyPr>
          <a:lstStyle/>
          <a:p>
            <a:r>
              <a:rPr lang="en-IN" b="0" dirty="0">
                <a:solidFill>
                  <a:srgbClr val="610B38"/>
                </a:solidFill>
                <a:effectLst/>
                <a:latin typeface="erdana"/>
              </a:rPr>
              <a:t>Java Lambda Expression Syntax</a:t>
            </a:r>
            <a:endParaRPr lang="en-US" b="0" i="0" dirty="0">
              <a:solidFill>
                <a:srgbClr val="610B4B"/>
              </a:solidFill>
              <a:effectLst/>
              <a:highlight>
                <a:srgbClr val="FFFFFF"/>
              </a:highlight>
              <a:latin typeface="erdana"/>
            </a:endParaRPr>
          </a:p>
        </p:txBody>
      </p:sp>
      <p:sp>
        <p:nvSpPr>
          <p:cNvPr id="3" name="Content Placeholder 2">
            <a:extLst>
              <a:ext uri="{FF2B5EF4-FFF2-40B4-BE49-F238E27FC236}">
                <a16:creationId xmlns:a16="http://schemas.microsoft.com/office/drawing/2014/main" id="{701247DE-4D79-64A0-38D6-5FA8DBBB0832}"/>
              </a:ext>
            </a:extLst>
          </p:cNvPr>
          <p:cNvSpPr>
            <a:spLocks noGrp="1"/>
          </p:cNvSpPr>
          <p:nvPr>
            <p:ph idx="1"/>
          </p:nvPr>
        </p:nvSpPr>
        <p:spPr/>
        <p:txBody>
          <a:bodyPr>
            <a:normAutofit fontScale="92500" lnSpcReduction="10000"/>
          </a:bodyPr>
          <a:lstStyle/>
          <a:p>
            <a:pPr algn="just"/>
            <a:r>
              <a:rPr lang="en-US" sz="800" b="0" i="0" dirty="0">
                <a:solidFill>
                  <a:srgbClr val="610B38"/>
                </a:solidFill>
                <a:effectLst/>
                <a:highlight>
                  <a:srgbClr val="FFFFFF"/>
                </a:highlight>
                <a:latin typeface="erdana"/>
              </a:rPr>
              <a:t>Java Lambda Expression Example</a:t>
            </a:r>
          </a:p>
          <a:p>
            <a:pPr algn="just"/>
            <a:r>
              <a:rPr lang="en-US" sz="800" b="0" i="0" dirty="0">
                <a:solidFill>
                  <a:srgbClr val="333333"/>
                </a:solidFill>
                <a:effectLst/>
                <a:highlight>
                  <a:srgbClr val="FFFFFF"/>
                </a:highlight>
                <a:latin typeface="inter-regular"/>
              </a:rPr>
              <a:t>Now, we are going to implement the above example with the help of Java lambda expression.</a:t>
            </a:r>
          </a:p>
          <a:p>
            <a:pPr algn="just">
              <a:buFont typeface="+mj-lt"/>
              <a:buAutoNum type="arabicPeriod"/>
            </a:pPr>
            <a:r>
              <a:rPr lang="en-US" sz="800" b="0" i="0" dirty="0">
                <a:solidFill>
                  <a:srgbClr val="646464"/>
                </a:solidFill>
                <a:effectLst/>
                <a:latin typeface="inter-regular"/>
              </a:rPr>
              <a:t>@FunctionalInterface</a:t>
            </a:r>
            <a:r>
              <a:rPr lang="en-US" sz="800" b="0" i="0" dirty="0">
                <a:solidFill>
                  <a:srgbClr val="000000"/>
                </a:solidFill>
                <a:effectLst/>
                <a:latin typeface="inter-regular"/>
              </a:rPr>
              <a:t>  </a:t>
            </a:r>
            <a:r>
              <a:rPr lang="en-US" sz="800" b="0" i="0" dirty="0">
                <a:solidFill>
                  <a:srgbClr val="008200"/>
                </a:solidFill>
                <a:effectLst/>
                <a:latin typeface="inter-regular"/>
              </a:rPr>
              <a:t>//It is optional</a:t>
            </a:r>
            <a:r>
              <a:rPr lang="en-US" sz="800" b="0" i="0" dirty="0">
                <a:solidFill>
                  <a:srgbClr val="000000"/>
                </a:solidFill>
                <a:effectLst/>
                <a:latin typeface="inter-regular"/>
              </a:rPr>
              <a:t>  </a:t>
            </a:r>
          </a:p>
          <a:p>
            <a:pPr algn="just">
              <a:buFont typeface="+mj-lt"/>
              <a:buAutoNum type="arabicPeriod"/>
            </a:pPr>
            <a:r>
              <a:rPr lang="en-US" sz="800" b="1" i="0" dirty="0">
                <a:solidFill>
                  <a:srgbClr val="006699"/>
                </a:solidFill>
                <a:effectLst/>
                <a:latin typeface="inter-regular"/>
              </a:rPr>
              <a:t>interface</a:t>
            </a:r>
            <a:r>
              <a:rPr lang="en-US" sz="800" b="0" i="0" dirty="0">
                <a:solidFill>
                  <a:srgbClr val="000000"/>
                </a:solidFill>
                <a:effectLst/>
                <a:latin typeface="inter-regular"/>
              </a:rPr>
              <a:t> Drawable{  </a:t>
            </a:r>
          </a:p>
          <a:p>
            <a:pPr algn="just">
              <a:buFont typeface="+mj-lt"/>
              <a:buAutoNum type="arabicPeriod"/>
            </a:pPr>
            <a:r>
              <a:rPr lang="en-US" sz="800" b="0" i="0" dirty="0">
                <a:solidFill>
                  <a:srgbClr val="000000"/>
                </a:solidFill>
                <a:effectLst/>
                <a:latin typeface="inter-regular"/>
              </a:rPr>
              <a:t>    </a:t>
            </a:r>
            <a:r>
              <a:rPr lang="en-US" sz="800" b="1" i="0" dirty="0">
                <a:solidFill>
                  <a:srgbClr val="006699"/>
                </a:solidFill>
                <a:effectLst/>
                <a:latin typeface="inter-regular"/>
              </a:rPr>
              <a:t>public</a:t>
            </a:r>
            <a:r>
              <a:rPr lang="en-US" sz="800" b="0" i="0" dirty="0">
                <a:solidFill>
                  <a:srgbClr val="000000"/>
                </a:solidFill>
                <a:effectLst/>
                <a:latin typeface="inter-regular"/>
              </a:rPr>
              <a:t> </a:t>
            </a:r>
            <a:r>
              <a:rPr lang="en-US" sz="800" b="1" i="0" dirty="0">
                <a:solidFill>
                  <a:srgbClr val="006699"/>
                </a:solidFill>
                <a:effectLst/>
                <a:latin typeface="inter-regular"/>
              </a:rPr>
              <a:t>void</a:t>
            </a:r>
            <a:r>
              <a:rPr lang="en-US" sz="800" b="0" i="0" dirty="0">
                <a:solidFill>
                  <a:srgbClr val="000000"/>
                </a:solidFill>
                <a:effectLst/>
                <a:latin typeface="inter-regular"/>
              </a:rPr>
              <a:t> draw();  </a:t>
            </a:r>
          </a:p>
          <a:p>
            <a:pPr algn="just">
              <a:buFont typeface="+mj-lt"/>
              <a:buAutoNum type="arabicPeriod"/>
            </a:pPr>
            <a:r>
              <a:rPr lang="en-US" sz="800" b="0" i="0" dirty="0">
                <a:solidFill>
                  <a:srgbClr val="000000"/>
                </a:solidFill>
                <a:effectLst/>
                <a:latin typeface="inter-regular"/>
              </a:rPr>
              <a:t>}  </a:t>
            </a:r>
          </a:p>
          <a:p>
            <a:pPr algn="just">
              <a:buFont typeface="+mj-lt"/>
              <a:buAutoNum type="arabicPeriod"/>
            </a:pPr>
            <a:r>
              <a:rPr lang="en-US" sz="800" b="0" i="0" dirty="0">
                <a:solidFill>
                  <a:srgbClr val="000000"/>
                </a:solidFill>
                <a:effectLst/>
                <a:latin typeface="inter-regular"/>
              </a:rPr>
              <a:t>  </a:t>
            </a:r>
          </a:p>
          <a:p>
            <a:pPr algn="just">
              <a:buFont typeface="+mj-lt"/>
              <a:buAutoNum type="arabicPeriod"/>
            </a:pPr>
            <a:r>
              <a:rPr lang="en-US" sz="800" b="1" i="0" dirty="0">
                <a:solidFill>
                  <a:srgbClr val="006699"/>
                </a:solidFill>
                <a:effectLst/>
                <a:latin typeface="inter-regular"/>
              </a:rPr>
              <a:t>public</a:t>
            </a:r>
            <a:r>
              <a:rPr lang="en-US" sz="800" b="0" i="0" dirty="0">
                <a:solidFill>
                  <a:srgbClr val="000000"/>
                </a:solidFill>
                <a:effectLst/>
                <a:latin typeface="inter-regular"/>
              </a:rPr>
              <a:t> </a:t>
            </a:r>
            <a:r>
              <a:rPr lang="en-US" sz="800" b="1" i="0" dirty="0">
                <a:solidFill>
                  <a:srgbClr val="006699"/>
                </a:solidFill>
                <a:effectLst/>
                <a:latin typeface="inter-regular"/>
              </a:rPr>
              <a:t>class</a:t>
            </a:r>
            <a:r>
              <a:rPr lang="en-US" sz="800" b="0" i="0" dirty="0">
                <a:solidFill>
                  <a:srgbClr val="000000"/>
                </a:solidFill>
                <a:effectLst/>
                <a:latin typeface="inter-regular"/>
              </a:rPr>
              <a:t> LambdaExpressionExample2 {  </a:t>
            </a:r>
          </a:p>
          <a:p>
            <a:pPr algn="just">
              <a:buFont typeface="+mj-lt"/>
              <a:buAutoNum type="arabicPeriod"/>
            </a:pPr>
            <a:r>
              <a:rPr lang="en-US" sz="800" b="0" i="0" dirty="0">
                <a:solidFill>
                  <a:srgbClr val="000000"/>
                </a:solidFill>
                <a:effectLst/>
                <a:latin typeface="inter-regular"/>
              </a:rPr>
              <a:t>    </a:t>
            </a:r>
            <a:r>
              <a:rPr lang="en-US" sz="800" b="1" i="0" dirty="0">
                <a:solidFill>
                  <a:srgbClr val="006699"/>
                </a:solidFill>
                <a:effectLst/>
                <a:latin typeface="inter-regular"/>
              </a:rPr>
              <a:t>public</a:t>
            </a:r>
            <a:r>
              <a:rPr lang="en-US" sz="800" b="0" i="0" dirty="0">
                <a:solidFill>
                  <a:srgbClr val="000000"/>
                </a:solidFill>
                <a:effectLst/>
                <a:latin typeface="inter-regular"/>
              </a:rPr>
              <a:t> </a:t>
            </a:r>
            <a:r>
              <a:rPr lang="en-US" sz="800" b="1" i="0" dirty="0">
                <a:solidFill>
                  <a:srgbClr val="006699"/>
                </a:solidFill>
                <a:effectLst/>
                <a:latin typeface="inter-regular"/>
              </a:rPr>
              <a:t>static</a:t>
            </a:r>
            <a:r>
              <a:rPr lang="en-US" sz="800" b="0" i="0" dirty="0">
                <a:solidFill>
                  <a:srgbClr val="000000"/>
                </a:solidFill>
                <a:effectLst/>
                <a:latin typeface="inter-regular"/>
              </a:rPr>
              <a:t> </a:t>
            </a:r>
            <a:r>
              <a:rPr lang="en-US" sz="800" b="1" i="0" dirty="0">
                <a:solidFill>
                  <a:srgbClr val="006699"/>
                </a:solidFill>
                <a:effectLst/>
                <a:latin typeface="inter-regular"/>
              </a:rPr>
              <a:t>void</a:t>
            </a:r>
            <a:r>
              <a:rPr lang="en-US" sz="800" b="0" i="0" dirty="0">
                <a:solidFill>
                  <a:srgbClr val="000000"/>
                </a:solidFill>
                <a:effectLst/>
                <a:latin typeface="inter-regular"/>
              </a:rPr>
              <a:t> main(String[] </a:t>
            </a:r>
            <a:r>
              <a:rPr lang="en-US" sz="800" b="0" i="0" dirty="0" err="1">
                <a:solidFill>
                  <a:srgbClr val="000000"/>
                </a:solidFill>
                <a:effectLst/>
                <a:latin typeface="inter-regular"/>
              </a:rPr>
              <a:t>args</a:t>
            </a:r>
            <a:r>
              <a:rPr lang="en-US" sz="800" b="0" i="0" dirty="0">
                <a:solidFill>
                  <a:srgbClr val="000000"/>
                </a:solidFill>
                <a:effectLst/>
                <a:latin typeface="inter-regular"/>
              </a:rPr>
              <a:t>) {  </a:t>
            </a:r>
          </a:p>
          <a:p>
            <a:pPr algn="just">
              <a:buFont typeface="+mj-lt"/>
              <a:buAutoNum type="arabicPeriod"/>
            </a:pPr>
            <a:r>
              <a:rPr lang="en-US" sz="800" b="0" i="0" dirty="0">
                <a:solidFill>
                  <a:srgbClr val="000000"/>
                </a:solidFill>
                <a:effectLst/>
                <a:latin typeface="inter-regular"/>
              </a:rPr>
              <a:t>        </a:t>
            </a:r>
            <a:r>
              <a:rPr lang="en-US" sz="800" b="1" i="0" dirty="0">
                <a:solidFill>
                  <a:srgbClr val="006699"/>
                </a:solidFill>
                <a:effectLst/>
                <a:latin typeface="inter-regular"/>
              </a:rPr>
              <a:t>int</a:t>
            </a:r>
            <a:r>
              <a:rPr lang="en-US" sz="800" b="0" i="0" dirty="0">
                <a:solidFill>
                  <a:srgbClr val="000000"/>
                </a:solidFill>
                <a:effectLst/>
                <a:latin typeface="inter-regular"/>
              </a:rPr>
              <a:t> width=</a:t>
            </a:r>
            <a:r>
              <a:rPr lang="en-US" sz="800" b="0" i="0" dirty="0">
                <a:solidFill>
                  <a:srgbClr val="C00000"/>
                </a:solidFill>
                <a:effectLst/>
                <a:latin typeface="inter-regular"/>
              </a:rPr>
              <a:t>10</a:t>
            </a:r>
            <a:r>
              <a:rPr lang="en-US" sz="800" b="0" i="0" dirty="0">
                <a:solidFill>
                  <a:srgbClr val="000000"/>
                </a:solidFill>
                <a:effectLst/>
                <a:latin typeface="inter-regular"/>
              </a:rPr>
              <a:t>;  </a:t>
            </a:r>
          </a:p>
          <a:p>
            <a:pPr algn="just">
              <a:buFont typeface="+mj-lt"/>
              <a:buAutoNum type="arabicPeriod"/>
            </a:pPr>
            <a:r>
              <a:rPr lang="en-US" sz="800" b="0" i="0" dirty="0">
                <a:solidFill>
                  <a:srgbClr val="000000"/>
                </a:solidFill>
                <a:effectLst/>
                <a:latin typeface="inter-regular"/>
              </a:rPr>
              <a:t>          </a:t>
            </a:r>
          </a:p>
          <a:p>
            <a:pPr algn="just">
              <a:buFont typeface="+mj-lt"/>
              <a:buAutoNum type="arabicPeriod"/>
            </a:pPr>
            <a:r>
              <a:rPr lang="en-US" sz="800" b="0" i="0" dirty="0">
                <a:solidFill>
                  <a:srgbClr val="000000"/>
                </a:solidFill>
                <a:effectLst/>
                <a:latin typeface="inter-regular"/>
              </a:rPr>
              <a:t>        </a:t>
            </a:r>
            <a:r>
              <a:rPr lang="en-US" sz="800" b="0" i="0" dirty="0">
                <a:solidFill>
                  <a:srgbClr val="008200"/>
                </a:solidFill>
                <a:effectLst/>
                <a:latin typeface="inter-regular"/>
              </a:rPr>
              <a:t>//with lambda</a:t>
            </a:r>
            <a:r>
              <a:rPr lang="en-US" sz="800" b="0" i="0" dirty="0">
                <a:solidFill>
                  <a:srgbClr val="000000"/>
                </a:solidFill>
                <a:effectLst/>
                <a:latin typeface="inter-regular"/>
              </a:rPr>
              <a:t>  </a:t>
            </a:r>
          </a:p>
          <a:p>
            <a:pPr algn="just">
              <a:buFont typeface="+mj-lt"/>
              <a:buAutoNum type="arabicPeriod"/>
            </a:pPr>
            <a:r>
              <a:rPr lang="en-US" sz="800" b="0" i="0" dirty="0">
                <a:solidFill>
                  <a:srgbClr val="000000"/>
                </a:solidFill>
                <a:effectLst/>
                <a:latin typeface="inter-regular"/>
              </a:rPr>
              <a:t>        Drawable d2=()-&gt;{  </a:t>
            </a:r>
          </a:p>
          <a:p>
            <a:pPr algn="just">
              <a:buFont typeface="+mj-lt"/>
              <a:buAutoNum type="arabicPeriod"/>
            </a:pPr>
            <a:r>
              <a:rPr lang="en-US" sz="800" b="0" i="0" dirty="0">
                <a:solidFill>
                  <a:srgbClr val="000000"/>
                </a:solidFill>
                <a:effectLst/>
                <a:latin typeface="inter-regular"/>
              </a:rPr>
              <a:t>            </a:t>
            </a:r>
            <a:r>
              <a:rPr lang="en-US" sz="800" b="0" i="0" dirty="0" err="1">
                <a:solidFill>
                  <a:srgbClr val="000000"/>
                </a:solidFill>
                <a:effectLst/>
                <a:latin typeface="inter-regular"/>
              </a:rPr>
              <a:t>System.out.println</a:t>
            </a:r>
            <a:r>
              <a:rPr lang="en-US" sz="800" b="0" i="0" dirty="0">
                <a:solidFill>
                  <a:srgbClr val="000000"/>
                </a:solidFill>
                <a:effectLst/>
                <a:latin typeface="inter-regular"/>
              </a:rPr>
              <a:t>(</a:t>
            </a:r>
            <a:r>
              <a:rPr lang="en-US" sz="800" b="0" i="0" dirty="0">
                <a:solidFill>
                  <a:srgbClr val="0000FF"/>
                </a:solidFill>
                <a:effectLst/>
                <a:latin typeface="inter-regular"/>
              </a:rPr>
              <a:t>"Drawing "</a:t>
            </a:r>
            <a:r>
              <a:rPr lang="en-US" sz="800" b="0" i="0" dirty="0">
                <a:solidFill>
                  <a:srgbClr val="000000"/>
                </a:solidFill>
                <a:effectLst/>
                <a:latin typeface="inter-regular"/>
              </a:rPr>
              <a:t>+width);  </a:t>
            </a:r>
          </a:p>
          <a:p>
            <a:pPr algn="just">
              <a:buFont typeface="+mj-lt"/>
              <a:buAutoNum type="arabicPeriod"/>
            </a:pPr>
            <a:r>
              <a:rPr lang="en-US" sz="800" b="0" i="0" dirty="0">
                <a:solidFill>
                  <a:srgbClr val="000000"/>
                </a:solidFill>
                <a:effectLst/>
                <a:latin typeface="inter-regular"/>
              </a:rPr>
              <a:t>        };  </a:t>
            </a:r>
          </a:p>
          <a:p>
            <a:pPr algn="just">
              <a:buFont typeface="+mj-lt"/>
              <a:buAutoNum type="arabicPeriod"/>
            </a:pPr>
            <a:r>
              <a:rPr lang="en-US" sz="800" b="0" i="0" dirty="0">
                <a:solidFill>
                  <a:srgbClr val="000000"/>
                </a:solidFill>
                <a:effectLst/>
                <a:latin typeface="inter-regular"/>
              </a:rPr>
              <a:t>        d2.draw();  </a:t>
            </a:r>
          </a:p>
          <a:p>
            <a:pPr algn="just">
              <a:buFont typeface="+mj-lt"/>
              <a:buAutoNum type="arabicPeriod"/>
            </a:pPr>
            <a:r>
              <a:rPr lang="en-US" sz="800" b="0" i="0" dirty="0">
                <a:solidFill>
                  <a:srgbClr val="000000"/>
                </a:solidFill>
                <a:effectLst/>
                <a:latin typeface="inter-regular"/>
              </a:rPr>
              <a:t>    }  </a:t>
            </a:r>
          </a:p>
          <a:p>
            <a:pPr algn="just">
              <a:buFont typeface="+mj-lt"/>
              <a:buAutoNum type="arabicPeriod"/>
            </a:pPr>
            <a:r>
              <a:rPr lang="en-US" sz="800" b="0" i="0" dirty="0">
                <a:solidFill>
                  <a:srgbClr val="000000"/>
                </a:solidFill>
                <a:effectLst/>
                <a:latin typeface="inter-regular"/>
              </a:rPr>
              <a:t>}  </a:t>
            </a:r>
          </a:p>
          <a:p>
            <a:pPr marL="0" indent="0">
              <a:buNone/>
            </a:pPr>
            <a:br>
              <a:rPr lang="en-IN" sz="1050" b="0" i="0" dirty="0">
                <a:solidFill>
                  <a:srgbClr val="333333"/>
                </a:solidFill>
                <a:effectLst/>
                <a:highlight>
                  <a:srgbClr val="FFFFFF"/>
                </a:highlight>
                <a:latin typeface="inter-regular"/>
              </a:rPr>
            </a:br>
            <a:endParaRPr lang="en-US" sz="1400" b="0" i="0" dirty="0">
              <a:solidFill>
                <a:srgbClr val="000000"/>
              </a:solidFill>
              <a:effectLst/>
              <a:latin typeface="inter-regular"/>
            </a:endParaRPr>
          </a:p>
          <a:p>
            <a:pPr marL="0" indent="0" algn="just">
              <a:buNone/>
            </a:pPr>
            <a:endParaRPr lang="en-US" sz="2000" b="0" i="0" dirty="0">
              <a:solidFill>
                <a:srgbClr val="000000"/>
              </a:solidFill>
              <a:effectLst/>
              <a:highlight>
                <a:srgbClr val="FFFFFF"/>
              </a:highlight>
              <a:latin typeface="inter-regular"/>
            </a:endParaRPr>
          </a:p>
          <a:p>
            <a:pPr marL="0" indent="0" algn="just">
              <a:buNone/>
            </a:pPr>
            <a:endParaRPr lang="en-US" sz="2000" b="0" i="0" dirty="0">
              <a:solidFill>
                <a:srgbClr val="000000"/>
              </a:solidFill>
              <a:effectLst/>
              <a:highlight>
                <a:srgbClr val="FFFFFF"/>
              </a:highlight>
              <a:latin typeface="inter-regular"/>
            </a:endParaRPr>
          </a:p>
          <a:p>
            <a:pPr algn="just"/>
            <a:endParaRPr lang="en-US" b="0" i="0" dirty="0">
              <a:solidFill>
                <a:srgbClr val="333333"/>
              </a:solidFill>
              <a:effectLst/>
              <a:highlight>
                <a:srgbClr val="FFFFFF"/>
              </a:highlight>
              <a:latin typeface="inter-regular"/>
            </a:endParaRPr>
          </a:p>
        </p:txBody>
      </p:sp>
    </p:spTree>
    <p:extLst>
      <p:ext uri="{BB962C8B-B14F-4D97-AF65-F5344CB8AC3E}">
        <p14:creationId xmlns:p14="http://schemas.microsoft.com/office/powerpoint/2010/main" val="1485026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CA9C-B6CB-7281-77D7-B9CB388ED45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0BEB9DC-447B-7470-6A5E-E979C67DEBDE}"/>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Java 8 is the most awaited release of Java programming language development because, in the entire history of Java, it never released that many major features. It consists of major features of Java. It is a new version of Java and was released by Oracle on 18 March 2014. Java provided support for functional programming, new Java 8 APIs, a new JavaScript engine, new Java 8 streaming API, functional interfaces, default methods, date-time API changes, etc.</a:t>
            </a:r>
            <a:endParaRPr lang="en-IN" dirty="0"/>
          </a:p>
        </p:txBody>
      </p:sp>
    </p:spTree>
    <p:extLst>
      <p:ext uri="{BB962C8B-B14F-4D97-AF65-F5344CB8AC3E}">
        <p14:creationId xmlns:p14="http://schemas.microsoft.com/office/powerpoint/2010/main" val="2062251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AAB958D-7115-CE0C-BA5D-BF1753D196A8}"/>
              </a:ext>
            </a:extLst>
          </p:cNvPr>
          <p:cNvSpPr>
            <a:spLocks noGrp="1" noChangeArrowheads="1"/>
          </p:cNvSpPr>
          <p:nvPr>
            <p:ph idx="1"/>
          </p:nvPr>
        </p:nvSpPr>
        <p:spPr bwMode="auto">
          <a:xfrm>
            <a:off x="838200" y="1277472"/>
            <a:ext cx="13901241"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Nunito" pitchFamily="2" charset="0"/>
              </a:rPr>
              <a:t>Major Java 8 Features Introduced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Nunito" pitchFamily="2" charset="0"/>
              </a:rPr>
              <a:t>There are a few major Java 8 features mentioned below:</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273239"/>
                </a:solidFill>
                <a:effectLst/>
                <a:latin typeface="Nunito" pitchFamily="2" charset="0"/>
              </a:rPr>
              <a:t>Lambda Expressions</a:t>
            </a:r>
            <a:r>
              <a:rPr kumimoji="0" lang="en-US" altLang="en-US" sz="2400" b="0" i="0" u="none" strike="noStrike" cap="none" normalizeH="0" baseline="0" dirty="0">
                <a:ln>
                  <a:noFill/>
                </a:ln>
                <a:solidFill>
                  <a:srgbClr val="273239"/>
                </a:solidFill>
                <a:effectLst/>
                <a:latin typeface="Nunito" pitchFamily="2" charset="0"/>
              </a:rPr>
              <a:t>: Concise functional code using </a:t>
            </a:r>
            <a:r>
              <a:rPr kumimoji="0" lang="en-US" altLang="en-US" sz="2400" b="0" i="0" u="none" strike="noStrike" cap="none" normalizeH="0" baseline="0" dirty="0">
                <a:ln>
                  <a:noFill/>
                </a:ln>
                <a:solidFill>
                  <a:srgbClr val="273239"/>
                </a:solidFill>
                <a:effectLst/>
                <a:latin typeface="Arial Unicode MS"/>
              </a:rPr>
              <a:t>-&gt;</a:t>
            </a:r>
            <a:r>
              <a:rPr kumimoji="0" lang="en-US" altLang="en-US" sz="2400" b="0" i="0" u="none" strike="noStrike" cap="none" normalizeH="0" baseline="0" dirty="0">
                <a:ln>
                  <a:noFill/>
                </a:ln>
                <a:solidFill>
                  <a:srgbClr val="273239"/>
                </a:solidFill>
                <a:effectLst/>
                <a:latin typeface="Nunito"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273239"/>
                </a:solidFill>
                <a:effectLst/>
                <a:latin typeface="Nunito" pitchFamily="2" charset="0"/>
              </a:rPr>
              <a:t>Functional Interfaces</a:t>
            </a:r>
            <a:r>
              <a:rPr kumimoji="0" lang="en-US" altLang="en-US" sz="2400" b="0" i="0" u="none" strike="noStrike" cap="none" normalizeH="0" baseline="0" dirty="0">
                <a:ln>
                  <a:noFill/>
                </a:ln>
                <a:solidFill>
                  <a:srgbClr val="273239"/>
                </a:solidFill>
                <a:effectLst/>
                <a:latin typeface="Nunito" pitchFamily="2" charset="0"/>
              </a:rPr>
              <a:t>: Single-method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273239"/>
                </a:solidFill>
                <a:effectLst/>
                <a:latin typeface="Nunito" pitchFamily="2" charset="0"/>
              </a:rPr>
              <a:t>Introduced and Improved APIs:</a:t>
            </a:r>
            <a:endParaRPr kumimoji="0" lang="en-US" altLang="en-US" sz="2400" b="0" i="0" u="none" strike="noStrike" cap="none" normalizeH="0" baseline="0" dirty="0">
              <a:ln>
                <a:noFill/>
              </a:ln>
              <a:solidFill>
                <a:srgbClr val="273239"/>
              </a:solidFill>
              <a:effectLst/>
              <a:latin typeface="Nunito" pitchFamily="2"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rgbClr val="273239"/>
                </a:solidFill>
                <a:effectLst/>
                <a:latin typeface="Nunito" pitchFamily="2" charset="0"/>
              </a:rPr>
              <a:t>Stream API</a:t>
            </a:r>
            <a:r>
              <a:rPr kumimoji="0" lang="en-US" altLang="en-US" b="0" i="0" u="none" strike="noStrike" cap="none" normalizeH="0" baseline="0" dirty="0">
                <a:ln>
                  <a:noFill/>
                </a:ln>
                <a:solidFill>
                  <a:srgbClr val="273239"/>
                </a:solidFill>
                <a:effectLst/>
                <a:latin typeface="Nunito" pitchFamily="2" charset="0"/>
              </a:rPr>
              <a:t>: Efficient Data Manipulation.</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rgbClr val="273239"/>
                </a:solidFill>
                <a:effectLst/>
                <a:latin typeface="Nunito" pitchFamily="2" charset="0"/>
              </a:rPr>
              <a:t>Date/Time API</a:t>
            </a:r>
            <a:r>
              <a:rPr kumimoji="0" lang="en-US" altLang="en-US" b="0" i="0" u="none" strike="noStrike" cap="none" normalizeH="0" baseline="0" dirty="0">
                <a:ln>
                  <a:noFill/>
                </a:ln>
                <a:solidFill>
                  <a:srgbClr val="273239"/>
                </a:solidFill>
                <a:effectLst/>
                <a:latin typeface="Nunito" pitchFamily="2" charset="0"/>
              </a:rPr>
              <a:t>: Robust Date and Time Handling.</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rgbClr val="273239"/>
                </a:solidFill>
                <a:effectLst/>
                <a:latin typeface="Nunito" pitchFamily="2" charset="0"/>
              </a:rPr>
              <a:t>Collection API Improvements</a:t>
            </a:r>
            <a:r>
              <a:rPr kumimoji="0" lang="en-US" altLang="en-US" b="0" i="0" u="none" strike="noStrike" cap="none" normalizeH="0" baseline="0" dirty="0">
                <a:ln>
                  <a:noFill/>
                </a:ln>
                <a:solidFill>
                  <a:srgbClr val="273239"/>
                </a:solidFill>
                <a:effectLst/>
                <a:latin typeface="Nunito" pitchFamily="2" charset="0"/>
              </a:rPr>
              <a:t>: Enhanced Methods for Collections (e.g., </a:t>
            </a:r>
            <a:r>
              <a:rPr kumimoji="0" lang="en-US" altLang="en-US" b="0" i="0" u="none" strike="noStrike" cap="none" normalizeH="0" baseline="0" dirty="0" err="1">
                <a:ln>
                  <a:noFill/>
                </a:ln>
                <a:solidFill>
                  <a:srgbClr val="273239"/>
                </a:solidFill>
                <a:effectLst/>
                <a:latin typeface="Arial Unicode MS"/>
              </a:rPr>
              <a:t>removeIf</a:t>
            </a:r>
            <a:r>
              <a:rPr kumimoji="0" lang="en-US" altLang="en-US" b="0" i="0" u="none" strike="noStrike" cap="none" normalizeH="0" baseline="0" dirty="0">
                <a:ln>
                  <a:noFill/>
                </a:ln>
                <a:solidFill>
                  <a:srgbClr val="273239"/>
                </a:solidFill>
                <a:effectLst/>
                <a:latin typeface="Nunito" pitchFamily="2" charset="0"/>
              </a:rPr>
              <a:t>, </a:t>
            </a:r>
            <a:r>
              <a:rPr kumimoji="0" lang="en-US" altLang="en-US" b="0" i="0" u="none" strike="noStrike" cap="none" normalizeH="0" baseline="0" dirty="0" err="1">
                <a:ln>
                  <a:noFill/>
                </a:ln>
                <a:solidFill>
                  <a:srgbClr val="273239"/>
                </a:solidFill>
                <a:effectLst/>
                <a:latin typeface="Arial Unicode MS"/>
              </a:rPr>
              <a:t>replaceAll</a:t>
            </a:r>
            <a:r>
              <a:rPr kumimoji="0" lang="en-US" altLang="en-US" b="0" i="0" u="none" strike="noStrike" cap="none" normalizeH="0" baseline="0" dirty="0">
                <a:ln>
                  <a:noFill/>
                </a:ln>
                <a:solidFill>
                  <a:srgbClr val="273239"/>
                </a:solidFill>
                <a:effectLst/>
                <a:latin typeface="Nunito" pitchFamily="2" charset="0"/>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rgbClr val="273239"/>
                </a:solidFill>
                <a:effectLst/>
                <a:latin typeface="Nunito" pitchFamily="2" charset="0"/>
              </a:rPr>
              <a:t>Concurrency API Improvements</a:t>
            </a:r>
            <a:r>
              <a:rPr kumimoji="0" lang="en-US" altLang="en-US" b="0" i="0" u="none" strike="noStrike" cap="none" normalizeH="0" baseline="0" dirty="0">
                <a:ln>
                  <a:noFill/>
                </a:ln>
                <a:solidFill>
                  <a:srgbClr val="273239"/>
                </a:solidFill>
                <a:effectLst/>
                <a:latin typeface="Nunito" pitchFamily="2" charset="0"/>
              </a:rPr>
              <a:t>: New classes for parallel processing (e.g., </a:t>
            </a:r>
            <a:r>
              <a:rPr kumimoji="0" lang="en-US" altLang="en-US" b="0" i="0" u="none" strike="noStrike" cap="none" normalizeH="0" baseline="0" dirty="0" err="1">
                <a:ln>
                  <a:noFill/>
                </a:ln>
                <a:solidFill>
                  <a:srgbClr val="273239"/>
                </a:solidFill>
                <a:effectLst/>
                <a:latin typeface="Arial Unicode MS"/>
              </a:rPr>
              <a:t>CompletableFuture</a:t>
            </a:r>
            <a:r>
              <a:rPr kumimoji="0" lang="en-US" altLang="en-US" b="0" i="0" u="none" strike="noStrike" cap="none" normalizeH="0" baseline="0" dirty="0">
                <a:ln>
                  <a:noFill/>
                </a:ln>
                <a:solidFill>
                  <a:srgbClr val="273239"/>
                </a:solidFill>
                <a:effectLst/>
                <a:latin typeface="Nunito"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273239"/>
                </a:solidFill>
                <a:effectLst/>
                <a:latin typeface="Nunito" pitchFamily="2" charset="0"/>
              </a:rPr>
              <a:t>Optional Class</a:t>
            </a:r>
            <a:r>
              <a:rPr kumimoji="0" lang="en-US" altLang="en-US" sz="2400" b="0" i="0" u="none" strike="noStrike" cap="none" normalizeH="0" baseline="0" dirty="0">
                <a:ln>
                  <a:noFill/>
                </a:ln>
                <a:solidFill>
                  <a:srgbClr val="273239"/>
                </a:solidFill>
                <a:effectLst/>
                <a:latin typeface="Nunito" pitchFamily="2" charset="0"/>
              </a:rPr>
              <a:t>: Handle null values safely.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rgbClr val="273239"/>
                </a:solidFill>
                <a:effectLst/>
                <a:latin typeface="Arial Unicode MS"/>
              </a:rPr>
              <a:t>forEach</a:t>
            </a:r>
            <a:r>
              <a:rPr kumimoji="0" lang="en-US" altLang="en-US" sz="2400" b="1" i="0" u="none" strike="noStrike" cap="none" normalizeH="0" baseline="0" dirty="0">
                <a:ln>
                  <a:noFill/>
                </a:ln>
                <a:solidFill>
                  <a:srgbClr val="273239"/>
                </a:solidFill>
                <a:effectLst/>
                <a:latin typeface="Arial Unicode MS"/>
              </a:rPr>
              <a:t>()</a:t>
            </a:r>
            <a:r>
              <a:rPr kumimoji="0" lang="en-US" altLang="en-US" sz="2400" b="1" i="0" u="none" strike="noStrike" cap="none" normalizeH="0" baseline="0" dirty="0">
                <a:ln>
                  <a:noFill/>
                </a:ln>
                <a:solidFill>
                  <a:srgbClr val="273239"/>
                </a:solidFill>
                <a:effectLst/>
                <a:latin typeface="Nunito" pitchFamily="2" charset="0"/>
              </a:rPr>
              <a:t> Method in </a:t>
            </a:r>
            <a:r>
              <a:rPr kumimoji="0" lang="en-US" altLang="en-US" sz="2400" b="1" i="0" u="none" strike="noStrike" cap="none" normalizeH="0" baseline="0" dirty="0" err="1">
                <a:ln>
                  <a:noFill/>
                </a:ln>
                <a:solidFill>
                  <a:srgbClr val="273239"/>
                </a:solidFill>
                <a:effectLst/>
                <a:latin typeface="Nunito" pitchFamily="2" charset="0"/>
              </a:rPr>
              <a:t>Iterable</a:t>
            </a:r>
            <a:r>
              <a:rPr kumimoji="0" lang="en-US" altLang="en-US" sz="2400" b="1" i="0" u="none" strike="noStrike" cap="none" normalizeH="0" baseline="0" dirty="0">
                <a:ln>
                  <a:noFill/>
                </a:ln>
                <a:solidFill>
                  <a:srgbClr val="273239"/>
                </a:solidFill>
                <a:effectLst/>
                <a:latin typeface="Nunito" pitchFamily="2" charset="0"/>
              </a:rPr>
              <a:t> Interface</a:t>
            </a:r>
            <a:r>
              <a:rPr kumimoji="0" lang="en-US" altLang="en-US" sz="2400" b="0" i="0" u="none" strike="noStrike" cap="none" normalizeH="0" baseline="0" dirty="0">
                <a:ln>
                  <a:noFill/>
                </a:ln>
                <a:solidFill>
                  <a:srgbClr val="273239"/>
                </a:solidFill>
                <a:effectLst/>
                <a:latin typeface="Nunito" pitchFamily="2" charset="0"/>
              </a:rPr>
              <a:t>: Executes an action for each element in a Collection.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273239"/>
                </a:solidFill>
                <a:effectLst/>
                <a:latin typeface="Nunito" pitchFamily="2" charset="0"/>
              </a:rPr>
              <a:t>Default Methods</a:t>
            </a:r>
            <a:r>
              <a:rPr kumimoji="0" lang="en-US" altLang="en-US" sz="2400" b="0" i="0" u="none" strike="noStrike" cap="none" normalizeH="0" baseline="0" dirty="0">
                <a:ln>
                  <a:noFill/>
                </a:ln>
                <a:solidFill>
                  <a:srgbClr val="273239"/>
                </a:solidFill>
                <a:effectLst/>
                <a:latin typeface="Nunito" pitchFamily="2" charset="0"/>
              </a:rPr>
              <a:t>: Evolve interfaces without breaking compatibility.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273239"/>
                </a:solidFill>
                <a:effectLst/>
                <a:latin typeface="Nunito" pitchFamily="2" charset="0"/>
              </a:rPr>
              <a:t>Static Methods</a:t>
            </a:r>
            <a:r>
              <a:rPr kumimoji="0" lang="en-US" altLang="en-US" sz="2400" b="0" i="0" u="none" strike="noStrike" cap="none" normalizeH="0" baseline="0" dirty="0">
                <a:ln>
                  <a:noFill/>
                </a:ln>
                <a:solidFill>
                  <a:srgbClr val="273239"/>
                </a:solidFill>
                <a:effectLst/>
                <a:latin typeface="Nunito" pitchFamily="2" charset="0"/>
              </a:rPr>
              <a:t>: Allows adding methods with default implementations to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273239"/>
                </a:solidFill>
                <a:effectLst/>
                <a:latin typeface="Nunito" pitchFamily="2" charset="0"/>
              </a:rPr>
              <a:t>Method References</a:t>
            </a:r>
            <a:r>
              <a:rPr kumimoji="0" lang="en-US" altLang="en-US" sz="2400" b="0" i="0" u="none" strike="noStrike" cap="none" normalizeH="0" baseline="0" dirty="0">
                <a:ln>
                  <a:noFill/>
                </a:ln>
                <a:solidFill>
                  <a:srgbClr val="273239"/>
                </a:solidFill>
                <a:effectLst/>
                <a:latin typeface="Nunito" pitchFamily="2" charset="0"/>
              </a:rPr>
              <a:t>: Refer to methods easily.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8190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62D2-0E2F-3CB6-0718-60C28CF416B4}"/>
              </a:ext>
            </a:extLst>
          </p:cNvPr>
          <p:cNvSpPr>
            <a:spLocks noGrp="1"/>
          </p:cNvSpPr>
          <p:nvPr>
            <p:ph type="title"/>
          </p:nvPr>
        </p:nvSpPr>
        <p:spPr/>
        <p:txBody>
          <a:bodyPr/>
          <a:lstStyle/>
          <a:p>
            <a:r>
              <a:rPr lang="en-US" b="0" i="0" dirty="0">
                <a:solidFill>
                  <a:srgbClr val="333333"/>
                </a:solidFill>
                <a:effectLst/>
                <a:highlight>
                  <a:srgbClr val="FFFFFF"/>
                </a:highlight>
                <a:latin typeface="inter-regular"/>
              </a:rPr>
              <a:t>Lambda expression</a:t>
            </a:r>
            <a:endParaRPr lang="en-IN" dirty="0"/>
          </a:p>
        </p:txBody>
      </p:sp>
      <p:sp>
        <p:nvSpPr>
          <p:cNvPr id="3" name="Content Placeholder 2">
            <a:extLst>
              <a:ext uri="{FF2B5EF4-FFF2-40B4-BE49-F238E27FC236}">
                <a16:creationId xmlns:a16="http://schemas.microsoft.com/office/drawing/2014/main" id="{701247DE-4D79-64A0-38D6-5FA8DBBB0832}"/>
              </a:ext>
            </a:extLst>
          </p:cNvPr>
          <p:cNvSpPr>
            <a:spLocks noGrp="1"/>
          </p:cNvSpPr>
          <p:nvPr>
            <p:ph idx="1"/>
          </p:nvPr>
        </p:nvSpPr>
        <p:spPr/>
        <p:txBody>
          <a:bodyPr>
            <a:normAutofit fontScale="85000" lnSpcReduction="20000"/>
          </a:bodyPr>
          <a:lstStyle/>
          <a:p>
            <a:r>
              <a:rPr lang="en-US" b="0" i="0" dirty="0">
                <a:solidFill>
                  <a:srgbClr val="333333"/>
                </a:solidFill>
                <a:effectLst/>
                <a:highlight>
                  <a:srgbClr val="FFFFFF"/>
                </a:highlight>
                <a:latin typeface="inter-regular"/>
              </a:rPr>
              <a:t>Lambda expression helps us to write our code in functional style. It provides a clear and concise way to implement SAM interface(Single Abstract Method) by using an expression. It is very useful in collection library in which it helps to iterate, filter and extract data.</a:t>
            </a:r>
          </a:p>
          <a:p>
            <a:pPr algn="just"/>
            <a:r>
              <a:rPr lang="en-US" b="0" i="0" dirty="0">
                <a:solidFill>
                  <a:srgbClr val="333333"/>
                </a:solidFill>
                <a:effectLst/>
                <a:highlight>
                  <a:srgbClr val="FFFFFF"/>
                </a:highlight>
                <a:latin typeface="inter-regular"/>
              </a:rPr>
              <a:t>Lambda expression is a new and important feature of Java which was included in Java SE 8. It provides a clear and concise way to represent one method interface using an expression. It is very useful in collection library. It helps to iterate, filter and extract data from collection.</a:t>
            </a:r>
          </a:p>
          <a:p>
            <a:pPr algn="just"/>
            <a:r>
              <a:rPr lang="en-US" b="0" i="0" dirty="0">
                <a:solidFill>
                  <a:srgbClr val="333333"/>
                </a:solidFill>
                <a:effectLst/>
                <a:highlight>
                  <a:srgbClr val="FFFFFF"/>
                </a:highlight>
                <a:latin typeface="inter-regular"/>
              </a:rPr>
              <a:t>The Lambda expression is used to provide the implementation of an interface which has functional interface. It saves a lot of code. In case of lambda expression, we don't need to define the method again for providing the implementation. Here, we just write the implementation code.</a:t>
            </a:r>
          </a:p>
          <a:p>
            <a:pPr algn="just"/>
            <a:r>
              <a:rPr lang="en-US" b="0" i="0" dirty="0">
                <a:solidFill>
                  <a:srgbClr val="333333"/>
                </a:solidFill>
                <a:effectLst/>
                <a:highlight>
                  <a:srgbClr val="FFFFFF"/>
                </a:highlight>
                <a:latin typeface="inter-regular"/>
              </a:rPr>
              <a:t>Java lambda expression is treated as a function, so compiler does not create .class file.</a:t>
            </a:r>
          </a:p>
          <a:p>
            <a:endParaRPr lang="en-IN" dirty="0"/>
          </a:p>
        </p:txBody>
      </p:sp>
    </p:spTree>
    <p:extLst>
      <p:ext uri="{BB962C8B-B14F-4D97-AF65-F5344CB8AC3E}">
        <p14:creationId xmlns:p14="http://schemas.microsoft.com/office/powerpoint/2010/main" val="1175195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62D2-0E2F-3CB6-0718-60C28CF416B4}"/>
              </a:ext>
            </a:extLst>
          </p:cNvPr>
          <p:cNvSpPr>
            <a:spLocks noGrp="1"/>
          </p:cNvSpPr>
          <p:nvPr>
            <p:ph type="title"/>
          </p:nvPr>
        </p:nvSpPr>
        <p:spPr/>
        <p:txBody>
          <a:bodyPr/>
          <a:lstStyle/>
          <a:p>
            <a:pPr algn="just"/>
            <a:r>
              <a:rPr lang="en-US" b="0" i="0" dirty="0">
                <a:solidFill>
                  <a:srgbClr val="610B4B"/>
                </a:solidFill>
                <a:effectLst/>
                <a:highlight>
                  <a:srgbClr val="FFFFFF"/>
                </a:highlight>
                <a:latin typeface="erdana"/>
              </a:rPr>
              <a:t>Functional Interface</a:t>
            </a:r>
          </a:p>
        </p:txBody>
      </p:sp>
      <p:sp>
        <p:nvSpPr>
          <p:cNvPr id="3" name="Content Placeholder 2">
            <a:extLst>
              <a:ext uri="{FF2B5EF4-FFF2-40B4-BE49-F238E27FC236}">
                <a16:creationId xmlns:a16="http://schemas.microsoft.com/office/drawing/2014/main" id="{701247DE-4D79-64A0-38D6-5FA8DBBB0832}"/>
              </a:ext>
            </a:extLst>
          </p:cNvPr>
          <p:cNvSpPr>
            <a:spLocks noGrp="1"/>
          </p:cNvSpPr>
          <p:nvPr>
            <p:ph idx="1"/>
          </p:nvPr>
        </p:nvSpPr>
        <p:spPr/>
        <p:txBody>
          <a:bodyPr>
            <a:normAutofit/>
          </a:bodyPr>
          <a:lstStyle/>
          <a:p>
            <a:pPr algn="just"/>
            <a:r>
              <a:rPr lang="en-US" b="0" i="0" dirty="0">
                <a:solidFill>
                  <a:srgbClr val="333333"/>
                </a:solidFill>
                <a:effectLst/>
                <a:highlight>
                  <a:srgbClr val="FFFFFF"/>
                </a:highlight>
                <a:latin typeface="inter-regular"/>
              </a:rPr>
              <a:t>Lambda expression provides implementation of </a:t>
            </a:r>
            <a:r>
              <a:rPr lang="en-US" b="0" i="1" dirty="0">
                <a:solidFill>
                  <a:srgbClr val="333333"/>
                </a:solidFill>
                <a:effectLst/>
                <a:highlight>
                  <a:srgbClr val="FFFFFF"/>
                </a:highlight>
                <a:latin typeface="inter-regular"/>
              </a:rPr>
              <a:t>functional interface</a:t>
            </a:r>
            <a:r>
              <a:rPr lang="en-US" b="0" i="0" dirty="0">
                <a:solidFill>
                  <a:srgbClr val="333333"/>
                </a:solidFill>
                <a:effectLst/>
                <a:highlight>
                  <a:srgbClr val="FFFFFF"/>
                </a:highlight>
                <a:latin typeface="inter-regular"/>
              </a:rPr>
              <a:t>. An interface which has only one abstract method is called functional interface. Java provides an annotation @</a:t>
            </a:r>
            <a:r>
              <a:rPr lang="en-US" b="0" i="1" dirty="0">
                <a:solidFill>
                  <a:srgbClr val="333333"/>
                </a:solidFill>
                <a:effectLst/>
                <a:highlight>
                  <a:srgbClr val="FFFFFF"/>
                </a:highlight>
                <a:latin typeface="inter-regular"/>
              </a:rPr>
              <a:t>FunctionalInterface</a:t>
            </a:r>
            <a:r>
              <a:rPr lang="en-US" b="0" i="0" dirty="0">
                <a:solidFill>
                  <a:srgbClr val="333333"/>
                </a:solidFill>
                <a:effectLst/>
                <a:highlight>
                  <a:srgbClr val="FFFFFF"/>
                </a:highlight>
                <a:latin typeface="inter-regular"/>
              </a:rPr>
              <a:t>, which is used to declare an interface as functional interface.</a:t>
            </a:r>
          </a:p>
          <a:p>
            <a:pPr marL="0" indent="0" algn="just">
              <a:buNone/>
            </a:pPr>
            <a:r>
              <a:rPr lang="en-US" b="0" i="0" dirty="0">
                <a:solidFill>
                  <a:srgbClr val="610B38"/>
                </a:solidFill>
                <a:effectLst/>
                <a:highlight>
                  <a:srgbClr val="FFFFFF"/>
                </a:highlight>
                <a:latin typeface="erdana"/>
              </a:rPr>
              <a:t>Why use Lambda Expression</a:t>
            </a:r>
          </a:p>
          <a:p>
            <a:pPr algn="just">
              <a:buFont typeface="+mj-lt"/>
              <a:buAutoNum type="arabicPeriod"/>
            </a:pPr>
            <a:r>
              <a:rPr lang="en-US" sz="2000" b="0" i="0" dirty="0">
                <a:solidFill>
                  <a:srgbClr val="000000"/>
                </a:solidFill>
                <a:effectLst/>
                <a:highlight>
                  <a:srgbClr val="FFFFFF"/>
                </a:highlight>
                <a:latin typeface="inter-regular"/>
              </a:rPr>
              <a:t>To provide the implementation of Functional interface.</a:t>
            </a:r>
          </a:p>
          <a:p>
            <a:pPr algn="just">
              <a:buFont typeface="+mj-lt"/>
              <a:buAutoNum type="arabicPeriod"/>
            </a:pPr>
            <a:r>
              <a:rPr lang="en-US" sz="2000" b="0" i="0" dirty="0">
                <a:solidFill>
                  <a:srgbClr val="000000"/>
                </a:solidFill>
                <a:effectLst/>
                <a:highlight>
                  <a:srgbClr val="FFFFFF"/>
                </a:highlight>
                <a:latin typeface="inter-regular"/>
              </a:rPr>
              <a:t>Less coding.</a:t>
            </a:r>
          </a:p>
          <a:p>
            <a:pPr algn="just"/>
            <a:endParaRPr lang="en-US" b="0" i="0" dirty="0">
              <a:solidFill>
                <a:srgbClr val="333333"/>
              </a:solidFill>
              <a:effectLst/>
              <a:highlight>
                <a:srgbClr val="FFFFFF"/>
              </a:highlight>
              <a:latin typeface="inter-regular"/>
            </a:endParaRPr>
          </a:p>
        </p:txBody>
      </p:sp>
    </p:spTree>
    <p:extLst>
      <p:ext uri="{BB962C8B-B14F-4D97-AF65-F5344CB8AC3E}">
        <p14:creationId xmlns:p14="http://schemas.microsoft.com/office/powerpoint/2010/main" val="3601813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62D2-0E2F-3CB6-0718-60C28CF416B4}"/>
              </a:ext>
            </a:extLst>
          </p:cNvPr>
          <p:cNvSpPr>
            <a:spLocks noGrp="1"/>
          </p:cNvSpPr>
          <p:nvPr>
            <p:ph type="title"/>
          </p:nvPr>
        </p:nvSpPr>
        <p:spPr/>
        <p:txBody>
          <a:bodyPr>
            <a:normAutofit/>
          </a:bodyPr>
          <a:lstStyle/>
          <a:p>
            <a:r>
              <a:rPr lang="en-IN" b="0" dirty="0">
                <a:solidFill>
                  <a:srgbClr val="610B38"/>
                </a:solidFill>
                <a:effectLst/>
                <a:latin typeface="erdana"/>
              </a:rPr>
              <a:t>Java Lambda Expression Syntax</a:t>
            </a:r>
            <a:endParaRPr lang="en-US" b="0" i="0" dirty="0">
              <a:solidFill>
                <a:srgbClr val="610B4B"/>
              </a:solidFill>
              <a:effectLst/>
              <a:highlight>
                <a:srgbClr val="FFFFFF"/>
              </a:highlight>
              <a:latin typeface="erdana"/>
            </a:endParaRPr>
          </a:p>
        </p:txBody>
      </p:sp>
      <p:sp>
        <p:nvSpPr>
          <p:cNvPr id="3" name="Content Placeholder 2">
            <a:extLst>
              <a:ext uri="{FF2B5EF4-FFF2-40B4-BE49-F238E27FC236}">
                <a16:creationId xmlns:a16="http://schemas.microsoft.com/office/drawing/2014/main" id="{701247DE-4D79-64A0-38D6-5FA8DBBB0832}"/>
              </a:ext>
            </a:extLst>
          </p:cNvPr>
          <p:cNvSpPr>
            <a:spLocks noGrp="1"/>
          </p:cNvSpPr>
          <p:nvPr>
            <p:ph idx="1"/>
          </p:nvPr>
        </p:nvSpPr>
        <p:spPr/>
        <p:txBody>
          <a:bodyPr>
            <a:normAutofit/>
          </a:bodyPr>
          <a:lstStyle/>
          <a:p>
            <a:pPr algn="just">
              <a:buFont typeface="+mj-lt"/>
              <a:buAutoNum type="arabicPeriod"/>
            </a:pPr>
            <a:r>
              <a:rPr lang="en-US" sz="1400" b="0" i="0" dirty="0">
                <a:solidFill>
                  <a:srgbClr val="000000"/>
                </a:solidFill>
                <a:effectLst/>
                <a:latin typeface="inter-regular"/>
              </a:rPr>
              <a:t>(argument-list) -&gt; {body}  </a:t>
            </a:r>
          </a:p>
          <a:p>
            <a:pPr algn="just"/>
            <a:r>
              <a:rPr lang="en-US" sz="1400" b="0" i="0" dirty="0">
                <a:solidFill>
                  <a:srgbClr val="333333"/>
                </a:solidFill>
                <a:effectLst/>
                <a:highlight>
                  <a:srgbClr val="FFFFFF"/>
                </a:highlight>
                <a:latin typeface="inter-regular"/>
              </a:rPr>
              <a:t>Java lambda expression is consisted of three components.</a:t>
            </a:r>
          </a:p>
          <a:p>
            <a:pPr algn="just"/>
            <a:r>
              <a:rPr lang="en-US" sz="1400" b="1" i="0" dirty="0">
                <a:solidFill>
                  <a:srgbClr val="333333"/>
                </a:solidFill>
                <a:effectLst/>
                <a:highlight>
                  <a:srgbClr val="FFFFFF"/>
                </a:highlight>
                <a:latin typeface="inter-bold"/>
              </a:rPr>
              <a:t>1) Argument-list:</a:t>
            </a:r>
            <a:r>
              <a:rPr lang="en-US" sz="1400" b="0" i="0" dirty="0">
                <a:solidFill>
                  <a:srgbClr val="333333"/>
                </a:solidFill>
                <a:effectLst/>
                <a:highlight>
                  <a:srgbClr val="FFFFFF"/>
                </a:highlight>
                <a:latin typeface="inter-regular"/>
              </a:rPr>
              <a:t> It can be empty or non-empty as well.</a:t>
            </a:r>
          </a:p>
          <a:p>
            <a:pPr algn="just"/>
            <a:r>
              <a:rPr lang="en-US" sz="1400" b="1" i="0" dirty="0">
                <a:solidFill>
                  <a:srgbClr val="333333"/>
                </a:solidFill>
                <a:effectLst/>
                <a:highlight>
                  <a:srgbClr val="FFFFFF"/>
                </a:highlight>
                <a:latin typeface="inter-bold"/>
              </a:rPr>
              <a:t>2) Arrow-token:</a:t>
            </a:r>
            <a:r>
              <a:rPr lang="en-US" sz="1400" b="0" i="0" dirty="0">
                <a:solidFill>
                  <a:srgbClr val="333333"/>
                </a:solidFill>
                <a:effectLst/>
                <a:highlight>
                  <a:srgbClr val="FFFFFF"/>
                </a:highlight>
                <a:latin typeface="inter-regular"/>
              </a:rPr>
              <a:t> It is used to link arguments-list and body of expression.</a:t>
            </a:r>
          </a:p>
          <a:p>
            <a:pPr algn="just"/>
            <a:r>
              <a:rPr lang="en-US" sz="1400" b="1" i="0" dirty="0">
                <a:solidFill>
                  <a:srgbClr val="333333"/>
                </a:solidFill>
                <a:effectLst/>
                <a:highlight>
                  <a:srgbClr val="FFFFFF"/>
                </a:highlight>
                <a:latin typeface="inter-bold"/>
              </a:rPr>
              <a:t>3) Body:</a:t>
            </a:r>
            <a:r>
              <a:rPr lang="en-US" sz="1400" b="0" i="0" dirty="0">
                <a:solidFill>
                  <a:srgbClr val="333333"/>
                </a:solidFill>
                <a:effectLst/>
                <a:highlight>
                  <a:srgbClr val="FFFFFF"/>
                </a:highlight>
                <a:latin typeface="inter-regular"/>
              </a:rPr>
              <a:t> It contains expressions and statements for lambda expression.</a:t>
            </a:r>
          </a:p>
          <a:p>
            <a:pPr marL="0" indent="0" algn="just">
              <a:buNone/>
            </a:pPr>
            <a:r>
              <a:rPr lang="en-US" sz="1400" b="1" i="0" dirty="0">
                <a:solidFill>
                  <a:srgbClr val="333333"/>
                </a:solidFill>
                <a:effectLst/>
                <a:highlight>
                  <a:srgbClr val="FFFFFF"/>
                </a:highlight>
                <a:latin typeface="inter-bold"/>
              </a:rPr>
              <a:t>No Parameter Syntax</a:t>
            </a:r>
            <a:endParaRPr lang="en-US" sz="1400" b="0" i="0" dirty="0">
              <a:solidFill>
                <a:srgbClr val="333333"/>
              </a:solidFill>
              <a:effectLst/>
              <a:highlight>
                <a:srgbClr val="FFFFFF"/>
              </a:highlight>
              <a:latin typeface="inter-regular"/>
            </a:endParaRPr>
          </a:p>
          <a:p>
            <a:pPr algn="just">
              <a:buFont typeface="+mj-lt"/>
              <a:buAutoNum type="arabicPeriod"/>
            </a:pPr>
            <a:r>
              <a:rPr lang="en-US" sz="1400" b="0" i="0" dirty="0">
                <a:solidFill>
                  <a:srgbClr val="000000"/>
                </a:solidFill>
                <a:effectLst/>
                <a:latin typeface="inter-regular"/>
              </a:rPr>
              <a:t>() -&gt; {  </a:t>
            </a:r>
          </a:p>
          <a:p>
            <a:pPr algn="just">
              <a:buFont typeface="+mj-lt"/>
              <a:buAutoNum type="arabicPeriod"/>
            </a:pPr>
            <a:r>
              <a:rPr lang="en-US" sz="1400" b="0" i="0" dirty="0">
                <a:solidFill>
                  <a:srgbClr val="008200"/>
                </a:solidFill>
                <a:effectLst/>
                <a:latin typeface="inter-regular"/>
              </a:rPr>
              <a:t>//Body of no parameter lambda</a:t>
            </a:r>
            <a:r>
              <a:rPr lang="en-US" sz="1400" b="0" i="0" dirty="0">
                <a:solidFill>
                  <a:srgbClr val="000000"/>
                </a:solidFill>
                <a:effectLst/>
                <a:latin typeface="inter-regular"/>
              </a:rPr>
              <a:t>  </a:t>
            </a:r>
          </a:p>
          <a:p>
            <a:pPr algn="just">
              <a:buFont typeface="+mj-lt"/>
              <a:buAutoNum type="arabicPeriod"/>
            </a:pPr>
            <a:r>
              <a:rPr lang="en-US" sz="1400" b="0" i="0" dirty="0">
                <a:solidFill>
                  <a:srgbClr val="000000"/>
                </a:solidFill>
                <a:effectLst/>
                <a:latin typeface="inter-regular"/>
              </a:rPr>
              <a:t>}  </a:t>
            </a:r>
          </a:p>
          <a:p>
            <a:pPr marL="0" indent="0" algn="just">
              <a:buNone/>
            </a:pPr>
            <a:endParaRPr lang="en-US" sz="2000" b="0" i="0" dirty="0">
              <a:solidFill>
                <a:srgbClr val="000000"/>
              </a:solidFill>
              <a:effectLst/>
              <a:highlight>
                <a:srgbClr val="FFFFFF"/>
              </a:highlight>
              <a:latin typeface="inter-regular"/>
            </a:endParaRPr>
          </a:p>
          <a:p>
            <a:pPr marL="0" indent="0" algn="just">
              <a:buNone/>
            </a:pPr>
            <a:endParaRPr lang="en-US" sz="2000" b="0" i="0" dirty="0">
              <a:solidFill>
                <a:srgbClr val="000000"/>
              </a:solidFill>
              <a:effectLst/>
              <a:highlight>
                <a:srgbClr val="FFFFFF"/>
              </a:highlight>
              <a:latin typeface="inter-regular"/>
            </a:endParaRPr>
          </a:p>
          <a:p>
            <a:pPr algn="just"/>
            <a:endParaRPr lang="en-US" b="0" i="0" dirty="0">
              <a:solidFill>
                <a:srgbClr val="333333"/>
              </a:solidFill>
              <a:effectLst/>
              <a:highlight>
                <a:srgbClr val="FFFFFF"/>
              </a:highlight>
              <a:latin typeface="inter-regular"/>
            </a:endParaRPr>
          </a:p>
        </p:txBody>
      </p:sp>
    </p:spTree>
    <p:extLst>
      <p:ext uri="{BB962C8B-B14F-4D97-AF65-F5344CB8AC3E}">
        <p14:creationId xmlns:p14="http://schemas.microsoft.com/office/powerpoint/2010/main" val="1138217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62D2-0E2F-3CB6-0718-60C28CF416B4}"/>
              </a:ext>
            </a:extLst>
          </p:cNvPr>
          <p:cNvSpPr>
            <a:spLocks noGrp="1"/>
          </p:cNvSpPr>
          <p:nvPr>
            <p:ph type="title"/>
          </p:nvPr>
        </p:nvSpPr>
        <p:spPr/>
        <p:txBody>
          <a:bodyPr>
            <a:normAutofit/>
          </a:bodyPr>
          <a:lstStyle/>
          <a:p>
            <a:r>
              <a:rPr lang="en-IN" b="0" dirty="0">
                <a:solidFill>
                  <a:srgbClr val="610B38"/>
                </a:solidFill>
                <a:effectLst/>
                <a:latin typeface="erdana"/>
              </a:rPr>
              <a:t>Java Lambda Expression Syntax</a:t>
            </a:r>
            <a:endParaRPr lang="en-US" b="0" i="0" dirty="0">
              <a:solidFill>
                <a:srgbClr val="610B4B"/>
              </a:solidFill>
              <a:effectLst/>
              <a:highlight>
                <a:srgbClr val="FFFFFF"/>
              </a:highlight>
              <a:latin typeface="erdana"/>
            </a:endParaRPr>
          </a:p>
        </p:txBody>
      </p:sp>
      <p:sp>
        <p:nvSpPr>
          <p:cNvPr id="6" name="Rectangle 3">
            <a:extLst>
              <a:ext uri="{FF2B5EF4-FFF2-40B4-BE49-F238E27FC236}">
                <a16:creationId xmlns:a16="http://schemas.microsoft.com/office/drawing/2014/main" id="{32F02122-BD09-256B-FCDD-D79FDF8C0C1B}"/>
              </a:ext>
            </a:extLst>
          </p:cNvPr>
          <p:cNvSpPr>
            <a:spLocks noChangeArrowheads="1"/>
          </p:cNvSpPr>
          <p:nvPr/>
        </p:nvSpPr>
        <p:spPr bwMode="auto">
          <a:xfrm>
            <a:off x="143773" y="2645434"/>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inter-bold"/>
              </a:rPr>
              <a:t>One Parameter Syntax</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000000"/>
                </a:solidFill>
                <a:effectLst/>
                <a:latin typeface="inter-regular"/>
              </a:rPr>
              <a:t>(p1) -&gt; {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a:ln>
                  <a:noFill/>
                </a:ln>
                <a:solidFill>
                  <a:srgbClr val="008200"/>
                </a:solidFill>
                <a:effectLst/>
                <a:latin typeface="inter-regular"/>
              </a:rPr>
              <a:t>//Body of single parameter lambda</a:t>
            </a:r>
            <a:r>
              <a:rPr kumimoji="0" lang="en-US" altLang="en-US" sz="1200" b="0" i="0" u="none" strike="noStrike" cap="none" normalizeH="0" baseline="0" dirty="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a:ln>
                  <a:noFill/>
                </a:ln>
                <a:solidFill>
                  <a:srgbClr val="000000"/>
                </a:solidFill>
                <a:effectLst/>
                <a:latin typeface="inter-regular"/>
              </a:rPr>
              <a:t>}  </a:t>
            </a:r>
            <a:endParaRPr kumimoji="0" lang="en-US" altLang="en-US" sz="12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inter-bold"/>
              </a:rPr>
              <a:t>Two Parameter Syntax</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000000"/>
                </a:solidFill>
                <a:effectLst/>
                <a:latin typeface="inter-regular"/>
              </a:rPr>
              <a:t>(p1,p2) -&gt; {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a:ln>
                  <a:noFill/>
                </a:ln>
                <a:solidFill>
                  <a:srgbClr val="008200"/>
                </a:solidFill>
                <a:effectLst/>
                <a:latin typeface="inter-regular"/>
              </a:rPr>
              <a:t>//Body of multiple parameter lambda</a:t>
            </a:r>
            <a:r>
              <a:rPr kumimoji="0" lang="en-US" altLang="en-US" sz="1200" b="0" i="0" u="none" strike="noStrike" cap="none" normalizeH="0" baseline="0" dirty="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a:ln>
                  <a:noFill/>
                </a:ln>
                <a:solidFill>
                  <a:srgbClr val="000000"/>
                </a:solidFill>
                <a:effectLst/>
                <a:latin typeface="inter-regular"/>
              </a:rPr>
              <a:t>}  </a:t>
            </a:r>
            <a:endParaRPr kumimoji="0" lang="en-US" altLang="en-US" sz="12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inter-regular"/>
              </a:rPr>
              <a:t>Let's see a scenario where we are not implementing Java lambda expression. Here, we are implementing an interface without using lambda expression.</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030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62D2-0E2F-3CB6-0718-60C28CF416B4}"/>
              </a:ext>
            </a:extLst>
          </p:cNvPr>
          <p:cNvSpPr>
            <a:spLocks noGrp="1"/>
          </p:cNvSpPr>
          <p:nvPr>
            <p:ph type="title"/>
          </p:nvPr>
        </p:nvSpPr>
        <p:spPr/>
        <p:txBody>
          <a:bodyPr>
            <a:normAutofit/>
          </a:bodyPr>
          <a:lstStyle/>
          <a:p>
            <a:r>
              <a:rPr lang="en-IN" b="0" dirty="0">
                <a:solidFill>
                  <a:srgbClr val="610B38"/>
                </a:solidFill>
                <a:effectLst/>
                <a:latin typeface="erdana"/>
              </a:rPr>
              <a:t>Java Lambda Expression Syntax</a:t>
            </a:r>
            <a:endParaRPr lang="en-US" b="0" i="0" dirty="0">
              <a:solidFill>
                <a:srgbClr val="610B4B"/>
              </a:solidFill>
              <a:effectLst/>
              <a:highlight>
                <a:srgbClr val="FFFFFF"/>
              </a:highlight>
              <a:latin typeface="erdana"/>
            </a:endParaRPr>
          </a:p>
        </p:txBody>
      </p:sp>
      <p:sp>
        <p:nvSpPr>
          <p:cNvPr id="3" name="Content Placeholder 2">
            <a:extLst>
              <a:ext uri="{FF2B5EF4-FFF2-40B4-BE49-F238E27FC236}">
                <a16:creationId xmlns:a16="http://schemas.microsoft.com/office/drawing/2014/main" id="{701247DE-4D79-64A0-38D6-5FA8DBBB0832}"/>
              </a:ext>
            </a:extLst>
          </p:cNvPr>
          <p:cNvSpPr>
            <a:spLocks noGrp="1"/>
          </p:cNvSpPr>
          <p:nvPr>
            <p:ph idx="1"/>
          </p:nvPr>
        </p:nvSpPr>
        <p:spPr/>
        <p:txBody>
          <a:bodyPr>
            <a:normAutofit lnSpcReduction="10000"/>
          </a:bodyPr>
          <a:lstStyle/>
          <a:p>
            <a:pPr algn="just"/>
            <a:r>
              <a:rPr lang="en-IN" sz="1050" b="0" i="0" dirty="0">
                <a:solidFill>
                  <a:srgbClr val="610B38"/>
                </a:solidFill>
                <a:effectLst/>
                <a:highlight>
                  <a:srgbClr val="FFFFFF"/>
                </a:highlight>
                <a:latin typeface="erdana"/>
              </a:rPr>
              <a:t>Without Lambda Expression</a:t>
            </a:r>
          </a:p>
          <a:p>
            <a:pPr algn="just">
              <a:buFont typeface="+mj-lt"/>
              <a:buAutoNum type="arabicPeriod"/>
            </a:pPr>
            <a:r>
              <a:rPr lang="en-IN" sz="1050" b="1" i="0" dirty="0">
                <a:solidFill>
                  <a:srgbClr val="006699"/>
                </a:solidFill>
                <a:effectLst/>
                <a:latin typeface="inter-regular"/>
              </a:rPr>
              <a:t>interface</a:t>
            </a:r>
            <a:r>
              <a:rPr lang="en-IN" sz="1050" b="0" i="0" dirty="0">
                <a:solidFill>
                  <a:srgbClr val="000000"/>
                </a:solidFill>
                <a:effectLst/>
                <a:latin typeface="inter-regular"/>
              </a:rPr>
              <a:t> Drawable{  </a:t>
            </a:r>
          </a:p>
          <a:p>
            <a:pPr algn="just">
              <a:buFont typeface="+mj-lt"/>
              <a:buAutoNum type="arabicPeriod"/>
            </a:pPr>
            <a:r>
              <a:rPr lang="en-IN" sz="1050" b="0" i="0" dirty="0">
                <a:solidFill>
                  <a:srgbClr val="000000"/>
                </a:solidFill>
                <a:effectLst/>
                <a:latin typeface="inter-regular"/>
              </a:rPr>
              <a:t>    </a:t>
            </a:r>
            <a:r>
              <a:rPr lang="en-IN" sz="1050" b="1" i="0" dirty="0">
                <a:solidFill>
                  <a:srgbClr val="006699"/>
                </a:solidFill>
                <a:effectLst/>
                <a:latin typeface="inter-regular"/>
              </a:rPr>
              <a:t>public</a:t>
            </a:r>
            <a:r>
              <a:rPr lang="en-IN" sz="1050" b="0" i="0" dirty="0">
                <a:solidFill>
                  <a:srgbClr val="000000"/>
                </a:solidFill>
                <a:effectLst/>
                <a:latin typeface="inter-regular"/>
              </a:rPr>
              <a:t> </a:t>
            </a:r>
            <a:r>
              <a:rPr lang="en-IN" sz="1050" b="1" i="0" dirty="0">
                <a:solidFill>
                  <a:srgbClr val="006699"/>
                </a:solidFill>
                <a:effectLst/>
                <a:latin typeface="inter-regular"/>
              </a:rPr>
              <a:t>void</a:t>
            </a:r>
            <a:r>
              <a:rPr lang="en-IN" sz="1050" b="0" i="0" dirty="0">
                <a:solidFill>
                  <a:srgbClr val="000000"/>
                </a:solidFill>
                <a:effectLst/>
                <a:latin typeface="inter-regular"/>
              </a:rPr>
              <a:t> draw();  </a:t>
            </a:r>
          </a:p>
          <a:p>
            <a:pPr algn="just">
              <a:buFont typeface="+mj-lt"/>
              <a:buAutoNum type="arabicPeriod"/>
            </a:pPr>
            <a:r>
              <a:rPr lang="en-IN" sz="1050" b="0" i="0" dirty="0">
                <a:solidFill>
                  <a:srgbClr val="000000"/>
                </a:solidFill>
                <a:effectLst/>
                <a:latin typeface="inter-regular"/>
              </a:rPr>
              <a:t>}  </a:t>
            </a:r>
          </a:p>
          <a:p>
            <a:pPr algn="just">
              <a:buFont typeface="+mj-lt"/>
              <a:buAutoNum type="arabicPeriod"/>
            </a:pPr>
            <a:r>
              <a:rPr lang="en-IN" sz="1050" b="1" i="0" dirty="0">
                <a:solidFill>
                  <a:srgbClr val="006699"/>
                </a:solidFill>
                <a:effectLst/>
                <a:latin typeface="inter-regular"/>
              </a:rPr>
              <a:t>public</a:t>
            </a:r>
            <a:r>
              <a:rPr lang="en-IN" sz="1050" b="0" i="0" dirty="0">
                <a:solidFill>
                  <a:srgbClr val="000000"/>
                </a:solidFill>
                <a:effectLst/>
                <a:latin typeface="inter-regular"/>
              </a:rPr>
              <a:t> </a:t>
            </a:r>
            <a:r>
              <a:rPr lang="en-IN" sz="1050" b="1" i="0" dirty="0">
                <a:solidFill>
                  <a:srgbClr val="006699"/>
                </a:solidFill>
                <a:effectLst/>
                <a:latin typeface="inter-regular"/>
              </a:rPr>
              <a:t>class</a:t>
            </a:r>
            <a:r>
              <a:rPr lang="en-IN" sz="1050" b="0" i="0" dirty="0">
                <a:solidFill>
                  <a:srgbClr val="000000"/>
                </a:solidFill>
                <a:effectLst/>
                <a:latin typeface="inter-regular"/>
              </a:rPr>
              <a:t> </a:t>
            </a:r>
            <a:r>
              <a:rPr lang="en-IN" sz="1050" b="0" i="0" dirty="0" err="1">
                <a:solidFill>
                  <a:srgbClr val="000000"/>
                </a:solidFill>
                <a:effectLst/>
                <a:latin typeface="inter-regular"/>
              </a:rPr>
              <a:t>LambdaExpressionExample</a:t>
            </a:r>
            <a:r>
              <a:rPr lang="en-IN" sz="1050" b="0" i="0" dirty="0">
                <a:solidFill>
                  <a:srgbClr val="000000"/>
                </a:solidFill>
                <a:effectLst/>
                <a:latin typeface="inter-regular"/>
              </a:rPr>
              <a:t> {  </a:t>
            </a:r>
          </a:p>
          <a:p>
            <a:pPr algn="just">
              <a:buFont typeface="+mj-lt"/>
              <a:buAutoNum type="arabicPeriod"/>
            </a:pPr>
            <a:r>
              <a:rPr lang="en-IN" sz="1050" b="0" i="0" dirty="0">
                <a:solidFill>
                  <a:srgbClr val="000000"/>
                </a:solidFill>
                <a:effectLst/>
                <a:latin typeface="inter-regular"/>
              </a:rPr>
              <a:t>    </a:t>
            </a:r>
            <a:r>
              <a:rPr lang="en-IN" sz="1050" b="1" i="0" dirty="0">
                <a:solidFill>
                  <a:srgbClr val="006699"/>
                </a:solidFill>
                <a:effectLst/>
                <a:latin typeface="inter-regular"/>
              </a:rPr>
              <a:t>public</a:t>
            </a:r>
            <a:r>
              <a:rPr lang="en-IN" sz="1050" b="0" i="0" dirty="0">
                <a:solidFill>
                  <a:srgbClr val="000000"/>
                </a:solidFill>
                <a:effectLst/>
                <a:latin typeface="inter-regular"/>
              </a:rPr>
              <a:t> </a:t>
            </a:r>
            <a:r>
              <a:rPr lang="en-IN" sz="1050" b="1" i="0" dirty="0">
                <a:solidFill>
                  <a:srgbClr val="006699"/>
                </a:solidFill>
                <a:effectLst/>
                <a:latin typeface="inter-regular"/>
              </a:rPr>
              <a:t>static</a:t>
            </a:r>
            <a:r>
              <a:rPr lang="en-IN" sz="1050" b="0" i="0" dirty="0">
                <a:solidFill>
                  <a:srgbClr val="000000"/>
                </a:solidFill>
                <a:effectLst/>
                <a:latin typeface="inter-regular"/>
              </a:rPr>
              <a:t> </a:t>
            </a:r>
            <a:r>
              <a:rPr lang="en-IN" sz="1050" b="1" i="0" dirty="0">
                <a:solidFill>
                  <a:srgbClr val="006699"/>
                </a:solidFill>
                <a:effectLst/>
                <a:latin typeface="inter-regular"/>
              </a:rPr>
              <a:t>void</a:t>
            </a:r>
            <a:r>
              <a:rPr lang="en-IN" sz="1050" b="0" i="0" dirty="0">
                <a:solidFill>
                  <a:srgbClr val="000000"/>
                </a:solidFill>
                <a:effectLst/>
                <a:latin typeface="inter-regular"/>
              </a:rPr>
              <a:t> main(String[] </a:t>
            </a:r>
            <a:r>
              <a:rPr lang="en-IN" sz="1050" b="0" i="0" dirty="0" err="1">
                <a:solidFill>
                  <a:srgbClr val="000000"/>
                </a:solidFill>
                <a:effectLst/>
                <a:latin typeface="inter-regular"/>
              </a:rPr>
              <a:t>args</a:t>
            </a:r>
            <a:r>
              <a:rPr lang="en-IN" sz="1050" b="0" i="0" dirty="0">
                <a:solidFill>
                  <a:srgbClr val="000000"/>
                </a:solidFill>
                <a:effectLst/>
                <a:latin typeface="inter-regular"/>
              </a:rPr>
              <a:t>) {  </a:t>
            </a:r>
          </a:p>
          <a:p>
            <a:pPr algn="just">
              <a:buFont typeface="+mj-lt"/>
              <a:buAutoNum type="arabicPeriod"/>
            </a:pPr>
            <a:r>
              <a:rPr lang="en-IN" sz="1050" b="0" i="0" dirty="0">
                <a:solidFill>
                  <a:srgbClr val="000000"/>
                </a:solidFill>
                <a:effectLst/>
                <a:latin typeface="inter-regular"/>
              </a:rPr>
              <a:t>        </a:t>
            </a:r>
            <a:r>
              <a:rPr lang="en-IN" sz="1050" b="1" i="0" dirty="0">
                <a:solidFill>
                  <a:srgbClr val="006699"/>
                </a:solidFill>
                <a:effectLst/>
                <a:latin typeface="inter-regular"/>
              </a:rPr>
              <a:t>int</a:t>
            </a:r>
            <a:r>
              <a:rPr lang="en-IN" sz="1050" b="0" i="0" dirty="0">
                <a:solidFill>
                  <a:srgbClr val="000000"/>
                </a:solidFill>
                <a:effectLst/>
                <a:latin typeface="inter-regular"/>
              </a:rPr>
              <a:t> width=</a:t>
            </a:r>
            <a:r>
              <a:rPr lang="en-IN" sz="1050" b="0" i="0" dirty="0">
                <a:solidFill>
                  <a:srgbClr val="C00000"/>
                </a:solidFill>
                <a:effectLst/>
                <a:latin typeface="inter-regular"/>
              </a:rPr>
              <a:t>10</a:t>
            </a:r>
            <a:r>
              <a:rPr lang="en-IN" sz="1050" b="0" i="0" dirty="0">
                <a:solidFill>
                  <a:srgbClr val="000000"/>
                </a:solidFill>
                <a:effectLst/>
                <a:latin typeface="inter-regular"/>
              </a:rPr>
              <a:t>;  </a:t>
            </a:r>
          </a:p>
          <a:p>
            <a:pPr algn="just">
              <a:buFont typeface="+mj-lt"/>
              <a:buAutoNum type="arabicPeriod"/>
            </a:pPr>
            <a:r>
              <a:rPr lang="en-IN" sz="1050" b="0" i="0" dirty="0">
                <a:solidFill>
                  <a:srgbClr val="000000"/>
                </a:solidFill>
                <a:effectLst/>
                <a:latin typeface="inter-regular"/>
              </a:rPr>
              <a:t>  </a:t>
            </a:r>
          </a:p>
          <a:p>
            <a:pPr algn="just">
              <a:buFont typeface="+mj-lt"/>
              <a:buAutoNum type="arabicPeriod"/>
            </a:pPr>
            <a:r>
              <a:rPr lang="en-IN" sz="1050" b="0" i="0" dirty="0">
                <a:solidFill>
                  <a:srgbClr val="000000"/>
                </a:solidFill>
                <a:effectLst/>
                <a:latin typeface="inter-regular"/>
              </a:rPr>
              <a:t>        </a:t>
            </a:r>
            <a:r>
              <a:rPr lang="en-IN" sz="1050" b="0" i="0" dirty="0">
                <a:solidFill>
                  <a:srgbClr val="008200"/>
                </a:solidFill>
                <a:effectLst/>
                <a:latin typeface="inter-regular"/>
              </a:rPr>
              <a:t>//without lambda, Drawable implementation using anonymous class</a:t>
            </a:r>
            <a:r>
              <a:rPr lang="en-IN" sz="1050" b="0" i="0" dirty="0">
                <a:solidFill>
                  <a:srgbClr val="000000"/>
                </a:solidFill>
                <a:effectLst/>
                <a:latin typeface="inter-regular"/>
              </a:rPr>
              <a:t>  </a:t>
            </a:r>
          </a:p>
          <a:p>
            <a:pPr algn="just">
              <a:buFont typeface="+mj-lt"/>
              <a:buAutoNum type="arabicPeriod"/>
            </a:pPr>
            <a:r>
              <a:rPr lang="en-IN" sz="1050" b="0" i="0" dirty="0">
                <a:solidFill>
                  <a:srgbClr val="000000"/>
                </a:solidFill>
                <a:effectLst/>
                <a:latin typeface="inter-regular"/>
              </a:rPr>
              <a:t>        Drawable d=</a:t>
            </a:r>
            <a:r>
              <a:rPr lang="en-IN" sz="1050" b="1" i="0" dirty="0">
                <a:solidFill>
                  <a:srgbClr val="006699"/>
                </a:solidFill>
                <a:effectLst/>
                <a:latin typeface="inter-regular"/>
              </a:rPr>
              <a:t>new</a:t>
            </a:r>
            <a:r>
              <a:rPr lang="en-IN" sz="1050" b="0" i="0" dirty="0">
                <a:solidFill>
                  <a:srgbClr val="000000"/>
                </a:solidFill>
                <a:effectLst/>
                <a:latin typeface="inter-regular"/>
              </a:rPr>
              <a:t> Drawable(){  </a:t>
            </a:r>
          </a:p>
          <a:p>
            <a:pPr algn="just">
              <a:buFont typeface="+mj-lt"/>
              <a:buAutoNum type="arabicPeriod"/>
            </a:pPr>
            <a:r>
              <a:rPr lang="en-IN" sz="1050" b="0" i="0" dirty="0">
                <a:solidFill>
                  <a:srgbClr val="000000"/>
                </a:solidFill>
                <a:effectLst/>
                <a:latin typeface="inter-regular"/>
              </a:rPr>
              <a:t>            </a:t>
            </a:r>
            <a:r>
              <a:rPr lang="en-IN" sz="1050" b="1" i="0" dirty="0">
                <a:solidFill>
                  <a:srgbClr val="006699"/>
                </a:solidFill>
                <a:effectLst/>
                <a:latin typeface="inter-regular"/>
              </a:rPr>
              <a:t>public</a:t>
            </a:r>
            <a:r>
              <a:rPr lang="en-IN" sz="1050" b="0" i="0" dirty="0">
                <a:solidFill>
                  <a:srgbClr val="000000"/>
                </a:solidFill>
                <a:effectLst/>
                <a:latin typeface="inter-regular"/>
              </a:rPr>
              <a:t> </a:t>
            </a:r>
            <a:r>
              <a:rPr lang="en-IN" sz="1050" b="1" i="0" dirty="0">
                <a:solidFill>
                  <a:srgbClr val="006699"/>
                </a:solidFill>
                <a:effectLst/>
                <a:latin typeface="inter-regular"/>
              </a:rPr>
              <a:t>void</a:t>
            </a:r>
            <a:r>
              <a:rPr lang="en-IN" sz="1050" b="0" i="0" dirty="0">
                <a:solidFill>
                  <a:srgbClr val="000000"/>
                </a:solidFill>
                <a:effectLst/>
                <a:latin typeface="inter-regular"/>
              </a:rPr>
              <a:t> draw(){</a:t>
            </a:r>
            <a:r>
              <a:rPr lang="en-IN" sz="1050" b="0" i="0" dirty="0" err="1">
                <a:solidFill>
                  <a:srgbClr val="000000"/>
                </a:solidFill>
                <a:effectLst/>
                <a:latin typeface="inter-regular"/>
              </a:rPr>
              <a:t>System.out.println</a:t>
            </a:r>
            <a:r>
              <a:rPr lang="en-IN" sz="1050" b="0" i="0" dirty="0">
                <a:solidFill>
                  <a:srgbClr val="000000"/>
                </a:solidFill>
                <a:effectLst/>
                <a:latin typeface="inter-regular"/>
              </a:rPr>
              <a:t>(</a:t>
            </a:r>
            <a:r>
              <a:rPr lang="en-IN" sz="1050" b="0" i="0" dirty="0">
                <a:solidFill>
                  <a:srgbClr val="0000FF"/>
                </a:solidFill>
                <a:effectLst/>
                <a:latin typeface="inter-regular"/>
              </a:rPr>
              <a:t>"Drawing "</a:t>
            </a:r>
            <a:r>
              <a:rPr lang="en-IN" sz="1050" b="0" i="0" dirty="0">
                <a:solidFill>
                  <a:srgbClr val="000000"/>
                </a:solidFill>
                <a:effectLst/>
                <a:latin typeface="inter-regular"/>
              </a:rPr>
              <a:t>+width);}  </a:t>
            </a:r>
          </a:p>
          <a:p>
            <a:pPr algn="just">
              <a:buFont typeface="+mj-lt"/>
              <a:buAutoNum type="arabicPeriod"/>
            </a:pPr>
            <a:r>
              <a:rPr lang="en-IN" sz="1050" b="0" i="0" dirty="0">
                <a:solidFill>
                  <a:srgbClr val="000000"/>
                </a:solidFill>
                <a:effectLst/>
                <a:latin typeface="inter-regular"/>
              </a:rPr>
              <a:t>        };  </a:t>
            </a:r>
          </a:p>
          <a:p>
            <a:pPr algn="just">
              <a:buFont typeface="+mj-lt"/>
              <a:buAutoNum type="arabicPeriod"/>
            </a:pPr>
            <a:r>
              <a:rPr lang="en-IN" sz="1050" b="0" i="0" dirty="0">
                <a:solidFill>
                  <a:srgbClr val="000000"/>
                </a:solidFill>
                <a:effectLst/>
                <a:latin typeface="inter-regular"/>
              </a:rPr>
              <a:t>        </a:t>
            </a:r>
            <a:r>
              <a:rPr lang="en-IN" sz="1050" b="0" i="0" dirty="0" err="1">
                <a:solidFill>
                  <a:srgbClr val="000000"/>
                </a:solidFill>
                <a:effectLst/>
                <a:latin typeface="inter-regular"/>
              </a:rPr>
              <a:t>d.draw</a:t>
            </a:r>
            <a:r>
              <a:rPr lang="en-IN" sz="1050" b="0" i="0" dirty="0">
                <a:solidFill>
                  <a:srgbClr val="000000"/>
                </a:solidFill>
                <a:effectLst/>
                <a:latin typeface="inter-regular"/>
              </a:rPr>
              <a:t>();  </a:t>
            </a:r>
          </a:p>
          <a:p>
            <a:pPr algn="just">
              <a:buFont typeface="+mj-lt"/>
              <a:buAutoNum type="arabicPeriod"/>
            </a:pPr>
            <a:r>
              <a:rPr lang="en-IN" sz="1050" b="0" i="0" dirty="0">
                <a:solidFill>
                  <a:srgbClr val="000000"/>
                </a:solidFill>
                <a:effectLst/>
                <a:latin typeface="inter-regular"/>
              </a:rPr>
              <a:t>    }  </a:t>
            </a:r>
          </a:p>
          <a:p>
            <a:pPr algn="just">
              <a:buFont typeface="+mj-lt"/>
              <a:buAutoNum type="arabicPeriod"/>
            </a:pPr>
            <a:r>
              <a:rPr lang="en-IN" sz="1050" b="0" i="0" dirty="0">
                <a:solidFill>
                  <a:srgbClr val="000000"/>
                </a:solidFill>
                <a:effectLst/>
                <a:latin typeface="inter-regular"/>
              </a:rPr>
              <a:t>}  </a:t>
            </a:r>
          </a:p>
          <a:p>
            <a:br>
              <a:rPr lang="en-IN" sz="1050" b="0" i="0" dirty="0">
                <a:solidFill>
                  <a:srgbClr val="333333"/>
                </a:solidFill>
                <a:effectLst/>
                <a:highlight>
                  <a:srgbClr val="FFFFFF"/>
                </a:highlight>
                <a:latin typeface="inter-regular"/>
              </a:rPr>
            </a:br>
            <a:endParaRPr lang="en-US" sz="1400" b="0" i="0" dirty="0">
              <a:solidFill>
                <a:srgbClr val="000000"/>
              </a:solidFill>
              <a:effectLst/>
              <a:latin typeface="inter-regular"/>
            </a:endParaRPr>
          </a:p>
          <a:p>
            <a:pPr marL="0" indent="0" algn="just">
              <a:buNone/>
            </a:pPr>
            <a:endParaRPr lang="en-US" sz="2000" b="0" i="0" dirty="0">
              <a:solidFill>
                <a:srgbClr val="000000"/>
              </a:solidFill>
              <a:effectLst/>
              <a:highlight>
                <a:srgbClr val="FFFFFF"/>
              </a:highlight>
              <a:latin typeface="inter-regular"/>
            </a:endParaRPr>
          </a:p>
          <a:p>
            <a:pPr marL="0" indent="0" algn="just">
              <a:buNone/>
            </a:pPr>
            <a:endParaRPr lang="en-US" sz="2000" b="0" i="0" dirty="0">
              <a:solidFill>
                <a:srgbClr val="000000"/>
              </a:solidFill>
              <a:effectLst/>
              <a:highlight>
                <a:srgbClr val="FFFFFF"/>
              </a:highlight>
              <a:latin typeface="inter-regular"/>
            </a:endParaRPr>
          </a:p>
          <a:p>
            <a:pPr algn="just"/>
            <a:endParaRPr lang="en-US" b="0" i="0" dirty="0">
              <a:solidFill>
                <a:srgbClr val="333333"/>
              </a:solidFill>
              <a:effectLst/>
              <a:highlight>
                <a:srgbClr val="FFFFFF"/>
              </a:highlight>
              <a:latin typeface="inter-regular"/>
            </a:endParaRPr>
          </a:p>
        </p:txBody>
      </p:sp>
    </p:spTree>
    <p:extLst>
      <p:ext uri="{BB962C8B-B14F-4D97-AF65-F5344CB8AC3E}">
        <p14:creationId xmlns:p14="http://schemas.microsoft.com/office/powerpoint/2010/main" val="1881896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62D2-0E2F-3CB6-0718-60C28CF416B4}"/>
              </a:ext>
            </a:extLst>
          </p:cNvPr>
          <p:cNvSpPr>
            <a:spLocks noGrp="1"/>
          </p:cNvSpPr>
          <p:nvPr>
            <p:ph type="title"/>
          </p:nvPr>
        </p:nvSpPr>
        <p:spPr/>
        <p:txBody>
          <a:bodyPr>
            <a:normAutofit/>
          </a:bodyPr>
          <a:lstStyle/>
          <a:p>
            <a:r>
              <a:rPr lang="en-IN" b="0" dirty="0">
                <a:solidFill>
                  <a:srgbClr val="610B38"/>
                </a:solidFill>
                <a:effectLst/>
                <a:latin typeface="erdana"/>
              </a:rPr>
              <a:t>Java Lambda Expression Syntax</a:t>
            </a:r>
            <a:endParaRPr lang="en-US" b="0" i="0" dirty="0">
              <a:solidFill>
                <a:srgbClr val="610B4B"/>
              </a:solidFill>
              <a:effectLst/>
              <a:highlight>
                <a:srgbClr val="FFFFFF"/>
              </a:highlight>
              <a:latin typeface="erdana"/>
            </a:endParaRPr>
          </a:p>
        </p:txBody>
      </p:sp>
      <p:sp>
        <p:nvSpPr>
          <p:cNvPr id="3" name="Content Placeholder 2">
            <a:extLst>
              <a:ext uri="{FF2B5EF4-FFF2-40B4-BE49-F238E27FC236}">
                <a16:creationId xmlns:a16="http://schemas.microsoft.com/office/drawing/2014/main" id="{701247DE-4D79-64A0-38D6-5FA8DBBB0832}"/>
              </a:ext>
            </a:extLst>
          </p:cNvPr>
          <p:cNvSpPr>
            <a:spLocks noGrp="1"/>
          </p:cNvSpPr>
          <p:nvPr>
            <p:ph idx="1"/>
          </p:nvPr>
        </p:nvSpPr>
        <p:spPr/>
        <p:txBody>
          <a:bodyPr>
            <a:normAutofit fontScale="92500" lnSpcReduction="10000"/>
          </a:bodyPr>
          <a:lstStyle/>
          <a:p>
            <a:pPr algn="just"/>
            <a:r>
              <a:rPr lang="en-US" sz="800" b="0" i="0" dirty="0">
                <a:solidFill>
                  <a:srgbClr val="610B38"/>
                </a:solidFill>
                <a:effectLst/>
                <a:highlight>
                  <a:srgbClr val="FFFFFF"/>
                </a:highlight>
                <a:latin typeface="erdana"/>
              </a:rPr>
              <a:t>Java Lambda Expression Example</a:t>
            </a:r>
          </a:p>
          <a:p>
            <a:pPr algn="just"/>
            <a:r>
              <a:rPr lang="en-US" sz="800" b="0" i="0" dirty="0">
                <a:solidFill>
                  <a:srgbClr val="333333"/>
                </a:solidFill>
                <a:effectLst/>
                <a:highlight>
                  <a:srgbClr val="FFFFFF"/>
                </a:highlight>
                <a:latin typeface="inter-regular"/>
              </a:rPr>
              <a:t>Now, we are going to implement the above example with the help of Java lambda expression.</a:t>
            </a:r>
          </a:p>
          <a:p>
            <a:pPr algn="just">
              <a:buFont typeface="+mj-lt"/>
              <a:buAutoNum type="arabicPeriod"/>
            </a:pPr>
            <a:r>
              <a:rPr lang="en-US" sz="800" b="0" i="0" dirty="0">
                <a:solidFill>
                  <a:srgbClr val="646464"/>
                </a:solidFill>
                <a:effectLst/>
                <a:latin typeface="inter-regular"/>
              </a:rPr>
              <a:t>@FunctionalInterface</a:t>
            </a:r>
            <a:r>
              <a:rPr lang="en-US" sz="800" b="0" i="0" dirty="0">
                <a:solidFill>
                  <a:srgbClr val="000000"/>
                </a:solidFill>
                <a:effectLst/>
                <a:latin typeface="inter-regular"/>
              </a:rPr>
              <a:t>  </a:t>
            </a:r>
            <a:r>
              <a:rPr lang="en-US" sz="800" b="0" i="0" dirty="0">
                <a:solidFill>
                  <a:srgbClr val="008200"/>
                </a:solidFill>
                <a:effectLst/>
                <a:latin typeface="inter-regular"/>
              </a:rPr>
              <a:t>//It is optional</a:t>
            </a:r>
            <a:r>
              <a:rPr lang="en-US" sz="800" b="0" i="0" dirty="0">
                <a:solidFill>
                  <a:srgbClr val="000000"/>
                </a:solidFill>
                <a:effectLst/>
                <a:latin typeface="inter-regular"/>
              </a:rPr>
              <a:t>  </a:t>
            </a:r>
          </a:p>
          <a:p>
            <a:pPr algn="just">
              <a:buFont typeface="+mj-lt"/>
              <a:buAutoNum type="arabicPeriod"/>
            </a:pPr>
            <a:r>
              <a:rPr lang="en-US" sz="800" b="1" i="0" dirty="0">
                <a:solidFill>
                  <a:srgbClr val="006699"/>
                </a:solidFill>
                <a:effectLst/>
                <a:latin typeface="inter-regular"/>
              </a:rPr>
              <a:t>interface</a:t>
            </a:r>
            <a:r>
              <a:rPr lang="en-US" sz="800" b="0" i="0" dirty="0">
                <a:solidFill>
                  <a:srgbClr val="000000"/>
                </a:solidFill>
                <a:effectLst/>
                <a:latin typeface="inter-regular"/>
              </a:rPr>
              <a:t> Drawable{  </a:t>
            </a:r>
          </a:p>
          <a:p>
            <a:pPr algn="just">
              <a:buFont typeface="+mj-lt"/>
              <a:buAutoNum type="arabicPeriod"/>
            </a:pPr>
            <a:r>
              <a:rPr lang="en-US" sz="800" b="0" i="0" dirty="0">
                <a:solidFill>
                  <a:srgbClr val="000000"/>
                </a:solidFill>
                <a:effectLst/>
                <a:latin typeface="inter-regular"/>
              </a:rPr>
              <a:t>    </a:t>
            </a:r>
            <a:r>
              <a:rPr lang="en-US" sz="800" b="1" i="0" dirty="0">
                <a:solidFill>
                  <a:srgbClr val="006699"/>
                </a:solidFill>
                <a:effectLst/>
                <a:latin typeface="inter-regular"/>
              </a:rPr>
              <a:t>public</a:t>
            </a:r>
            <a:r>
              <a:rPr lang="en-US" sz="800" b="0" i="0" dirty="0">
                <a:solidFill>
                  <a:srgbClr val="000000"/>
                </a:solidFill>
                <a:effectLst/>
                <a:latin typeface="inter-regular"/>
              </a:rPr>
              <a:t> </a:t>
            </a:r>
            <a:r>
              <a:rPr lang="en-US" sz="800" b="1" i="0" dirty="0">
                <a:solidFill>
                  <a:srgbClr val="006699"/>
                </a:solidFill>
                <a:effectLst/>
                <a:latin typeface="inter-regular"/>
              </a:rPr>
              <a:t>void</a:t>
            </a:r>
            <a:r>
              <a:rPr lang="en-US" sz="800" b="0" i="0" dirty="0">
                <a:solidFill>
                  <a:srgbClr val="000000"/>
                </a:solidFill>
                <a:effectLst/>
                <a:latin typeface="inter-regular"/>
              </a:rPr>
              <a:t> draw();  </a:t>
            </a:r>
          </a:p>
          <a:p>
            <a:pPr algn="just">
              <a:buFont typeface="+mj-lt"/>
              <a:buAutoNum type="arabicPeriod"/>
            </a:pPr>
            <a:r>
              <a:rPr lang="en-US" sz="800" b="0" i="0" dirty="0">
                <a:solidFill>
                  <a:srgbClr val="000000"/>
                </a:solidFill>
                <a:effectLst/>
                <a:latin typeface="inter-regular"/>
              </a:rPr>
              <a:t>}  </a:t>
            </a:r>
          </a:p>
          <a:p>
            <a:pPr algn="just">
              <a:buFont typeface="+mj-lt"/>
              <a:buAutoNum type="arabicPeriod"/>
            </a:pPr>
            <a:r>
              <a:rPr lang="en-US" sz="800" b="0" i="0" dirty="0">
                <a:solidFill>
                  <a:srgbClr val="000000"/>
                </a:solidFill>
                <a:effectLst/>
                <a:latin typeface="inter-regular"/>
              </a:rPr>
              <a:t>  </a:t>
            </a:r>
          </a:p>
          <a:p>
            <a:pPr algn="just">
              <a:buFont typeface="+mj-lt"/>
              <a:buAutoNum type="arabicPeriod"/>
            </a:pPr>
            <a:r>
              <a:rPr lang="en-US" sz="800" b="1" i="0" dirty="0">
                <a:solidFill>
                  <a:srgbClr val="006699"/>
                </a:solidFill>
                <a:effectLst/>
                <a:latin typeface="inter-regular"/>
              </a:rPr>
              <a:t>public</a:t>
            </a:r>
            <a:r>
              <a:rPr lang="en-US" sz="800" b="0" i="0" dirty="0">
                <a:solidFill>
                  <a:srgbClr val="000000"/>
                </a:solidFill>
                <a:effectLst/>
                <a:latin typeface="inter-regular"/>
              </a:rPr>
              <a:t> </a:t>
            </a:r>
            <a:r>
              <a:rPr lang="en-US" sz="800" b="1" i="0" dirty="0">
                <a:solidFill>
                  <a:srgbClr val="006699"/>
                </a:solidFill>
                <a:effectLst/>
                <a:latin typeface="inter-regular"/>
              </a:rPr>
              <a:t>class</a:t>
            </a:r>
            <a:r>
              <a:rPr lang="en-US" sz="800" b="0" i="0" dirty="0">
                <a:solidFill>
                  <a:srgbClr val="000000"/>
                </a:solidFill>
                <a:effectLst/>
                <a:latin typeface="inter-regular"/>
              </a:rPr>
              <a:t> LambdaExpressionExample2 {  </a:t>
            </a:r>
          </a:p>
          <a:p>
            <a:pPr algn="just">
              <a:buFont typeface="+mj-lt"/>
              <a:buAutoNum type="arabicPeriod"/>
            </a:pPr>
            <a:r>
              <a:rPr lang="en-US" sz="800" b="0" i="0" dirty="0">
                <a:solidFill>
                  <a:srgbClr val="000000"/>
                </a:solidFill>
                <a:effectLst/>
                <a:latin typeface="inter-regular"/>
              </a:rPr>
              <a:t>    </a:t>
            </a:r>
            <a:r>
              <a:rPr lang="en-US" sz="800" b="1" i="0" dirty="0">
                <a:solidFill>
                  <a:srgbClr val="006699"/>
                </a:solidFill>
                <a:effectLst/>
                <a:latin typeface="inter-regular"/>
              </a:rPr>
              <a:t>public</a:t>
            </a:r>
            <a:r>
              <a:rPr lang="en-US" sz="800" b="0" i="0" dirty="0">
                <a:solidFill>
                  <a:srgbClr val="000000"/>
                </a:solidFill>
                <a:effectLst/>
                <a:latin typeface="inter-regular"/>
              </a:rPr>
              <a:t> </a:t>
            </a:r>
            <a:r>
              <a:rPr lang="en-US" sz="800" b="1" i="0" dirty="0">
                <a:solidFill>
                  <a:srgbClr val="006699"/>
                </a:solidFill>
                <a:effectLst/>
                <a:latin typeface="inter-regular"/>
              </a:rPr>
              <a:t>static</a:t>
            </a:r>
            <a:r>
              <a:rPr lang="en-US" sz="800" b="0" i="0" dirty="0">
                <a:solidFill>
                  <a:srgbClr val="000000"/>
                </a:solidFill>
                <a:effectLst/>
                <a:latin typeface="inter-regular"/>
              </a:rPr>
              <a:t> </a:t>
            </a:r>
            <a:r>
              <a:rPr lang="en-US" sz="800" b="1" i="0" dirty="0">
                <a:solidFill>
                  <a:srgbClr val="006699"/>
                </a:solidFill>
                <a:effectLst/>
                <a:latin typeface="inter-regular"/>
              </a:rPr>
              <a:t>void</a:t>
            </a:r>
            <a:r>
              <a:rPr lang="en-US" sz="800" b="0" i="0" dirty="0">
                <a:solidFill>
                  <a:srgbClr val="000000"/>
                </a:solidFill>
                <a:effectLst/>
                <a:latin typeface="inter-regular"/>
              </a:rPr>
              <a:t> main(String[] </a:t>
            </a:r>
            <a:r>
              <a:rPr lang="en-US" sz="800" b="0" i="0" dirty="0" err="1">
                <a:solidFill>
                  <a:srgbClr val="000000"/>
                </a:solidFill>
                <a:effectLst/>
                <a:latin typeface="inter-regular"/>
              </a:rPr>
              <a:t>args</a:t>
            </a:r>
            <a:r>
              <a:rPr lang="en-US" sz="800" b="0" i="0" dirty="0">
                <a:solidFill>
                  <a:srgbClr val="000000"/>
                </a:solidFill>
                <a:effectLst/>
                <a:latin typeface="inter-regular"/>
              </a:rPr>
              <a:t>) {  </a:t>
            </a:r>
          </a:p>
          <a:p>
            <a:pPr algn="just">
              <a:buFont typeface="+mj-lt"/>
              <a:buAutoNum type="arabicPeriod"/>
            </a:pPr>
            <a:r>
              <a:rPr lang="en-US" sz="800" b="0" i="0" dirty="0">
                <a:solidFill>
                  <a:srgbClr val="000000"/>
                </a:solidFill>
                <a:effectLst/>
                <a:latin typeface="inter-regular"/>
              </a:rPr>
              <a:t>        </a:t>
            </a:r>
            <a:r>
              <a:rPr lang="en-US" sz="800" b="1" i="0" dirty="0">
                <a:solidFill>
                  <a:srgbClr val="006699"/>
                </a:solidFill>
                <a:effectLst/>
                <a:latin typeface="inter-regular"/>
              </a:rPr>
              <a:t>int</a:t>
            </a:r>
            <a:r>
              <a:rPr lang="en-US" sz="800" b="0" i="0" dirty="0">
                <a:solidFill>
                  <a:srgbClr val="000000"/>
                </a:solidFill>
                <a:effectLst/>
                <a:latin typeface="inter-regular"/>
              </a:rPr>
              <a:t> width=</a:t>
            </a:r>
            <a:r>
              <a:rPr lang="en-US" sz="800" b="0" i="0" dirty="0">
                <a:solidFill>
                  <a:srgbClr val="C00000"/>
                </a:solidFill>
                <a:effectLst/>
                <a:latin typeface="inter-regular"/>
              </a:rPr>
              <a:t>10</a:t>
            </a:r>
            <a:r>
              <a:rPr lang="en-US" sz="800" b="0" i="0" dirty="0">
                <a:solidFill>
                  <a:srgbClr val="000000"/>
                </a:solidFill>
                <a:effectLst/>
                <a:latin typeface="inter-regular"/>
              </a:rPr>
              <a:t>;  </a:t>
            </a:r>
          </a:p>
          <a:p>
            <a:pPr algn="just">
              <a:buFont typeface="+mj-lt"/>
              <a:buAutoNum type="arabicPeriod"/>
            </a:pPr>
            <a:r>
              <a:rPr lang="en-US" sz="800" b="0" i="0" dirty="0">
                <a:solidFill>
                  <a:srgbClr val="000000"/>
                </a:solidFill>
                <a:effectLst/>
                <a:latin typeface="inter-regular"/>
              </a:rPr>
              <a:t>          </a:t>
            </a:r>
          </a:p>
          <a:p>
            <a:pPr algn="just">
              <a:buFont typeface="+mj-lt"/>
              <a:buAutoNum type="arabicPeriod"/>
            </a:pPr>
            <a:r>
              <a:rPr lang="en-US" sz="800" b="0" i="0" dirty="0">
                <a:solidFill>
                  <a:srgbClr val="000000"/>
                </a:solidFill>
                <a:effectLst/>
                <a:latin typeface="inter-regular"/>
              </a:rPr>
              <a:t>        </a:t>
            </a:r>
            <a:r>
              <a:rPr lang="en-US" sz="800" b="0" i="0" dirty="0">
                <a:solidFill>
                  <a:srgbClr val="008200"/>
                </a:solidFill>
                <a:effectLst/>
                <a:latin typeface="inter-regular"/>
              </a:rPr>
              <a:t>//with lambda</a:t>
            </a:r>
            <a:r>
              <a:rPr lang="en-US" sz="800" b="0" i="0" dirty="0">
                <a:solidFill>
                  <a:srgbClr val="000000"/>
                </a:solidFill>
                <a:effectLst/>
                <a:latin typeface="inter-regular"/>
              </a:rPr>
              <a:t>  </a:t>
            </a:r>
          </a:p>
          <a:p>
            <a:pPr algn="just">
              <a:buFont typeface="+mj-lt"/>
              <a:buAutoNum type="arabicPeriod"/>
            </a:pPr>
            <a:r>
              <a:rPr lang="en-US" sz="800" b="0" i="0" dirty="0">
                <a:solidFill>
                  <a:srgbClr val="000000"/>
                </a:solidFill>
                <a:effectLst/>
                <a:latin typeface="inter-regular"/>
              </a:rPr>
              <a:t>        Drawable d2=()-&gt;{  </a:t>
            </a:r>
          </a:p>
          <a:p>
            <a:pPr algn="just">
              <a:buFont typeface="+mj-lt"/>
              <a:buAutoNum type="arabicPeriod"/>
            </a:pPr>
            <a:r>
              <a:rPr lang="en-US" sz="800" b="0" i="0" dirty="0">
                <a:solidFill>
                  <a:srgbClr val="000000"/>
                </a:solidFill>
                <a:effectLst/>
                <a:latin typeface="inter-regular"/>
              </a:rPr>
              <a:t>            </a:t>
            </a:r>
            <a:r>
              <a:rPr lang="en-US" sz="800" b="0" i="0" dirty="0" err="1">
                <a:solidFill>
                  <a:srgbClr val="000000"/>
                </a:solidFill>
                <a:effectLst/>
                <a:latin typeface="inter-regular"/>
              </a:rPr>
              <a:t>System.out.println</a:t>
            </a:r>
            <a:r>
              <a:rPr lang="en-US" sz="800" b="0" i="0" dirty="0">
                <a:solidFill>
                  <a:srgbClr val="000000"/>
                </a:solidFill>
                <a:effectLst/>
                <a:latin typeface="inter-regular"/>
              </a:rPr>
              <a:t>(</a:t>
            </a:r>
            <a:r>
              <a:rPr lang="en-US" sz="800" b="0" i="0" dirty="0">
                <a:solidFill>
                  <a:srgbClr val="0000FF"/>
                </a:solidFill>
                <a:effectLst/>
                <a:latin typeface="inter-regular"/>
              </a:rPr>
              <a:t>"Drawing "</a:t>
            </a:r>
            <a:r>
              <a:rPr lang="en-US" sz="800" b="0" i="0" dirty="0">
                <a:solidFill>
                  <a:srgbClr val="000000"/>
                </a:solidFill>
                <a:effectLst/>
                <a:latin typeface="inter-regular"/>
              </a:rPr>
              <a:t>+width);  </a:t>
            </a:r>
          </a:p>
          <a:p>
            <a:pPr algn="just">
              <a:buFont typeface="+mj-lt"/>
              <a:buAutoNum type="arabicPeriod"/>
            </a:pPr>
            <a:r>
              <a:rPr lang="en-US" sz="800" b="0" i="0" dirty="0">
                <a:solidFill>
                  <a:srgbClr val="000000"/>
                </a:solidFill>
                <a:effectLst/>
                <a:latin typeface="inter-regular"/>
              </a:rPr>
              <a:t>        };  </a:t>
            </a:r>
          </a:p>
          <a:p>
            <a:pPr algn="just">
              <a:buFont typeface="+mj-lt"/>
              <a:buAutoNum type="arabicPeriod"/>
            </a:pPr>
            <a:r>
              <a:rPr lang="en-US" sz="800" b="0" i="0" dirty="0">
                <a:solidFill>
                  <a:srgbClr val="000000"/>
                </a:solidFill>
                <a:effectLst/>
                <a:latin typeface="inter-regular"/>
              </a:rPr>
              <a:t>        d2.draw();  </a:t>
            </a:r>
          </a:p>
          <a:p>
            <a:pPr algn="just">
              <a:buFont typeface="+mj-lt"/>
              <a:buAutoNum type="arabicPeriod"/>
            </a:pPr>
            <a:r>
              <a:rPr lang="en-US" sz="800" b="0" i="0" dirty="0">
                <a:solidFill>
                  <a:srgbClr val="000000"/>
                </a:solidFill>
                <a:effectLst/>
                <a:latin typeface="inter-regular"/>
              </a:rPr>
              <a:t>    }  </a:t>
            </a:r>
          </a:p>
          <a:p>
            <a:pPr algn="just">
              <a:buFont typeface="+mj-lt"/>
              <a:buAutoNum type="arabicPeriod"/>
            </a:pPr>
            <a:r>
              <a:rPr lang="en-US" sz="800" b="0" i="0" dirty="0">
                <a:solidFill>
                  <a:srgbClr val="000000"/>
                </a:solidFill>
                <a:effectLst/>
                <a:latin typeface="inter-regular"/>
              </a:rPr>
              <a:t>}  </a:t>
            </a:r>
          </a:p>
          <a:p>
            <a:pPr marL="0" indent="0">
              <a:buNone/>
            </a:pPr>
            <a:br>
              <a:rPr lang="en-IN" sz="1050" b="0" i="0" dirty="0">
                <a:solidFill>
                  <a:srgbClr val="333333"/>
                </a:solidFill>
                <a:effectLst/>
                <a:highlight>
                  <a:srgbClr val="FFFFFF"/>
                </a:highlight>
                <a:latin typeface="inter-regular"/>
              </a:rPr>
            </a:br>
            <a:endParaRPr lang="en-US" sz="1400" b="0" i="0" dirty="0">
              <a:solidFill>
                <a:srgbClr val="000000"/>
              </a:solidFill>
              <a:effectLst/>
              <a:latin typeface="inter-regular"/>
            </a:endParaRPr>
          </a:p>
          <a:p>
            <a:pPr marL="0" indent="0" algn="just">
              <a:buNone/>
            </a:pPr>
            <a:endParaRPr lang="en-US" sz="2000" b="0" i="0" dirty="0">
              <a:solidFill>
                <a:srgbClr val="000000"/>
              </a:solidFill>
              <a:effectLst/>
              <a:highlight>
                <a:srgbClr val="FFFFFF"/>
              </a:highlight>
              <a:latin typeface="inter-regular"/>
            </a:endParaRPr>
          </a:p>
          <a:p>
            <a:pPr marL="0" indent="0" algn="just">
              <a:buNone/>
            </a:pPr>
            <a:endParaRPr lang="en-US" sz="2000" b="0" i="0" dirty="0">
              <a:solidFill>
                <a:srgbClr val="000000"/>
              </a:solidFill>
              <a:effectLst/>
              <a:highlight>
                <a:srgbClr val="FFFFFF"/>
              </a:highlight>
              <a:latin typeface="inter-regular"/>
            </a:endParaRPr>
          </a:p>
          <a:p>
            <a:pPr algn="just"/>
            <a:endParaRPr lang="en-US" b="0" i="0" dirty="0">
              <a:solidFill>
                <a:srgbClr val="333333"/>
              </a:solidFill>
              <a:effectLst/>
              <a:highlight>
                <a:srgbClr val="FFFFFF"/>
              </a:highlight>
              <a:latin typeface="inter-regular"/>
            </a:endParaRPr>
          </a:p>
        </p:txBody>
      </p:sp>
    </p:spTree>
    <p:extLst>
      <p:ext uri="{BB962C8B-B14F-4D97-AF65-F5344CB8AC3E}">
        <p14:creationId xmlns:p14="http://schemas.microsoft.com/office/powerpoint/2010/main" val="3594181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TotalTime>
  <Words>970</Words>
  <Application>Microsoft Office PowerPoint</Application>
  <PresentationFormat>Widescreen</PresentationFormat>
  <Paragraphs>132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vt:lpstr>
      <vt:lpstr>Aptos Display</vt:lpstr>
      <vt:lpstr>Arial</vt:lpstr>
      <vt:lpstr>Arial Unicode MS</vt:lpstr>
      <vt:lpstr>erdana</vt:lpstr>
      <vt:lpstr>inter-bold</vt:lpstr>
      <vt:lpstr>inter-regular</vt:lpstr>
      <vt:lpstr>Nunito</vt:lpstr>
      <vt:lpstr>Office Theme</vt:lpstr>
      <vt:lpstr>Java 8 </vt:lpstr>
      <vt:lpstr>PowerPoint Presentation</vt:lpstr>
      <vt:lpstr>PowerPoint Presentation</vt:lpstr>
      <vt:lpstr>Lambda expression</vt:lpstr>
      <vt:lpstr>Functional Interface</vt:lpstr>
      <vt:lpstr>Java Lambda Expression Syntax</vt:lpstr>
      <vt:lpstr>Java Lambda Expression Syntax</vt:lpstr>
      <vt:lpstr>Java Lambda Expression Syntax</vt:lpstr>
      <vt:lpstr>Java Lambda Expression Syntax</vt:lpstr>
      <vt:lpstr>Java Lambda Expression Syntax</vt:lpstr>
      <vt:lpstr>Java Lambda Expression Syntax</vt:lpstr>
      <vt:lpstr>Java Lambda Expression Syntax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CC10438</dc:creator>
  <cp:lastModifiedBy>CC10438</cp:lastModifiedBy>
  <cp:revision>4</cp:revision>
  <dcterms:created xsi:type="dcterms:W3CDTF">2024-06-25T05:10:23Z</dcterms:created>
  <dcterms:modified xsi:type="dcterms:W3CDTF">2024-06-25T05:34:07Z</dcterms:modified>
</cp:coreProperties>
</file>