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4" r:id="rId4"/>
    <p:sldId id="265" r:id="rId5"/>
    <p:sldId id="261" r:id="rId6"/>
    <p:sldId id="262" r:id="rId7"/>
    <p:sldId id="263" r:id="rId8"/>
    <p:sldId id="266" r:id="rId9"/>
    <p:sldId id="267" r:id="rId10"/>
    <p:sldId id="268" r:id="rId11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9D5"/>
    <a:srgbClr val="B0001A"/>
    <a:srgbClr val="003626"/>
    <a:srgbClr val="004832"/>
    <a:srgbClr val="004731"/>
    <a:srgbClr val="0A3023"/>
    <a:srgbClr val="00286B"/>
    <a:srgbClr val="00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4" autoAdjust="0"/>
    <p:restoredTop sz="94620" autoAdjust="0"/>
  </p:normalViewPr>
  <p:slideViewPr>
    <p:cSldViewPr snapToObjects="1">
      <p:cViewPr varScale="1">
        <p:scale>
          <a:sx n="97" d="100"/>
          <a:sy n="97" d="100"/>
        </p:scale>
        <p:origin x="200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6" d="100"/>
          <a:sy n="76" d="100"/>
        </p:scale>
        <p:origin x="273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F622DD3D-B66B-4683-B34A-BB06112853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4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1DD49B35-3F28-499E-97B3-72E4E95ADB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48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DC661-04A0-4D7F-BF12-E583ADC36530}" type="slidenum">
              <a:rPr lang="en-GB" altLang="en-US" sz="1200" smtClean="0"/>
              <a:pPr/>
              <a:t>1</a:t>
            </a:fld>
            <a:endParaRPr lang="en-GB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4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76200" y="76200"/>
            <a:ext cx="8991600" cy="6705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endParaRPr lang="en-US" altLang="en-US" sz="2400">
              <a:solidFill>
                <a:srgbClr val="8D010F"/>
              </a:solidFill>
              <a:latin typeface="Times" panose="02020603050405020304" pitchFamily="18" charset="0"/>
            </a:endParaRPr>
          </a:p>
        </p:txBody>
      </p:sp>
      <p:pic>
        <p:nvPicPr>
          <p:cNvPr id="5" name="Picture 11" descr="LeedsUni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441325"/>
            <a:ext cx="2274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9"/>
          <p:cNvSpPr>
            <a:spLocks noChangeShapeType="1"/>
          </p:cNvSpPr>
          <p:nvPr/>
        </p:nvSpPr>
        <p:spPr bwMode="white">
          <a:xfrm>
            <a:off x="201613" y="1341438"/>
            <a:ext cx="871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ltGray">
          <a:xfrm>
            <a:off x="355600" y="420688"/>
            <a:ext cx="4876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GB" altLang="en-US" sz="2800">
                <a:solidFill>
                  <a:schemeClr val="bg1"/>
                </a:solidFill>
              </a:rPr>
              <a:t>School of something</a:t>
            </a:r>
          </a:p>
          <a:p>
            <a:pPr>
              <a:spcBef>
                <a:spcPct val="0"/>
              </a:spcBef>
              <a:defRPr/>
            </a:pPr>
            <a:r>
              <a:rPr lang="en-GB" altLang="en-US" sz="1400">
                <a:solidFill>
                  <a:schemeClr val="bg1"/>
                </a:solidFill>
              </a:rPr>
              <a:t>FACULTY OF OTHER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9250" y="2565400"/>
            <a:ext cx="7772400" cy="549275"/>
          </a:xfrm>
        </p:spPr>
        <p:txBody>
          <a:bodyPr anchor="t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352425" y="3990975"/>
            <a:ext cx="5394325" cy="51911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9278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9278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9278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74CE1-18F0-441C-8323-39F83D69BE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51011-A9D9-41FA-A78E-D56F992EE0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21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422275"/>
            <a:ext cx="2106612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22275"/>
            <a:ext cx="6170613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CAB6-C3F7-41D0-B865-C7630AB147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0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22275"/>
            <a:ext cx="48768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665288"/>
            <a:ext cx="4138613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65288"/>
            <a:ext cx="4138612" cy="2098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916363"/>
            <a:ext cx="4138612" cy="2098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65556-A29F-478B-B1A5-0A1F4A2F71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9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35EBB-27E3-4B4D-924C-E77A743591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3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F898D-2C1E-4072-BFA6-07CC5D9DBE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54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665288"/>
            <a:ext cx="4138613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65288"/>
            <a:ext cx="4138612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20BD1-57DE-4F31-AF52-F2455A53E2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4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1A40-F5E4-470C-ACBA-6E21960049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18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9BE27-C5F0-4F52-9248-C6A2F76007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7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D953D-66F3-41E6-A3D9-C1BC48EEAE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54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287DD-C631-4BD0-98D8-B0DF7F162B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71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20651-08FD-4754-8807-1AA6C90D11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3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ltGray">
          <a:xfrm>
            <a:off x="76200" y="76200"/>
            <a:ext cx="8991600" cy="1258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endParaRPr lang="en-US" altLang="en-US" sz="2400">
              <a:solidFill>
                <a:srgbClr val="8D010F"/>
              </a:solidFill>
              <a:latin typeface="Times" panose="02020603050405020304" pitchFamily="18" charset="0"/>
            </a:endParaRPr>
          </a:p>
        </p:txBody>
      </p:sp>
      <p:pic>
        <p:nvPicPr>
          <p:cNvPr id="1027" name="Picture 11" descr="LeedsUni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441325"/>
            <a:ext cx="2274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665288"/>
            <a:ext cx="842962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ltGray">
          <a:xfrm>
            <a:off x="355600" y="422275"/>
            <a:ext cx="4876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948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948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948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fld id="{6ECE3083-EEF5-4380-AC16-5A0127F0E2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white">
          <a:xfrm>
            <a:off x="201613" y="1600200"/>
            <a:ext cx="871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400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71463" indent="-269875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2pPr>
      <a:lvl3pPr marL="542925" indent="-269875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3pPr>
      <a:lvl4pPr marL="809625" indent="-265113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4pPr>
      <a:lvl5pPr marL="1081088" indent="-269875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5pPr>
      <a:lvl6pPr marL="1538288" indent="-269875" algn="l" rtl="0" fontAlgn="base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6pPr>
      <a:lvl7pPr marL="1995488" indent="-269875" algn="l" rtl="0" fontAlgn="base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7pPr>
      <a:lvl8pPr marL="2452688" indent="-269875" algn="l" rtl="0" fontAlgn="base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8pPr>
      <a:lvl9pPr marL="2909888" indent="-269875" algn="l" rtl="0" fontAlgn="base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psrc.ukri.org/funding/applicationprocess/preparing/writ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epsrc.ukri.org/funding/applicationprocess/preparing/writing/caseforsuppor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.leeds.ac.uk/eri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55600" y="1665288"/>
            <a:ext cx="8431213" cy="5003800"/>
          </a:xfrm>
        </p:spPr>
        <p:txBody>
          <a:bodyPr/>
          <a:lstStyle/>
          <a:p>
            <a:r>
              <a:rPr lang="en-GB" dirty="0"/>
              <a:t>EPSRC Engineering and Physical Sciences Research Council is a major UK supporter and funder for research projects in Engineering and Physical Sciences, including AI and NLP. The EPSRC website gives guidance on writing research project proposals, see </a:t>
            </a:r>
          </a:p>
          <a:p>
            <a:r>
              <a:rPr lang="en-GB" dirty="0">
                <a:hlinkClick r:id="rId3"/>
              </a:rPr>
              <a:t>https://epsrc.ukri.org/funding/applicationprocess/preparing/writing/</a:t>
            </a:r>
            <a:r>
              <a:rPr lang="en-GB" dirty="0"/>
              <a:t>  </a:t>
            </a:r>
            <a:r>
              <a:rPr lang="en-GB" dirty="0">
                <a:hlinkClick r:id="rId4"/>
              </a:rPr>
              <a:t>https://epsrc.ukri.org/funding/applicationprocess/preparing/writing/caseforsupport/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pPr eaLnBrk="1" hangingPunct="1"/>
            <a:r>
              <a:rPr lang="en-GB" dirty="0"/>
              <a:t> </a:t>
            </a:r>
          </a:p>
          <a:p>
            <a:pPr eaLnBrk="1" hangingPunct="1"/>
            <a:endParaRPr lang="en-GB" dirty="0"/>
          </a:p>
        </p:txBody>
      </p:sp>
      <p:grpSp>
        <p:nvGrpSpPr>
          <p:cNvPr id="5123" name="Group 23"/>
          <p:cNvGrpSpPr>
            <a:grpSpLocks/>
          </p:cNvGrpSpPr>
          <p:nvPr/>
        </p:nvGrpSpPr>
        <p:grpSpPr bwMode="auto">
          <a:xfrm>
            <a:off x="76200" y="76200"/>
            <a:ext cx="8991600" cy="1258888"/>
            <a:chOff x="48" y="48"/>
            <a:chExt cx="5664" cy="793"/>
          </a:xfrm>
        </p:grpSpPr>
        <p:sp>
          <p:nvSpPr>
            <p:cNvPr id="5125" name="Rectangle 18"/>
            <p:cNvSpPr>
              <a:spLocks noChangeArrowheads="1"/>
            </p:cNvSpPr>
            <p:nvPr/>
          </p:nvSpPr>
          <p:spPr bwMode="ltGray">
            <a:xfrm>
              <a:off x="48" y="48"/>
              <a:ext cx="5664" cy="7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>
                <a:solidFill>
                  <a:srgbClr val="8D010F"/>
                </a:solidFill>
                <a:latin typeface="Times" panose="02020603050405020304" pitchFamily="18" charset="0"/>
              </a:endParaRPr>
            </a:p>
          </p:txBody>
        </p:sp>
        <p:pic>
          <p:nvPicPr>
            <p:cNvPr id="5126" name="Picture 19" descr="LeedsUniWhit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" y="278"/>
              <a:ext cx="1433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4" name="Text Box 22"/>
          <p:cNvSpPr txBox="1">
            <a:spLocks noChangeArrowheads="1"/>
          </p:cNvSpPr>
          <p:nvPr/>
        </p:nvSpPr>
        <p:spPr bwMode="ltGray">
          <a:xfrm>
            <a:off x="355600" y="420688"/>
            <a:ext cx="5512544" cy="738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 anchor="b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800" dirty="0">
                <a:solidFill>
                  <a:schemeClr val="bg1"/>
                </a:solidFill>
              </a:rPr>
              <a:t>Writing an applied text analytics research proposal </a:t>
            </a:r>
            <a:r>
              <a:rPr lang="en-GB" altLang="en-US" sz="1400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6158-DEC9-8C43-9E60-53331565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B9E8-5230-ED40-BA1F-2EFA5C9E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484784"/>
            <a:ext cx="8608888" cy="5040560"/>
          </a:xfrm>
        </p:spPr>
        <p:txBody>
          <a:bodyPr/>
          <a:lstStyle/>
          <a:p>
            <a:r>
              <a:rPr lang="en-GB" dirty="0"/>
              <a:t>Write a text analytics research proposal,  following EPSRC guidelines; 7 pages: </a:t>
            </a:r>
          </a:p>
          <a:p>
            <a:r>
              <a:rPr lang="en-GB" b="1" dirty="0"/>
              <a:t>Proposed research and its context </a:t>
            </a:r>
            <a:r>
              <a:rPr lang="en-GB" dirty="0"/>
              <a:t>[6 pages] to include: </a:t>
            </a:r>
            <a:br>
              <a:rPr lang="en-GB" dirty="0"/>
            </a:br>
            <a:r>
              <a:rPr lang="en-GB" b="1" dirty="0"/>
              <a:t>Research hypothesis &amp; objectives</a:t>
            </a:r>
            <a:r>
              <a:rPr lang="en-GB" dirty="0"/>
              <a:t>, </a:t>
            </a:r>
          </a:p>
          <a:p>
            <a:r>
              <a:rPr lang="en-GB" b="1" dirty="0"/>
              <a:t>Programme &amp; methodology,</a:t>
            </a:r>
          </a:p>
          <a:p>
            <a:r>
              <a:rPr lang="en-GB" dirty="0"/>
              <a:t>Background, Contribution to knowledge, Importance.</a:t>
            </a:r>
            <a:endParaRPr lang="en-GB" b="1" dirty="0"/>
          </a:p>
          <a:p>
            <a:r>
              <a:rPr lang="en-GB" dirty="0"/>
              <a:t>[about 1 page each; Background and Programme maybe more] </a:t>
            </a:r>
          </a:p>
          <a:p>
            <a:r>
              <a:rPr lang="en-GB" dirty="0"/>
              <a:t>and </a:t>
            </a:r>
            <a:r>
              <a:rPr lang="en-GB" b="1" dirty="0"/>
              <a:t>Workplan </a:t>
            </a:r>
            <a:r>
              <a:rPr lang="en-GB" dirty="0"/>
              <a:t>diagram, </a:t>
            </a:r>
            <a:r>
              <a:rPr lang="en-GB" dirty="0" err="1"/>
              <a:t>eg</a:t>
            </a:r>
            <a:r>
              <a:rPr lang="en-GB" dirty="0"/>
              <a:t> Gantt Chart [additional 1 page] </a:t>
            </a:r>
          </a:p>
          <a:p>
            <a:endParaRPr lang="en-GB" dirty="0"/>
          </a:p>
          <a:p>
            <a:r>
              <a:rPr lang="en-GB" dirty="0"/>
              <a:t>Can be based on recent work, adapted to new users/language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1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6158-DEC9-8C43-9E60-53331565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EPSRC standard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B9E8-5230-ED40-BA1F-2EFA5C9E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484784"/>
            <a:ext cx="8608888" cy="4349750"/>
          </a:xfrm>
        </p:spPr>
        <p:txBody>
          <a:bodyPr/>
          <a:lstStyle/>
          <a:p>
            <a:r>
              <a:rPr lang="en-GB" dirty="0"/>
              <a:t>A standard proposal to EPSRC includes several forms and tables, but the core document is 7 pages: </a:t>
            </a:r>
          </a:p>
          <a:p>
            <a:r>
              <a:rPr lang="en-GB" b="1" dirty="0"/>
              <a:t>Proposed research and its context </a:t>
            </a:r>
            <a:r>
              <a:rPr lang="en-GB" dirty="0"/>
              <a:t>[6 pages] to include: </a:t>
            </a:r>
          </a:p>
          <a:p>
            <a:r>
              <a:rPr lang="en-GB" dirty="0"/>
              <a:t>Background, Contribution to knowledge, Importance,</a:t>
            </a:r>
            <a:br>
              <a:rPr lang="en-GB" dirty="0"/>
            </a:br>
            <a:r>
              <a:rPr lang="en-GB" b="1" dirty="0"/>
              <a:t>Research hypothesis &amp; objectives</a:t>
            </a:r>
            <a:r>
              <a:rPr lang="en-GB" dirty="0"/>
              <a:t>, </a:t>
            </a:r>
          </a:p>
          <a:p>
            <a:r>
              <a:rPr lang="en-GB" b="1" dirty="0"/>
              <a:t>Programme &amp; methodology</a:t>
            </a:r>
          </a:p>
          <a:p>
            <a:r>
              <a:rPr lang="en-GB" dirty="0"/>
              <a:t>[about 1 page each; Background and Programme maybe more] </a:t>
            </a:r>
          </a:p>
          <a:p>
            <a:r>
              <a:rPr lang="en-GB" dirty="0"/>
              <a:t>and </a:t>
            </a:r>
            <a:r>
              <a:rPr lang="en-GB" b="1" dirty="0"/>
              <a:t>Workplan </a:t>
            </a:r>
            <a:r>
              <a:rPr lang="en-GB" dirty="0"/>
              <a:t>diagram, </a:t>
            </a:r>
            <a:r>
              <a:rPr lang="en-GB" dirty="0" err="1"/>
              <a:t>eg</a:t>
            </a:r>
            <a:r>
              <a:rPr lang="en-GB" dirty="0"/>
              <a:t> Gantt Chart [additional 1 page] 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0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17F7-D71D-4849-9B28-CC487124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4072384" cy="738188"/>
          </a:xfrm>
        </p:spPr>
        <p:txBody>
          <a:bodyPr/>
          <a:lstStyle/>
          <a:p>
            <a:r>
              <a:rPr lang="en-GB" b="1" dirty="0"/>
              <a:t>Research hypothesis and objectives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4DF6-F005-B547-A227-201840F2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“Set out your research idea or hypothesis. … </a:t>
            </a:r>
          </a:p>
          <a:p>
            <a:r>
              <a:rPr lang="en-GB" dirty="0"/>
              <a:t>Explain why the proposed project is novel and timely, e.g. emphasising the scientific ambition, or any potential transformative outcomes.</a:t>
            </a:r>
            <a:r>
              <a:rPr lang="en-GB" b="1" dirty="0"/>
              <a:t> </a:t>
            </a:r>
          </a:p>
          <a:p>
            <a:r>
              <a:rPr lang="en-GB" dirty="0"/>
              <a:t>Identify the overall aims of the project … </a:t>
            </a:r>
          </a:p>
          <a:p>
            <a:r>
              <a:rPr lang="en-GB" dirty="0"/>
              <a:t>and the measurable objectives against which the outputs, outcomes and impacts of the work will be assessed.” </a:t>
            </a:r>
          </a:p>
          <a:p>
            <a:endParaRPr lang="en-GB" dirty="0"/>
          </a:p>
          <a:p>
            <a:r>
              <a:rPr lang="en-GB" dirty="0"/>
              <a:t>State ”deliverables” – things you will deliver: methods, data, software, website etc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0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A706-1C0C-DC4E-A17F-EF30DD91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5512544" cy="738188"/>
          </a:xfrm>
        </p:spPr>
        <p:txBody>
          <a:bodyPr/>
          <a:lstStyle/>
          <a:p>
            <a:r>
              <a:rPr lang="en-GB" b="1" dirty="0"/>
              <a:t>Programme and methodology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414B9-5267-FA48-9856-9C28D82A1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484784"/>
            <a:ext cx="8429625" cy="4349750"/>
          </a:xfrm>
        </p:spPr>
        <p:txBody>
          <a:bodyPr/>
          <a:lstStyle/>
          <a:p>
            <a:r>
              <a:rPr lang="en-GB" dirty="0"/>
              <a:t>Describe the work programme including research and impact related activities </a:t>
            </a:r>
          </a:p>
          <a:p>
            <a:r>
              <a:rPr lang="en-GB" dirty="0"/>
              <a:t>...Identify the contribution of each member of the research team including any project partners and stakeholders. </a:t>
            </a:r>
          </a:p>
          <a:p>
            <a:r>
              <a:rPr lang="en-GB" dirty="0"/>
              <a:t>… Provide objectives and milestones that will be used to monitor progress and explain how the project will be managed. …” </a:t>
            </a:r>
          </a:p>
          <a:p>
            <a:r>
              <a:rPr lang="en-GB" dirty="0"/>
              <a:t>The research work programme should make use of an appropriate methodology for AI projects, such as CRISP-DM.</a:t>
            </a:r>
          </a:p>
          <a:p>
            <a:r>
              <a:rPr lang="en-GB" dirty="0"/>
              <a:t>The 1-page workplan diagram should match and illustrate the written description of the work programme.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C2D1-CA59-DB46-A374-A82A6A6D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Background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CD56-D41B-614A-9ED2-18C3F53E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the proposal topic and explain its academic, industrial, policy, societal, or other relevant context. </a:t>
            </a:r>
          </a:p>
          <a:p>
            <a:r>
              <a:rPr lang="en-GB" dirty="0"/>
              <a:t>Indicate who might benefit from the research, and how …</a:t>
            </a:r>
          </a:p>
          <a:p>
            <a:r>
              <a:rPr lang="en-GB" dirty="0"/>
              <a:t> Explain where this work relates to past and current work in the UK and abroad … </a:t>
            </a:r>
            <a:endParaRPr lang="en-US" dirty="0"/>
          </a:p>
          <a:p>
            <a:endParaRPr lang="en-US" dirty="0"/>
          </a:p>
          <a:p>
            <a:r>
              <a:rPr lang="en-US" dirty="0"/>
              <a:t>Cite REFERENCES to show your knowledge of related research; but these must fit within the 6 page limit.</a:t>
            </a:r>
          </a:p>
        </p:txBody>
      </p:sp>
    </p:spTree>
    <p:extLst>
      <p:ext uri="{BB962C8B-B14F-4D97-AF65-F5344CB8AC3E}">
        <p14:creationId xmlns:p14="http://schemas.microsoft.com/office/powerpoint/2010/main" val="416741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FD6C-8A15-F046-B854-C2537F58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Contribution to knowledge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189B-2B1C-8F41-9B59-DC25536F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how your research would benefit national and international researchers in the field and related disciplines.</a:t>
            </a:r>
            <a:r>
              <a:rPr lang="en-GB" b="1" dirty="0"/>
              <a:t> …</a:t>
            </a:r>
          </a:p>
          <a:p>
            <a:r>
              <a:rPr lang="en-GB" dirty="0"/>
              <a:t>What will be done to ensure that they can benefit, including any opportunities to engage with researchers in other disciplines to broaden the reach of the new knowledge…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5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A9CA-9A80-2643-901B-A333153F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Importance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A57F0-E753-824D-937E-627A84BA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 Explain how the research may contribute to the health of other research disciplines; to current or future national economic success; to future development of key emerging industries; or addresses key societal challenges </a:t>
            </a:r>
          </a:p>
          <a:p>
            <a:r>
              <a:rPr lang="en-GB" b="1" dirty="0"/>
              <a:t>… </a:t>
            </a:r>
            <a:r>
              <a:rPr lang="en-GB" dirty="0"/>
              <a:t>Indicate how the research relates to EPSRC's research areas and strategies.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9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BABC-4405-B045-A92E-035E8706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5656560" cy="738188"/>
          </a:xfrm>
        </p:spPr>
        <p:txBody>
          <a:bodyPr/>
          <a:lstStyle/>
          <a:p>
            <a:r>
              <a:rPr lang="en-US" dirty="0"/>
              <a:t>Project duration and manpower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D7C6-6356-3849-AA38-5D06C7F3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duration and manpower is up to you; </a:t>
            </a: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r>
              <a:rPr lang="en-GB" dirty="0"/>
              <a:t> 1 researcher for 6 months (MSc Project?) / 3 years (PhD?)</a:t>
            </a:r>
          </a:p>
          <a:p>
            <a:r>
              <a:rPr lang="en-GB" dirty="0"/>
              <a:t> 2+ researchers, for 2+ years?  </a:t>
            </a:r>
          </a:p>
          <a:p>
            <a:r>
              <a:rPr lang="en-GB" dirty="0"/>
              <a:t>BUT the manpower must match the work programme: “Identify the contribution of each member of the research team”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7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FE6D-612A-7848-BFF1-26A11C91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5512544" cy="738188"/>
          </a:xfrm>
        </p:spPr>
        <p:txBody>
          <a:bodyPr/>
          <a:lstStyle/>
          <a:p>
            <a:r>
              <a:rPr lang="en-US" dirty="0"/>
              <a:t>Ideas for text analytics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8F50-2C33-8947-A992-2173E90DE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Select recent research task, adapt to your job/company</a:t>
            </a:r>
          </a:p>
          <a:p>
            <a:r>
              <a:rPr lang="en-US" dirty="0"/>
              <a:t> - Select research on English, adapt to another language</a:t>
            </a:r>
          </a:p>
          <a:p>
            <a:r>
              <a:rPr lang="en-US" dirty="0"/>
              <a:t> - collect and label a novel specialized Corpus, for ML</a:t>
            </a:r>
          </a:p>
          <a:p>
            <a:r>
              <a:rPr lang="en-US" dirty="0"/>
              <a:t> - </a:t>
            </a:r>
            <a:r>
              <a:rPr lang="en-US" dirty="0" err="1"/>
              <a:t>SemEval</a:t>
            </a:r>
            <a:r>
              <a:rPr lang="en-US" dirty="0"/>
              <a:t> task, </a:t>
            </a:r>
            <a:r>
              <a:rPr lang="en-US" dirty="0" err="1"/>
              <a:t>eg</a:t>
            </a:r>
            <a:r>
              <a:rPr lang="en-US" dirty="0"/>
              <a:t> Offensive Language Identification</a:t>
            </a:r>
          </a:p>
          <a:p>
            <a:r>
              <a:rPr lang="en-US" dirty="0"/>
              <a:t> - PhD project outline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http://www.comp.leeds.ac.uk/eric</a:t>
            </a:r>
            <a:r>
              <a:rPr lang="en-US" dirty="0"/>
              <a:t> </a:t>
            </a:r>
          </a:p>
          <a:p>
            <a:r>
              <a:rPr lang="en-GB" dirty="0"/>
              <a:t>Include use of at least two data mining and/or text analytics methods, techniques or resources introduced in this module, applied to your job/company/language.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88705"/>
      </p:ext>
    </p:extLst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basic 1">
      <a:dk1>
        <a:srgbClr val="000005"/>
      </a:dk1>
      <a:lt1>
        <a:srgbClr val="FFFFFF"/>
      </a:lt1>
      <a:dk2>
        <a:srgbClr val="FFFFFF"/>
      </a:dk2>
      <a:lt2>
        <a:srgbClr val="808080"/>
      </a:lt2>
      <a:accent1>
        <a:srgbClr val="00502F"/>
      </a:accent1>
      <a:accent2>
        <a:srgbClr val="C41230"/>
      </a:accent2>
      <a:accent3>
        <a:srgbClr val="FFFFFF"/>
      </a:accent3>
      <a:accent4>
        <a:srgbClr val="000003"/>
      </a:accent4>
      <a:accent5>
        <a:srgbClr val="AAB3AD"/>
      </a:accent5>
      <a:accent6>
        <a:srgbClr val="B10F2A"/>
      </a:accent6>
      <a:hlink>
        <a:srgbClr val="E9E2D3"/>
      </a:hlink>
      <a:folHlink>
        <a:srgbClr val="99CC00"/>
      </a:folHlink>
    </a:clrScheme>
    <a:fontScheme name="bas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asic 1">
        <a:dk1>
          <a:srgbClr val="000005"/>
        </a:dk1>
        <a:lt1>
          <a:srgbClr val="FFFFFF"/>
        </a:lt1>
        <a:dk2>
          <a:srgbClr val="FFFFFF"/>
        </a:dk2>
        <a:lt2>
          <a:srgbClr val="808080"/>
        </a:lt2>
        <a:accent1>
          <a:srgbClr val="00502F"/>
        </a:accent1>
        <a:accent2>
          <a:srgbClr val="C41230"/>
        </a:accent2>
        <a:accent3>
          <a:srgbClr val="FFFFFF"/>
        </a:accent3>
        <a:accent4>
          <a:srgbClr val="000003"/>
        </a:accent4>
        <a:accent5>
          <a:srgbClr val="AAB3AD"/>
        </a:accent5>
        <a:accent6>
          <a:srgbClr val="B10F2A"/>
        </a:accent6>
        <a:hlink>
          <a:srgbClr val="E9E2D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</Template>
  <TotalTime>5773</TotalTime>
  <Words>748</Words>
  <Application>Microsoft Macintosh PowerPoint</Application>
  <PresentationFormat>On-screen Show (4:3)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</vt:lpstr>
      <vt:lpstr>basic</vt:lpstr>
      <vt:lpstr>PowerPoint Presentation</vt:lpstr>
      <vt:lpstr>EPSRC standard proposal</vt:lpstr>
      <vt:lpstr>Research hypothesis and objectives </vt:lpstr>
      <vt:lpstr>Programme and methodology </vt:lpstr>
      <vt:lpstr>Background </vt:lpstr>
      <vt:lpstr>Contribution to knowledge </vt:lpstr>
      <vt:lpstr>Importance </vt:lpstr>
      <vt:lpstr>Project duration and manpower</vt:lpstr>
      <vt:lpstr>Ideas for text analytics research</vt:lpstr>
      <vt:lpstr>Summary</vt:lpstr>
    </vt:vector>
  </TitlesOfParts>
  <Company>School of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contrast colours will help audiences to read text from a distance</dc:title>
  <dc:creator>Administrator</dc:creator>
  <cp:lastModifiedBy>Eric Atwell</cp:lastModifiedBy>
  <cp:revision>36</cp:revision>
  <cp:lastPrinted>2019-01-28T11:33:28Z</cp:lastPrinted>
  <dcterms:created xsi:type="dcterms:W3CDTF">2007-07-19T09:21:37Z</dcterms:created>
  <dcterms:modified xsi:type="dcterms:W3CDTF">2021-12-06T00:18:07Z</dcterms:modified>
</cp:coreProperties>
</file>