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3"/>
  </p:notesMasterIdLst>
  <p:sldIdLst>
    <p:sldId id="259" r:id="rId2"/>
    <p:sldId id="260" r:id="rId3"/>
    <p:sldId id="268" r:id="rId4"/>
    <p:sldId id="269" r:id="rId5"/>
    <p:sldId id="279" r:id="rId6"/>
    <p:sldId id="280" r:id="rId7"/>
    <p:sldId id="281" r:id="rId8"/>
    <p:sldId id="282" r:id="rId9"/>
    <p:sldId id="284" r:id="rId10"/>
    <p:sldId id="283" r:id="rId11"/>
    <p:sldId id="286" r:id="rId12"/>
    <p:sldId id="285" r:id="rId13"/>
    <p:sldId id="261" r:id="rId14"/>
    <p:sldId id="287" r:id="rId15"/>
    <p:sldId id="288" r:id="rId16"/>
    <p:sldId id="289" r:id="rId17"/>
    <p:sldId id="290" r:id="rId18"/>
    <p:sldId id="291" r:id="rId19"/>
    <p:sldId id="292" r:id="rId20"/>
    <p:sldId id="293" r:id="rId21"/>
    <p:sldId id="277" r:id="rId22"/>
  </p:sldIdLst>
  <p:sldSz cx="12192000" cy="6858000"/>
  <p:notesSz cx="6858000" cy="9144000"/>
  <p:custDataLst>
    <p:tags r:id="rId24"/>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E8944"/>
    <a:srgbClr val="FF9409"/>
    <a:srgbClr val="020202"/>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5246" autoAdjust="0"/>
  </p:normalViewPr>
  <p:slideViewPr>
    <p:cSldViewPr snapToGrid="0">
      <p:cViewPr varScale="1">
        <p:scale>
          <a:sx n="97" d="100"/>
          <a:sy n="97" d="100"/>
        </p:scale>
        <p:origin x="1110" y="9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C5F4F64-D486-43E5-B8B8-144886246FEF}" type="datetimeFigureOut">
              <a:rPr lang="zh-CN" altLang="en-US" smtClean="0"/>
              <a:t>2023/3/2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BDB3EAD-F58B-4849-BB79-4E1B939156C0}" type="slidenum">
              <a:rPr lang="zh-CN" altLang="en-US" smtClean="0"/>
              <a:t>‹#›</a:t>
            </a:fld>
            <a:endParaRPr lang="zh-CN" altLang="en-US"/>
          </a:p>
        </p:txBody>
      </p:sp>
    </p:spTree>
    <p:extLst>
      <p:ext uri="{BB962C8B-B14F-4D97-AF65-F5344CB8AC3E}">
        <p14:creationId xmlns:p14="http://schemas.microsoft.com/office/powerpoint/2010/main" val="27905940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BDB3EAD-F58B-4849-BB79-4E1B939156C0}" type="slidenum">
              <a:rPr lang="zh-CN" altLang="en-US" smtClean="0"/>
              <a:t>1</a:t>
            </a:fld>
            <a:endParaRPr lang="zh-CN" altLang="en-US"/>
          </a:p>
        </p:txBody>
      </p:sp>
    </p:spTree>
    <p:extLst>
      <p:ext uri="{BB962C8B-B14F-4D97-AF65-F5344CB8AC3E}">
        <p14:creationId xmlns:p14="http://schemas.microsoft.com/office/powerpoint/2010/main" val="21013768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TW" altLang="en-US" dirty="0"/>
              <a:t>這個是我去</a:t>
            </a:r>
            <a:r>
              <a:rPr lang="en-US" altLang="zh-TW" dirty="0" err="1"/>
              <a:t>steamdb</a:t>
            </a:r>
            <a:r>
              <a:rPr lang="zh-TW" altLang="en-US" dirty="0"/>
              <a:t>抓取的資料並且用</a:t>
            </a:r>
            <a:r>
              <a:rPr lang="en-US" altLang="zh-TW" dirty="0"/>
              <a:t>tableau</a:t>
            </a:r>
            <a:r>
              <a:rPr lang="zh-TW" altLang="en-US" dirty="0"/>
              <a:t>呈現出來的遊戲排行資料</a:t>
            </a:r>
            <a:endParaRPr lang="en-US" altLang="zh-TW" dirty="0"/>
          </a:p>
          <a:p>
            <a:r>
              <a:rPr lang="en-US" altLang="zh-TW" dirty="0"/>
              <a:t>X</a:t>
            </a:r>
            <a:r>
              <a:rPr lang="zh-TW" altLang="en-US" dirty="0"/>
              <a:t>軸表示</a:t>
            </a:r>
            <a:r>
              <a:rPr lang="en-US" altLang="zh-TW" dirty="0"/>
              <a:t>steam</a:t>
            </a:r>
            <a:r>
              <a:rPr lang="zh-TW" altLang="en-US" dirty="0"/>
              <a:t>上玩家的評價，</a:t>
            </a:r>
            <a:r>
              <a:rPr lang="en-US" altLang="zh-TW" dirty="0"/>
              <a:t>y</a:t>
            </a:r>
            <a:r>
              <a:rPr lang="zh-TW" altLang="en-US" dirty="0"/>
              <a:t>軸代表在</a:t>
            </a:r>
            <a:r>
              <a:rPr lang="en-US" altLang="zh-TW" dirty="0" err="1"/>
              <a:t>metacritic</a:t>
            </a:r>
            <a:r>
              <a:rPr lang="zh-TW" altLang="en-US" dirty="0"/>
              <a:t>上使用者評價</a:t>
            </a:r>
            <a:endParaRPr lang="en-US" altLang="zh-TW" dirty="0"/>
          </a:p>
          <a:p>
            <a:r>
              <a:rPr lang="zh-TW" altLang="en-US" dirty="0"/>
              <a:t>而圓圈越大代表</a:t>
            </a:r>
            <a:r>
              <a:rPr lang="en-US" altLang="zh-TW" dirty="0" err="1"/>
              <a:t>metacritic</a:t>
            </a:r>
            <a:r>
              <a:rPr lang="zh-TW" altLang="en-US" dirty="0"/>
              <a:t>上專業評審的評價越高，可以看到惡靈古堡二重製板才是各項指標最好的作品</a:t>
            </a:r>
            <a:endParaRPr lang="en-US" altLang="zh-TW" dirty="0"/>
          </a:p>
          <a:p>
            <a:r>
              <a:rPr lang="zh-TW" altLang="en-US" dirty="0"/>
              <a:t>而八代雖然在</a:t>
            </a:r>
            <a:r>
              <a:rPr lang="en-US" altLang="zh-TW" dirty="0"/>
              <a:t>steam</a:t>
            </a:r>
            <a:r>
              <a:rPr lang="zh-TW" altLang="en-US" dirty="0"/>
              <a:t>上也有不錯的評分，可是在</a:t>
            </a:r>
            <a:r>
              <a:rPr lang="en-US" altLang="zh-TW" dirty="0" err="1"/>
              <a:t>metacritic</a:t>
            </a:r>
            <a:r>
              <a:rPr lang="zh-TW" altLang="en-US" dirty="0"/>
              <a:t>上使用者評分就沒有那麼高，</a:t>
            </a:r>
            <a:endParaRPr lang="en-US" altLang="zh-TW" dirty="0"/>
          </a:p>
          <a:p>
            <a:r>
              <a:rPr lang="zh-TW" altLang="en-US" dirty="0"/>
              <a:t>最慘的是三代重製板，明明是距今第二新的作品，表現甚至比五代六代還慘</a:t>
            </a:r>
            <a:endParaRPr lang="en-US" altLang="zh-TW" dirty="0"/>
          </a:p>
        </p:txBody>
      </p:sp>
      <p:sp>
        <p:nvSpPr>
          <p:cNvPr id="4" name="灯片编号占位符 3"/>
          <p:cNvSpPr>
            <a:spLocks noGrp="1"/>
          </p:cNvSpPr>
          <p:nvPr>
            <p:ph type="sldNum" sz="quarter" idx="10"/>
          </p:nvPr>
        </p:nvSpPr>
        <p:spPr/>
        <p:txBody>
          <a:bodyPr/>
          <a:lstStyle/>
          <a:p>
            <a:fld id="{FBDB3EAD-F58B-4849-BB79-4E1B939156C0}" type="slidenum">
              <a:rPr lang="zh-CN" altLang="en-US" smtClean="0"/>
              <a:t>10</a:t>
            </a:fld>
            <a:endParaRPr lang="zh-CN" altLang="en-US"/>
          </a:p>
        </p:txBody>
      </p:sp>
    </p:spTree>
    <p:extLst>
      <p:ext uri="{BB962C8B-B14F-4D97-AF65-F5344CB8AC3E}">
        <p14:creationId xmlns:p14="http://schemas.microsoft.com/office/powerpoint/2010/main" val="9614666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TW" dirty="0"/>
          </a:p>
        </p:txBody>
      </p:sp>
      <p:sp>
        <p:nvSpPr>
          <p:cNvPr id="4" name="灯片编号占位符 3"/>
          <p:cNvSpPr>
            <a:spLocks noGrp="1"/>
          </p:cNvSpPr>
          <p:nvPr>
            <p:ph type="sldNum" sz="quarter" idx="10"/>
          </p:nvPr>
        </p:nvSpPr>
        <p:spPr/>
        <p:txBody>
          <a:bodyPr/>
          <a:lstStyle/>
          <a:p>
            <a:fld id="{FBDB3EAD-F58B-4849-BB79-4E1B939156C0}" type="slidenum">
              <a:rPr lang="zh-CN" altLang="en-US" smtClean="0"/>
              <a:t>11</a:t>
            </a:fld>
            <a:endParaRPr lang="zh-CN" altLang="en-US"/>
          </a:p>
        </p:txBody>
      </p:sp>
    </p:spTree>
    <p:extLst>
      <p:ext uri="{BB962C8B-B14F-4D97-AF65-F5344CB8AC3E}">
        <p14:creationId xmlns:p14="http://schemas.microsoft.com/office/powerpoint/2010/main" val="22821113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TW" altLang="en-US" dirty="0"/>
              <a:t>因為全部都是</a:t>
            </a:r>
            <a:r>
              <a:rPr lang="en-US" altLang="zh-TW" dirty="0" err="1"/>
              <a:t>hololive</a:t>
            </a:r>
            <a:r>
              <a:rPr lang="zh-TW" altLang="en-US" dirty="0"/>
              <a:t>的內容，而我在點開來檢查過了，裡面不單單包含我們想分析的關鍵字內容，</a:t>
            </a:r>
            <a:endParaRPr lang="en-US" altLang="zh-TW" dirty="0"/>
          </a:p>
          <a:p>
            <a:r>
              <a:rPr lang="zh-TW" altLang="en-US" dirty="0"/>
              <a:t>還會有很多其他因素其他主播的內容，所以混雜因素太多就不拿來報告了</a:t>
            </a:r>
            <a:endParaRPr lang="en-US" altLang="zh-TW" dirty="0"/>
          </a:p>
        </p:txBody>
      </p:sp>
      <p:sp>
        <p:nvSpPr>
          <p:cNvPr id="4" name="灯片编号占位符 3"/>
          <p:cNvSpPr>
            <a:spLocks noGrp="1"/>
          </p:cNvSpPr>
          <p:nvPr>
            <p:ph type="sldNum" sz="quarter" idx="10"/>
          </p:nvPr>
        </p:nvSpPr>
        <p:spPr/>
        <p:txBody>
          <a:bodyPr/>
          <a:lstStyle/>
          <a:p>
            <a:fld id="{FBDB3EAD-F58B-4849-BB79-4E1B939156C0}" type="slidenum">
              <a:rPr lang="zh-CN" altLang="en-US" smtClean="0"/>
              <a:t>12</a:t>
            </a:fld>
            <a:endParaRPr lang="zh-CN" altLang="en-US"/>
          </a:p>
        </p:txBody>
      </p:sp>
    </p:spTree>
    <p:extLst>
      <p:ext uri="{BB962C8B-B14F-4D97-AF65-F5344CB8AC3E}">
        <p14:creationId xmlns:p14="http://schemas.microsoft.com/office/powerpoint/2010/main" val="23917743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BDB3EAD-F58B-4849-BB79-4E1B939156C0}" type="slidenum">
              <a:rPr lang="zh-CN" altLang="en-US" smtClean="0"/>
              <a:t>13</a:t>
            </a:fld>
            <a:endParaRPr lang="zh-CN" altLang="en-US"/>
          </a:p>
        </p:txBody>
      </p:sp>
    </p:spTree>
    <p:extLst>
      <p:ext uri="{BB962C8B-B14F-4D97-AF65-F5344CB8AC3E}">
        <p14:creationId xmlns:p14="http://schemas.microsoft.com/office/powerpoint/2010/main" val="20001380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TW" dirty="0"/>
          </a:p>
        </p:txBody>
      </p:sp>
      <p:sp>
        <p:nvSpPr>
          <p:cNvPr id="4" name="灯片编号占位符 3"/>
          <p:cNvSpPr>
            <a:spLocks noGrp="1"/>
          </p:cNvSpPr>
          <p:nvPr>
            <p:ph type="sldNum" sz="quarter" idx="10"/>
          </p:nvPr>
        </p:nvSpPr>
        <p:spPr/>
        <p:txBody>
          <a:bodyPr/>
          <a:lstStyle/>
          <a:p>
            <a:fld id="{FBDB3EAD-F58B-4849-BB79-4E1B939156C0}" type="slidenum">
              <a:rPr lang="zh-CN" altLang="en-US" smtClean="0"/>
              <a:t>14</a:t>
            </a:fld>
            <a:endParaRPr lang="zh-CN" altLang="en-US"/>
          </a:p>
        </p:txBody>
      </p:sp>
    </p:spTree>
    <p:extLst>
      <p:ext uri="{BB962C8B-B14F-4D97-AF65-F5344CB8AC3E}">
        <p14:creationId xmlns:p14="http://schemas.microsoft.com/office/powerpoint/2010/main" val="96261045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TW" altLang="en-US" dirty="0"/>
              <a:t>我還另外分析了三個主題去驗證我一開始隱藏的一個伏筆</a:t>
            </a:r>
            <a:endParaRPr lang="zh-CN" altLang="en-US" dirty="0"/>
          </a:p>
        </p:txBody>
      </p:sp>
      <p:sp>
        <p:nvSpPr>
          <p:cNvPr id="4" name="灯片编号占位符 3"/>
          <p:cNvSpPr>
            <a:spLocks noGrp="1"/>
          </p:cNvSpPr>
          <p:nvPr>
            <p:ph type="sldNum" sz="quarter" idx="10"/>
          </p:nvPr>
        </p:nvSpPr>
        <p:spPr/>
        <p:txBody>
          <a:bodyPr/>
          <a:lstStyle/>
          <a:p>
            <a:fld id="{FBDB3EAD-F58B-4849-BB79-4E1B939156C0}" type="slidenum">
              <a:rPr lang="zh-CN" altLang="en-US" smtClean="0"/>
              <a:t>15</a:t>
            </a:fld>
            <a:endParaRPr lang="zh-CN" altLang="en-US"/>
          </a:p>
        </p:txBody>
      </p:sp>
    </p:spTree>
    <p:extLst>
      <p:ext uri="{BB962C8B-B14F-4D97-AF65-F5344CB8AC3E}">
        <p14:creationId xmlns:p14="http://schemas.microsoft.com/office/powerpoint/2010/main" val="288464603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TW" altLang="en-US" dirty="0"/>
              <a:t>隱藏伏筆就是產品搭銷</a:t>
            </a:r>
            <a:endParaRPr lang="en-US" altLang="zh-TW" dirty="0"/>
          </a:p>
          <a:p>
            <a:r>
              <a:rPr lang="zh-TW" altLang="en-US" dirty="0"/>
              <a:t>我做這份分析的出發點很簡單，</a:t>
            </a:r>
            <a:endParaRPr lang="en-US" altLang="zh-TW" dirty="0"/>
          </a:p>
          <a:p>
            <a:r>
              <a:rPr lang="zh-TW" altLang="en-US" dirty="0"/>
              <a:t>首先是因為我之前在趕碩士論文的時候卻接連玩了法還，黑魂三，隻狼三款魂系遊戲並且燒掉了兩個月</a:t>
            </a:r>
            <a:endParaRPr lang="en-US" altLang="zh-TW" dirty="0"/>
          </a:p>
          <a:p>
            <a:r>
              <a:rPr lang="zh-TW" altLang="en-US" dirty="0"/>
              <a:t>我個人認為會不會有其他人跟我一樣第一次接觸魂系遊戲就著魔了，停不下來</a:t>
            </a:r>
            <a:endParaRPr lang="en-US" altLang="zh-TW" dirty="0"/>
          </a:p>
          <a:p>
            <a:r>
              <a:rPr lang="zh-TW" altLang="en-US" dirty="0"/>
              <a:t>所以我想知道大家對於這三款遊戲的想法與他們的市場定位</a:t>
            </a:r>
            <a:endParaRPr lang="en-US" altLang="zh-TW" dirty="0"/>
          </a:p>
          <a:p>
            <a:r>
              <a:rPr lang="zh-TW" altLang="en-US" dirty="0"/>
              <a:t>基於上述想法我引入了產品搭銷的概念，我想嘗試運用</a:t>
            </a:r>
            <a:r>
              <a:rPr lang="en-US" altLang="zh-TW" dirty="0" err="1"/>
              <a:t>opview</a:t>
            </a:r>
            <a:r>
              <a:rPr lang="zh-TW" altLang="en-US" dirty="0"/>
              <a:t>尋找產品搭銷的可能性，</a:t>
            </a:r>
            <a:endParaRPr lang="en-US" altLang="zh-TW" dirty="0"/>
          </a:p>
          <a:p>
            <a:r>
              <a:rPr lang="zh-TW" altLang="en-US" dirty="0"/>
              <a:t>也就是找到大家對於不同產品的相似性以及搭配性好活用在真實市場上進行策略布置</a:t>
            </a:r>
            <a:endParaRPr lang="en-US" altLang="zh-TW" dirty="0"/>
          </a:p>
          <a:p>
            <a:r>
              <a:rPr lang="zh-TW" altLang="en-US" dirty="0"/>
              <a:t>剛好也是練習ｏｐｖｉｅｗ很好的機會</a:t>
            </a:r>
            <a:endParaRPr lang="en-US" altLang="zh-TW" dirty="0"/>
          </a:p>
        </p:txBody>
      </p:sp>
      <p:sp>
        <p:nvSpPr>
          <p:cNvPr id="4" name="灯片编号占位符 3"/>
          <p:cNvSpPr>
            <a:spLocks noGrp="1"/>
          </p:cNvSpPr>
          <p:nvPr>
            <p:ph type="sldNum" sz="quarter" idx="10"/>
          </p:nvPr>
        </p:nvSpPr>
        <p:spPr/>
        <p:txBody>
          <a:bodyPr/>
          <a:lstStyle/>
          <a:p>
            <a:fld id="{FBDB3EAD-F58B-4849-BB79-4E1B939156C0}" type="slidenum">
              <a:rPr lang="zh-CN" altLang="en-US" smtClean="0"/>
              <a:t>16</a:t>
            </a:fld>
            <a:endParaRPr lang="zh-CN" altLang="en-US"/>
          </a:p>
        </p:txBody>
      </p:sp>
    </p:spTree>
    <p:extLst>
      <p:ext uri="{BB962C8B-B14F-4D97-AF65-F5344CB8AC3E}">
        <p14:creationId xmlns:p14="http://schemas.microsoft.com/office/powerpoint/2010/main" val="6404843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TW" altLang="en-US" dirty="0"/>
              <a:t>這邊就不用太多篇幅，分析過前面說的三個主題首先我發現艾爾登法還並沒有我想像的能夠引起大家對於其他魂系遊戲過大的迴響，</a:t>
            </a:r>
            <a:endParaRPr lang="en-US" altLang="zh-TW" dirty="0"/>
          </a:p>
          <a:p>
            <a:r>
              <a:rPr lang="zh-TW" altLang="en-US" dirty="0"/>
              <a:t>但是霍格華茲之遺就成功帶起了大家對於哈利波特這個故事的討論，其實也不難理解</a:t>
            </a:r>
            <a:endParaRPr lang="en-US" altLang="zh-TW" dirty="0"/>
          </a:p>
        </p:txBody>
      </p:sp>
      <p:sp>
        <p:nvSpPr>
          <p:cNvPr id="4" name="灯片编号占位符 3"/>
          <p:cNvSpPr>
            <a:spLocks noGrp="1"/>
          </p:cNvSpPr>
          <p:nvPr>
            <p:ph type="sldNum" sz="quarter" idx="10"/>
          </p:nvPr>
        </p:nvSpPr>
        <p:spPr/>
        <p:txBody>
          <a:bodyPr/>
          <a:lstStyle/>
          <a:p>
            <a:fld id="{FBDB3EAD-F58B-4849-BB79-4E1B939156C0}" type="slidenum">
              <a:rPr lang="zh-CN" altLang="en-US" smtClean="0"/>
              <a:t>17</a:t>
            </a:fld>
            <a:endParaRPr lang="zh-CN" altLang="en-US"/>
          </a:p>
        </p:txBody>
      </p:sp>
    </p:spTree>
    <p:extLst>
      <p:ext uri="{BB962C8B-B14F-4D97-AF65-F5344CB8AC3E}">
        <p14:creationId xmlns:p14="http://schemas.microsoft.com/office/powerpoint/2010/main" val="2092249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TW" altLang="en-US" dirty="0"/>
              <a:t>最後麥當勞我選了地瓜薯條與鮮蝦天婦羅堡作為分析內容去嘗試找他們適合的搭銷產品</a:t>
            </a:r>
            <a:endParaRPr lang="en-US" altLang="zh-TW" dirty="0"/>
          </a:p>
          <a:p>
            <a:r>
              <a:rPr lang="zh-TW" altLang="en-US" dirty="0"/>
              <a:t>地瓜薯條的部分我覺得比較多好的回饋，例如：起司，雞塊，雞腿，可樂</a:t>
            </a:r>
            <a:endParaRPr lang="en-US" altLang="zh-TW" dirty="0"/>
          </a:p>
          <a:p>
            <a:r>
              <a:rPr lang="zh-TW" altLang="en-US" dirty="0"/>
              <a:t>我很意外沒有梅粉，</a:t>
            </a:r>
            <a:endParaRPr lang="en-US" altLang="zh-TW" dirty="0"/>
          </a:p>
          <a:p>
            <a:r>
              <a:rPr lang="zh-TW" altLang="en-US" dirty="0"/>
              <a:t>但是，我目前沒有想到如何去獲得地瓜薯條以及其他產品的銷售資料，</a:t>
            </a:r>
            <a:endParaRPr lang="en-US" altLang="zh-TW" dirty="0"/>
          </a:p>
          <a:p>
            <a:r>
              <a:rPr lang="zh-TW" altLang="en-US" dirty="0"/>
              <a:t>或是應該黑進麥當勞的資料庫嗎，所以我並沒有後續的數據資料可以去進一步完成產品搭銷這個主題的分析</a:t>
            </a:r>
            <a:endParaRPr lang="en-US" altLang="zh-TW" dirty="0"/>
          </a:p>
          <a:p>
            <a:r>
              <a:rPr lang="zh-TW" altLang="en-US" dirty="0"/>
              <a:t>這是比較可惜的地方</a:t>
            </a:r>
            <a:endParaRPr lang="en-US" altLang="zh-TW" dirty="0"/>
          </a:p>
        </p:txBody>
      </p:sp>
      <p:sp>
        <p:nvSpPr>
          <p:cNvPr id="4" name="灯片编号占位符 3"/>
          <p:cNvSpPr>
            <a:spLocks noGrp="1"/>
          </p:cNvSpPr>
          <p:nvPr>
            <p:ph type="sldNum" sz="quarter" idx="10"/>
          </p:nvPr>
        </p:nvSpPr>
        <p:spPr/>
        <p:txBody>
          <a:bodyPr/>
          <a:lstStyle/>
          <a:p>
            <a:fld id="{FBDB3EAD-F58B-4849-BB79-4E1B939156C0}" type="slidenum">
              <a:rPr lang="zh-CN" altLang="en-US" smtClean="0"/>
              <a:t>18</a:t>
            </a:fld>
            <a:endParaRPr lang="zh-CN" altLang="en-US"/>
          </a:p>
        </p:txBody>
      </p:sp>
    </p:spTree>
    <p:extLst>
      <p:ext uri="{BB962C8B-B14F-4D97-AF65-F5344CB8AC3E}">
        <p14:creationId xmlns:p14="http://schemas.microsoft.com/office/powerpoint/2010/main" val="141705050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TW" altLang="en-US" dirty="0"/>
              <a:t>在正式進入主題之前我想先隱藏一個伏筆是我在這次利用</a:t>
            </a:r>
            <a:r>
              <a:rPr lang="en-US" altLang="zh-TW" dirty="0" err="1"/>
              <a:t>opview</a:t>
            </a:r>
            <a:r>
              <a:rPr lang="zh-TW" altLang="en-US" dirty="0"/>
              <a:t>中想檢驗的一個消費者心理學的想法</a:t>
            </a:r>
            <a:r>
              <a:rPr lang="en-US" altLang="zh-TW" dirty="0"/>
              <a:t>,</a:t>
            </a:r>
          </a:p>
          <a:p>
            <a:r>
              <a:rPr lang="zh-TW" altLang="en-US" dirty="0"/>
              <a:t>這個想法我先不明說</a:t>
            </a:r>
            <a:r>
              <a:rPr lang="en-US" altLang="zh-TW" dirty="0"/>
              <a:t>,</a:t>
            </a:r>
            <a:r>
              <a:rPr lang="zh-TW" altLang="en-US" dirty="0"/>
              <a:t>後面介紹完全不內容會揭露</a:t>
            </a:r>
            <a:endParaRPr lang="zh-CN" altLang="en-US" dirty="0"/>
          </a:p>
        </p:txBody>
      </p:sp>
      <p:sp>
        <p:nvSpPr>
          <p:cNvPr id="4" name="灯片编号占位符 3"/>
          <p:cNvSpPr>
            <a:spLocks noGrp="1"/>
          </p:cNvSpPr>
          <p:nvPr>
            <p:ph type="sldNum" sz="quarter" idx="10"/>
          </p:nvPr>
        </p:nvSpPr>
        <p:spPr/>
        <p:txBody>
          <a:bodyPr/>
          <a:lstStyle/>
          <a:p>
            <a:fld id="{FBDB3EAD-F58B-4849-BB79-4E1B939156C0}" type="slidenum">
              <a:rPr lang="zh-CN" altLang="en-US" smtClean="0"/>
              <a:t>19</a:t>
            </a:fld>
            <a:endParaRPr lang="zh-CN" altLang="en-US"/>
          </a:p>
        </p:txBody>
      </p:sp>
    </p:spTree>
    <p:extLst>
      <p:ext uri="{BB962C8B-B14F-4D97-AF65-F5344CB8AC3E}">
        <p14:creationId xmlns:p14="http://schemas.microsoft.com/office/powerpoint/2010/main" val="26133410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BDB3EAD-F58B-4849-BB79-4E1B939156C0}" type="slidenum">
              <a:rPr lang="zh-CN" altLang="en-US" smtClean="0"/>
              <a:t>2</a:t>
            </a:fld>
            <a:endParaRPr lang="zh-CN" altLang="en-US"/>
          </a:p>
        </p:txBody>
      </p:sp>
    </p:spTree>
    <p:extLst>
      <p:ext uri="{BB962C8B-B14F-4D97-AF65-F5344CB8AC3E}">
        <p14:creationId xmlns:p14="http://schemas.microsoft.com/office/powerpoint/2010/main" val="372256691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TW" altLang="en-US" dirty="0"/>
              <a:t>最後這個主題是我對自己的價值分析，如果是簡單列舉成ＳＯＰ可能就是如上</a:t>
            </a:r>
            <a:endParaRPr lang="en-US" altLang="zh-TW" dirty="0"/>
          </a:p>
          <a:p>
            <a:r>
              <a:rPr lang="zh-TW" altLang="en-US" dirty="0"/>
              <a:t>我想多運用自己會程式，會數據分析，會商業分析這些跨領域的價值來表現在工作上</a:t>
            </a:r>
            <a:endParaRPr lang="en-US" altLang="zh-TW" dirty="0"/>
          </a:p>
        </p:txBody>
      </p:sp>
      <p:sp>
        <p:nvSpPr>
          <p:cNvPr id="4" name="灯片编号占位符 3"/>
          <p:cNvSpPr>
            <a:spLocks noGrp="1"/>
          </p:cNvSpPr>
          <p:nvPr>
            <p:ph type="sldNum" sz="quarter" idx="10"/>
          </p:nvPr>
        </p:nvSpPr>
        <p:spPr/>
        <p:txBody>
          <a:bodyPr/>
          <a:lstStyle/>
          <a:p>
            <a:fld id="{FBDB3EAD-F58B-4849-BB79-4E1B939156C0}" type="slidenum">
              <a:rPr lang="zh-CN" altLang="en-US" smtClean="0"/>
              <a:t>20</a:t>
            </a:fld>
            <a:endParaRPr lang="zh-CN" altLang="en-US"/>
          </a:p>
        </p:txBody>
      </p:sp>
    </p:spTree>
    <p:extLst>
      <p:ext uri="{BB962C8B-B14F-4D97-AF65-F5344CB8AC3E}">
        <p14:creationId xmlns:p14="http://schemas.microsoft.com/office/powerpoint/2010/main" val="231702180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BDB3EAD-F58B-4849-BB79-4E1B939156C0}" type="slidenum">
              <a:rPr lang="zh-CN" altLang="en-US" smtClean="0"/>
              <a:t>21</a:t>
            </a:fld>
            <a:endParaRPr lang="zh-CN" altLang="en-US"/>
          </a:p>
        </p:txBody>
      </p:sp>
    </p:spTree>
    <p:extLst>
      <p:ext uri="{BB962C8B-B14F-4D97-AF65-F5344CB8AC3E}">
        <p14:creationId xmlns:p14="http://schemas.microsoft.com/office/powerpoint/2010/main" val="29872214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TW" altLang="en-US" dirty="0"/>
              <a:t>在正式進入主題之前我想先隱藏一個伏筆是我在這次利用</a:t>
            </a:r>
            <a:r>
              <a:rPr lang="en-US" altLang="zh-TW" dirty="0" err="1"/>
              <a:t>opview</a:t>
            </a:r>
            <a:r>
              <a:rPr lang="zh-TW" altLang="en-US" dirty="0"/>
              <a:t>中想檢驗的一個消費者心理學的想法</a:t>
            </a:r>
            <a:r>
              <a:rPr lang="en-US" altLang="zh-TW" dirty="0"/>
              <a:t>,</a:t>
            </a:r>
          </a:p>
          <a:p>
            <a:r>
              <a:rPr lang="zh-TW" altLang="en-US" dirty="0"/>
              <a:t>這個想法我先不明說</a:t>
            </a:r>
            <a:r>
              <a:rPr lang="en-US" altLang="zh-TW" dirty="0"/>
              <a:t>,</a:t>
            </a:r>
            <a:r>
              <a:rPr lang="zh-TW" altLang="en-US" dirty="0"/>
              <a:t>後面介紹完全不內容會揭露</a:t>
            </a:r>
            <a:endParaRPr lang="zh-CN" altLang="en-US" dirty="0"/>
          </a:p>
        </p:txBody>
      </p:sp>
      <p:sp>
        <p:nvSpPr>
          <p:cNvPr id="4" name="灯片编号占位符 3"/>
          <p:cNvSpPr>
            <a:spLocks noGrp="1"/>
          </p:cNvSpPr>
          <p:nvPr>
            <p:ph type="sldNum" sz="quarter" idx="10"/>
          </p:nvPr>
        </p:nvSpPr>
        <p:spPr/>
        <p:txBody>
          <a:bodyPr/>
          <a:lstStyle/>
          <a:p>
            <a:fld id="{FBDB3EAD-F58B-4849-BB79-4E1B939156C0}" type="slidenum">
              <a:rPr lang="zh-CN" altLang="en-US" smtClean="0"/>
              <a:t>3</a:t>
            </a:fld>
            <a:endParaRPr lang="zh-CN" altLang="en-US"/>
          </a:p>
        </p:txBody>
      </p:sp>
    </p:spTree>
    <p:extLst>
      <p:ext uri="{BB962C8B-B14F-4D97-AF65-F5344CB8AC3E}">
        <p14:creationId xmlns:p14="http://schemas.microsoft.com/office/powerpoint/2010/main" val="39779917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BDB3EAD-F58B-4849-BB79-4E1B939156C0}" type="slidenum">
              <a:rPr lang="zh-CN" altLang="en-US" smtClean="0"/>
              <a:t>4</a:t>
            </a:fld>
            <a:endParaRPr lang="zh-CN" altLang="en-US"/>
          </a:p>
        </p:txBody>
      </p:sp>
    </p:spTree>
    <p:extLst>
      <p:ext uri="{BB962C8B-B14F-4D97-AF65-F5344CB8AC3E}">
        <p14:creationId xmlns:p14="http://schemas.microsoft.com/office/powerpoint/2010/main" val="18583480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TW" altLang="en-US" dirty="0"/>
              <a:t>可以看到四代擁有最高的聲量，但是八代在這段期間內的聲量也很不錯，</a:t>
            </a:r>
            <a:endParaRPr lang="en-US" altLang="zh-TW" dirty="0"/>
          </a:p>
          <a:p>
            <a:r>
              <a:rPr lang="zh-TW" altLang="en-US" dirty="0"/>
              <a:t>我們接著可以點開事件時間點去看看聲量高峰期發生了那些事</a:t>
            </a:r>
            <a:endParaRPr lang="en-US" altLang="zh-TW" dirty="0"/>
          </a:p>
          <a:p>
            <a:r>
              <a:rPr lang="zh-TW" altLang="en-US" dirty="0"/>
              <a:t>其中，我最關心兩個時間點的事件６月跟１０月的事件，</a:t>
            </a:r>
            <a:endParaRPr lang="en-US" altLang="zh-TW" dirty="0"/>
          </a:p>
          <a:p>
            <a:r>
              <a:rPr lang="zh-TW" altLang="en-US" dirty="0"/>
              <a:t>我想觀察四代重製板的推出是否有帶起其他作品的討論度甚至是玩家對這些作品有沒有甚麼特別看法</a:t>
            </a:r>
            <a:endParaRPr lang="en-US" altLang="zh-TW" dirty="0"/>
          </a:p>
        </p:txBody>
      </p:sp>
      <p:sp>
        <p:nvSpPr>
          <p:cNvPr id="4" name="灯片编号占位符 3"/>
          <p:cNvSpPr>
            <a:spLocks noGrp="1"/>
          </p:cNvSpPr>
          <p:nvPr>
            <p:ph type="sldNum" sz="quarter" idx="10"/>
          </p:nvPr>
        </p:nvSpPr>
        <p:spPr/>
        <p:txBody>
          <a:bodyPr/>
          <a:lstStyle/>
          <a:p>
            <a:fld id="{FBDB3EAD-F58B-4849-BB79-4E1B939156C0}" type="slidenum">
              <a:rPr lang="zh-CN" altLang="en-US" smtClean="0"/>
              <a:t>5</a:t>
            </a:fld>
            <a:endParaRPr lang="zh-CN" altLang="en-US"/>
          </a:p>
        </p:txBody>
      </p:sp>
    </p:spTree>
    <p:extLst>
      <p:ext uri="{BB962C8B-B14F-4D97-AF65-F5344CB8AC3E}">
        <p14:creationId xmlns:p14="http://schemas.microsoft.com/office/powerpoint/2010/main" val="29695899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TW" altLang="en-US" dirty="0"/>
              <a:t>在六月五號左右惡靈古堡四重製板發布消息後，</a:t>
            </a:r>
            <a:endParaRPr lang="en-US" altLang="zh-TW" dirty="0"/>
          </a:p>
          <a:p>
            <a:r>
              <a:rPr lang="zh-TW" altLang="en-US" dirty="0"/>
              <a:t>六月七日的惡靈古堡八有五折特價事件</a:t>
            </a:r>
            <a:endParaRPr lang="zh-CN" altLang="en-US" dirty="0"/>
          </a:p>
        </p:txBody>
      </p:sp>
      <p:sp>
        <p:nvSpPr>
          <p:cNvPr id="4" name="灯片编号占位符 3"/>
          <p:cNvSpPr>
            <a:spLocks noGrp="1"/>
          </p:cNvSpPr>
          <p:nvPr>
            <p:ph type="sldNum" sz="quarter" idx="10"/>
          </p:nvPr>
        </p:nvSpPr>
        <p:spPr/>
        <p:txBody>
          <a:bodyPr/>
          <a:lstStyle/>
          <a:p>
            <a:fld id="{FBDB3EAD-F58B-4849-BB79-4E1B939156C0}" type="slidenum">
              <a:rPr lang="zh-CN" altLang="en-US" smtClean="0"/>
              <a:t>6</a:t>
            </a:fld>
            <a:endParaRPr lang="zh-CN" altLang="en-US"/>
          </a:p>
        </p:txBody>
      </p:sp>
    </p:spTree>
    <p:extLst>
      <p:ext uri="{BB962C8B-B14F-4D97-AF65-F5344CB8AC3E}">
        <p14:creationId xmlns:p14="http://schemas.microsoft.com/office/powerpoint/2010/main" val="15344603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TW" altLang="en-US" dirty="0"/>
              <a:t>再來是十月二十一惡靈古堡四重製板剛釋出九分鐘遊戲試玩影片，</a:t>
            </a:r>
            <a:endParaRPr lang="en-US" altLang="zh-TW" dirty="0"/>
          </a:p>
          <a:p>
            <a:r>
              <a:rPr lang="zh-TW" altLang="en-US" dirty="0"/>
              <a:t>十月二十八八代馬上推出ｄｌｃ，</a:t>
            </a:r>
            <a:endParaRPr lang="en-US" altLang="zh-TW" dirty="0"/>
          </a:p>
          <a:p>
            <a:r>
              <a:rPr lang="zh-TW" altLang="en-US" dirty="0"/>
              <a:t>卡普空真的是不給玩家喘息的機會啊，這個行為訓練真的是拿捏得很死阿，</a:t>
            </a:r>
            <a:endParaRPr lang="en-US" altLang="zh-TW" dirty="0"/>
          </a:p>
          <a:p>
            <a:r>
              <a:rPr lang="zh-TW" altLang="en-US" dirty="0"/>
              <a:t>這段期間一直間斷發布四代的消息，同時又出特價與ｄｌｃ去回饋玩家，</a:t>
            </a:r>
            <a:endParaRPr lang="en-US" altLang="zh-TW" dirty="0"/>
          </a:p>
          <a:p>
            <a:r>
              <a:rPr lang="zh-TW" altLang="en-US" dirty="0"/>
              <a:t>像是有序地投入柴火讓惡靈古堡這個聲量延續並做出一系列銷售策略</a:t>
            </a:r>
            <a:endParaRPr lang="zh-CN" altLang="en-US" dirty="0"/>
          </a:p>
        </p:txBody>
      </p:sp>
      <p:sp>
        <p:nvSpPr>
          <p:cNvPr id="4" name="灯片编号占位符 3"/>
          <p:cNvSpPr>
            <a:spLocks noGrp="1"/>
          </p:cNvSpPr>
          <p:nvPr>
            <p:ph type="sldNum" sz="quarter" idx="10"/>
          </p:nvPr>
        </p:nvSpPr>
        <p:spPr/>
        <p:txBody>
          <a:bodyPr/>
          <a:lstStyle/>
          <a:p>
            <a:fld id="{FBDB3EAD-F58B-4849-BB79-4E1B939156C0}" type="slidenum">
              <a:rPr lang="zh-CN" altLang="en-US" smtClean="0"/>
              <a:t>7</a:t>
            </a:fld>
            <a:endParaRPr lang="zh-CN" altLang="en-US"/>
          </a:p>
        </p:txBody>
      </p:sp>
    </p:spTree>
    <p:extLst>
      <p:ext uri="{BB962C8B-B14F-4D97-AF65-F5344CB8AC3E}">
        <p14:creationId xmlns:p14="http://schemas.microsoft.com/office/powerpoint/2010/main" val="13578062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TW" altLang="en-US" dirty="0"/>
              <a:t>這張圖我覺得很符合預期，畢竟站在卡普空的立場思考，</a:t>
            </a:r>
            <a:endParaRPr lang="en-US" altLang="zh-TW" dirty="0"/>
          </a:p>
          <a:p>
            <a:r>
              <a:rPr lang="zh-TW" altLang="en-US" dirty="0"/>
              <a:t>最新的八代應該要有最好的市佔率，而即將推出的四代重製板應該要有最好的聲量成長率</a:t>
            </a:r>
            <a:endParaRPr lang="zh-CN" altLang="en-US" dirty="0"/>
          </a:p>
        </p:txBody>
      </p:sp>
      <p:sp>
        <p:nvSpPr>
          <p:cNvPr id="4" name="灯片编号占位符 3"/>
          <p:cNvSpPr>
            <a:spLocks noGrp="1"/>
          </p:cNvSpPr>
          <p:nvPr>
            <p:ph type="sldNum" sz="quarter" idx="10"/>
          </p:nvPr>
        </p:nvSpPr>
        <p:spPr/>
        <p:txBody>
          <a:bodyPr/>
          <a:lstStyle/>
          <a:p>
            <a:fld id="{FBDB3EAD-F58B-4849-BB79-4E1B939156C0}" type="slidenum">
              <a:rPr lang="zh-CN" altLang="en-US" smtClean="0"/>
              <a:t>8</a:t>
            </a:fld>
            <a:endParaRPr lang="zh-CN" altLang="en-US"/>
          </a:p>
        </p:txBody>
      </p:sp>
    </p:spTree>
    <p:extLst>
      <p:ext uri="{BB962C8B-B14F-4D97-AF65-F5344CB8AC3E}">
        <p14:creationId xmlns:p14="http://schemas.microsoft.com/office/powerpoint/2010/main" val="32501760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TW" altLang="en-US" dirty="0"/>
              <a:t>惡靈古堡的粉絲應該都很熟悉，七代跟八代對於六代之前的作品算是一個分水嶺，</a:t>
            </a:r>
            <a:endParaRPr lang="en-US" altLang="zh-TW" dirty="0"/>
          </a:p>
          <a:p>
            <a:r>
              <a:rPr lang="zh-TW" altLang="en-US" dirty="0"/>
              <a:t>兩個作品的相似度也非常的高，但是我不明白為什麼八代推出時，七代的流量並沒有被帶起來，</a:t>
            </a:r>
            <a:endParaRPr lang="en-US" altLang="zh-TW" dirty="0"/>
          </a:p>
          <a:p>
            <a:r>
              <a:rPr lang="zh-TW" altLang="en-US" dirty="0"/>
              <a:t>甚至是推出時間比較相近的２，３代重製板</a:t>
            </a:r>
            <a:endParaRPr lang="en-US" altLang="zh-TW" dirty="0"/>
          </a:p>
          <a:p>
            <a:endParaRPr lang="en-US" altLang="zh-TW" dirty="0"/>
          </a:p>
          <a:p>
            <a:r>
              <a:rPr lang="zh-TW" altLang="en-US" dirty="0"/>
              <a:t>我整理兩種可能</a:t>
            </a:r>
            <a:endParaRPr lang="en-US" altLang="zh-TW" dirty="0"/>
          </a:p>
          <a:p>
            <a:pPr marL="228600" indent="-228600">
              <a:buAutoNum type="arabicPeriod"/>
            </a:pPr>
            <a:r>
              <a:rPr lang="zh-TW" altLang="en-US" dirty="0"/>
              <a:t>預告推出可以帶動玩家對於這一系列作品的討論度，而實際發售則玩家專注於玩最新代作品，因此反而會讓其他作品討論沒那麼熱烈，所以當四代重製版推出時可能也會有一樣現象</a:t>
            </a:r>
            <a:endParaRPr lang="en-US" altLang="zh-TW" dirty="0"/>
          </a:p>
          <a:p>
            <a:pPr marL="228600" indent="-228600">
              <a:buAutoNum type="arabicPeriod"/>
            </a:pPr>
            <a:r>
              <a:rPr lang="zh-TW" altLang="en-US" dirty="0"/>
              <a:t>八代跟七代以及最新的三代重製板在玩家眼中相似度並不高或是其實玩家覺得後兩者是糟糕的（事實上三代重製板相較之下蠻失敗的）</a:t>
            </a:r>
            <a:endParaRPr lang="en-US" altLang="zh-TW" dirty="0"/>
          </a:p>
        </p:txBody>
      </p:sp>
      <p:sp>
        <p:nvSpPr>
          <p:cNvPr id="4" name="灯片编号占位符 3"/>
          <p:cNvSpPr>
            <a:spLocks noGrp="1"/>
          </p:cNvSpPr>
          <p:nvPr>
            <p:ph type="sldNum" sz="quarter" idx="10"/>
          </p:nvPr>
        </p:nvSpPr>
        <p:spPr/>
        <p:txBody>
          <a:bodyPr/>
          <a:lstStyle/>
          <a:p>
            <a:fld id="{FBDB3EAD-F58B-4849-BB79-4E1B939156C0}" type="slidenum">
              <a:rPr lang="zh-CN" altLang="en-US" smtClean="0"/>
              <a:t>9</a:t>
            </a:fld>
            <a:endParaRPr lang="zh-CN" altLang="en-US"/>
          </a:p>
        </p:txBody>
      </p:sp>
    </p:spTree>
    <p:extLst>
      <p:ext uri="{BB962C8B-B14F-4D97-AF65-F5344CB8AC3E}">
        <p14:creationId xmlns:p14="http://schemas.microsoft.com/office/powerpoint/2010/main" val="42551136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p14:dur="0" advClick="0" advTm="3000"/>
    </mc:Choice>
    <mc:Fallback>
      <p:transition advClick="0" advTm="3000"/>
    </mc:Fallback>
  </mc:AlternateContent>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7" name="文本框 6"/>
          <p:cNvSpPr txBox="1"/>
          <p:nvPr userDrawn="1"/>
        </p:nvSpPr>
        <p:spPr>
          <a:xfrm>
            <a:off x="4318000" y="2971800"/>
            <a:ext cx="3556000" cy="229870"/>
          </a:xfrm>
          <a:prstGeom prst="rect">
            <a:avLst/>
          </a:prstGeom>
          <a:noFill/>
        </p:spPr>
        <p:txBody>
          <a:bodyPr wrap="square" rtlCol="0">
            <a:spAutoFit/>
          </a:bodyPr>
          <a:lstStyle/>
          <a:p>
            <a:r>
              <a:rPr lang="zh-CN" altLang="en-US" sz="300" dirty="0">
                <a:solidFill>
                  <a:schemeClr val="bg1"/>
                </a:solidFill>
                <a:latin typeface="微软雅黑" panose="020B0503020204020204" pitchFamily="34" charset="-122"/>
                <a:ea typeface="微软雅黑" panose="020B0503020204020204" pitchFamily="34" charset="-122"/>
                <a:sym typeface="+mn-ea"/>
              </a:rPr>
              <a:t>感谢您下载包图网平台上提供的</a:t>
            </a:r>
            <a:r>
              <a:rPr lang="en-US" altLang="zh-CN" sz="300" dirty="0">
                <a:solidFill>
                  <a:schemeClr val="bg1"/>
                </a:solidFill>
                <a:latin typeface="微软雅黑" panose="020B0503020204020204" pitchFamily="34" charset="-122"/>
                <a:ea typeface="微软雅黑" panose="020B0503020204020204" pitchFamily="34" charset="-122"/>
                <a:sym typeface="+mn-ea"/>
              </a:rPr>
              <a:t>PPT</a:t>
            </a:r>
            <a:r>
              <a:rPr lang="zh-CN" altLang="en-US" sz="300" dirty="0">
                <a:solidFill>
                  <a:schemeClr val="bg1"/>
                </a:solidFill>
                <a:latin typeface="微软雅黑" panose="020B0503020204020204" pitchFamily="34" charset="-122"/>
                <a:ea typeface="微软雅黑" panose="020B0503020204020204" pitchFamily="34" charset="-122"/>
                <a:sym typeface="+mn-ea"/>
              </a:rPr>
              <a:t>作品，为了您和包图网以及原创作者的利益，请勿复制、传播、销售，否则将承担法律责任！包图网将对作品进行维权，按照传播下载次数进行十倍的索取赔偿！</a:t>
            </a:r>
          </a:p>
          <a:p>
            <a:r>
              <a:rPr lang="en-US" altLang="zh-CN" sz="600" dirty="0">
                <a:solidFill>
                  <a:schemeClr val="bg1"/>
                </a:solidFill>
                <a:latin typeface="微软雅黑" panose="020B0503020204020204" pitchFamily="34" charset="-122"/>
                <a:ea typeface="微软雅黑" panose="020B0503020204020204" pitchFamily="34" charset="-122"/>
                <a:sym typeface="+mn-ea"/>
              </a:rPr>
              <a:t>ibaotu.com</a:t>
            </a:r>
          </a:p>
        </p:txBody>
      </p:sp>
      <p:sp>
        <p:nvSpPr>
          <p:cNvPr id="2" name="矩形 1">
            <a:extLst>
              <a:ext uri="{FF2B5EF4-FFF2-40B4-BE49-F238E27FC236}">
                <a16:creationId xmlns:a16="http://schemas.microsoft.com/office/drawing/2014/main" id="{6C1E988E-6AEB-4A98-BBDF-C8037CD64EAA}"/>
              </a:ext>
            </a:extLst>
          </p:cNvPr>
          <p:cNvSpPr/>
          <p:nvPr userDrawn="1"/>
        </p:nvSpPr>
        <p:spPr>
          <a:xfrm>
            <a:off x="0" y="0"/>
            <a:ext cx="12192000" cy="6858000"/>
          </a:xfrm>
          <a:prstGeom prst="rect">
            <a:avLst/>
          </a:prstGeom>
          <a:solidFill>
            <a:srgbClr val="0202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Lst>
  <mc:AlternateContent xmlns:mc="http://schemas.openxmlformats.org/markup-compatibility/2006">
    <mc:Choice xmlns:p14="http://schemas.microsoft.com/office/powerpoint/2010/main" Requires="p14">
      <p:transition p14:dur="0" advClick="0" advTm="3000"/>
    </mc:Choice>
    <mc:Fallback>
      <p:transition advClick="0" advTm="3000"/>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3.gif"/><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16.jpe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4.jpeg"/></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6.JPG"/></Relationships>
</file>

<file path=ppt/slides/_rels/slide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8.JPG"/></Relationships>
</file>

<file path=ppt/slides/_rels/slide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a:extLst>
              <a:ext uri="{FF2B5EF4-FFF2-40B4-BE49-F238E27FC236}">
                <a16:creationId xmlns:a16="http://schemas.microsoft.com/office/drawing/2014/main" id="{62E43FE1-868E-445E-864C-7A6FDFE4766A}"/>
              </a:ext>
            </a:extLst>
          </p:cNvPr>
          <p:cNvSpPr/>
          <p:nvPr/>
        </p:nvSpPr>
        <p:spPr>
          <a:xfrm>
            <a:off x="1411988" y="2204579"/>
            <a:ext cx="4419800" cy="1446550"/>
          </a:xfrm>
          <a:prstGeom prst="rect">
            <a:avLst/>
          </a:prstGeom>
        </p:spPr>
        <p:txBody>
          <a:bodyPr wrap="none">
            <a:spAutoFit/>
          </a:bodyPr>
          <a:lstStyle/>
          <a:p>
            <a:r>
              <a:rPr lang="en-US" altLang="zh-CN" sz="8800" dirty="0" err="1">
                <a:solidFill>
                  <a:srgbClr val="BE8944"/>
                </a:solidFill>
                <a:latin typeface="微软雅黑" panose="020B0503020204020204" pitchFamily="34" charset="-122"/>
                <a:ea typeface="微软雅黑" panose="020B0503020204020204" pitchFamily="34" charset="-122"/>
                <a:cs typeface="+mn-ea"/>
                <a:sym typeface="+mn-lt"/>
              </a:rPr>
              <a:t>OpView</a:t>
            </a:r>
            <a:endParaRPr lang="zh-CN" altLang="en-US" sz="4800" spc="300" dirty="0">
              <a:solidFill>
                <a:srgbClr val="BE8944"/>
              </a:solidFill>
              <a:latin typeface="微软雅黑" panose="020B0503020204020204" pitchFamily="34" charset="-122"/>
              <a:ea typeface="微软雅黑" panose="020B0503020204020204" pitchFamily="34" charset="-122"/>
              <a:cs typeface="+mn-ea"/>
              <a:sym typeface="+mn-lt"/>
            </a:endParaRPr>
          </a:p>
        </p:txBody>
      </p:sp>
      <p:sp>
        <p:nvSpPr>
          <p:cNvPr id="10" name="文本框 9">
            <a:extLst>
              <a:ext uri="{FF2B5EF4-FFF2-40B4-BE49-F238E27FC236}">
                <a16:creationId xmlns:a16="http://schemas.microsoft.com/office/drawing/2014/main" id="{E3A7F882-EDAD-47AC-BB92-03FEECA2E881}"/>
              </a:ext>
            </a:extLst>
          </p:cNvPr>
          <p:cNvSpPr txBox="1"/>
          <p:nvPr/>
        </p:nvSpPr>
        <p:spPr>
          <a:xfrm>
            <a:off x="1616363" y="4245503"/>
            <a:ext cx="3570208" cy="769441"/>
          </a:xfrm>
          <a:prstGeom prst="rect">
            <a:avLst/>
          </a:prstGeom>
          <a:noFill/>
        </p:spPr>
        <p:txBody>
          <a:bodyPr wrap="none" rtlCol="0">
            <a:spAutoFit/>
          </a:bodyPr>
          <a:lstStyle/>
          <a:p>
            <a:r>
              <a:rPr lang="zh-TW" altLang="en-US" sz="4400" dirty="0">
                <a:solidFill>
                  <a:srgbClr val="FFFFFF"/>
                </a:solidFill>
                <a:latin typeface="微软雅黑" panose="020B0503020204020204" pitchFamily="34" charset="-122"/>
                <a:ea typeface="微软雅黑" panose="020B0503020204020204" pitchFamily="34" charset="-122"/>
              </a:rPr>
              <a:t>惡靈古堡分析</a:t>
            </a:r>
            <a:endParaRPr lang="zh-CN" altLang="en-US" sz="4400" dirty="0">
              <a:solidFill>
                <a:srgbClr val="FFFFFF"/>
              </a:solidFill>
              <a:latin typeface="微软雅黑" panose="020B0503020204020204" pitchFamily="34" charset="-122"/>
              <a:ea typeface="微软雅黑" panose="020B0503020204020204" pitchFamily="34" charset="-122"/>
            </a:endParaRPr>
          </a:p>
        </p:txBody>
      </p:sp>
      <p:sp>
        <p:nvSpPr>
          <p:cNvPr id="12" name="矩形 11">
            <a:extLst>
              <a:ext uri="{FF2B5EF4-FFF2-40B4-BE49-F238E27FC236}">
                <a16:creationId xmlns:a16="http://schemas.microsoft.com/office/drawing/2014/main" id="{EC52B08D-EC95-43E3-ADDF-90890DFE66FE}"/>
              </a:ext>
            </a:extLst>
          </p:cNvPr>
          <p:cNvSpPr/>
          <p:nvPr/>
        </p:nvSpPr>
        <p:spPr>
          <a:xfrm>
            <a:off x="1664156" y="1557027"/>
            <a:ext cx="1313180" cy="338554"/>
          </a:xfrm>
          <a:prstGeom prst="rect">
            <a:avLst/>
          </a:prstGeom>
        </p:spPr>
        <p:txBody>
          <a:bodyPr wrap="none">
            <a:spAutoFit/>
          </a:bodyPr>
          <a:lstStyle/>
          <a:p>
            <a:r>
              <a:rPr lang="zh-TW" altLang="en-US" sz="1600" spc="600" dirty="0">
                <a:solidFill>
                  <a:schemeClr val="bg1"/>
                </a:solidFill>
                <a:latin typeface="微软雅黑" panose="020B0503020204020204" pitchFamily="34" charset="-122"/>
                <a:ea typeface="微软雅黑" panose="020B0503020204020204" pitchFamily="34" charset="-122"/>
                <a:cs typeface="+mn-ea"/>
                <a:sym typeface="+mn-lt"/>
              </a:rPr>
              <a:t>測試分析</a:t>
            </a:r>
            <a:endParaRPr lang="zh-CN" altLang="en-US" sz="1600" spc="600" dirty="0">
              <a:solidFill>
                <a:schemeClr val="bg1"/>
              </a:solidFill>
              <a:latin typeface="微软雅黑" panose="020B0503020204020204" pitchFamily="34" charset="-122"/>
              <a:ea typeface="微软雅黑" panose="020B0503020204020204" pitchFamily="34" charset="-122"/>
              <a:cs typeface="+mn-ea"/>
              <a:sym typeface="+mn-lt"/>
            </a:endParaRPr>
          </a:p>
        </p:txBody>
      </p:sp>
      <p:grpSp>
        <p:nvGrpSpPr>
          <p:cNvPr id="4" name="组合 3">
            <a:extLst>
              <a:ext uri="{FF2B5EF4-FFF2-40B4-BE49-F238E27FC236}">
                <a16:creationId xmlns:a16="http://schemas.microsoft.com/office/drawing/2014/main" id="{C98711D7-9B87-4771-909E-AE98C343392F}"/>
              </a:ext>
            </a:extLst>
          </p:cNvPr>
          <p:cNvGrpSpPr/>
          <p:nvPr/>
        </p:nvGrpSpPr>
        <p:grpSpPr>
          <a:xfrm>
            <a:off x="951343" y="1726304"/>
            <a:ext cx="5364622" cy="3288640"/>
            <a:chOff x="1034470" y="1698595"/>
            <a:chExt cx="5364622" cy="3288640"/>
          </a:xfrm>
        </p:grpSpPr>
        <p:sp>
          <p:nvSpPr>
            <p:cNvPr id="8" name="L 形 7">
              <a:extLst>
                <a:ext uri="{FF2B5EF4-FFF2-40B4-BE49-F238E27FC236}">
                  <a16:creationId xmlns:a16="http://schemas.microsoft.com/office/drawing/2014/main" id="{434C7E97-ED1F-41D5-BA11-EC552E07406B}"/>
                </a:ext>
              </a:extLst>
            </p:cNvPr>
            <p:cNvSpPr/>
            <p:nvPr/>
          </p:nvSpPr>
          <p:spPr>
            <a:xfrm flipV="1">
              <a:off x="1034470" y="1698595"/>
              <a:ext cx="463439" cy="3288640"/>
            </a:xfrm>
            <a:prstGeom prst="corner">
              <a:avLst>
                <a:gd name="adj1" fmla="val 8981"/>
                <a:gd name="adj2" fmla="val 9615"/>
              </a:avLst>
            </a:prstGeom>
            <a:solidFill>
              <a:srgbClr val="BE89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L 形 10">
              <a:extLst>
                <a:ext uri="{FF2B5EF4-FFF2-40B4-BE49-F238E27FC236}">
                  <a16:creationId xmlns:a16="http://schemas.microsoft.com/office/drawing/2014/main" id="{FBA0AA44-BCD2-42FD-94D3-D7B21AF8AC3A}"/>
                </a:ext>
              </a:extLst>
            </p:cNvPr>
            <p:cNvSpPr/>
            <p:nvPr/>
          </p:nvSpPr>
          <p:spPr>
            <a:xfrm flipH="1">
              <a:off x="5935653" y="1698595"/>
              <a:ext cx="463439" cy="3288640"/>
            </a:xfrm>
            <a:prstGeom prst="corner">
              <a:avLst>
                <a:gd name="adj1" fmla="val 8981"/>
                <a:gd name="adj2" fmla="val 9615"/>
              </a:avLst>
            </a:prstGeom>
            <a:solidFill>
              <a:srgbClr val="BE89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3" name="矩形 12">
            <a:extLst>
              <a:ext uri="{FF2B5EF4-FFF2-40B4-BE49-F238E27FC236}">
                <a16:creationId xmlns:a16="http://schemas.microsoft.com/office/drawing/2014/main" id="{5109DF47-3675-47A3-8EEF-DC4CAEBE119F}"/>
              </a:ext>
            </a:extLst>
          </p:cNvPr>
          <p:cNvSpPr/>
          <p:nvPr/>
        </p:nvSpPr>
        <p:spPr>
          <a:xfrm>
            <a:off x="5580474" y="6290136"/>
            <a:ext cx="1031051" cy="338554"/>
          </a:xfrm>
          <a:prstGeom prst="rect">
            <a:avLst/>
          </a:prstGeom>
        </p:spPr>
        <p:txBody>
          <a:bodyPr wrap="none">
            <a:spAutoFit/>
          </a:bodyPr>
          <a:lstStyle/>
          <a:p>
            <a:r>
              <a:rPr lang="zh-TW" altLang="en-US" sz="1600" spc="600" dirty="0">
                <a:solidFill>
                  <a:schemeClr val="bg1"/>
                </a:solidFill>
                <a:latin typeface="微软雅黑" panose="020B0503020204020204" pitchFamily="34" charset="-122"/>
                <a:ea typeface="微软雅黑" panose="020B0503020204020204" pitchFamily="34" charset="-122"/>
                <a:cs typeface="+mn-ea"/>
                <a:sym typeface="+mn-lt"/>
              </a:rPr>
              <a:t>劉子睿</a:t>
            </a:r>
            <a:endParaRPr lang="zh-CN" altLang="en-US" sz="1600" spc="600" dirty="0">
              <a:solidFill>
                <a:schemeClr val="bg1"/>
              </a:solidFill>
              <a:latin typeface="微软雅黑" panose="020B0503020204020204" pitchFamily="34" charset="-122"/>
              <a:ea typeface="微软雅黑" panose="020B0503020204020204" pitchFamily="34" charset="-122"/>
              <a:cs typeface="+mn-ea"/>
              <a:sym typeface="+mn-lt"/>
            </a:endParaRPr>
          </a:p>
        </p:txBody>
      </p:sp>
      <p:pic>
        <p:nvPicPr>
          <p:cNvPr id="3" name="圖片 2">
            <a:extLst>
              <a:ext uri="{FF2B5EF4-FFF2-40B4-BE49-F238E27FC236}">
                <a16:creationId xmlns:a16="http://schemas.microsoft.com/office/drawing/2014/main" id="{9A33D646-480A-4140-8FAD-ED2088E5323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52565" y="0"/>
            <a:ext cx="5143500" cy="6858000"/>
          </a:xfrm>
          <a:prstGeom prst="rect">
            <a:avLst/>
          </a:prstGeom>
        </p:spPr>
      </p:pic>
    </p:spTree>
    <p:extLst>
      <p:ext uri="{BB962C8B-B14F-4D97-AF65-F5344CB8AC3E}">
        <p14:creationId xmlns:p14="http://schemas.microsoft.com/office/powerpoint/2010/main" val="2023006661"/>
      </p:ext>
    </p:extLst>
  </p:cSld>
  <p:clrMapOvr>
    <a:masterClrMapping/>
  </p:clrMapOvr>
  <mc:AlternateContent xmlns:mc="http://schemas.openxmlformats.org/markup-compatibility/2006">
    <mc:Choice xmlns:p14="http://schemas.microsoft.com/office/powerpoint/2010/main" Requires="p14">
      <p:transition p14:dur="0" advClick="0" advTm="3000"/>
    </mc:Choice>
    <mc:Fallback>
      <p:transition advClick="0" advTm="300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a:extLst>
              <a:ext uri="{FF2B5EF4-FFF2-40B4-BE49-F238E27FC236}">
                <a16:creationId xmlns:a16="http://schemas.microsoft.com/office/drawing/2014/main" id="{FE86AFD6-5AE7-415F-BFE6-3FC616AAA58D}"/>
              </a:ext>
            </a:extLst>
          </p:cNvPr>
          <p:cNvGrpSpPr/>
          <p:nvPr/>
        </p:nvGrpSpPr>
        <p:grpSpPr>
          <a:xfrm>
            <a:off x="633879" y="603295"/>
            <a:ext cx="2909310" cy="498317"/>
            <a:chOff x="633879" y="603295"/>
            <a:chExt cx="2909310" cy="498317"/>
          </a:xfrm>
        </p:grpSpPr>
        <p:grpSp>
          <p:nvGrpSpPr>
            <p:cNvPr id="2" name="组合 1">
              <a:extLst>
                <a:ext uri="{FF2B5EF4-FFF2-40B4-BE49-F238E27FC236}">
                  <a16:creationId xmlns:a16="http://schemas.microsoft.com/office/drawing/2014/main" id="{2904E4E9-BEC3-4D6B-9E8C-AC8069588754}"/>
                </a:ext>
              </a:extLst>
            </p:cNvPr>
            <p:cNvGrpSpPr/>
            <p:nvPr/>
          </p:nvGrpSpPr>
          <p:grpSpPr>
            <a:xfrm>
              <a:off x="633879" y="603299"/>
              <a:ext cx="2653357" cy="498313"/>
              <a:chOff x="4550342" y="2918781"/>
              <a:chExt cx="2985301" cy="560654"/>
            </a:xfrm>
          </p:grpSpPr>
          <p:sp>
            <p:nvSpPr>
              <p:cNvPr id="3" name="L 形 2">
                <a:extLst>
                  <a:ext uri="{FF2B5EF4-FFF2-40B4-BE49-F238E27FC236}">
                    <a16:creationId xmlns:a16="http://schemas.microsoft.com/office/drawing/2014/main" id="{0E02624A-DDA4-4CB3-A166-6D1D9DC32C5A}"/>
                  </a:ext>
                </a:extLst>
              </p:cNvPr>
              <p:cNvSpPr/>
              <p:nvPr/>
            </p:nvSpPr>
            <p:spPr>
              <a:xfrm flipV="1">
                <a:off x="4550342" y="2918781"/>
                <a:ext cx="192531" cy="560654"/>
              </a:xfrm>
              <a:prstGeom prst="corner">
                <a:avLst>
                  <a:gd name="adj1" fmla="val 8981"/>
                  <a:gd name="adj2" fmla="val 9615"/>
                </a:avLst>
              </a:prstGeom>
              <a:solidFill>
                <a:srgbClr val="BE89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4" name="文本框 3">
                <a:extLst>
                  <a:ext uri="{FF2B5EF4-FFF2-40B4-BE49-F238E27FC236}">
                    <a16:creationId xmlns:a16="http://schemas.microsoft.com/office/drawing/2014/main" id="{95DF78FB-0936-4A4A-A8A3-761B03EBB201}"/>
                  </a:ext>
                </a:extLst>
              </p:cNvPr>
              <p:cNvSpPr txBox="1"/>
              <p:nvPr/>
            </p:nvSpPr>
            <p:spPr>
              <a:xfrm>
                <a:off x="4811715" y="2987815"/>
                <a:ext cx="2723928" cy="380909"/>
              </a:xfrm>
              <a:prstGeom prst="rect">
                <a:avLst/>
              </a:prstGeom>
              <a:noFill/>
            </p:spPr>
            <p:txBody>
              <a:bodyPr wrap="none" rtlCol="0">
                <a:spAutoFit/>
              </a:bodyPr>
              <a:lstStyle/>
              <a:p>
                <a:r>
                  <a:rPr lang="en-US" altLang="zh-CN" sz="1600" spc="600" dirty="0">
                    <a:solidFill>
                      <a:srgbClr val="FFFFFF"/>
                    </a:solidFill>
                    <a:latin typeface="微软雅黑" panose="020B0503020204020204" pitchFamily="34" charset="-122"/>
                    <a:ea typeface="微软雅黑" panose="020B0503020204020204" pitchFamily="34" charset="-122"/>
                  </a:rPr>
                  <a:t>Resident </a:t>
                </a:r>
                <a:r>
                  <a:rPr lang="en-US" altLang="zh-CN" sz="1600" spc="600" dirty="0">
                    <a:solidFill>
                      <a:srgbClr val="BE8944"/>
                    </a:solidFill>
                    <a:latin typeface="微软雅黑" panose="020B0503020204020204" pitchFamily="34" charset="-122"/>
                    <a:ea typeface="微软雅黑" panose="020B0503020204020204" pitchFamily="34" charset="-122"/>
                  </a:rPr>
                  <a:t>Evil</a:t>
                </a:r>
                <a:endParaRPr lang="zh-CN" altLang="en-US" sz="1600" spc="600" dirty="0">
                  <a:solidFill>
                    <a:srgbClr val="BE8944"/>
                  </a:solidFill>
                  <a:latin typeface="微软雅黑" panose="020B0503020204020204" pitchFamily="34" charset="-122"/>
                  <a:ea typeface="微软雅黑" panose="020B0503020204020204" pitchFamily="34" charset="-122"/>
                </a:endParaRPr>
              </a:p>
            </p:txBody>
          </p:sp>
        </p:grpSp>
        <p:sp>
          <p:nvSpPr>
            <p:cNvPr id="6" name="L 形 5">
              <a:extLst>
                <a:ext uri="{FF2B5EF4-FFF2-40B4-BE49-F238E27FC236}">
                  <a16:creationId xmlns:a16="http://schemas.microsoft.com/office/drawing/2014/main" id="{9BFA2DBF-E3BF-4200-A70A-ADA274345EBD}"/>
                </a:ext>
              </a:extLst>
            </p:cNvPr>
            <p:cNvSpPr/>
            <p:nvPr/>
          </p:nvSpPr>
          <p:spPr>
            <a:xfrm flipH="1">
              <a:off x="3372066" y="603295"/>
              <a:ext cx="171123" cy="498313"/>
            </a:xfrm>
            <a:prstGeom prst="corner">
              <a:avLst>
                <a:gd name="adj1" fmla="val 8981"/>
                <a:gd name="adj2" fmla="val 9615"/>
              </a:avLst>
            </a:prstGeom>
            <a:solidFill>
              <a:srgbClr val="BE89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grpSp>
      <p:sp>
        <p:nvSpPr>
          <p:cNvPr id="28" name="文本框 3">
            <a:extLst>
              <a:ext uri="{FF2B5EF4-FFF2-40B4-BE49-F238E27FC236}">
                <a16:creationId xmlns:a16="http://schemas.microsoft.com/office/drawing/2014/main" id="{7F457CB4-9607-4EDA-B3F0-87D98C2DD709}"/>
              </a:ext>
            </a:extLst>
          </p:cNvPr>
          <p:cNvSpPr txBox="1"/>
          <p:nvPr/>
        </p:nvSpPr>
        <p:spPr>
          <a:xfrm>
            <a:off x="3628019" y="510768"/>
            <a:ext cx="2694327" cy="646331"/>
          </a:xfrm>
          <a:prstGeom prst="rect">
            <a:avLst/>
          </a:prstGeom>
          <a:noFill/>
        </p:spPr>
        <p:txBody>
          <a:bodyPr wrap="none" rtlCol="0">
            <a:spAutoFit/>
          </a:bodyPr>
          <a:lstStyle/>
          <a:p>
            <a:r>
              <a:rPr lang="en-US" altLang="zh-CN" sz="3600" spc="600" dirty="0" err="1">
                <a:solidFill>
                  <a:srgbClr val="FFFFFF"/>
                </a:solidFill>
                <a:latin typeface="微软雅黑" panose="020B0503020204020204" pitchFamily="34" charset="-122"/>
                <a:ea typeface="微软雅黑" panose="020B0503020204020204" pitchFamily="34" charset="-122"/>
              </a:rPr>
              <a:t>steamDB</a:t>
            </a:r>
            <a:endParaRPr lang="en-US" altLang="zh-CN" sz="3600" spc="600" dirty="0">
              <a:solidFill>
                <a:srgbClr val="FFFFFF"/>
              </a:solidFill>
              <a:latin typeface="微软雅黑" panose="020B0503020204020204" pitchFamily="34" charset="-122"/>
              <a:ea typeface="微软雅黑" panose="020B0503020204020204" pitchFamily="34" charset="-122"/>
            </a:endParaRPr>
          </a:p>
        </p:txBody>
      </p:sp>
      <p:pic>
        <p:nvPicPr>
          <p:cNvPr id="16" name="slide2" descr="工作表 1">
            <a:extLst>
              <a:ext uri="{FF2B5EF4-FFF2-40B4-BE49-F238E27FC236}">
                <a16:creationId xmlns:a16="http://schemas.microsoft.com/office/drawing/2014/main" id="{14F2ADE5-AD70-4ABF-8955-A8A418A9C783}"/>
              </a:ext>
            </a:extLst>
          </p:cNvPr>
          <p:cNvPicPr>
            <a:picLocks noChangeAspect="1"/>
          </p:cNvPicPr>
          <p:nvPr/>
        </p:nvPicPr>
        <p:blipFill rotWithShape="1">
          <a:blip r:embed="rId3">
            <a:extLst>
              <a:ext uri="{28A0092B-C50C-407E-A947-70E740481C1C}">
                <a14:useLocalDpi xmlns:a14="http://schemas.microsoft.com/office/drawing/2010/main" val="0"/>
              </a:ext>
            </a:extLst>
          </a:blip>
          <a:srcRect t="5138"/>
          <a:stretch/>
        </p:blipFill>
        <p:spPr>
          <a:xfrm>
            <a:off x="633879" y="1277776"/>
            <a:ext cx="7452881" cy="5374558"/>
          </a:xfrm>
          <a:prstGeom prst="rect">
            <a:avLst/>
          </a:prstGeom>
        </p:spPr>
      </p:pic>
      <p:sp>
        <p:nvSpPr>
          <p:cNvPr id="17" name="文本框 6">
            <a:extLst>
              <a:ext uri="{FF2B5EF4-FFF2-40B4-BE49-F238E27FC236}">
                <a16:creationId xmlns:a16="http://schemas.microsoft.com/office/drawing/2014/main" id="{B69B1EA5-D806-4100-8BDF-8E9A6C7B1600}"/>
              </a:ext>
            </a:extLst>
          </p:cNvPr>
          <p:cNvSpPr txBox="1"/>
          <p:nvPr/>
        </p:nvSpPr>
        <p:spPr>
          <a:xfrm>
            <a:off x="10027497" y="6498445"/>
            <a:ext cx="2164503" cy="307777"/>
          </a:xfrm>
          <a:prstGeom prst="rect">
            <a:avLst/>
          </a:prstGeom>
          <a:noFill/>
        </p:spPr>
        <p:txBody>
          <a:bodyPr wrap="none" rtlCol="0">
            <a:spAutoFit/>
          </a:bodyPr>
          <a:lstStyle/>
          <a:p>
            <a:r>
              <a:rPr lang="zh-TW" altLang="en-US" sz="1400" spc="300" dirty="0">
                <a:solidFill>
                  <a:srgbClr val="FFFFFF"/>
                </a:solidFill>
                <a:latin typeface="微軟正黑體" panose="020B0604030504040204" pitchFamily="34" charset="-120"/>
                <a:ea typeface="微軟正黑體" panose="020B0604030504040204" pitchFamily="34" charset="-120"/>
              </a:rPr>
              <a:t>資料來源</a:t>
            </a:r>
            <a:r>
              <a:rPr lang="en-US" altLang="zh-TW" sz="1400" spc="300" dirty="0">
                <a:solidFill>
                  <a:srgbClr val="FFFFFF"/>
                </a:solidFill>
                <a:latin typeface="微軟正黑體" panose="020B0604030504040204" pitchFamily="34" charset="-120"/>
                <a:ea typeface="微軟正黑體" panose="020B0604030504040204" pitchFamily="34" charset="-120"/>
              </a:rPr>
              <a:t>:</a:t>
            </a:r>
            <a:r>
              <a:rPr lang="en-US" altLang="zh-TW" sz="1400" spc="300" dirty="0" err="1">
                <a:solidFill>
                  <a:srgbClr val="FFFFFF"/>
                </a:solidFill>
                <a:latin typeface="微軟正黑體" panose="020B0604030504040204" pitchFamily="34" charset="-120"/>
                <a:ea typeface="微軟正黑體" panose="020B0604030504040204" pitchFamily="34" charset="-120"/>
              </a:rPr>
              <a:t>steamDB</a:t>
            </a:r>
            <a:endParaRPr lang="en-US" altLang="zh-CN" sz="1400" spc="300" dirty="0">
              <a:solidFill>
                <a:srgbClr val="FFFFFF"/>
              </a:solidFill>
              <a:latin typeface="微軟正黑體" panose="020B0604030504040204" pitchFamily="34" charset="-120"/>
              <a:ea typeface="微軟正黑體" panose="020B0604030504040204" pitchFamily="34" charset="-120"/>
            </a:endParaRPr>
          </a:p>
        </p:txBody>
      </p:sp>
      <p:sp>
        <p:nvSpPr>
          <p:cNvPr id="18" name="文本框 6">
            <a:extLst>
              <a:ext uri="{FF2B5EF4-FFF2-40B4-BE49-F238E27FC236}">
                <a16:creationId xmlns:a16="http://schemas.microsoft.com/office/drawing/2014/main" id="{72F5F4A2-66B6-4233-8BA5-D6E0950B7CBE}"/>
              </a:ext>
            </a:extLst>
          </p:cNvPr>
          <p:cNvSpPr txBox="1"/>
          <p:nvPr/>
        </p:nvSpPr>
        <p:spPr>
          <a:xfrm>
            <a:off x="8322674" y="1277776"/>
            <a:ext cx="3653016" cy="2585323"/>
          </a:xfrm>
          <a:prstGeom prst="rect">
            <a:avLst/>
          </a:prstGeom>
          <a:noFill/>
        </p:spPr>
        <p:txBody>
          <a:bodyPr wrap="square" rtlCol="0">
            <a:spAutoFit/>
          </a:bodyPr>
          <a:lstStyle/>
          <a:p>
            <a:r>
              <a:rPr lang="en-US" altLang="zh-CN" b="1" spc="300" dirty="0" err="1">
                <a:solidFill>
                  <a:srgbClr val="FFFFFF"/>
                </a:solidFill>
                <a:latin typeface="微軟正黑體" panose="020B0604030504040204" pitchFamily="34" charset="-120"/>
                <a:ea typeface="微軟正黑體" panose="020B0604030504040204" pitchFamily="34" charset="-120"/>
              </a:rPr>
              <a:t>steamDB</a:t>
            </a:r>
            <a:r>
              <a:rPr lang="zh-TW" altLang="en-US" b="1" spc="300" dirty="0">
                <a:solidFill>
                  <a:srgbClr val="FFFFFF"/>
                </a:solidFill>
                <a:latin typeface="微軟正黑體" panose="020B0604030504040204" pitchFamily="34" charset="-120"/>
                <a:ea typeface="微軟正黑體" panose="020B0604030504040204" pitchFamily="34" charset="-120"/>
              </a:rPr>
              <a:t>給了我一個</a:t>
            </a:r>
            <a:r>
              <a:rPr lang="zh-TW" altLang="en-US" b="1" spc="300" dirty="0">
                <a:solidFill>
                  <a:srgbClr val="BE8944"/>
                </a:solidFill>
                <a:latin typeface="微軟正黑體" panose="020B0604030504040204" pitchFamily="34" charset="-120"/>
                <a:ea typeface="微軟正黑體" panose="020B0604030504040204" pitchFamily="34" charset="-120"/>
              </a:rPr>
              <a:t>很不一樣</a:t>
            </a:r>
            <a:r>
              <a:rPr lang="zh-TW" altLang="en-US" b="1" spc="300" dirty="0">
                <a:solidFill>
                  <a:srgbClr val="FFFFFF"/>
                </a:solidFill>
                <a:latin typeface="微軟正黑體" panose="020B0604030504040204" pitchFamily="34" charset="-120"/>
                <a:ea typeface="微軟正黑體" panose="020B0604030504040204" pitchFamily="34" charset="-120"/>
              </a:rPr>
              <a:t>的資料結果</a:t>
            </a:r>
            <a:endParaRPr lang="en-US" altLang="zh-TW" b="1" spc="300" dirty="0">
              <a:solidFill>
                <a:srgbClr val="FFFFFF"/>
              </a:solidFill>
              <a:latin typeface="微軟正黑體" panose="020B0604030504040204" pitchFamily="34" charset="-120"/>
              <a:ea typeface="微軟正黑體" panose="020B0604030504040204" pitchFamily="34" charset="-120"/>
            </a:endParaRPr>
          </a:p>
          <a:p>
            <a:endParaRPr lang="en-US" altLang="zh-CN" b="1" spc="300" dirty="0">
              <a:solidFill>
                <a:srgbClr val="FFFFFF"/>
              </a:solidFill>
              <a:latin typeface="微軟正黑體" panose="020B0604030504040204" pitchFamily="34" charset="-120"/>
              <a:ea typeface="微軟正黑體" panose="020B0604030504040204" pitchFamily="34" charset="-120"/>
            </a:endParaRPr>
          </a:p>
          <a:p>
            <a:endParaRPr lang="en-US" altLang="zh-CN" b="1" spc="300" dirty="0">
              <a:solidFill>
                <a:srgbClr val="FFFFFF"/>
              </a:solidFill>
              <a:latin typeface="微軟正黑體" panose="020B0604030504040204" pitchFamily="34" charset="-120"/>
              <a:ea typeface="微軟正黑體" panose="020B0604030504040204" pitchFamily="34" charset="-120"/>
            </a:endParaRPr>
          </a:p>
          <a:p>
            <a:endParaRPr lang="en-US" altLang="zh-CN" b="1" spc="300" dirty="0">
              <a:solidFill>
                <a:srgbClr val="FFFFFF"/>
              </a:solidFill>
              <a:latin typeface="微軟正黑體" panose="020B0604030504040204" pitchFamily="34" charset="-120"/>
              <a:ea typeface="微軟正黑體" panose="020B0604030504040204" pitchFamily="34" charset="-120"/>
            </a:endParaRPr>
          </a:p>
          <a:p>
            <a:r>
              <a:rPr lang="zh-TW" altLang="en-US" b="1" spc="300" dirty="0">
                <a:solidFill>
                  <a:srgbClr val="FFFFFF"/>
                </a:solidFill>
                <a:latin typeface="微軟正黑體" panose="020B0604030504040204" pitchFamily="34" charset="-120"/>
                <a:ea typeface="微軟正黑體" panose="020B0604030504040204" pitchFamily="34" charset="-120"/>
              </a:rPr>
              <a:t>二代重製版才是</a:t>
            </a:r>
            <a:r>
              <a:rPr lang="zh-TW" altLang="en-US" b="1" spc="300" dirty="0">
                <a:solidFill>
                  <a:srgbClr val="BE8944"/>
                </a:solidFill>
                <a:latin typeface="微軟正黑體" panose="020B0604030504040204" pitchFamily="34" charset="-120"/>
                <a:ea typeface="微軟正黑體" panose="020B0604030504040204" pitchFamily="34" charset="-120"/>
              </a:rPr>
              <a:t>各項指標最好</a:t>
            </a:r>
            <a:r>
              <a:rPr lang="zh-TW" altLang="en-US" b="1" spc="300" dirty="0">
                <a:solidFill>
                  <a:srgbClr val="FFFFFF"/>
                </a:solidFill>
                <a:latin typeface="微軟正黑體" panose="020B0604030504040204" pitchFamily="34" charset="-120"/>
                <a:ea typeface="微軟正黑體" panose="020B0604030504040204" pitchFamily="34" charset="-120"/>
              </a:rPr>
              <a:t>的作品</a:t>
            </a:r>
            <a:endParaRPr lang="en-US" altLang="zh-TW" b="1" spc="300" dirty="0">
              <a:solidFill>
                <a:srgbClr val="FFFFFF"/>
              </a:solidFill>
              <a:latin typeface="微軟正黑體" panose="020B0604030504040204" pitchFamily="34" charset="-120"/>
              <a:ea typeface="微軟正黑體" panose="020B0604030504040204" pitchFamily="34" charset="-120"/>
            </a:endParaRPr>
          </a:p>
          <a:p>
            <a:endParaRPr lang="en-US" altLang="zh-CN" b="1" spc="300" dirty="0">
              <a:solidFill>
                <a:srgbClr val="FFFFFF"/>
              </a:solidFill>
              <a:latin typeface="微軟正黑體" panose="020B0604030504040204" pitchFamily="34" charset="-120"/>
              <a:ea typeface="微軟正黑體" panose="020B0604030504040204" pitchFamily="34" charset="-120"/>
            </a:endParaRPr>
          </a:p>
          <a:p>
            <a:r>
              <a:rPr lang="zh-TW" altLang="en-US" b="1" spc="300" dirty="0">
                <a:solidFill>
                  <a:srgbClr val="FFFFFF"/>
                </a:solidFill>
                <a:latin typeface="微軟正黑體" panose="020B0604030504040204" pitchFamily="34" charset="-120"/>
                <a:ea typeface="微軟正黑體" panose="020B0604030504040204" pitchFamily="34" charset="-120"/>
              </a:rPr>
              <a:t>三代重製版有</a:t>
            </a:r>
            <a:r>
              <a:rPr lang="zh-TW" altLang="en-US" b="1" spc="300" dirty="0">
                <a:solidFill>
                  <a:srgbClr val="BE8944"/>
                </a:solidFill>
                <a:latin typeface="微軟正黑體" panose="020B0604030504040204" pitchFamily="34" charset="-120"/>
                <a:ea typeface="微軟正黑體" panose="020B0604030504040204" pitchFamily="34" charset="-120"/>
              </a:rPr>
              <a:t>很大的檢討空間</a:t>
            </a:r>
            <a:endParaRPr lang="en-US" altLang="zh-CN" b="1" spc="300" dirty="0">
              <a:solidFill>
                <a:srgbClr val="BE8944"/>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58460189"/>
      </p:ext>
    </p:extLst>
  </p:cSld>
  <p:clrMapOvr>
    <a:masterClrMapping/>
  </p:clrMapOvr>
  <mc:AlternateContent xmlns:mc="http://schemas.openxmlformats.org/markup-compatibility/2006">
    <mc:Choice xmlns:p14="http://schemas.microsoft.com/office/powerpoint/2010/main" Requires="p14">
      <p:transition p14:dur="0" advClick="0" advTm="3000"/>
    </mc:Choice>
    <mc:Fallback>
      <p:transition advClick="0" advTm="300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a:extLst>
              <a:ext uri="{FF2B5EF4-FFF2-40B4-BE49-F238E27FC236}">
                <a16:creationId xmlns:a16="http://schemas.microsoft.com/office/drawing/2014/main" id="{FE86AFD6-5AE7-415F-BFE6-3FC616AAA58D}"/>
              </a:ext>
            </a:extLst>
          </p:cNvPr>
          <p:cNvGrpSpPr/>
          <p:nvPr/>
        </p:nvGrpSpPr>
        <p:grpSpPr>
          <a:xfrm>
            <a:off x="633879" y="603295"/>
            <a:ext cx="2909310" cy="498317"/>
            <a:chOff x="633879" y="603295"/>
            <a:chExt cx="2909310" cy="498317"/>
          </a:xfrm>
        </p:grpSpPr>
        <p:grpSp>
          <p:nvGrpSpPr>
            <p:cNvPr id="2" name="组合 1">
              <a:extLst>
                <a:ext uri="{FF2B5EF4-FFF2-40B4-BE49-F238E27FC236}">
                  <a16:creationId xmlns:a16="http://schemas.microsoft.com/office/drawing/2014/main" id="{2904E4E9-BEC3-4D6B-9E8C-AC8069588754}"/>
                </a:ext>
              </a:extLst>
            </p:cNvPr>
            <p:cNvGrpSpPr/>
            <p:nvPr/>
          </p:nvGrpSpPr>
          <p:grpSpPr>
            <a:xfrm>
              <a:off x="633879" y="603299"/>
              <a:ext cx="2653357" cy="498313"/>
              <a:chOff x="4550342" y="2918781"/>
              <a:chExt cx="2985301" cy="560654"/>
            </a:xfrm>
          </p:grpSpPr>
          <p:sp>
            <p:nvSpPr>
              <p:cNvPr id="3" name="L 形 2">
                <a:extLst>
                  <a:ext uri="{FF2B5EF4-FFF2-40B4-BE49-F238E27FC236}">
                    <a16:creationId xmlns:a16="http://schemas.microsoft.com/office/drawing/2014/main" id="{0E02624A-DDA4-4CB3-A166-6D1D9DC32C5A}"/>
                  </a:ext>
                </a:extLst>
              </p:cNvPr>
              <p:cNvSpPr/>
              <p:nvPr/>
            </p:nvSpPr>
            <p:spPr>
              <a:xfrm flipV="1">
                <a:off x="4550342" y="2918781"/>
                <a:ext cx="192531" cy="560654"/>
              </a:xfrm>
              <a:prstGeom prst="corner">
                <a:avLst>
                  <a:gd name="adj1" fmla="val 8981"/>
                  <a:gd name="adj2" fmla="val 9615"/>
                </a:avLst>
              </a:prstGeom>
              <a:solidFill>
                <a:srgbClr val="BE89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4" name="文本框 3">
                <a:extLst>
                  <a:ext uri="{FF2B5EF4-FFF2-40B4-BE49-F238E27FC236}">
                    <a16:creationId xmlns:a16="http://schemas.microsoft.com/office/drawing/2014/main" id="{95DF78FB-0936-4A4A-A8A3-761B03EBB201}"/>
                  </a:ext>
                </a:extLst>
              </p:cNvPr>
              <p:cNvSpPr txBox="1"/>
              <p:nvPr/>
            </p:nvSpPr>
            <p:spPr>
              <a:xfrm>
                <a:off x="4811715" y="2987815"/>
                <a:ext cx="2723928" cy="380909"/>
              </a:xfrm>
              <a:prstGeom prst="rect">
                <a:avLst/>
              </a:prstGeom>
              <a:noFill/>
            </p:spPr>
            <p:txBody>
              <a:bodyPr wrap="none" rtlCol="0">
                <a:spAutoFit/>
              </a:bodyPr>
              <a:lstStyle/>
              <a:p>
                <a:r>
                  <a:rPr lang="en-US" altLang="zh-CN" sz="1600" spc="600" dirty="0">
                    <a:solidFill>
                      <a:srgbClr val="FFFFFF"/>
                    </a:solidFill>
                    <a:latin typeface="微软雅黑" panose="020B0503020204020204" pitchFamily="34" charset="-122"/>
                    <a:ea typeface="微软雅黑" panose="020B0503020204020204" pitchFamily="34" charset="-122"/>
                  </a:rPr>
                  <a:t>Resident </a:t>
                </a:r>
                <a:r>
                  <a:rPr lang="en-US" altLang="zh-CN" sz="1600" spc="600" dirty="0">
                    <a:solidFill>
                      <a:srgbClr val="BE8944"/>
                    </a:solidFill>
                    <a:latin typeface="微软雅黑" panose="020B0503020204020204" pitchFamily="34" charset="-122"/>
                    <a:ea typeface="微软雅黑" panose="020B0503020204020204" pitchFamily="34" charset="-122"/>
                  </a:rPr>
                  <a:t>Evil</a:t>
                </a:r>
                <a:endParaRPr lang="zh-CN" altLang="en-US" sz="1600" spc="600" dirty="0">
                  <a:solidFill>
                    <a:srgbClr val="BE8944"/>
                  </a:solidFill>
                  <a:latin typeface="微软雅黑" panose="020B0503020204020204" pitchFamily="34" charset="-122"/>
                  <a:ea typeface="微软雅黑" panose="020B0503020204020204" pitchFamily="34" charset="-122"/>
                </a:endParaRPr>
              </a:p>
            </p:txBody>
          </p:sp>
        </p:grpSp>
        <p:sp>
          <p:nvSpPr>
            <p:cNvPr id="6" name="L 形 5">
              <a:extLst>
                <a:ext uri="{FF2B5EF4-FFF2-40B4-BE49-F238E27FC236}">
                  <a16:creationId xmlns:a16="http://schemas.microsoft.com/office/drawing/2014/main" id="{9BFA2DBF-E3BF-4200-A70A-ADA274345EBD}"/>
                </a:ext>
              </a:extLst>
            </p:cNvPr>
            <p:cNvSpPr/>
            <p:nvPr/>
          </p:nvSpPr>
          <p:spPr>
            <a:xfrm flipH="1">
              <a:off x="3372066" y="603295"/>
              <a:ext cx="171123" cy="498313"/>
            </a:xfrm>
            <a:prstGeom prst="corner">
              <a:avLst>
                <a:gd name="adj1" fmla="val 8981"/>
                <a:gd name="adj2" fmla="val 9615"/>
              </a:avLst>
            </a:prstGeom>
            <a:solidFill>
              <a:srgbClr val="BE89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grpSp>
      <p:sp>
        <p:nvSpPr>
          <p:cNvPr id="28" name="文本框 3">
            <a:extLst>
              <a:ext uri="{FF2B5EF4-FFF2-40B4-BE49-F238E27FC236}">
                <a16:creationId xmlns:a16="http://schemas.microsoft.com/office/drawing/2014/main" id="{7F457CB4-9607-4EDA-B3F0-87D98C2DD709}"/>
              </a:ext>
            </a:extLst>
          </p:cNvPr>
          <p:cNvSpPr txBox="1"/>
          <p:nvPr/>
        </p:nvSpPr>
        <p:spPr>
          <a:xfrm>
            <a:off x="3628019" y="510768"/>
            <a:ext cx="4152804" cy="646331"/>
          </a:xfrm>
          <a:prstGeom prst="rect">
            <a:avLst/>
          </a:prstGeom>
          <a:noFill/>
        </p:spPr>
        <p:txBody>
          <a:bodyPr wrap="none" rtlCol="0">
            <a:spAutoFit/>
          </a:bodyPr>
          <a:lstStyle/>
          <a:p>
            <a:r>
              <a:rPr lang="en-US" altLang="zh-CN" sz="3600" spc="600" dirty="0">
                <a:solidFill>
                  <a:srgbClr val="FFFFFF"/>
                </a:solidFill>
                <a:latin typeface="微软雅黑" panose="020B0503020204020204" pitchFamily="34" charset="-122"/>
                <a:ea typeface="微软雅黑" panose="020B0503020204020204" pitchFamily="34" charset="-122"/>
              </a:rPr>
              <a:t>What we </a:t>
            </a:r>
            <a:r>
              <a:rPr lang="en-US" altLang="zh-CN" sz="3600" spc="600" dirty="0">
                <a:solidFill>
                  <a:srgbClr val="BE8944"/>
                </a:solidFill>
                <a:latin typeface="微软雅黑" panose="020B0503020204020204" pitchFamily="34" charset="-122"/>
                <a:ea typeface="微软雅黑" panose="020B0503020204020204" pitchFamily="34" charset="-122"/>
              </a:rPr>
              <a:t>got</a:t>
            </a:r>
            <a:r>
              <a:rPr lang="en-US" altLang="zh-CN" sz="3600" spc="600" dirty="0">
                <a:solidFill>
                  <a:srgbClr val="FFFFFF"/>
                </a:solidFill>
                <a:latin typeface="微软雅黑" panose="020B0503020204020204" pitchFamily="34" charset="-122"/>
                <a:ea typeface="微软雅黑" panose="020B0503020204020204" pitchFamily="34" charset="-122"/>
              </a:rPr>
              <a:t>?</a:t>
            </a:r>
          </a:p>
        </p:txBody>
      </p:sp>
      <p:sp>
        <p:nvSpPr>
          <p:cNvPr id="18" name="文本框 6">
            <a:extLst>
              <a:ext uri="{FF2B5EF4-FFF2-40B4-BE49-F238E27FC236}">
                <a16:creationId xmlns:a16="http://schemas.microsoft.com/office/drawing/2014/main" id="{72F5F4A2-66B6-4233-8BA5-D6E0950B7CBE}"/>
              </a:ext>
            </a:extLst>
          </p:cNvPr>
          <p:cNvSpPr txBox="1"/>
          <p:nvPr/>
        </p:nvSpPr>
        <p:spPr>
          <a:xfrm>
            <a:off x="1520030" y="2459504"/>
            <a:ext cx="9151940" cy="1938992"/>
          </a:xfrm>
          <a:prstGeom prst="rect">
            <a:avLst/>
          </a:prstGeom>
          <a:noFill/>
        </p:spPr>
        <p:txBody>
          <a:bodyPr wrap="square" rtlCol="0">
            <a:spAutoFit/>
          </a:bodyPr>
          <a:lstStyle/>
          <a:p>
            <a:r>
              <a:rPr lang="zh-TW" altLang="en-US" sz="2400" b="1" spc="300" dirty="0">
                <a:solidFill>
                  <a:srgbClr val="FFFFFF"/>
                </a:solidFill>
                <a:latin typeface="微軟正黑體" panose="020B0604030504040204" pitchFamily="34" charset="-120"/>
                <a:ea typeface="微軟正黑體" panose="020B0604030504040204" pitchFamily="34" charset="-120"/>
              </a:rPr>
              <a:t>一、三代的成績的確有讓卡普空的團隊</a:t>
            </a:r>
            <a:r>
              <a:rPr lang="zh-TW" altLang="en-US" sz="2400" b="1" spc="300" dirty="0">
                <a:solidFill>
                  <a:srgbClr val="BE8944"/>
                </a:solidFill>
                <a:latin typeface="微軟正黑體" panose="020B0604030504040204" pitchFamily="34" charset="-120"/>
                <a:ea typeface="微軟正黑體" panose="020B0604030504040204" pitchFamily="34" charset="-120"/>
              </a:rPr>
              <a:t>重新端出了一盤好菜</a:t>
            </a:r>
            <a:r>
              <a:rPr lang="en-US" altLang="zh-TW" sz="2400" b="1" spc="300" dirty="0">
                <a:solidFill>
                  <a:srgbClr val="FFFFFF"/>
                </a:solidFill>
                <a:latin typeface="微軟正黑體" panose="020B0604030504040204" pitchFamily="34" charset="-120"/>
                <a:ea typeface="微軟正黑體" panose="020B0604030504040204" pitchFamily="34" charset="-120"/>
              </a:rPr>
              <a:t>(</a:t>
            </a:r>
            <a:r>
              <a:rPr lang="zh-TW" altLang="en-US" sz="2400" b="1" spc="300" dirty="0">
                <a:solidFill>
                  <a:srgbClr val="FFFFFF"/>
                </a:solidFill>
                <a:latin typeface="微軟正黑體" panose="020B0604030504040204" pitchFamily="34" charset="-120"/>
                <a:ea typeface="微軟正黑體" panose="020B0604030504040204" pitchFamily="34" charset="-120"/>
              </a:rPr>
              <a:t>八代</a:t>
            </a:r>
            <a:r>
              <a:rPr lang="en-US" altLang="zh-TW" sz="2400" b="1" spc="300" dirty="0">
                <a:solidFill>
                  <a:srgbClr val="FFFFFF"/>
                </a:solidFill>
                <a:latin typeface="微軟正黑體" panose="020B0604030504040204" pitchFamily="34" charset="-120"/>
                <a:ea typeface="微軟正黑體" panose="020B0604030504040204" pitchFamily="34" charset="-120"/>
              </a:rPr>
              <a:t>)</a:t>
            </a:r>
          </a:p>
          <a:p>
            <a:endParaRPr lang="en-US" altLang="zh-TW" sz="2400" b="1" spc="300" dirty="0">
              <a:solidFill>
                <a:srgbClr val="FFFFFF"/>
              </a:solidFill>
              <a:latin typeface="微軟正黑體" panose="020B0604030504040204" pitchFamily="34" charset="-120"/>
              <a:ea typeface="微軟正黑體" panose="020B0604030504040204" pitchFamily="34" charset="-120"/>
            </a:endParaRPr>
          </a:p>
          <a:p>
            <a:r>
              <a:rPr lang="zh-TW" altLang="en-US" sz="2400" b="1" spc="300" dirty="0">
                <a:solidFill>
                  <a:srgbClr val="FFFFFF"/>
                </a:solidFill>
                <a:latin typeface="微軟正黑體" panose="020B0604030504040204" pitchFamily="34" charset="-120"/>
                <a:ea typeface="微軟正黑體" panose="020B0604030504040204" pitchFamily="34" charset="-120"/>
              </a:rPr>
              <a:t>二、甚至是即將推出的四代重製版</a:t>
            </a:r>
            <a:r>
              <a:rPr lang="en-US" altLang="zh-TW" sz="2400" b="1" spc="300" dirty="0">
                <a:solidFill>
                  <a:srgbClr val="FFFFFF"/>
                </a:solidFill>
                <a:latin typeface="微軟正黑體" panose="020B0604030504040204" pitchFamily="34" charset="-120"/>
                <a:ea typeface="微軟正黑體" panose="020B0604030504040204" pitchFamily="34" charset="-120"/>
              </a:rPr>
              <a:t>,</a:t>
            </a:r>
            <a:r>
              <a:rPr lang="zh-TW" altLang="en-US" sz="2400" b="1" spc="300" dirty="0">
                <a:solidFill>
                  <a:srgbClr val="FFFFFF"/>
                </a:solidFill>
                <a:latin typeface="微軟正黑體" panose="020B0604030504040204" pitchFamily="34" charset="-120"/>
                <a:ea typeface="微軟正黑體" panose="020B0604030504040204" pitchFamily="34" charset="-120"/>
              </a:rPr>
              <a:t>也有跟八代</a:t>
            </a:r>
            <a:r>
              <a:rPr lang="zh-TW" altLang="en-US" sz="2400" b="1" spc="300" dirty="0">
                <a:solidFill>
                  <a:srgbClr val="BE8944"/>
                </a:solidFill>
                <a:latin typeface="微軟正黑體" panose="020B0604030504040204" pitchFamily="34" charset="-120"/>
                <a:ea typeface="微軟正黑體" panose="020B0604030504040204" pitchFamily="34" charset="-120"/>
              </a:rPr>
              <a:t>做出配合</a:t>
            </a:r>
            <a:r>
              <a:rPr lang="zh-TW" altLang="en-US" sz="2400" b="1" spc="300" dirty="0">
                <a:solidFill>
                  <a:srgbClr val="FFFFFF"/>
                </a:solidFill>
                <a:latin typeface="微軟正黑體" panose="020B0604030504040204" pitchFamily="34" charset="-120"/>
                <a:ea typeface="微軟正黑體" panose="020B0604030504040204" pitchFamily="34" charset="-120"/>
              </a:rPr>
              <a:t>並且擁有</a:t>
            </a:r>
            <a:r>
              <a:rPr lang="zh-TW" altLang="en-US" sz="2400" b="1" spc="300" dirty="0">
                <a:solidFill>
                  <a:srgbClr val="BE8944"/>
                </a:solidFill>
                <a:latin typeface="微軟正黑體" panose="020B0604030504040204" pitchFamily="34" charset="-120"/>
                <a:ea typeface="微軟正黑體" panose="020B0604030504040204" pitchFamily="34" charset="-120"/>
              </a:rPr>
              <a:t>漂亮的聲量成長率</a:t>
            </a:r>
            <a:endParaRPr lang="en-US" altLang="zh-TW" sz="2400" b="1" spc="300" dirty="0">
              <a:solidFill>
                <a:srgbClr val="BE8944"/>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651263587"/>
      </p:ext>
    </p:extLst>
  </p:cSld>
  <p:clrMapOvr>
    <a:masterClrMapping/>
  </p:clrMapOvr>
  <mc:AlternateContent xmlns:mc="http://schemas.openxmlformats.org/markup-compatibility/2006">
    <mc:Choice xmlns:p14="http://schemas.microsoft.com/office/powerpoint/2010/main" Requires="p14">
      <p:transition p14:dur="0" advClick="0" advTm="3000"/>
    </mc:Choice>
    <mc:Fallback>
      <p:transition advClick="0" advTm="300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a:extLst>
              <a:ext uri="{FF2B5EF4-FFF2-40B4-BE49-F238E27FC236}">
                <a16:creationId xmlns:a16="http://schemas.microsoft.com/office/drawing/2014/main" id="{FE86AFD6-5AE7-415F-BFE6-3FC616AAA58D}"/>
              </a:ext>
            </a:extLst>
          </p:cNvPr>
          <p:cNvGrpSpPr/>
          <p:nvPr/>
        </p:nvGrpSpPr>
        <p:grpSpPr>
          <a:xfrm>
            <a:off x="633879" y="603295"/>
            <a:ext cx="2909310" cy="498317"/>
            <a:chOff x="633879" y="603295"/>
            <a:chExt cx="2909310" cy="498317"/>
          </a:xfrm>
        </p:grpSpPr>
        <p:grpSp>
          <p:nvGrpSpPr>
            <p:cNvPr id="2" name="组合 1">
              <a:extLst>
                <a:ext uri="{FF2B5EF4-FFF2-40B4-BE49-F238E27FC236}">
                  <a16:creationId xmlns:a16="http://schemas.microsoft.com/office/drawing/2014/main" id="{2904E4E9-BEC3-4D6B-9E8C-AC8069588754}"/>
                </a:ext>
              </a:extLst>
            </p:cNvPr>
            <p:cNvGrpSpPr/>
            <p:nvPr/>
          </p:nvGrpSpPr>
          <p:grpSpPr>
            <a:xfrm>
              <a:off x="633879" y="603299"/>
              <a:ext cx="2653357" cy="498313"/>
              <a:chOff x="4550342" y="2918781"/>
              <a:chExt cx="2985301" cy="560654"/>
            </a:xfrm>
          </p:grpSpPr>
          <p:sp>
            <p:nvSpPr>
              <p:cNvPr id="3" name="L 形 2">
                <a:extLst>
                  <a:ext uri="{FF2B5EF4-FFF2-40B4-BE49-F238E27FC236}">
                    <a16:creationId xmlns:a16="http://schemas.microsoft.com/office/drawing/2014/main" id="{0E02624A-DDA4-4CB3-A166-6D1D9DC32C5A}"/>
                  </a:ext>
                </a:extLst>
              </p:cNvPr>
              <p:cNvSpPr/>
              <p:nvPr/>
            </p:nvSpPr>
            <p:spPr>
              <a:xfrm flipV="1">
                <a:off x="4550342" y="2918781"/>
                <a:ext cx="192531" cy="560654"/>
              </a:xfrm>
              <a:prstGeom prst="corner">
                <a:avLst>
                  <a:gd name="adj1" fmla="val 8981"/>
                  <a:gd name="adj2" fmla="val 9615"/>
                </a:avLst>
              </a:prstGeom>
              <a:solidFill>
                <a:srgbClr val="BE89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4" name="文本框 3">
                <a:extLst>
                  <a:ext uri="{FF2B5EF4-FFF2-40B4-BE49-F238E27FC236}">
                    <a16:creationId xmlns:a16="http://schemas.microsoft.com/office/drawing/2014/main" id="{95DF78FB-0936-4A4A-A8A3-761B03EBB201}"/>
                  </a:ext>
                </a:extLst>
              </p:cNvPr>
              <p:cNvSpPr txBox="1"/>
              <p:nvPr/>
            </p:nvSpPr>
            <p:spPr>
              <a:xfrm>
                <a:off x="4811715" y="2987815"/>
                <a:ext cx="2723928" cy="380909"/>
              </a:xfrm>
              <a:prstGeom prst="rect">
                <a:avLst/>
              </a:prstGeom>
              <a:noFill/>
            </p:spPr>
            <p:txBody>
              <a:bodyPr wrap="none" rtlCol="0">
                <a:spAutoFit/>
              </a:bodyPr>
              <a:lstStyle/>
              <a:p>
                <a:r>
                  <a:rPr lang="en-US" altLang="zh-CN" sz="1600" spc="600" dirty="0">
                    <a:solidFill>
                      <a:srgbClr val="FFFFFF"/>
                    </a:solidFill>
                    <a:latin typeface="微软雅黑" panose="020B0503020204020204" pitchFamily="34" charset="-122"/>
                    <a:ea typeface="微软雅黑" panose="020B0503020204020204" pitchFamily="34" charset="-122"/>
                  </a:rPr>
                  <a:t>Resident </a:t>
                </a:r>
                <a:r>
                  <a:rPr lang="en-US" altLang="zh-CN" sz="1600" spc="600" dirty="0">
                    <a:solidFill>
                      <a:srgbClr val="BE8944"/>
                    </a:solidFill>
                    <a:latin typeface="微软雅黑" panose="020B0503020204020204" pitchFamily="34" charset="-122"/>
                    <a:ea typeface="微软雅黑" panose="020B0503020204020204" pitchFamily="34" charset="-122"/>
                  </a:rPr>
                  <a:t>Evil</a:t>
                </a:r>
                <a:endParaRPr lang="zh-CN" altLang="en-US" sz="1600" spc="600" dirty="0">
                  <a:solidFill>
                    <a:srgbClr val="BE8944"/>
                  </a:solidFill>
                  <a:latin typeface="微软雅黑" panose="020B0503020204020204" pitchFamily="34" charset="-122"/>
                  <a:ea typeface="微软雅黑" panose="020B0503020204020204" pitchFamily="34" charset="-122"/>
                </a:endParaRPr>
              </a:p>
            </p:txBody>
          </p:sp>
        </p:grpSp>
        <p:sp>
          <p:nvSpPr>
            <p:cNvPr id="6" name="L 形 5">
              <a:extLst>
                <a:ext uri="{FF2B5EF4-FFF2-40B4-BE49-F238E27FC236}">
                  <a16:creationId xmlns:a16="http://schemas.microsoft.com/office/drawing/2014/main" id="{9BFA2DBF-E3BF-4200-A70A-ADA274345EBD}"/>
                </a:ext>
              </a:extLst>
            </p:cNvPr>
            <p:cNvSpPr/>
            <p:nvPr/>
          </p:nvSpPr>
          <p:spPr>
            <a:xfrm flipH="1">
              <a:off x="3372066" y="603295"/>
              <a:ext cx="171123" cy="498313"/>
            </a:xfrm>
            <a:prstGeom prst="corner">
              <a:avLst>
                <a:gd name="adj1" fmla="val 8981"/>
                <a:gd name="adj2" fmla="val 9615"/>
              </a:avLst>
            </a:prstGeom>
            <a:solidFill>
              <a:srgbClr val="BE89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grpSp>
      <p:sp>
        <p:nvSpPr>
          <p:cNvPr id="28" name="文本框 3">
            <a:extLst>
              <a:ext uri="{FF2B5EF4-FFF2-40B4-BE49-F238E27FC236}">
                <a16:creationId xmlns:a16="http://schemas.microsoft.com/office/drawing/2014/main" id="{7F457CB4-9607-4EDA-B3F0-87D98C2DD709}"/>
              </a:ext>
            </a:extLst>
          </p:cNvPr>
          <p:cNvSpPr txBox="1"/>
          <p:nvPr/>
        </p:nvSpPr>
        <p:spPr>
          <a:xfrm>
            <a:off x="3628019" y="510768"/>
            <a:ext cx="5032147" cy="646331"/>
          </a:xfrm>
          <a:prstGeom prst="rect">
            <a:avLst/>
          </a:prstGeom>
          <a:noFill/>
        </p:spPr>
        <p:txBody>
          <a:bodyPr wrap="none" rtlCol="0">
            <a:spAutoFit/>
          </a:bodyPr>
          <a:lstStyle/>
          <a:p>
            <a:r>
              <a:rPr lang="zh-TW" altLang="en-US" sz="3600" spc="600" dirty="0">
                <a:solidFill>
                  <a:srgbClr val="FFFFFF"/>
                </a:solidFill>
                <a:latin typeface="微软雅黑" panose="020B0503020204020204" pitchFamily="34" charset="-122"/>
                <a:ea typeface="微软雅黑" panose="020B0503020204020204" pitchFamily="34" charset="-122"/>
              </a:rPr>
              <a:t>為何沒有放熱門文章</a:t>
            </a:r>
            <a:endParaRPr lang="zh-CN" altLang="en-US" sz="3600" spc="600" dirty="0">
              <a:solidFill>
                <a:srgbClr val="FFFFFF"/>
              </a:solidFill>
              <a:latin typeface="微软雅黑" panose="020B0503020204020204" pitchFamily="34" charset="-122"/>
              <a:ea typeface="微软雅黑" panose="020B0503020204020204" pitchFamily="34" charset="-122"/>
            </a:endParaRPr>
          </a:p>
        </p:txBody>
      </p:sp>
      <p:sp>
        <p:nvSpPr>
          <p:cNvPr id="11" name="文本框 3">
            <a:extLst>
              <a:ext uri="{FF2B5EF4-FFF2-40B4-BE49-F238E27FC236}">
                <a16:creationId xmlns:a16="http://schemas.microsoft.com/office/drawing/2014/main" id="{A1259F76-5DF0-4CBC-8C4D-DD3B96CE899B}"/>
              </a:ext>
            </a:extLst>
          </p:cNvPr>
          <p:cNvSpPr txBox="1"/>
          <p:nvPr/>
        </p:nvSpPr>
        <p:spPr>
          <a:xfrm>
            <a:off x="5076081" y="2438053"/>
            <a:ext cx="6090952" cy="830997"/>
          </a:xfrm>
          <a:prstGeom prst="rect">
            <a:avLst/>
          </a:prstGeom>
          <a:noFill/>
        </p:spPr>
        <p:txBody>
          <a:bodyPr wrap="square" rtlCol="0">
            <a:spAutoFit/>
          </a:bodyPr>
          <a:lstStyle/>
          <a:p>
            <a:r>
              <a:rPr lang="zh-TW" altLang="en-US" sz="2400" spc="600" dirty="0">
                <a:latin typeface="微软雅黑" panose="020B0503020204020204" pitchFamily="34" charset="-122"/>
                <a:ea typeface="微软雅黑" panose="020B0503020204020204" pitchFamily="34" charset="-122"/>
              </a:rPr>
              <a:t>八代的推出並沒有很有效的帶起其他作品的聲量，或是不如預期</a:t>
            </a:r>
            <a:endParaRPr lang="zh-CN" altLang="en-US" sz="2400" spc="600" dirty="0">
              <a:latin typeface="微软雅黑" panose="020B0503020204020204" pitchFamily="34" charset="-122"/>
              <a:ea typeface="微软雅黑" panose="020B0503020204020204" pitchFamily="34" charset="-122"/>
            </a:endParaRPr>
          </a:p>
        </p:txBody>
      </p:sp>
      <p:pic>
        <p:nvPicPr>
          <p:cNvPr id="14" name="圖片 13">
            <a:extLst>
              <a:ext uri="{FF2B5EF4-FFF2-40B4-BE49-F238E27FC236}">
                <a16:creationId xmlns:a16="http://schemas.microsoft.com/office/drawing/2014/main" id="{AA8650EF-3D59-47D2-BFB6-0ED0499A67B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3368" y="1484495"/>
            <a:ext cx="11134733" cy="4031402"/>
          </a:xfrm>
          <a:prstGeom prst="rect">
            <a:avLst/>
          </a:prstGeom>
        </p:spPr>
      </p:pic>
    </p:spTree>
    <p:extLst>
      <p:ext uri="{BB962C8B-B14F-4D97-AF65-F5344CB8AC3E}">
        <p14:creationId xmlns:p14="http://schemas.microsoft.com/office/powerpoint/2010/main" val="2126425140"/>
      </p:ext>
    </p:extLst>
  </p:cSld>
  <p:clrMapOvr>
    <a:masterClrMapping/>
  </p:clrMapOvr>
  <mc:AlternateContent xmlns:mc="http://schemas.openxmlformats.org/markup-compatibility/2006">
    <mc:Choice xmlns:p14="http://schemas.microsoft.com/office/powerpoint/2010/main" Requires="p14">
      <p:transition p14:dur="0" advClick="0" advTm="3000"/>
    </mc:Choice>
    <mc:Fallback>
      <p:transition advClick="0" advTm="3000"/>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3968B0AD-3CBD-4F3A-B83A-4D1D2ADF6A46}"/>
              </a:ext>
            </a:extLst>
          </p:cNvPr>
          <p:cNvGrpSpPr/>
          <p:nvPr/>
        </p:nvGrpSpPr>
        <p:grpSpPr>
          <a:xfrm>
            <a:off x="2202785" y="2461916"/>
            <a:ext cx="7786430" cy="2226555"/>
            <a:chOff x="4590472" y="2843383"/>
            <a:chExt cx="3105781" cy="888108"/>
          </a:xfrm>
        </p:grpSpPr>
        <p:sp>
          <p:nvSpPr>
            <p:cNvPr id="3" name="L 形 2">
              <a:extLst>
                <a:ext uri="{FF2B5EF4-FFF2-40B4-BE49-F238E27FC236}">
                  <a16:creationId xmlns:a16="http://schemas.microsoft.com/office/drawing/2014/main" id="{99A02611-304F-471D-9E52-3D5ACC12E855}"/>
                </a:ext>
              </a:extLst>
            </p:cNvPr>
            <p:cNvSpPr/>
            <p:nvPr/>
          </p:nvSpPr>
          <p:spPr>
            <a:xfrm flipV="1">
              <a:off x="4590472" y="2843905"/>
              <a:ext cx="304802" cy="887586"/>
            </a:xfrm>
            <a:prstGeom prst="corner">
              <a:avLst>
                <a:gd name="adj1" fmla="val 8981"/>
                <a:gd name="adj2" fmla="val 9615"/>
              </a:avLst>
            </a:prstGeom>
            <a:solidFill>
              <a:srgbClr val="BE89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5400"/>
            </a:p>
          </p:txBody>
        </p:sp>
        <p:sp>
          <p:nvSpPr>
            <p:cNvPr id="4" name="文本框 3">
              <a:extLst>
                <a:ext uri="{FF2B5EF4-FFF2-40B4-BE49-F238E27FC236}">
                  <a16:creationId xmlns:a16="http://schemas.microsoft.com/office/drawing/2014/main" id="{32EA2760-7774-4D2B-BE9F-5EF409219F78}"/>
                </a:ext>
              </a:extLst>
            </p:cNvPr>
            <p:cNvSpPr txBox="1"/>
            <p:nvPr/>
          </p:nvSpPr>
          <p:spPr>
            <a:xfrm>
              <a:off x="4676280" y="3087721"/>
              <a:ext cx="3019973" cy="441947"/>
            </a:xfrm>
            <a:prstGeom prst="rect">
              <a:avLst/>
            </a:prstGeom>
            <a:noFill/>
          </p:spPr>
          <p:txBody>
            <a:bodyPr wrap="none" rtlCol="0">
              <a:spAutoFit/>
            </a:bodyPr>
            <a:lstStyle/>
            <a:p>
              <a:r>
                <a:rPr lang="zh-TW" altLang="en-US" sz="6600" spc="600" dirty="0">
                  <a:solidFill>
                    <a:srgbClr val="FFFFFF"/>
                  </a:solidFill>
                  <a:latin typeface="微软雅黑" panose="020B0503020204020204" pitchFamily="34" charset="-122"/>
                  <a:ea typeface="微软雅黑" panose="020B0503020204020204" pitchFamily="34" charset="-122"/>
                </a:rPr>
                <a:t>ＯｐＶｉｅｗ</a:t>
              </a:r>
              <a:r>
                <a:rPr lang="zh-TW" altLang="en-US" sz="6600" spc="600" dirty="0">
                  <a:solidFill>
                    <a:srgbClr val="BE8944"/>
                  </a:solidFill>
                  <a:latin typeface="微软雅黑" panose="020B0503020204020204" pitchFamily="34" charset="-122"/>
                  <a:ea typeface="微软雅黑" panose="020B0503020204020204" pitchFamily="34" charset="-122"/>
                </a:rPr>
                <a:t>感想</a:t>
              </a:r>
              <a:endParaRPr lang="zh-CN" altLang="en-US" sz="6600" spc="600" dirty="0">
                <a:solidFill>
                  <a:srgbClr val="BE8944"/>
                </a:solidFill>
                <a:latin typeface="微软雅黑" panose="020B0503020204020204" pitchFamily="34" charset="-122"/>
                <a:ea typeface="微软雅黑" panose="020B0503020204020204" pitchFamily="34" charset="-122"/>
              </a:endParaRPr>
            </a:p>
          </p:txBody>
        </p:sp>
        <p:sp>
          <p:nvSpPr>
            <p:cNvPr id="6" name="L 形 5">
              <a:extLst>
                <a:ext uri="{FF2B5EF4-FFF2-40B4-BE49-F238E27FC236}">
                  <a16:creationId xmlns:a16="http://schemas.microsoft.com/office/drawing/2014/main" id="{C70B566D-64CE-4A2E-8B44-E5B996332882}"/>
                </a:ext>
              </a:extLst>
            </p:cNvPr>
            <p:cNvSpPr/>
            <p:nvPr/>
          </p:nvSpPr>
          <p:spPr>
            <a:xfrm flipH="1">
              <a:off x="7391451" y="2843383"/>
              <a:ext cx="304802" cy="887586"/>
            </a:xfrm>
            <a:prstGeom prst="corner">
              <a:avLst>
                <a:gd name="adj1" fmla="val 8981"/>
                <a:gd name="adj2" fmla="val 9615"/>
              </a:avLst>
            </a:prstGeom>
            <a:solidFill>
              <a:srgbClr val="BE89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5400"/>
            </a:p>
          </p:txBody>
        </p:sp>
      </p:grpSp>
      <p:sp>
        <p:nvSpPr>
          <p:cNvPr id="7" name="文本框 6">
            <a:extLst>
              <a:ext uri="{FF2B5EF4-FFF2-40B4-BE49-F238E27FC236}">
                <a16:creationId xmlns:a16="http://schemas.microsoft.com/office/drawing/2014/main" id="{ACA4B5F2-C4D5-4B3B-BB7C-F131F2F5EA5E}"/>
              </a:ext>
            </a:extLst>
          </p:cNvPr>
          <p:cNvSpPr txBox="1"/>
          <p:nvPr/>
        </p:nvSpPr>
        <p:spPr>
          <a:xfrm>
            <a:off x="2472383" y="4502496"/>
            <a:ext cx="832279" cy="369332"/>
          </a:xfrm>
          <a:prstGeom prst="rect">
            <a:avLst/>
          </a:prstGeom>
          <a:noFill/>
        </p:spPr>
        <p:txBody>
          <a:bodyPr wrap="none" rtlCol="0">
            <a:spAutoFit/>
          </a:bodyPr>
          <a:lstStyle/>
          <a:p>
            <a:r>
              <a:rPr lang="en-US" altLang="zh-CN" b="1" dirty="0">
                <a:solidFill>
                  <a:schemeClr val="bg1"/>
                </a:solidFill>
                <a:latin typeface="微软雅黑" panose="020B0503020204020204" pitchFamily="34" charset="-122"/>
                <a:ea typeface="微软雅黑" panose="020B0503020204020204" pitchFamily="34" charset="-122"/>
              </a:rPr>
              <a:t>·</a:t>
            </a:r>
            <a:r>
              <a:rPr lang="en-US" altLang="zh-CN" b="1" dirty="0">
                <a:solidFill>
                  <a:srgbClr val="BE8944"/>
                </a:solidFill>
                <a:latin typeface="微软雅黑" panose="020B0503020204020204" pitchFamily="34" charset="-122"/>
                <a:ea typeface="微软雅黑" panose="020B0503020204020204" pitchFamily="34" charset="-122"/>
              </a:rPr>
              <a:t>  ·  </a:t>
            </a:r>
            <a:r>
              <a:rPr lang="en-US" altLang="zh-CN" b="1" dirty="0">
                <a:solidFill>
                  <a:schemeClr val="bg1"/>
                </a:solidFill>
                <a:latin typeface="微软雅黑" panose="020B0503020204020204" pitchFamily="34" charset="-122"/>
                <a:ea typeface="微软雅黑" panose="020B0503020204020204" pitchFamily="34" charset="-122"/>
              </a:rPr>
              <a:t>·</a:t>
            </a:r>
            <a:r>
              <a:rPr lang="en-US" altLang="zh-CN" b="1" dirty="0">
                <a:solidFill>
                  <a:srgbClr val="BE8944"/>
                </a:solidFill>
                <a:latin typeface="微软雅黑" panose="020B0503020204020204" pitchFamily="34" charset="-122"/>
                <a:ea typeface="微软雅黑" panose="020B0503020204020204" pitchFamily="34" charset="-122"/>
              </a:rPr>
              <a:t> </a:t>
            </a:r>
            <a:endParaRPr lang="zh-CN" altLang="en-US" b="1" dirty="0">
              <a:solidFill>
                <a:srgbClr val="BE8944"/>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113385720"/>
      </p:ext>
    </p:extLst>
  </p:cSld>
  <p:clrMapOvr>
    <a:masterClrMapping/>
  </p:clrMapOvr>
  <mc:AlternateContent xmlns:mc="http://schemas.openxmlformats.org/markup-compatibility/2006">
    <mc:Choice xmlns:p14="http://schemas.microsoft.com/office/powerpoint/2010/main" Requires="p14">
      <p:transition p14:dur="0" advClick="0" advTm="3000"/>
    </mc:Choice>
    <mc:Fallback>
      <p:transition advClick="0" advTm="3000"/>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a:extLst>
              <a:ext uri="{FF2B5EF4-FFF2-40B4-BE49-F238E27FC236}">
                <a16:creationId xmlns:a16="http://schemas.microsoft.com/office/drawing/2014/main" id="{FE86AFD6-5AE7-415F-BFE6-3FC616AAA58D}"/>
              </a:ext>
            </a:extLst>
          </p:cNvPr>
          <p:cNvGrpSpPr/>
          <p:nvPr/>
        </p:nvGrpSpPr>
        <p:grpSpPr>
          <a:xfrm>
            <a:off x="633884" y="603295"/>
            <a:ext cx="2909305" cy="498317"/>
            <a:chOff x="633884" y="603295"/>
            <a:chExt cx="2909305" cy="498317"/>
          </a:xfrm>
        </p:grpSpPr>
        <p:grpSp>
          <p:nvGrpSpPr>
            <p:cNvPr id="2" name="组合 1">
              <a:extLst>
                <a:ext uri="{FF2B5EF4-FFF2-40B4-BE49-F238E27FC236}">
                  <a16:creationId xmlns:a16="http://schemas.microsoft.com/office/drawing/2014/main" id="{2904E4E9-BEC3-4D6B-9E8C-AC8069588754}"/>
                </a:ext>
              </a:extLst>
            </p:cNvPr>
            <p:cNvGrpSpPr/>
            <p:nvPr/>
          </p:nvGrpSpPr>
          <p:grpSpPr>
            <a:xfrm>
              <a:off x="633884" y="603299"/>
              <a:ext cx="2507291" cy="498313"/>
              <a:chOff x="4550342" y="2918781"/>
              <a:chExt cx="2820959" cy="560654"/>
            </a:xfrm>
          </p:grpSpPr>
          <p:sp>
            <p:nvSpPr>
              <p:cNvPr id="3" name="L 形 2">
                <a:extLst>
                  <a:ext uri="{FF2B5EF4-FFF2-40B4-BE49-F238E27FC236}">
                    <a16:creationId xmlns:a16="http://schemas.microsoft.com/office/drawing/2014/main" id="{0E02624A-DDA4-4CB3-A166-6D1D9DC32C5A}"/>
                  </a:ext>
                </a:extLst>
              </p:cNvPr>
              <p:cNvSpPr/>
              <p:nvPr/>
            </p:nvSpPr>
            <p:spPr>
              <a:xfrm flipV="1">
                <a:off x="4550342" y="2918781"/>
                <a:ext cx="192531" cy="560654"/>
              </a:xfrm>
              <a:prstGeom prst="corner">
                <a:avLst>
                  <a:gd name="adj1" fmla="val 8981"/>
                  <a:gd name="adj2" fmla="val 9615"/>
                </a:avLst>
              </a:prstGeom>
              <a:solidFill>
                <a:srgbClr val="BE89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4" name="文本框 3">
                <a:extLst>
                  <a:ext uri="{FF2B5EF4-FFF2-40B4-BE49-F238E27FC236}">
                    <a16:creationId xmlns:a16="http://schemas.microsoft.com/office/drawing/2014/main" id="{95DF78FB-0936-4A4A-A8A3-761B03EBB201}"/>
                  </a:ext>
                </a:extLst>
              </p:cNvPr>
              <p:cNvSpPr txBox="1"/>
              <p:nvPr/>
            </p:nvSpPr>
            <p:spPr>
              <a:xfrm>
                <a:off x="4811714" y="2987815"/>
                <a:ext cx="2559587" cy="450165"/>
              </a:xfrm>
              <a:prstGeom prst="rect">
                <a:avLst/>
              </a:prstGeom>
              <a:noFill/>
            </p:spPr>
            <p:txBody>
              <a:bodyPr wrap="none" rtlCol="0">
                <a:spAutoFit/>
              </a:bodyPr>
              <a:lstStyle/>
              <a:p>
                <a:r>
                  <a:rPr lang="en-US" altLang="zh-CN" sz="2000" spc="600" dirty="0" err="1">
                    <a:solidFill>
                      <a:srgbClr val="FFFFFF"/>
                    </a:solidFill>
                    <a:latin typeface="微软雅黑" panose="020B0503020204020204" pitchFamily="34" charset="-122"/>
                    <a:ea typeface="微软雅黑" panose="020B0503020204020204" pitchFamily="34" charset="-122"/>
                  </a:rPr>
                  <a:t>OpView</a:t>
                </a:r>
                <a:r>
                  <a:rPr lang="zh-TW" altLang="en-US" sz="2000" spc="600" dirty="0">
                    <a:solidFill>
                      <a:srgbClr val="BE8944"/>
                    </a:solidFill>
                    <a:latin typeface="微软雅黑" panose="020B0503020204020204" pitchFamily="34" charset="-122"/>
                    <a:ea typeface="微软雅黑" panose="020B0503020204020204" pitchFamily="34" charset="-122"/>
                  </a:rPr>
                  <a:t>感想</a:t>
                </a:r>
                <a:endParaRPr lang="zh-CN" altLang="en-US" sz="2000" spc="600" dirty="0">
                  <a:solidFill>
                    <a:srgbClr val="BE8944"/>
                  </a:solidFill>
                  <a:latin typeface="微软雅黑" panose="020B0503020204020204" pitchFamily="34" charset="-122"/>
                  <a:ea typeface="微软雅黑" panose="020B0503020204020204" pitchFamily="34" charset="-122"/>
                </a:endParaRPr>
              </a:p>
            </p:txBody>
          </p:sp>
        </p:grpSp>
        <p:sp>
          <p:nvSpPr>
            <p:cNvPr id="6" name="L 形 5">
              <a:extLst>
                <a:ext uri="{FF2B5EF4-FFF2-40B4-BE49-F238E27FC236}">
                  <a16:creationId xmlns:a16="http://schemas.microsoft.com/office/drawing/2014/main" id="{9BFA2DBF-E3BF-4200-A70A-ADA274345EBD}"/>
                </a:ext>
              </a:extLst>
            </p:cNvPr>
            <p:cNvSpPr/>
            <p:nvPr/>
          </p:nvSpPr>
          <p:spPr>
            <a:xfrm flipH="1">
              <a:off x="3372066" y="603295"/>
              <a:ext cx="171123" cy="498313"/>
            </a:xfrm>
            <a:prstGeom prst="corner">
              <a:avLst>
                <a:gd name="adj1" fmla="val 8981"/>
                <a:gd name="adj2" fmla="val 9615"/>
              </a:avLst>
            </a:prstGeom>
            <a:solidFill>
              <a:srgbClr val="BE89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grpSp>
      <p:sp>
        <p:nvSpPr>
          <p:cNvPr id="18" name="文本框 6">
            <a:extLst>
              <a:ext uri="{FF2B5EF4-FFF2-40B4-BE49-F238E27FC236}">
                <a16:creationId xmlns:a16="http://schemas.microsoft.com/office/drawing/2014/main" id="{72F5F4A2-66B6-4233-8BA5-D6E0950B7CBE}"/>
              </a:ext>
            </a:extLst>
          </p:cNvPr>
          <p:cNvSpPr txBox="1"/>
          <p:nvPr/>
        </p:nvSpPr>
        <p:spPr>
          <a:xfrm>
            <a:off x="1172969" y="1612403"/>
            <a:ext cx="9846061" cy="4154984"/>
          </a:xfrm>
          <a:prstGeom prst="rect">
            <a:avLst/>
          </a:prstGeom>
          <a:noFill/>
        </p:spPr>
        <p:txBody>
          <a:bodyPr wrap="square" rtlCol="0">
            <a:spAutoFit/>
          </a:bodyPr>
          <a:lstStyle/>
          <a:p>
            <a:r>
              <a:rPr lang="zh-TW" altLang="en-US" sz="2400" b="1" spc="300" dirty="0">
                <a:solidFill>
                  <a:srgbClr val="FFFFFF"/>
                </a:solidFill>
                <a:latin typeface="微軟正黑體" panose="020B0604030504040204" pitchFamily="34" charset="-120"/>
                <a:ea typeface="微軟正黑體" panose="020B0604030504040204" pitchFamily="34" charset="-120"/>
              </a:rPr>
              <a:t>一、方便的工具，</a:t>
            </a:r>
            <a:r>
              <a:rPr lang="zh-TW" altLang="en-US" sz="2400" b="1" spc="300" dirty="0">
                <a:solidFill>
                  <a:srgbClr val="BE8944"/>
                </a:solidFill>
                <a:latin typeface="微軟正黑體" panose="020B0604030504040204" pitchFamily="34" charset="-120"/>
                <a:ea typeface="微軟正黑體" panose="020B0604030504040204" pitchFamily="34" charset="-120"/>
              </a:rPr>
              <a:t>在開頭上</a:t>
            </a:r>
            <a:r>
              <a:rPr lang="zh-TW" altLang="en-US" sz="2400" b="1" spc="300" dirty="0">
                <a:solidFill>
                  <a:srgbClr val="FFFFFF"/>
                </a:solidFill>
                <a:latin typeface="微軟正黑體" panose="020B0604030504040204" pitchFamily="34" charset="-120"/>
                <a:ea typeface="微軟正黑體" panose="020B0604030504040204" pitchFamily="34" charset="-120"/>
              </a:rPr>
              <a:t>非常的方便且快速</a:t>
            </a:r>
            <a:endParaRPr lang="en-US" altLang="zh-TW" sz="2400" b="1" spc="300" dirty="0">
              <a:solidFill>
                <a:srgbClr val="FFFFFF"/>
              </a:solidFill>
              <a:latin typeface="微軟正黑體" panose="020B0604030504040204" pitchFamily="34" charset="-120"/>
              <a:ea typeface="微軟正黑體" panose="020B0604030504040204" pitchFamily="34" charset="-120"/>
            </a:endParaRPr>
          </a:p>
          <a:p>
            <a:endParaRPr lang="en-US" altLang="zh-TW" sz="2400" b="1" spc="300" dirty="0">
              <a:solidFill>
                <a:srgbClr val="FFFFFF"/>
              </a:solidFill>
              <a:latin typeface="微軟正黑體" panose="020B0604030504040204" pitchFamily="34" charset="-120"/>
              <a:ea typeface="微軟正黑體" panose="020B0604030504040204" pitchFamily="34" charset="-120"/>
            </a:endParaRPr>
          </a:p>
          <a:p>
            <a:r>
              <a:rPr lang="zh-TW" altLang="en-US" sz="2400" b="1" spc="300" dirty="0">
                <a:solidFill>
                  <a:srgbClr val="FFFFFF"/>
                </a:solidFill>
                <a:latin typeface="微軟正黑體" panose="020B0604030504040204" pitchFamily="34" charset="-120"/>
                <a:ea typeface="微軟正黑體" panose="020B0604030504040204" pitchFamily="34" charset="-120"/>
              </a:rPr>
              <a:t>二、讓我</a:t>
            </a:r>
            <a:r>
              <a:rPr lang="zh-TW" altLang="en-US" sz="2400" b="1" spc="300" dirty="0">
                <a:solidFill>
                  <a:srgbClr val="BE8944"/>
                </a:solidFill>
                <a:latin typeface="微軟正黑體" panose="020B0604030504040204" pitchFamily="34" charset="-120"/>
                <a:ea typeface="微軟正黑體" panose="020B0604030504040204" pitchFamily="34" charset="-120"/>
              </a:rPr>
              <a:t>意外發現</a:t>
            </a:r>
            <a:r>
              <a:rPr lang="zh-TW" altLang="en-US" sz="2400" b="1" spc="300" dirty="0">
                <a:solidFill>
                  <a:srgbClr val="FFFFFF"/>
                </a:solidFill>
                <a:latin typeface="微軟正黑體" panose="020B0604030504040204" pitchFamily="34" charset="-120"/>
                <a:ea typeface="微軟正黑體" panose="020B0604030504040204" pitchFamily="34" charset="-120"/>
              </a:rPr>
              <a:t>到</a:t>
            </a:r>
            <a:r>
              <a:rPr lang="en-US" altLang="zh-TW" sz="2400" b="1" spc="300" dirty="0" err="1">
                <a:solidFill>
                  <a:srgbClr val="FFFFFF"/>
                </a:solidFill>
                <a:latin typeface="微軟正黑體" panose="020B0604030504040204" pitchFamily="34" charset="-120"/>
                <a:ea typeface="微軟正黑體" panose="020B0604030504040204" pitchFamily="34" charset="-120"/>
              </a:rPr>
              <a:t>hololive</a:t>
            </a:r>
            <a:r>
              <a:rPr lang="zh-TW" altLang="en-US" sz="2400" b="1" spc="300" dirty="0">
                <a:solidFill>
                  <a:srgbClr val="FFFFFF"/>
                </a:solidFill>
                <a:latin typeface="微軟正黑體" panose="020B0604030504040204" pitchFamily="34" charset="-120"/>
                <a:ea typeface="微軟正黑體" panose="020B0604030504040204" pitchFamily="34" charset="-120"/>
              </a:rPr>
              <a:t>的聲量強大性（同樣是個問題，</a:t>
            </a:r>
            <a:r>
              <a:rPr lang="zh-TW" altLang="en-US" sz="2400" b="1" spc="300" dirty="0">
                <a:solidFill>
                  <a:srgbClr val="BE8944"/>
                </a:solidFill>
                <a:latin typeface="微軟正黑體" panose="020B0604030504040204" pitchFamily="34" charset="-120"/>
                <a:ea typeface="微軟正黑體" panose="020B0604030504040204" pitchFamily="34" charset="-120"/>
              </a:rPr>
              <a:t>雜質太多</a:t>
            </a:r>
            <a:r>
              <a:rPr lang="zh-TW" altLang="en-US" sz="2400" b="1" spc="300" dirty="0">
                <a:solidFill>
                  <a:srgbClr val="FFFFFF"/>
                </a:solidFill>
                <a:latin typeface="微軟正黑體" panose="020B0604030504040204" pitchFamily="34" charset="-120"/>
                <a:ea typeface="微軟正黑體" panose="020B0604030504040204" pitchFamily="34" charset="-120"/>
              </a:rPr>
              <a:t>）</a:t>
            </a:r>
            <a:endParaRPr lang="en-US" altLang="zh-TW" sz="2400" b="1" spc="300" dirty="0">
              <a:solidFill>
                <a:srgbClr val="FFFFFF"/>
              </a:solidFill>
              <a:latin typeface="微軟正黑體" panose="020B0604030504040204" pitchFamily="34" charset="-120"/>
              <a:ea typeface="微軟正黑體" panose="020B0604030504040204" pitchFamily="34" charset="-120"/>
            </a:endParaRPr>
          </a:p>
          <a:p>
            <a:endParaRPr lang="en-US" altLang="zh-TW" sz="2400" b="1" spc="300" dirty="0">
              <a:solidFill>
                <a:srgbClr val="FFFFFF"/>
              </a:solidFill>
              <a:latin typeface="微軟正黑體" panose="020B0604030504040204" pitchFamily="34" charset="-120"/>
              <a:ea typeface="微軟正黑體" panose="020B0604030504040204" pitchFamily="34" charset="-120"/>
            </a:endParaRPr>
          </a:p>
          <a:p>
            <a:r>
              <a:rPr lang="zh-TW" altLang="en-US" sz="2400" b="1" spc="300" dirty="0">
                <a:solidFill>
                  <a:srgbClr val="FFFFFF"/>
                </a:solidFill>
                <a:latin typeface="微軟正黑體" panose="020B0604030504040204" pitchFamily="34" charset="-120"/>
                <a:ea typeface="微軟正黑體" panose="020B0604030504040204" pitchFamily="34" charset="-120"/>
              </a:rPr>
              <a:t>三、主題篩選綁手綁腳</a:t>
            </a:r>
            <a:endParaRPr lang="en-US" altLang="zh-TW" sz="2400" b="1" spc="300" dirty="0">
              <a:solidFill>
                <a:srgbClr val="FFFFFF"/>
              </a:solidFill>
              <a:latin typeface="微軟正黑體" panose="020B0604030504040204" pitchFamily="34" charset="-120"/>
              <a:ea typeface="微軟正黑體" panose="020B0604030504040204" pitchFamily="34" charset="-120"/>
            </a:endParaRPr>
          </a:p>
          <a:p>
            <a:endParaRPr lang="en-US" altLang="zh-TW" sz="2400" b="1" spc="300" dirty="0">
              <a:solidFill>
                <a:srgbClr val="FFFFFF"/>
              </a:solidFill>
              <a:latin typeface="微軟正黑體" panose="020B0604030504040204" pitchFamily="34" charset="-120"/>
              <a:ea typeface="微軟正黑體" panose="020B0604030504040204" pitchFamily="34" charset="-120"/>
            </a:endParaRPr>
          </a:p>
          <a:p>
            <a:r>
              <a:rPr lang="zh-TW" altLang="en-US" sz="2400" b="1" spc="300" dirty="0">
                <a:solidFill>
                  <a:srgbClr val="FFFFFF"/>
                </a:solidFill>
                <a:latin typeface="微軟正黑體" panose="020B0604030504040204" pitchFamily="34" charset="-120"/>
                <a:ea typeface="微軟正黑體" panose="020B0604030504040204" pitchFamily="34" charset="-120"/>
              </a:rPr>
              <a:t>四、惡靈古堡２／３可能會跟電影</a:t>
            </a:r>
            <a:r>
              <a:rPr lang="zh-TW" altLang="en-US" sz="2400" b="1" spc="300" dirty="0">
                <a:solidFill>
                  <a:srgbClr val="BE8944"/>
                </a:solidFill>
                <a:latin typeface="微軟正黑體" panose="020B0604030504040204" pitchFamily="34" charset="-120"/>
                <a:ea typeface="微軟正黑體" panose="020B0604030504040204" pitchFamily="34" charset="-120"/>
              </a:rPr>
              <a:t>重疊</a:t>
            </a:r>
            <a:r>
              <a:rPr lang="zh-TW" altLang="en-US" sz="2400" b="1" spc="300" dirty="0">
                <a:solidFill>
                  <a:srgbClr val="FFFFFF"/>
                </a:solidFill>
                <a:latin typeface="微軟正黑體" panose="020B0604030504040204" pitchFamily="34" charset="-120"/>
                <a:ea typeface="微軟正黑體" panose="020B0604030504040204" pitchFamily="34" charset="-120"/>
              </a:rPr>
              <a:t>而無法準確只分析到遊戲產品</a:t>
            </a:r>
            <a:endParaRPr lang="en-US" altLang="zh-TW" sz="2400" b="1" spc="300" dirty="0">
              <a:solidFill>
                <a:srgbClr val="FFFFFF"/>
              </a:solidFill>
              <a:latin typeface="微軟正黑體" panose="020B0604030504040204" pitchFamily="34" charset="-120"/>
              <a:ea typeface="微軟正黑體" panose="020B0604030504040204" pitchFamily="34" charset="-120"/>
            </a:endParaRPr>
          </a:p>
          <a:p>
            <a:endParaRPr lang="en-US" altLang="zh-TW" sz="2400" b="1" spc="300" dirty="0">
              <a:solidFill>
                <a:srgbClr val="FFFFFF"/>
              </a:solidFill>
              <a:latin typeface="微軟正黑體" panose="020B0604030504040204" pitchFamily="34" charset="-120"/>
              <a:ea typeface="微軟正黑體" panose="020B0604030504040204" pitchFamily="34" charset="-120"/>
            </a:endParaRPr>
          </a:p>
          <a:p>
            <a:r>
              <a:rPr lang="zh-TW" altLang="en-US" sz="2400" b="1" spc="300" dirty="0">
                <a:solidFill>
                  <a:srgbClr val="FFFFFF"/>
                </a:solidFill>
                <a:latin typeface="微軟正黑體" panose="020B0604030504040204" pitchFamily="34" charset="-120"/>
                <a:ea typeface="微軟正黑體" panose="020B0604030504040204" pitchFamily="34" charset="-120"/>
              </a:rPr>
              <a:t>五、跟</a:t>
            </a:r>
            <a:r>
              <a:rPr lang="en-US" altLang="zh-TW" sz="2400" b="1" spc="300" dirty="0" err="1">
                <a:solidFill>
                  <a:srgbClr val="FFFFFF"/>
                </a:solidFill>
                <a:latin typeface="微軟正黑體" panose="020B0604030504040204" pitchFamily="34" charset="-120"/>
                <a:ea typeface="微軟正黑體" panose="020B0604030504040204" pitchFamily="34" charset="-120"/>
              </a:rPr>
              <a:t>steamDB</a:t>
            </a:r>
            <a:r>
              <a:rPr lang="zh-TW" altLang="en-US" sz="2400" b="1" spc="300" dirty="0">
                <a:solidFill>
                  <a:srgbClr val="FFFFFF"/>
                </a:solidFill>
                <a:latin typeface="微軟正黑體" panose="020B0604030504040204" pitchFamily="34" charset="-120"/>
                <a:ea typeface="微軟正黑體" panose="020B0604030504040204" pitchFamily="34" charset="-120"/>
              </a:rPr>
              <a:t>的結果有一點落差，有可能是分析時間的影響</a:t>
            </a:r>
            <a:endParaRPr lang="en-US" altLang="zh-TW" sz="2400" b="1" spc="300" dirty="0">
              <a:solidFill>
                <a:srgbClr val="BE8944"/>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510289596"/>
      </p:ext>
    </p:extLst>
  </p:cSld>
  <p:clrMapOvr>
    <a:masterClrMapping/>
  </p:clrMapOvr>
  <mc:AlternateContent xmlns:mc="http://schemas.openxmlformats.org/markup-compatibility/2006">
    <mc:Choice xmlns:p14="http://schemas.microsoft.com/office/powerpoint/2010/main" Requires="p14">
      <p:transition p14:dur="0" advClick="0" advTm="3000"/>
    </mc:Choice>
    <mc:Fallback>
      <p:transition advClick="0" advTm="3000"/>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3968B0AD-3CBD-4F3A-B83A-4D1D2ADF6A46}"/>
              </a:ext>
            </a:extLst>
          </p:cNvPr>
          <p:cNvGrpSpPr/>
          <p:nvPr/>
        </p:nvGrpSpPr>
        <p:grpSpPr>
          <a:xfrm>
            <a:off x="2202785" y="2461916"/>
            <a:ext cx="7786430" cy="2226555"/>
            <a:chOff x="4590472" y="2843383"/>
            <a:chExt cx="3105781" cy="888108"/>
          </a:xfrm>
        </p:grpSpPr>
        <p:sp>
          <p:nvSpPr>
            <p:cNvPr id="3" name="L 形 2">
              <a:extLst>
                <a:ext uri="{FF2B5EF4-FFF2-40B4-BE49-F238E27FC236}">
                  <a16:creationId xmlns:a16="http://schemas.microsoft.com/office/drawing/2014/main" id="{99A02611-304F-471D-9E52-3D5ACC12E855}"/>
                </a:ext>
              </a:extLst>
            </p:cNvPr>
            <p:cNvSpPr/>
            <p:nvPr/>
          </p:nvSpPr>
          <p:spPr>
            <a:xfrm flipV="1">
              <a:off x="4590472" y="2843905"/>
              <a:ext cx="304802" cy="887586"/>
            </a:xfrm>
            <a:prstGeom prst="corner">
              <a:avLst>
                <a:gd name="adj1" fmla="val 8981"/>
                <a:gd name="adj2" fmla="val 9615"/>
              </a:avLst>
            </a:prstGeom>
            <a:solidFill>
              <a:srgbClr val="BE89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5400"/>
            </a:p>
          </p:txBody>
        </p:sp>
        <p:sp>
          <p:nvSpPr>
            <p:cNvPr id="4" name="文本框 3">
              <a:extLst>
                <a:ext uri="{FF2B5EF4-FFF2-40B4-BE49-F238E27FC236}">
                  <a16:creationId xmlns:a16="http://schemas.microsoft.com/office/drawing/2014/main" id="{32EA2760-7774-4D2B-BE9F-5EF409219F78}"/>
                </a:ext>
              </a:extLst>
            </p:cNvPr>
            <p:cNvSpPr txBox="1"/>
            <p:nvPr/>
          </p:nvSpPr>
          <p:spPr>
            <a:xfrm>
              <a:off x="4742873" y="3066202"/>
              <a:ext cx="1546816" cy="441947"/>
            </a:xfrm>
            <a:prstGeom prst="rect">
              <a:avLst/>
            </a:prstGeom>
            <a:noFill/>
          </p:spPr>
          <p:txBody>
            <a:bodyPr wrap="none" rtlCol="0">
              <a:spAutoFit/>
            </a:bodyPr>
            <a:lstStyle/>
            <a:p>
              <a:r>
                <a:rPr lang="zh-TW" altLang="en-US" sz="6600" spc="600" dirty="0">
                  <a:solidFill>
                    <a:srgbClr val="FFFFFF"/>
                  </a:solidFill>
                  <a:latin typeface="微软雅黑" panose="020B0503020204020204" pitchFamily="34" charset="-122"/>
                  <a:ea typeface="微软雅黑" panose="020B0503020204020204" pitchFamily="34" charset="-122"/>
                </a:rPr>
                <a:t>類似分析</a:t>
              </a:r>
              <a:endParaRPr lang="zh-CN" altLang="en-US" sz="6600" spc="600" dirty="0">
                <a:solidFill>
                  <a:srgbClr val="BE8944"/>
                </a:solidFill>
                <a:latin typeface="微软雅黑" panose="020B0503020204020204" pitchFamily="34" charset="-122"/>
                <a:ea typeface="微软雅黑" panose="020B0503020204020204" pitchFamily="34" charset="-122"/>
              </a:endParaRPr>
            </a:p>
          </p:txBody>
        </p:sp>
        <p:sp>
          <p:nvSpPr>
            <p:cNvPr id="6" name="L 形 5">
              <a:extLst>
                <a:ext uri="{FF2B5EF4-FFF2-40B4-BE49-F238E27FC236}">
                  <a16:creationId xmlns:a16="http://schemas.microsoft.com/office/drawing/2014/main" id="{C70B566D-64CE-4A2E-8B44-E5B996332882}"/>
                </a:ext>
              </a:extLst>
            </p:cNvPr>
            <p:cNvSpPr/>
            <p:nvPr/>
          </p:nvSpPr>
          <p:spPr>
            <a:xfrm flipH="1">
              <a:off x="7391451" y="2843383"/>
              <a:ext cx="304802" cy="887586"/>
            </a:xfrm>
            <a:prstGeom prst="corner">
              <a:avLst>
                <a:gd name="adj1" fmla="val 8981"/>
                <a:gd name="adj2" fmla="val 9615"/>
              </a:avLst>
            </a:prstGeom>
            <a:solidFill>
              <a:srgbClr val="BE89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5400"/>
            </a:p>
          </p:txBody>
        </p:sp>
      </p:grpSp>
      <p:sp>
        <p:nvSpPr>
          <p:cNvPr id="7" name="文本框 6">
            <a:extLst>
              <a:ext uri="{FF2B5EF4-FFF2-40B4-BE49-F238E27FC236}">
                <a16:creationId xmlns:a16="http://schemas.microsoft.com/office/drawing/2014/main" id="{ACA4B5F2-C4D5-4B3B-BB7C-F131F2F5EA5E}"/>
              </a:ext>
            </a:extLst>
          </p:cNvPr>
          <p:cNvSpPr txBox="1"/>
          <p:nvPr/>
        </p:nvSpPr>
        <p:spPr>
          <a:xfrm>
            <a:off x="2472383" y="4502496"/>
            <a:ext cx="832279" cy="369332"/>
          </a:xfrm>
          <a:prstGeom prst="rect">
            <a:avLst/>
          </a:prstGeom>
          <a:noFill/>
        </p:spPr>
        <p:txBody>
          <a:bodyPr wrap="none" rtlCol="0">
            <a:spAutoFit/>
          </a:bodyPr>
          <a:lstStyle/>
          <a:p>
            <a:r>
              <a:rPr lang="en-US" altLang="zh-CN" b="1" dirty="0">
                <a:solidFill>
                  <a:schemeClr val="bg1"/>
                </a:solidFill>
                <a:latin typeface="微软雅黑" panose="020B0503020204020204" pitchFamily="34" charset="-122"/>
                <a:ea typeface="微软雅黑" panose="020B0503020204020204" pitchFamily="34" charset="-122"/>
              </a:rPr>
              <a:t>·</a:t>
            </a:r>
            <a:r>
              <a:rPr lang="en-US" altLang="zh-CN" b="1" dirty="0">
                <a:solidFill>
                  <a:srgbClr val="BE8944"/>
                </a:solidFill>
                <a:latin typeface="微软雅黑" panose="020B0503020204020204" pitchFamily="34" charset="-122"/>
                <a:ea typeface="微软雅黑" panose="020B0503020204020204" pitchFamily="34" charset="-122"/>
              </a:rPr>
              <a:t>  ·  </a:t>
            </a:r>
            <a:r>
              <a:rPr lang="en-US" altLang="zh-CN" b="1" dirty="0">
                <a:solidFill>
                  <a:schemeClr val="bg1"/>
                </a:solidFill>
                <a:latin typeface="微软雅黑" panose="020B0503020204020204" pitchFamily="34" charset="-122"/>
                <a:ea typeface="微软雅黑" panose="020B0503020204020204" pitchFamily="34" charset="-122"/>
              </a:rPr>
              <a:t>·</a:t>
            </a:r>
            <a:r>
              <a:rPr lang="en-US" altLang="zh-CN" b="1" dirty="0">
                <a:solidFill>
                  <a:srgbClr val="BE8944"/>
                </a:solidFill>
                <a:latin typeface="微软雅黑" panose="020B0503020204020204" pitchFamily="34" charset="-122"/>
                <a:ea typeface="微软雅黑" panose="020B0503020204020204" pitchFamily="34" charset="-122"/>
              </a:rPr>
              <a:t> </a:t>
            </a:r>
            <a:endParaRPr lang="zh-CN" altLang="en-US" b="1" dirty="0">
              <a:solidFill>
                <a:srgbClr val="BE8944"/>
              </a:solidFill>
              <a:latin typeface="微软雅黑" panose="020B0503020204020204" pitchFamily="34" charset="-122"/>
              <a:ea typeface="微软雅黑" panose="020B0503020204020204" pitchFamily="34" charset="-122"/>
            </a:endParaRPr>
          </a:p>
        </p:txBody>
      </p:sp>
      <p:sp>
        <p:nvSpPr>
          <p:cNvPr id="8" name="文本框 4">
            <a:extLst>
              <a:ext uri="{FF2B5EF4-FFF2-40B4-BE49-F238E27FC236}">
                <a16:creationId xmlns:a16="http://schemas.microsoft.com/office/drawing/2014/main" id="{A48F4095-BC5B-463B-A19A-C344DE8A7467}"/>
              </a:ext>
            </a:extLst>
          </p:cNvPr>
          <p:cNvSpPr txBox="1"/>
          <p:nvPr/>
        </p:nvSpPr>
        <p:spPr>
          <a:xfrm>
            <a:off x="6580839" y="2582483"/>
            <a:ext cx="2922595" cy="584775"/>
          </a:xfrm>
          <a:prstGeom prst="rect">
            <a:avLst/>
          </a:prstGeom>
          <a:noFill/>
        </p:spPr>
        <p:txBody>
          <a:bodyPr wrap="none" rtlCol="0">
            <a:spAutoFit/>
          </a:bodyPr>
          <a:lstStyle/>
          <a:p>
            <a:r>
              <a:rPr lang="en-US" altLang="zh-CN" sz="3200" spc="600" dirty="0">
                <a:solidFill>
                  <a:srgbClr val="BE8944"/>
                </a:solidFill>
              </a:rPr>
              <a:t>Elden Ring</a:t>
            </a:r>
          </a:p>
        </p:txBody>
      </p:sp>
      <p:sp>
        <p:nvSpPr>
          <p:cNvPr id="9" name="文本框 4">
            <a:extLst>
              <a:ext uri="{FF2B5EF4-FFF2-40B4-BE49-F238E27FC236}">
                <a16:creationId xmlns:a16="http://schemas.microsoft.com/office/drawing/2014/main" id="{C582FB13-012D-4272-8D2C-3303891C0F26}"/>
              </a:ext>
            </a:extLst>
          </p:cNvPr>
          <p:cNvSpPr txBox="1"/>
          <p:nvPr/>
        </p:nvSpPr>
        <p:spPr>
          <a:xfrm>
            <a:off x="6580837" y="3282149"/>
            <a:ext cx="3365601" cy="584775"/>
          </a:xfrm>
          <a:prstGeom prst="rect">
            <a:avLst/>
          </a:prstGeom>
          <a:noFill/>
        </p:spPr>
        <p:txBody>
          <a:bodyPr wrap="none" rtlCol="0">
            <a:spAutoFit/>
          </a:bodyPr>
          <a:lstStyle/>
          <a:p>
            <a:r>
              <a:rPr lang="en-US" altLang="zh-CN" sz="3200" spc="600" dirty="0">
                <a:solidFill>
                  <a:srgbClr val="BE8944"/>
                </a:solidFill>
              </a:rPr>
              <a:t>Harry Potter</a:t>
            </a:r>
          </a:p>
        </p:txBody>
      </p:sp>
      <p:sp>
        <p:nvSpPr>
          <p:cNvPr id="10" name="文本框 4">
            <a:extLst>
              <a:ext uri="{FF2B5EF4-FFF2-40B4-BE49-F238E27FC236}">
                <a16:creationId xmlns:a16="http://schemas.microsoft.com/office/drawing/2014/main" id="{82308CEE-7FC1-4C94-AC10-B4F1EDB09AD9}"/>
              </a:ext>
            </a:extLst>
          </p:cNvPr>
          <p:cNvSpPr txBox="1"/>
          <p:nvPr/>
        </p:nvSpPr>
        <p:spPr>
          <a:xfrm>
            <a:off x="6580838" y="3981815"/>
            <a:ext cx="2709396" cy="584775"/>
          </a:xfrm>
          <a:prstGeom prst="rect">
            <a:avLst/>
          </a:prstGeom>
          <a:noFill/>
        </p:spPr>
        <p:txBody>
          <a:bodyPr wrap="none" rtlCol="0">
            <a:spAutoFit/>
          </a:bodyPr>
          <a:lstStyle/>
          <a:p>
            <a:r>
              <a:rPr lang="en-US" altLang="zh-CN" sz="3200" spc="600" dirty="0">
                <a:solidFill>
                  <a:srgbClr val="BE8944"/>
                </a:solidFill>
              </a:rPr>
              <a:t>McDonald</a:t>
            </a:r>
          </a:p>
        </p:txBody>
      </p:sp>
    </p:spTree>
    <p:extLst>
      <p:ext uri="{BB962C8B-B14F-4D97-AF65-F5344CB8AC3E}">
        <p14:creationId xmlns:p14="http://schemas.microsoft.com/office/powerpoint/2010/main" val="2872002990"/>
      </p:ext>
    </p:extLst>
  </p:cSld>
  <p:clrMapOvr>
    <a:masterClrMapping/>
  </p:clrMapOvr>
  <mc:AlternateContent xmlns:mc="http://schemas.openxmlformats.org/markup-compatibility/2006">
    <mc:Choice xmlns:p14="http://schemas.microsoft.com/office/powerpoint/2010/main" Requires="p14">
      <p:transition p14:dur="0" advClick="0" advTm="3000"/>
    </mc:Choice>
    <mc:Fallback>
      <p:transition advClick="0" advTm="3000"/>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a:extLst>
              <a:ext uri="{FF2B5EF4-FFF2-40B4-BE49-F238E27FC236}">
                <a16:creationId xmlns:a16="http://schemas.microsoft.com/office/drawing/2014/main" id="{FE86AFD6-5AE7-415F-BFE6-3FC616AAA58D}"/>
              </a:ext>
            </a:extLst>
          </p:cNvPr>
          <p:cNvGrpSpPr/>
          <p:nvPr/>
        </p:nvGrpSpPr>
        <p:grpSpPr>
          <a:xfrm>
            <a:off x="633886" y="590840"/>
            <a:ext cx="2909303" cy="523220"/>
            <a:chOff x="633886" y="590840"/>
            <a:chExt cx="2909303" cy="523220"/>
          </a:xfrm>
        </p:grpSpPr>
        <p:grpSp>
          <p:nvGrpSpPr>
            <p:cNvPr id="2" name="组合 1">
              <a:extLst>
                <a:ext uri="{FF2B5EF4-FFF2-40B4-BE49-F238E27FC236}">
                  <a16:creationId xmlns:a16="http://schemas.microsoft.com/office/drawing/2014/main" id="{2904E4E9-BEC3-4D6B-9E8C-AC8069588754}"/>
                </a:ext>
              </a:extLst>
            </p:cNvPr>
            <p:cNvGrpSpPr/>
            <p:nvPr/>
          </p:nvGrpSpPr>
          <p:grpSpPr>
            <a:xfrm>
              <a:off x="633886" y="590840"/>
              <a:ext cx="2229870" cy="523220"/>
              <a:chOff x="4550342" y="2904764"/>
              <a:chExt cx="2508831" cy="588677"/>
            </a:xfrm>
          </p:grpSpPr>
          <p:sp>
            <p:nvSpPr>
              <p:cNvPr id="3" name="L 形 2">
                <a:extLst>
                  <a:ext uri="{FF2B5EF4-FFF2-40B4-BE49-F238E27FC236}">
                    <a16:creationId xmlns:a16="http://schemas.microsoft.com/office/drawing/2014/main" id="{0E02624A-DDA4-4CB3-A166-6D1D9DC32C5A}"/>
                  </a:ext>
                </a:extLst>
              </p:cNvPr>
              <p:cNvSpPr/>
              <p:nvPr/>
            </p:nvSpPr>
            <p:spPr>
              <a:xfrm flipV="1">
                <a:off x="4550342" y="2918781"/>
                <a:ext cx="192531" cy="560654"/>
              </a:xfrm>
              <a:prstGeom prst="corner">
                <a:avLst>
                  <a:gd name="adj1" fmla="val 8981"/>
                  <a:gd name="adj2" fmla="val 9615"/>
                </a:avLst>
              </a:prstGeom>
              <a:solidFill>
                <a:srgbClr val="BE89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4" name="文本框 3">
                <a:extLst>
                  <a:ext uri="{FF2B5EF4-FFF2-40B4-BE49-F238E27FC236}">
                    <a16:creationId xmlns:a16="http://schemas.microsoft.com/office/drawing/2014/main" id="{95DF78FB-0936-4A4A-A8A3-761B03EBB201}"/>
                  </a:ext>
                </a:extLst>
              </p:cNvPr>
              <p:cNvSpPr txBox="1"/>
              <p:nvPr/>
            </p:nvSpPr>
            <p:spPr>
              <a:xfrm>
                <a:off x="4889152" y="2904764"/>
                <a:ext cx="2170021" cy="588677"/>
              </a:xfrm>
              <a:prstGeom prst="rect">
                <a:avLst/>
              </a:prstGeom>
              <a:noFill/>
            </p:spPr>
            <p:txBody>
              <a:bodyPr wrap="none" rtlCol="0">
                <a:spAutoFit/>
              </a:bodyPr>
              <a:lstStyle/>
              <a:p>
                <a:r>
                  <a:rPr lang="zh-TW" altLang="en-US" sz="2800" spc="600" dirty="0">
                    <a:solidFill>
                      <a:srgbClr val="FFFFFF"/>
                    </a:solidFill>
                    <a:latin typeface="微软雅黑" panose="020B0503020204020204" pitchFamily="34" charset="-122"/>
                    <a:ea typeface="微软雅黑" panose="020B0503020204020204" pitchFamily="34" charset="-122"/>
                  </a:rPr>
                  <a:t>類似分析</a:t>
                </a:r>
                <a:endParaRPr lang="zh-CN" altLang="en-US" sz="2800" spc="600" dirty="0">
                  <a:solidFill>
                    <a:srgbClr val="BE8944"/>
                  </a:solidFill>
                  <a:latin typeface="微软雅黑" panose="020B0503020204020204" pitchFamily="34" charset="-122"/>
                  <a:ea typeface="微软雅黑" panose="020B0503020204020204" pitchFamily="34" charset="-122"/>
                </a:endParaRPr>
              </a:p>
            </p:txBody>
          </p:sp>
        </p:grpSp>
        <p:sp>
          <p:nvSpPr>
            <p:cNvPr id="6" name="L 形 5">
              <a:extLst>
                <a:ext uri="{FF2B5EF4-FFF2-40B4-BE49-F238E27FC236}">
                  <a16:creationId xmlns:a16="http://schemas.microsoft.com/office/drawing/2014/main" id="{9BFA2DBF-E3BF-4200-A70A-ADA274345EBD}"/>
                </a:ext>
              </a:extLst>
            </p:cNvPr>
            <p:cNvSpPr/>
            <p:nvPr/>
          </p:nvSpPr>
          <p:spPr>
            <a:xfrm flipH="1">
              <a:off x="3372066" y="603295"/>
              <a:ext cx="171123" cy="498313"/>
            </a:xfrm>
            <a:prstGeom prst="corner">
              <a:avLst>
                <a:gd name="adj1" fmla="val 8981"/>
                <a:gd name="adj2" fmla="val 9615"/>
              </a:avLst>
            </a:prstGeom>
            <a:solidFill>
              <a:srgbClr val="BE89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grpSp>
      <p:sp>
        <p:nvSpPr>
          <p:cNvPr id="18" name="文本框 6">
            <a:extLst>
              <a:ext uri="{FF2B5EF4-FFF2-40B4-BE49-F238E27FC236}">
                <a16:creationId xmlns:a16="http://schemas.microsoft.com/office/drawing/2014/main" id="{72F5F4A2-66B6-4233-8BA5-D6E0950B7CBE}"/>
              </a:ext>
            </a:extLst>
          </p:cNvPr>
          <p:cNvSpPr txBox="1"/>
          <p:nvPr/>
        </p:nvSpPr>
        <p:spPr>
          <a:xfrm>
            <a:off x="1899389" y="1956533"/>
            <a:ext cx="7913205" cy="2739211"/>
          </a:xfrm>
          <a:prstGeom prst="rect">
            <a:avLst/>
          </a:prstGeom>
          <a:noFill/>
        </p:spPr>
        <p:txBody>
          <a:bodyPr wrap="square" rtlCol="0">
            <a:spAutoFit/>
          </a:bodyPr>
          <a:lstStyle/>
          <a:p>
            <a:r>
              <a:rPr lang="zh-TW" altLang="en-US" sz="3200" b="1" spc="300" dirty="0">
                <a:solidFill>
                  <a:schemeClr val="bg1"/>
                </a:solidFill>
                <a:latin typeface="標楷體" panose="03000509000000000000" pitchFamily="65" charset="-120"/>
                <a:ea typeface="標楷體" panose="03000509000000000000" pitchFamily="65" charset="-120"/>
              </a:rPr>
              <a:t>「</a:t>
            </a:r>
            <a:r>
              <a:rPr lang="zh-TW" altLang="en-US" sz="3200" b="1" spc="300" dirty="0">
                <a:solidFill>
                  <a:srgbClr val="FFFFFF"/>
                </a:solidFill>
                <a:latin typeface="微軟正黑體" panose="020B0604030504040204" pitchFamily="34" charset="-120"/>
                <a:ea typeface="微軟正黑體" panose="020B0604030504040204" pitchFamily="34" charset="-120"/>
              </a:rPr>
              <a:t>產品搭銷</a:t>
            </a:r>
            <a:r>
              <a:rPr lang="zh-TW" altLang="en-US" sz="3200" b="1" spc="300" dirty="0">
                <a:solidFill>
                  <a:schemeClr val="bg1"/>
                </a:solidFill>
                <a:latin typeface="標楷體" panose="03000509000000000000" pitchFamily="65" charset="-120"/>
                <a:ea typeface="標楷體" panose="03000509000000000000" pitchFamily="65" charset="-120"/>
              </a:rPr>
              <a:t>」</a:t>
            </a:r>
            <a:endParaRPr lang="en-US" altLang="zh-TW" sz="3200" b="1" spc="300" dirty="0">
              <a:solidFill>
                <a:srgbClr val="FFFFFF"/>
              </a:solidFill>
              <a:latin typeface="微軟正黑體" panose="020B0604030504040204" pitchFamily="34" charset="-120"/>
              <a:ea typeface="微軟正黑體" panose="020B0604030504040204" pitchFamily="34" charset="-120"/>
            </a:endParaRPr>
          </a:p>
          <a:p>
            <a:endParaRPr lang="en-US" altLang="zh-TW" sz="2800" b="1" spc="300" dirty="0">
              <a:solidFill>
                <a:srgbClr val="FFFFFF"/>
              </a:solidFill>
              <a:latin typeface="微軟正黑體" panose="020B0604030504040204" pitchFamily="34" charset="-120"/>
              <a:ea typeface="微軟正黑體" panose="020B0604030504040204" pitchFamily="34" charset="-120"/>
            </a:endParaRPr>
          </a:p>
          <a:p>
            <a:r>
              <a:rPr lang="en-US" altLang="zh-TW" sz="2800" b="1" spc="300" dirty="0">
                <a:solidFill>
                  <a:srgbClr val="BE8944"/>
                </a:solidFill>
                <a:latin typeface="微軟正黑體" panose="020B0604030504040204" pitchFamily="34" charset="-120"/>
                <a:ea typeface="微軟正黑體" panose="020B0604030504040204" pitchFamily="34" charset="-120"/>
              </a:rPr>
              <a:t>		</a:t>
            </a:r>
            <a:r>
              <a:rPr lang="zh-TW" altLang="en-US" sz="2800" b="1" spc="300" dirty="0">
                <a:solidFill>
                  <a:schemeClr val="bg1"/>
                </a:solidFill>
                <a:latin typeface="微軟正黑體" panose="020B0604030504040204" pitchFamily="34" charset="-120"/>
                <a:ea typeface="微軟正黑體" panose="020B0604030504040204" pitchFamily="34" charset="-120"/>
              </a:rPr>
              <a:t>組合產品之間的</a:t>
            </a:r>
            <a:r>
              <a:rPr lang="zh-TW" altLang="en-US" sz="2800" b="1" spc="300" dirty="0">
                <a:solidFill>
                  <a:srgbClr val="BE8944"/>
                </a:solidFill>
                <a:latin typeface="微軟正黑體" panose="020B0604030504040204" pitchFamily="34" charset="-120"/>
                <a:ea typeface="微軟正黑體" panose="020B0604030504040204" pitchFamily="34" charset="-120"/>
              </a:rPr>
              <a:t>高相似性</a:t>
            </a:r>
            <a:endParaRPr lang="en-US" altLang="zh-TW" sz="2800" b="1" spc="300" dirty="0">
              <a:solidFill>
                <a:srgbClr val="BE8944"/>
              </a:solidFill>
              <a:latin typeface="微軟正黑體" panose="020B0604030504040204" pitchFamily="34" charset="-120"/>
              <a:ea typeface="微軟正黑體" panose="020B0604030504040204" pitchFamily="34" charset="-120"/>
            </a:endParaRPr>
          </a:p>
          <a:p>
            <a:r>
              <a:rPr lang="en-US" altLang="zh-TW" sz="2800" b="1" spc="300" dirty="0">
                <a:solidFill>
                  <a:srgbClr val="BE8944"/>
                </a:solidFill>
                <a:latin typeface="微軟正黑體" panose="020B0604030504040204" pitchFamily="34" charset="-120"/>
                <a:ea typeface="微軟正黑體" panose="020B0604030504040204" pitchFamily="34" charset="-120"/>
              </a:rPr>
              <a:t>								</a:t>
            </a:r>
            <a:r>
              <a:rPr lang="zh-TW" altLang="en-US" sz="2800" b="1" spc="300" dirty="0">
                <a:solidFill>
                  <a:srgbClr val="BE8944"/>
                </a:solidFill>
                <a:latin typeface="微軟正黑體" panose="020B0604030504040204" pitchFamily="34" charset="-120"/>
                <a:ea typeface="微軟正黑體" panose="020B0604030504040204" pitchFamily="34" charset="-120"/>
              </a:rPr>
              <a:t>高互補性</a:t>
            </a:r>
            <a:endParaRPr lang="en-US" altLang="zh-TW" sz="2800" b="1" spc="300" dirty="0">
              <a:solidFill>
                <a:srgbClr val="BE8944"/>
              </a:solidFill>
              <a:latin typeface="微軟正黑體" panose="020B0604030504040204" pitchFamily="34" charset="-120"/>
              <a:ea typeface="微軟正黑體" panose="020B0604030504040204" pitchFamily="34" charset="-120"/>
            </a:endParaRPr>
          </a:p>
          <a:p>
            <a:r>
              <a:rPr lang="en-US" altLang="zh-TW" sz="2800" b="1" spc="300" dirty="0">
                <a:solidFill>
                  <a:srgbClr val="BE8944"/>
                </a:solidFill>
                <a:latin typeface="微軟正黑體" panose="020B0604030504040204" pitchFamily="34" charset="-120"/>
                <a:ea typeface="微軟正黑體" panose="020B0604030504040204" pitchFamily="34" charset="-120"/>
              </a:rPr>
              <a:t>		</a:t>
            </a:r>
          </a:p>
          <a:p>
            <a:r>
              <a:rPr lang="en-US" altLang="zh-TW" sz="2800" b="1" spc="300" dirty="0">
                <a:solidFill>
                  <a:srgbClr val="BE8944"/>
                </a:solidFill>
                <a:latin typeface="微軟正黑體" panose="020B0604030504040204" pitchFamily="34" charset="-120"/>
                <a:ea typeface="微軟正黑體" panose="020B0604030504040204" pitchFamily="34" charset="-120"/>
              </a:rPr>
              <a:t>		</a:t>
            </a:r>
            <a:r>
              <a:rPr lang="zh-TW" altLang="en-US" sz="2800" b="1" spc="300" dirty="0">
                <a:solidFill>
                  <a:schemeClr val="bg1"/>
                </a:solidFill>
                <a:latin typeface="微軟正黑體" panose="020B0604030504040204" pitchFamily="34" charset="-120"/>
                <a:ea typeface="微軟正黑體" panose="020B0604030504040204" pitchFamily="34" charset="-120"/>
              </a:rPr>
              <a:t>目的是為了</a:t>
            </a:r>
            <a:r>
              <a:rPr lang="zh-TW" altLang="en-US" sz="2800" b="1" spc="300" dirty="0">
                <a:solidFill>
                  <a:srgbClr val="BE8944"/>
                </a:solidFill>
                <a:latin typeface="微軟正黑體" panose="020B0604030504040204" pitchFamily="34" charset="-120"/>
                <a:ea typeface="微軟正黑體" panose="020B0604030504040204" pitchFamily="34" charset="-120"/>
              </a:rPr>
              <a:t>降低認知投入度</a:t>
            </a:r>
            <a:endParaRPr lang="en-US" altLang="zh-TW" sz="2800" b="1" spc="300" dirty="0">
              <a:solidFill>
                <a:srgbClr val="BE8944"/>
              </a:solidFill>
              <a:latin typeface="微軟正黑體" panose="020B0604030504040204" pitchFamily="34" charset="-120"/>
              <a:ea typeface="微軟正黑體" panose="020B0604030504040204" pitchFamily="34" charset="-120"/>
            </a:endParaRPr>
          </a:p>
        </p:txBody>
      </p:sp>
      <p:sp>
        <p:nvSpPr>
          <p:cNvPr id="8" name="文本框 6">
            <a:extLst>
              <a:ext uri="{FF2B5EF4-FFF2-40B4-BE49-F238E27FC236}">
                <a16:creationId xmlns:a16="http://schemas.microsoft.com/office/drawing/2014/main" id="{80FC293E-E932-4DC8-BF54-1F8ED33B65EA}"/>
              </a:ext>
            </a:extLst>
          </p:cNvPr>
          <p:cNvSpPr txBox="1"/>
          <p:nvPr/>
        </p:nvSpPr>
        <p:spPr>
          <a:xfrm>
            <a:off x="2139397" y="5538217"/>
            <a:ext cx="7913205" cy="523220"/>
          </a:xfrm>
          <a:prstGeom prst="rect">
            <a:avLst/>
          </a:prstGeom>
          <a:noFill/>
        </p:spPr>
        <p:txBody>
          <a:bodyPr wrap="square" rtlCol="0">
            <a:spAutoFit/>
          </a:bodyPr>
          <a:lstStyle/>
          <a:p>
            <a:pPr algn="ctr"/>
            <a:r>
              <a:rPr lang="zh-TW" altLang="en-US" sz="2800" b="1" spc="300" dirty="0">
                <a:solidFill>
                  <a:schemeClr val="bg1"/>
                </a:solidFill>
                <a:latin typeface="標楷體" panose="03000509000000000000" pitchFamily="65" charset="-120"/>
                <a:ea typeface="標楷體" panose="03000509000000000000" pitchFamily="65" charset="-120"/>
              </a:rPr>
              <a:t>「</a:t>
            </a:r>
            <a:r>
              <a:rPr lang="zh-TW" altLang="en-US" sz="2800" spc="600" dirty="0">
                <a:solidFill>
                  <a:srgbClr val="FFFFFF"/>
                </a:solidFill>
                <a:latin typeface="微软雅黑" panose="020B0503020204020204" pitchFamily="34" charset="-122"/>
                <a:ea typeface="微软雅黑" panose="020B0503020204020204" pitchFamily="34" charset="-122"/>
              </a:rPr>
              <a:t>Ｍａｋｅ　ｉｔ　ａ　</a:t>
            </a:r>
            <a:r>
              <a:rPr lang="zh-TW" altLang="en-US" sz="2800" spc="600" dirty="0">
                <a:solidFill>
                  <a:srgbClr val="BE8944"/>
                </a:solidFill>
                <a:latin typeface="微软雅黑" panose="020B0503020204020204" pitchFamily="34" charset="-122"/>
                <a:ea typeface="微软雅黑" panose="020B0503020204020204" pitchFamily="34" charset="-122"/>
              </a:rPr>
              <a:t>ｃｏｍｂｏ</a:t>
            </a:r>
            <a:r>
              <a:rPr lang="zh-TW" altLang="en-US" sz="2800" b="1" spc="300" dirty="0">
                <a:solidFill>
                  <a:schemeClr val="bg1"/>
                </a:solidFill>
                <a:latin typeface="標楷體" panose="03000509000000000000" pitchFamily="65" charset="-120"/>
                <a:ea typeface="標楷體" panose="03000509000000000000" pitchFamily="65" charset="-120"/>
              </a:rPr>
              <a:t>」</a:t>
            </a:r>
            <a:endParaRPr lang="en-US" altLang="zh-TW" sz="2800" b="1" spc="300" dirty="0">
              <a:solidFill>
                <a:srgbClr val="BE8944"/>
              </a:solidFill>
              <a:latin typeface="微軟正黑體" panose="020B0604030504040204" pitchFamily="34" charset="-120"/>
              <a:ea typeface="微軟正黑體" panose="020B0604030504040204" pitchFamily="34" charset="-120"/>
            </a:endParaRPr>
          </a:p>
        </p:txBody>
      </p:sp>
      <p:pic>
        <p:nvPicPr>
          <p:cNvPr id="9" name="圖片 8">
            <a:extLst>
              <a:ext uri="{FF2B5EF4-FFF2-40B4-BE49-F238E27FC236}">
                <a16:creationId xmlns:a16="http://schemas.microsoft.com/office/drawing/2014/main" id="{B48A123B-4DAC-48CE-9996-05B9E5ABED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47468" y="2085787"/>
            <a:ext cx="2810267" cy="2686425"/>
          </a:xfrm>
          <a:prstGeom prst="rect">
            <a:avLst/>
          </a:prstGeom>
        </p:spPr>
      </p:pic>
    </p:spTree>
    <p:extLst>
      <p:ext uri="{BB962C8B-B14F-4D97-AF65-F5344CB8AC3E}">
        <p14:creationId xmlns:p14="http://schemas.microsoft.com/office/powerpoint/2010/main" val="1212526681"/>
      </p:ext>
    </p:extLst>
  </p:cSld>
  <p:clrMapOvr>
    <a:masterClrMapping/>
  </p:clrMapOvr>
  <mc:AlternateContent xmlns:mc="http://schemas.openxmlformats.org/markup-compatibility/2006">
    <mc:Choice xmlns:p14="http://schemas.microsoft.com/office/powerpoint/2010/main" Requires="p14">
      <p:transition p14:dur="0" advClick="0" advTm="3000"/>
    </mc:Choice>
    <mc:Fallback>
      <p:transition advClick="0" advTm="3000"/>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a:extLst>
              <a:ext uri="{FF2B5EF4-FFF2-40B4-BE49-F238E27FC236}">
                <a16:creationId xmlns:a16="http://schemas.microsoft.com/office/drawing/2014/main" id="{FE86AFD6-5AE7-415F-BFE6-3FC616AAA58D}"/>
              </a:ext>
            </a:extLst>
          </p:cNvPr>
          <p:cNvGrpSpPr/>
          <p:nvPr/>
        </p:nvGrpSpPr>
        <p:grpSpPr>
          <a:xfrm>
            <a:off x="633886" y="590840"/>
            <a:ext cx="2909303" cy="523220"/>
            <a:chOff x="633886" y="590840"/>
            <a:chExt cx="2909303" cy="523220"/>
          </a:xfrm>
        </p:grpSpPr>
        <p:grpSp>
          <p:nvGrpSpPr>
            <p:cNvPr id="2" name="组合 1">
              <a:extLst>
                <a:ext uri="{FF2B5EF4-FFF2-40B4-BE49-F238E27FC236}">
                  <a16:creationId xmlns:a16="http://schemas.microsoft.com/office/drawing/2014/main" id="{2904E4E9-BEC3-4D6B-9E8C-AC8069588754}"/>
                </a:ext>
              </a:extLst>
            </p:cNvPr>
            <p:cNvGrpSpPr/>
            <p:nvPr/>
          </p:nvGrpSpPr>
          <p:grpSpPr>
            <a:xfrm>
              <a:off x="633886" y="590840"/>
              <a:ext cx="2229870" cy="523220"/>
              <a:chOff x="4550342" y="2904764"/>
              <a:chExt cx="2508831" cy="588677"/>
            </a:xfrm>
          </p:grpSpPr>
          <p:sp>
            <p:nvSpPr>
              <p:cNvPr id="3" name="L 形 2">
                <a:extLst>
                  <a:ext uri="{FF2B5EF4-FFF2-40B4-BE49-F238E27FC236}">
                    <a16:creationId xmlns:a16="http://schemas.microsoft.com/office/drawing/2014/main" id="{0E02624A-DDA4-4CB3-A166-6D1D9DC32C5A}"/>
                  </a:ext>
                </a:extLst>
              </p:cNvPr>
              <p:cNvSpPr/>
              <p:nvPr/>
            </p:nvSpPr>
            <p:spPr>
              <a:xfrm flipV="1">
                <a:off x="4550342" y="2918781"/>
                <a:ext cx="192531" cy="560654"/>
              </a:xfrm>
              <a:prstGeom prst="corner">
                <a:avLst>
                  <a:gd name="adj1" fmla="val 8981"/>
                  <a:gd name="adj2" fmla="val 9615"/>
                </a:avLst>
              </a:prstGeom>
              <a:solidFill>
                <a:srgbClr val="BE89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4" name="文本框 3">
                <a:extLst>
                  <a:ext uri="{FF2B5EF4-FFF2-40B4-BE49-F238E27FC236}">
                    <a16:creationId xmlns:a16="http://schemas.microsoft.com/office/drawing/2014/main" id="{95DF78FB-0936-4A4A-A8A3-761B03EBB201}"/>
                  </a:ext>
                </a:extLst>
              </p:cNvPr>
              <p:cNvSpPr txBox="1"/>
              <p:nvPr/>
            </p:nvSpPr>
            <p:spPr>
              <a:xfrm>
                <a:off x="4889152" y="2904764"/>
                <a:ext cx="2170021" cy="588677"/>
              </a:xfrm>
              <a:prstGeom prst="rect">
                <a:avLst/>
              </a:prstGeom>
              <a:noFill/>
            </p:spPr>
            <p:txBody>
              <a:bodyPr wrap="none" rtlCol="0">
                <a:spAutoFit/>
              </a:bodyPr>
              <a:lstStyle/>
              <a:p>
                <a:r>
                  <a:rPr lang="zh-TW" altLang="en-US" sz="2800" spc="600" dirty="0">
                    <a:solidFill>
                      <a:srgbClr val="FFFFFF"/>
                    </a:solidFill>
                    <a:latin typeface="微软雅黑" panose="020B0503020204020204" pitchFamily="34" charset="-122"/>
                    <a:ea typeface="微软雅黑" panose="020B0503020204020204" pitchFamily="34" charset="-122"/>
                  </a:rPr>
                  <a:t>類似分析</a:t>
                </a:r>
                <a:endParaRPr lang="zh-CN" altLang="en-US" sz="2800" spc="600" dirty="0">
                  <a:solidFill>
                    <a:srgbClr val="BE8944"/>
                  </a:solidFill>
                  <a:latin typeface="微软雅黑" panose="020B0503020204020204" pitchFamily="34" charset="-122"/>
                  <a:ea typeface="微软雅黑" panose="020B0503020204020204" pitchFamily="34" charset="-122"/>
                </a:endParaRPr>
              </a:p>
            </p:txBody>
          </p:sp>
        </p:grpSp>
        <p:sp>
          <p:nvSpPr>
            <p:cNvPr id="6" name="L 形 5">
              <a:extLst>
                <a:ext uri="{FF2B5EF4-FFF2-40B4-BE49-F238E27FC236}">
                  <a16:creationId xmlns:a16="http://schemas.microsoft.com/office/drawing/2014/main" id="{9BFA2DBF-E3BF-4200-A70A-ADA274345EBD}"/>
                </a:ext>
              </a:extLst>
            </p:cNvPr>
            <p:cNvSpPr/>
            <p:nvPr/>
          </p:nvSpPr>
          <p:spPr>
            <a:xfrm flipH="1">
              <a:off x="3372066" y="603295"/>
              <a:ext cx="171123" cy="498313"/>
            </a:xfrm>
            <a:prstGeom prst="corner">
              <a:avLst>
                <a:gd name="adj1" fmla="val 8981"/>
                <a:gd name="adj2" fmla="val 9615"/>
              </a:avLst>
            </a:prstGeom>
            <a:solidFill>
              <a:srgbClr val="BE89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grpSp>
      <p:pic>
        <p:nvPicPr>
          <p:cNvPr id="10" name="圖片 9">
            <a:extLst>
              <a:ext uri="{FF2B5EF4-FFF2-40B4-BE49-F238E27FC236}">
                <a16:creationId xmlns:a16="http://schemas.microsoft.com/office/drawing/2014/main" id="{225D5DE0-827D-46B1-ADE2-606A5A277C9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63756" y="1581712"/>
            <a:ext cx="6559627" cy="4685448"/>
          </a:xfrm>
          <a:prstGeom prst="rect">
            <a:avLst/>
          </a:prstGeom>
        </p:spPr>
      </p:pic>
    </p:spTree>
    <p:extLst>
      <p:ext uri="{BB962C8B-B14F-4D97-AF65-F5344CB8AC3E}">
        <p14:creationId xmlns:p14="http://schemas.microsoft.com/office/powerpoint/2010/main" val="697821736"/>
      </p:ext>
    </p:extLst>
  </p:cSld>
  <p:clrMapOvr>
    <a:masterClrMapping/>
  </p:clrMapOvr>
  <mc:AlternateContent xmlns:mc="http://schemas.openxmlformats.org/markup-compatibility/2006">
    <mc:Choice xmlns:p14="http://schemas.microsoft.com/office/powerpoint/2010/main" Requires="p14">
      <p:transition p14:dur="0" advClick="0" advTm="3000"/>
    </mc:Choice>
    <mc:Fallback>
      <p:transition advClick="0" advTm="3000"/>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a:extLst>
              <a:ext uri="{FF2B5EF4-FFF2-40B4-BE49-F238E27FC236}">
                <a16:creationId xmlns:a16="http://schemas.microsoft.com/office/drawing/2014/main" id="{FE86AFD6-5AE7-415F-BFE6-3FC616AAA58D}"/>
              </a:ext>
            </a:extLst>
          </p:cNvPr>
          <p:cNvGrpSpPr/>
          <p:nvPr/>
        </p:nvGrpSpPr>
        <p:grpSpPr>
          <a:xfrm>
            <a:off x="633886" y="590840"/>
            <a:ext cx="2909303" cy="523220"/>
            <a:chOff x="633886" y="590840"/>
            <a:chExt cx="2909303" cy="523220"/>
          </a:xfrm>
        </p:grpSpPr>
        <p:grpSp>
          <p:nvGrpSpPr>
            <p:cNvPr id="2" name="组合 1">
              <a:extLst>
                <a:ext uri="{FF2B5EF4-FFF2-40B4-BE49-F238E27FC236}">
                  <a16:creationId xmlns:a16="http://schemas.microsoft.com/office/drawing/2014/main" id="{2904E4E9-BEC3-4D6B-9E8C-AC8069588754}"/>
                </a:ext>
              </a:extLst>
            </p:cNvPr>
            <p:cNvGrpSpPr/>
            <p:nvPr/>
          </p:nvGrpSpPr>
          <p:grpSpPr>
            <a:xfrm>
              <a:off x="633886" y="590840"/>
              <a:ext cx="2229870" cy="523220"/>
              <a:chOff x="4550342" y="2904764"/>
              <a:chExt cx="2508831" cy="588677"/>
            </a:xfrm>
          </p:grpSpPr>
          <p:sp>
            <p:nvSpPr>
              <p:cNvPr id="3" name="L 形 2">
                <a:extLst>
                  <a:ext uri="{FF2B5EF4-FFF2-40B4-BE49-F238E27FC236}">
                    <a16:creationId xmlns:a16="http://schemas.microsoft.com/office/drawing/2014/main" id="{0E02624A-DDA4-4CB3-A166-6D1D9DC32C5A}"/>
                  </a:ext>
                </a:extLst>
              </p:cNvPr>
              <p:cNvSpPr/>
              <p:nvPr/>
            </p:nvSpPr>
            <p:spPr>
              <a:xfrm flipV="1">
                <a:off x="4550342" y="2918781"/>
                <a:ext cx="192531" cy="560654"/>
              </a:xfrm>
              <a:prstGeom prst="corner">
                <a:avLst>
                  <a:gd name="adj1" fmla="val 8981"/>
                  <a:gd name="adj2" fmla="val 9615"/>
                </a:avLst>
              </a:prstGeom>
              <a:solidFill>
                <a:srgbClr val="BE89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4" name="文本框 3">
                <a:extLst>
                  <a:ext uri="{FF2B5EF4-FFF2-40B4-BE49-F238E27FC236}">
                    <a16:creationId xmlns:a16="http://schemas.microsoft.com/office/drawing/2014/main" id="{95DF78FB-0936-4A4A-A8A3-761B03EBB201}"/>
                  </a:ext>
                </a:extLst>
              </p:cNvPr>
              <p:cNvSpPr txBox="1"/>
              <p:nvPr/>
            </p:nvSpPr>
            <p:spPr>
              <a:xfrm>
                <a:off x="4889152" y="2904764"/>
                <a:ext cx="2170021" cy="588677"/>
              </a:xfrm>
              <a:prstGeom prst="rect">
                <a:avLst/>
              </a:prstGeom>
              <a:noFill/>
            </p:spPr>
            <p:txBody>
              <a:bodyPr wrap="none" rtlCol="0">
                <a:spAutoFit/>
              </a:bodyPr>
              <a:lstStyle/>
              <a:p>
                <a:r>
                  <a:rPr lang="zh-TW" altLang="en-US" sz="2800" spc="600" dirty="0">
                    <a:solidFill>
                      <a:srgbClr val="FFFFFF"/>
                    </a:solidFill>
                    <a:latin typeface="微软雅黑" panose="020B0503020204020204" pitchFamily="34" charset="-122"/>
                    <a:ea typeface="微软雅黑" panose="020B0503020204020204" pitchFamily="34" charset="-122"/>
                  </a:rPr>
                  <a:t>類似分析</a:t>
                </a:r>
                <a:endParaRPr lang="zh-CN" altLang="en-US" sz="2800" spc="600" dirty="0">
                  <a:solidFill>
                    <a:srgbClr val="BE8944"/>
                  </a:solidFill>
                  <a:latin typeface="微软雅黑" panose="020B0503020204020204" pitchFamily="34" charset="-122"/>
                  <a:ea typeface="微软雅黑" panose="020B0503020204020204" pitchFamily="34" charset="-122"/>
                </a:endParaRPr>
              </a:p>
            </p:txBody>
          </p:sp>
        </p:grpSp>
        <p:sp>
          <p:nvSpPr>
            <p:cNvPr id="6" name="L 形 5">
              <a:extLst>
                <a:ext uri="{FF2B5EF4-FFF2-40B4-BE49-F238E27FC236}">
                  <a16:creationId xmlns:a16="http://schemas.microsoft.com/office/drawing/2014/main" id="{9BFA2DBF-E3BF-4200-A70A-ADA274345EBD}"/>
                </a:ext>
              </a:extLst>
            </p:cNvPr>
            <p:cNvSpPr/>
            <p:nvPr/>
          </p:nvSpPr>
          <p:spPr>
            <a:xfrm flipH="1">
              <a:off x="3372066" y="603295"/>
              <a:ext cx="171123" cy="498313"/>
            </a:xfrm>
            <a:prstGeom prst="corner">
              <a:avLst>
                <a:gd name="adj1" fmla="val 8981"/>
                <a:gd name="adj2" fmla="val 9615"/>
              </a:avLst>
            </a:prstGeom>
            <a:solidFill>
              <a:srgbClr val="BE89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grpSp>
      <p:sp>
        <p:nvSpPr>
          <p:cNvPr id="8" name="文本框 4">
            <a:extLst>
              <a:ext uri="{FF2B5EF4-FFF2-40B4-BE49-F238E27FC236}">
                <a16:creationId xmlns:a16="http://schemas.microsoft.com/office/drawing/2014/main" id="{E4E683C4-1BE4-4D15-966F-B0458B246448}"/>
              </a:ext>
            </a:extLst>
          </p:cNvPr>
          <p:cNvSpPr txBox="1"/>
          <p:nvPr/>
        </p:nvSpPr>
        <p:spPr>
          <a:xfrm>
            <a:off x="3660658" y="560062"/>
            <a:ext cx="5545108" cy="584775"/>
          </a:xfrm>
          <a:prstGeom prst="rect">
            <a:avLst/>
          </a:prstGeom>
          <a:noFill/>
        </p:spPr>
        <p:txBody>
          <a:bodyPr wrap="none" rtlCol="0">
            <a:spAutoFit/>
          </a:bodyPr>
          <a:lstStyle/>
          <a:p>
            <a:r>
              <a:rPr lang="zh-TW" altLang="en-US" sz="3200" spc="600" dirty="0">
                <a:solidFill>
                  <a:schemeClr val="bg1"/>
                </a:solidFill>
              </a:rPr>
              <a:t>地瓜</a:t>
            </a:r>
            <a:r>
              <a:rPr lang="zh-TW" altLang="en-US" sz="3200" spc="600" dirty="0">
                <a:solidFill>
                  <a:srgbClr val="BE8944"/>
                </a:solidFill>
              </a:rPr>
              <a:t>薯條　</a:t>
            </a:r>
            <a:r>
              <a:rPr lang="zh-TW" altLang="en-US" sz="3200" spc="600" dirty="0">
                <a:solidFill>
                  <a:schemeClr val="bg1"/>
                </a:solidFill>
              </a:rPr>
              <a:t>炸蝦</a:t>
            </a:r>
            <a:r>
              <a:rPr lang="zh-TW" altLang="en-US" sz="3200" spc="600" dirty="0">
                <a:solidFill>
                  <a:srgbClr val="BE8944"/>
                </a:solidFill>
              </a:rPr>
              <a:t>天婦羅</a:t>
            </a:r>
            <a:r>
              <a:rPr lang="zh-TW" altLang="en-US" sz="3200" spc="600" dirty="0">
                <a:solidFill>
                  <a:schemeClr val="bg1"/>
                </a:solidFill>
              </a:rPr>
              <a:t>堡</a:t>
            </a:r>
            <a:endParaRPr lang="en-US" altLang="zh-CN" sz="3200" spc="600" dirty="0">
              <a:solidFill>
                <a:schemeClr val="bg1"/>
              </a:solidFill>
            </a:endParaRPr>
          </a:p>
        </p:txBody>
      </p:sp>
      <p:pic>
        <p:nvPicPr>
          <p:cNvPr id="9" name="圖片 8">
            <a:extLst>
              <a:ext uri="{FF2B5EF4-FFF2-40B4-BE49-F238E27FC236}">
                <a16:creationId xmlns:a16="http://schemas.microsoft.com/office/drawing/2014/main" id="{7BC4D992-0760-4C33-BF1A-9F71BF2DB1A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66064" y="1954395"/>
            <a:ext cx="6639867" cy="4742762"/>
          </a:xfrm>
          <a:prstGeom prst="rect">
            <a:avLst/>
          </a:prstGeom>
        </p:spPr>
      </p:pic>
      <p:pic>
        <p:nvPicPr>
          <p:cNvPr id="12" name="圖片 11">
            <a:extLst>
              <a:ext uri="{FF2B5EF4-FFF2-40B4-BE49-F238E27FC236}">
                <a16:creationId xmlns:a16="http://schemas.microsoft.com/office/drawing/2014/main" id="{6AD0F81B-6C23-4481-9BE9-21B9D044514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6399" y="1954394"/>
            <a:ext cx="6639868" cy="4742763"/>
          </a:xfrm>
          <a:prstGeom prst="rect">
            <a:avLst/>
          </a:prstGeom>
        </p:spPr>
      </p:pic>
      <p:sp>
        <p:nvSpPr>
          <p:cNvPr id="13" name="文本框 4">
            <a:extLst>
              <a:ext uri="{FF2B5EF4-FFF2-40B4-BE49-F238E27FC236}">
                <a16:creationId xmlns:a16="http://schemas.microsoft.com/office/drawing/2014/main" id="{C5DBD88D-A218-4668-AED7-A95CCD02ED8F}"/>
              </a:ext>
            </a:extLst>
          </p:cNvPr>
          <p:cNvSpPr txBox="1"/>
          <p:nvPr/>
        </p:nvSpPr>
        <p:spPr>
          <a:xfrm>
            <a:off x="633886" y="1618777"/>
            <a:ext cx="4083169" cy="584775"/>
          </a:xfrm>
          <a:prstGeom prst="rect">
            <a:avLst/>
          </a:prstGeom>
          <a:noFill/>
        </p:spPr>
        <p:txBody>
          <a:bodyPr wrap="none" rtlCol="0">
            <a:spAutoFit/>
          </a:bodyPr>
          <a:lstStyle/>
          <a:p>
            <a:r>
              <a:rPr lang="zh-TW" altLang="en-US" sz="3200" spc="600" dirty="0">
                <a:solidFill>
                  <a:srgbClr val="FF0000"/>
                </a:solidFill>
                <a:highlight>
                  <a:srgbClr val="FFFF00"/>
                </a:highlight>
              </a:rPr>
              <a:t>我很意外沒有梅粉</a:t>
            </a:r>
            <a:endParaRPr lang="en-US" altLang="zh-CN" sz="3200" spc="600" dirty="0">
              <a:solidFill>
                <a:srgbClr val="FF0000"/>
              </a:solidFill>
              <a:highlight>
                <a:srgbClr val="FFFF00"/>
              </a:highlight>
            </a:endParaRPr>
          </a:p>
        </p:txBody>
      </p:sp>
    </p:spTree>
    <p:extLst>
      <p:ext uri="{BB962C8B-B14F-4D97-AF65-F5344CB8AC3E}">
        <p14:creationId xmlns:p14="http://schemas.microsoft.com/office/powerpoint/2010/main" val="1367015064"/>
      </p:ext>
    </p:extLst>
  </p:cSld>
  <p:clrMapOvr>
    <a:masterClrMapping/>
  </p:clrMapOvr>
  <mc:AlternateContent xmlns:mc="http://schemas.openxmlformats.org/markup-compatibility/2006">
    <mc:Choice xmlns:p14="http://schemas.microsoft.com/office/powerpoint/2010/main" Requires="p14">
      <p:transition p14:dur="0" advClick="0" advTm="3000"/>
    </mc:Choice>
    <mc:Fallback>
      <p:transition advClick="0" advTm="3000"/>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3968B0AD-3CBD-4F3A-B83A-4D1D2ADF6A46}"/>
              </a:ext>
            </a:extLst>
          </p:cNvPr>
          <p:cNvGrpSpPr/>
          <p:nvPr/>
        </p:nvGrpSpPr>
        <p:grpSpPr>
          <a:xfrm>
            <a:off x="2202785" y="2169529"/>
            <a:ext cx="7786430" cy="2518943"/>
            <a:chOff x="4590472" y="2726758"/>
            <a:chExt cx="3105781" cy="1004733"/>
          </a:xfrm>
        </p:grpSpPr>
        <p:sp>
          <p:nvSpPr>
            <p:cNvPr id="3" name="L 形 2">
              <a:extLst>
                <a:ext uri="{FF2B5EF4-FFF2-40B4-BE49-F238E27FC236}">
                  <a16:creationId xmlns:a16="http://schemas.microsoft.com/office/drawing/2014/main" id="{99A02611-304F-471D-9E52-3D5ACC12E855}"/>
                </a:ext>
              </a:extLst>
            </p:cNvPr>
            <p:cNvSpPr/>
            <p:nvPr/>
          </p:nvSpPr>
          <p:spPr>
            <a:xfrm flipV="1">
              <a:off x="4590472" y="2843905"/>
              <a:ext cx="304802" cy="887586"/>
            </a:xfrm>
            <a:prstGeom prst="corner">
              <a:avLst>
                <a:gd name="adj1" fmla="val 8981"/>
                <a:gd name="adj2" fmla="val 9615"/>
              </a:avLst>
            </a:prstGeom>
            <a:solidFill>
              <a:srgbClr val="BE89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5400"/>
            </a:p>
          </p:txBody>
        </p:sp>
        <p:sp>
          <p:nvSpPr>
            <p:cNvPr id="4" name="文本框 3">
              <a:extLst>
                <a:ext uri="{FF2B5EF4-FFF2-40B4-BE49-F238E27FC236}">
                  <a16:creationId xmlns:a16="http://schemas.microsoft.com/office/drawing/2014/main" id="{32EA2760-7774-4D2B-BE9F-5EF409219F78}"/>
                </a:ext>
              </a:extLst>
            </p:cNvPr>
            <p:cNvSpPr txBox="1"/>
            <p:nvPr/>
          </p:nvSpPr>
          <p:spPr>
            <a:xfrm>
              <a:off x="5369954" y="3066202"/>
              <a:ext cx="1546816" cy="441947"/>
            </a:xfrm>
            <a:prstGeom prst="rect">
              <a:avLst/>
            </a:prstGeom>
            <a:noFill/>
          </p:spPr>
          <p:txBody>
            <a:bodyPr wrap="none" rtlCol="0">
              <a:spAutoFit/>
            </a:bodyPr>
            <a:lstStyle/>
            <a:p>
              <a:pPr algn="ctr"/>
              <a:r>
                <a:rPr lang="zh-TW" altLang="en-US" sz="6600" spc="600" dirty="0">
                  <a:solidFill>
                    <a:srgbClr val="BE8944"/>
                  </a:solidFill>
                  <a:latin typeface="微软雅黑" panose="020B0503020204020204" pitchFamily="34" charset="-122"/>
                  <a:ea typeface="微软雅黑" panose="020B0503020204020204" pitchFamily="34" charset="-122"/>
                </a:rPr>
                <a:t>價值</a:t>
              </a:r>
              <a:r>
                <a:rPr lang="zh-TW" altLang="en-US" sz="6600" spc="600" dirty="0">
                  <a:solidFill>
                    <a:srgbClr val="FFFFFF"/>
                  </a:solidFill>
                  <a:latin typeface="微软雅黑" panose="020B0503020204020204" pitchFamily="34" charset="-122"/>
                  <a:ea typeface="微软雅黑" panose="020B0503020204020204" pitchFamily="34" charset="-122"/>
                </a:rPr>
                <a:t>分析</a:t>
              </a:r>
              <a:endParaRPr lang="zh-CN" altLang="en-US" sz="6600" spc="600" dirty="0">
                <a:solidFill>
                  <a:srgbClr val="FFFFFF"/>
                </a:solidFill>
                <a:latin typeface="微软雅黑" panose="020B0503020204020204" pitchFamily="34" charset="-122"/>
                <a:ea typeface="微软雅黑" panose="020B0503020204020204" pitchFamily="34" charset="-122"/>
              </a:endParaRPr>
            </a:p>
          </p:txBody>
        </p:sp>
        <p:sp>
          <p:nvSpPr>
            <p:cNvPr id="5" name="文本框 4">
              <a:extLst>
                <a:ext uri="{FF2B5EF4-FFF2-40B4-BE49-F238E27FC236}">
                  <a16:creationId xmlns:a16="http://schemas.microsoft.com/office/drawing/2014/main" id="{181FF810-4064-49CE-90F8-ECF1AF373F0B}"/>
                </a:ext>
              </a:extLst>
            </p:cNvPr>
            <p:cNvSpPr txBox="1"/>
            <p:nvPr/>
          </p:nvSpPr>
          <p:spPr>
            <a:xfrm>
              <a:off x="5466782" y="2726758"/>
              <a:ext cx="1179089" cy="233250"/>
            </a:xfrm>
            <a:prstGeom prst="rect">
              <a:avLst/>
            </a:prstGeom>
            <a:noFill/>
          </p:spPr>
          <p:txBody>
            <a:bodyPr wrap="none" rtlCol="0">
              <a:spAutoFit/>
            </a:bodyPr>
            <a:lstStyle/>
            <a:p>
              <a:r>
                <a:rPr lang="en-US" altLang="zh-CN" sz="3200" spc="600" dirty="0">
                  <a:solidFill>
                    <a:srgbClr val="FFFFFF"/>
                  </a:solidFill>
                </a:rPr>
                <a:t>THE </a:t>
              </a:r>
              <a:r>
                <a:rPr lang="en-US" altLang="zh-CN" sz="3200" spc="600" dirty="0">
                  <a:solidFill>
                    <a:srgbClr val="FF9409"/>
                  </a:solidFill>
                </a:rPr>
                <a:t>VALUE</a:t>
              </a:r>
            </a:p>
          </p:txBody>
        </p:sp>
        <p:sp>
          <p:nvSpPr>
            <p:cNvPr id="6" name="L 形 5">
              <a:extLst>
                <a:ext uri="{FF2B5EF4-FFF2-40B4-BE49-F238E27FC236}">
                  <a16:creationId xmlns:a16="http://schemas.microsoft.com/office/drawing/2014/main" id="{C70B566D-64CE-4A2E-8B44-E5B996332882}"/>
                </a:ext>
              </a:extLst>
            </p:cNvPr>
            <p:cNvSpPr/>
            <p:nvPr/>
          </p:nvSpPr>
          <p:spPr>
            <a:xfrm flipH="1">
              <a:off x="7391451" y="2843383"/>
              <a:ext cx="304802" cy="887586"/>
            </a:xfrm>
            <a:prstGeom prst="corner">
              <a:avLst>
                <a:gd name="adj1" fmla="val 8981"/>
                <a:gd name="adj2" fmla="val 9615"/>
              </a:avLst>
            </a:prstGeom>
            <a:solidFill>
              <a:srgbClr val="BE89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5400"/>
            </a:p>
          </p:txBody>
        </p:sp>
      </p:grpSp>
      <p:sp>
        <p:nvSpPr>
          <p:cNvPr id="7" name="文本框 6">
            <a:extLst>
              <a:ext uri="{FF2B5EF4-FFF2-40B4-BE49-F238E27FC236}">
                <a16:creationId xmlns:a16="http://schemas.microsoft.com/office/drawing/2014/main" id="{ACA4B5F2-C4D5-4B3B-BB7C-F131F2F5EA5E}"/>
              </a:ext>
            </a:extLst>
          </p:cNvPr>
          <p:cNvSpPr txBox="1"/>
          <p:nvPr/>
        </p:nvSpPr>
        <p:spPr>
          <a:xfrm>
            <a:off x="2472383" y="4502496"/>
            <a:ext cx="832279" cy="369332"/>
          </a:xfrm>
          <a:prstGeom prst="rect">
            <a:avLst/>
          </a:prstGeom>
          <a:noFill/>
        </p:spPr>
        <p:txBody>
          <a:bodyPr wrap="none" rtlCol="0">
            <a:spAutoFit/>
          </a:bodyPr>
          <a:lstStyle/>
          <a:p>
            <a:r>
              <a:rPr lang="en-US" altLang="zh-CN" b="1" dirty="0">
                <a:solidFill>
                  <a:schemeClr val="bg1"/>
                </a:solidFill>
                <a:latin typeface="微软雅黑" panose="020B0503020204020204" pitchFamily="34" charset="-122"/>
                <a:ea typeface="微软雅黑" panose="020B0503020204020204" pitchFamily="34" charset="-122"/>
              </a:rPr>
              <a:t>·</a:t>
            </a:r>
            <a:r>
              <a:rPr lang="en-US" altLang="zh-CN" b="1" dirty="0">
                <a:solidFill>
                  <a:srgbClr val="BE8944"/>
                </a:solidFill>
                <a:latin typeface="微软雅黑" panose="020B0503020204020204" pitchFamily="34" charset="-122"/>
                <a:ea typeface="微软雅黑" panose="020B0503020204020204" pitchFamily="34" charset="-122"/>
              </a:rPr>
              <a:t>  ·  </a:t>
            </a:r>
            <a:r>
              <a:rPr lang="en-US" altLang="zh-CN" b="1" dirty="0">
                <a:solidFill>
                  <a:schemeClr val="bg1"/>
                </a:solidFill>
                <a:latin typeface="微软雅黑" panose="020B0503020204020204" pitchFamily="34" charset="-122"/>
                <a:ea typeface="微软雅黑" panose="020B0503020204020204" pitchFamily="34" charset="-122"/>
              </a:rPr>
              <a:t>·</a:t>
            </a:r>
            <a:r>
              <a:rPr lang="en-US" altLang="zh-CN" b="1" dirty="0">
                <a:solidFill>
                  <a:srgbClr val="BE8944"/>
                </a:solidFill>
                <a:latin typeface="微软雅黑" panose="020B0503020204020204" pitchFamily="34" charset="-122"/>
                <a:ea typeface="微软雅黑" panose="020B0503020204020204" pitchFamily="34" charset="-122"/>
              </a:rPr>
              <a:t> </a:t>
            </a:r>
            <a:endParaRPr lang="zh-CN" altLang="en-US" b="1" dirty="0">
              <a:solidFill>
                <a:srgbClr val="BE8944"/>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3426781" y="568171"/>
            <a:ext cx="3417902" cy="369332"/>
          </a:xfrm>
          <a:prstGeom prst="rect">
            <a:avLst/>
          </a:prstGeom>
          <a:noFill/>
        </p:spPr>
        <p:txBody>
          <a:bodyPr wrap="square" rtlCol="0">
            <a:spAutoFit/>
          </a:bodyPr>
          <a:lstStyle/>
          <a:p>
            <a:r>
              <a:rPr lang="en-US" altLang="zh-CN" dirty="0"/>
              <a:t>https://www.ypppt.com/</a:t>
            </a:r>
            <a:endParaRPr lang="zh-CN" altLang="en-US" dirty="0"/>
          </a:p>
        </p:txBody>
      </p:sp>
    </p:spTree>
    <p:extLst>
      <p:ext uri="{BB962C8B-B14F-4D97-AF65-F5344CB8AC3E}">
        <p14:creationId xmlns:p14="http://schemas.microsoft.com/office/powerpoint/2010/main" val="2254361136"/>
      </p:ext>
    </p:extLst>
  </p:cSld>
  <p:clrMapOvr>
    <a:masterClrMapping/>
  </p:clrMapOvr>
  <mc:AlternateContent xmlns:mc="http://schemas.openxmlformats.org/markup-compatibility/2006">
    <mc:Choice xmlns:p14="http://schemas.microsoft.com/office/powerpoint/2010/main" Requires="p14">
      <p:transition p14:dur="0" advClick="0" advTm="3000"/>
    </mc:Choice>
    <mc:Fallback>
      <p:transition advClick="0" advTm="300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a:extLst>
              <a:ext uri="{FF2B5EF4-FFF2-40B4-BE49-F238E27FC236}">
                <a16:creationId xmlns:a16="http://schemas.microsoft.com/office/drawing/2014/main" id="{CFC8B92B-1B74-4A15-9951-075513421565}"/>
              </a:ext>
            </a:extLst>
          </p:cNvPr>
          <p:cNvGrpSpPr/>
          <p:nvPr/>
        </p:nvGrpSpPr>
        <p:grpSpPr>
          <a:xfrm>
            <a:off x="1922310" y="551175"/>
            <a:ext cx="2512638" cy="896823"/>
            <a:chOff x="4590472" y="2834668"/>
            <a:chExt cx="2512638" cy="896823"/>
          </a:xfrm>
        </p:grpSpPr>
        <p:sp>
          <p:nvSpPr>
            <p:cNvPr id="2" name="L 形 1">
              <a:extLst>
                <a:ext uri="{FF2B5EF4-FFF2-40B4-BE49-F238E27FC236}">
                  <a16:creationId xmlns:a16="http://schemas.microsoft.com/office/drawing/2014/main" id="{252DDCEA-BDC2-4FE3-89A7-8F61180E25D2}"/>
                </a:ext>
              </a:extLst>
            </p:cNvPr>
            <p:cNvSpPr/>
            <p:nvPr/>
          </p:nvSpPr>
          <p:spPr>
            <a:xfrm flipV="1">
              <a:off x="4590472" y="2843905"/>
              <a:ext cx="304802" cy="887586"/>
            </a:xfrm>
            <a:prstGeom prst="corner">
              <a:avLst>
                <a:gd name="adj1" fmla="val 8981"/>
                <a:gd name="adj2" fmla="val 9615"/>
              </a:avLst>
            </a:prstGeom>
            <a:solidFill>
              <a:srgbClr val="BE89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45641F0B-494F-4277-BDFC-F0946966B73B}"/>
                </a:ext>
              </a:extLst>
            </p:cNvPr>
            <p:cNvSpPr txBox="1"/>
            <p:nvPr/>
          </p:nvSpPr>
          <p:spPr>
            <a:xfrm>
              <a:off x="4827120" y="3105670"/>
              <a:ext cx="1997535" cy="369332"/>
            </a:xfrm>
            <a:prstGeom prst="rect">
              <a:avLst/>
            </a:prstGeom>
            <a:noFill/>
          </p:spPr>
          <p:txBody>
            <a:bodyPr wrap="none" rtlCol="0">
              <a:spAutoFit/>
            </a:bodyPr>
            <a:lstStyle/>
            <a:p>
              <a:r>
                <a:rPr lang="en-US" altLang="zh-CN" spc="600" dirty="0">
                  <a:solidFill>
                    <a:srgbClr val="FFFFFF"/>
                  </a:solidFill>
                </a:rPr>
                <a:t>CONTENTS</a:t>
              </a:r>
              <a:endParaRPr lang="zh-CN" altLang="en-US" spc="600" dirty="0">
                <a:solidFill>
                  <a:srgbClr val="FFFFFF"/>
                </a:solidFill>
              </a:endParaRPr>
            </a:p>
          </p:txBody>
        </p:sp>
        <p:sp>
          <p:nvSpPr>
            <p:cNvPr id="5" name="L 形 4">
              <a:extLst>
                <a:ext uri="{FF2B5EF4-FFF2-40B4-BE49-F238E27FC236}">
                  <a16:creationId xmlns:a16="http://schemas.microsoft.com/office/drawing/2014/main" id="{28C1E19A-078F-4DD4-ADFB-D3E4C6478269}"/>
                </a:ext>
              </a:extLst>
            </p:cNvPr>
            <p:cNvSpPr/>
            <p:nvPr/>
          </p:nvSpPr>
          <p:spPr>
            <a:xfrm flipH="1">
              <a:off x="6798308" y="2834668"/>
              <a:ext cx="304802" cy="887586"/>
            </a:xfrm>
            <a:prstGeom prst="corner">
              <a:avLst>
                <a:gd name="adj1" fmla="val 8981"/>
                <a:gd name="adj2" fmla="val 9615"/>
              </a:avLst>
            </a:prstGeom>
            <a:solidFill>
              <a:srgbClr val="BE89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7" name="文本框 46">
            <a:extLst>
              <a:ext uri="{FF2B5EF4-FFF2-40B4-BE49-F238E27FC236}">
                <a16:creationId xmlns:a16="http://schemas.microsoft.com/office/drawing/2014/main" id="{2C80B6E2-A9DE-4660-A8F8-BD2BD9B51840}"/>
              </a:ext>
            </a:extLst>
          </p:cNvPr>
          <p:cNvSpPr txBox="1"/>
          <p:nvPr/>
        </p:nvSpPr>
        <p:spPr>
          <a:xfrm>
            <a:off x="2227111" y="2194874"/>
            <a:ext cx="2492990" cy="461665"/>
          </a:xfrm>
          <a:prstGeom prst="rect">
            <a:avLst/>
          </a:prstGeom>
          <a:noFill/>
        </p:spPr>
        <p:txBody>
          <a:bodyPr wrap="none" rtlCol="0">
            <a:spAutoFit/>
          </a:bodyPr>
          <a:lstStyle/>
          <a:p>
            <a:r>
              <a:rPr lang="zh-TW" altLang="en-US" sz="2400" b="1" spc="600" dirty="0">
                <a:solidFill>
                  <a:srgbClr val="BE8944"/>
                </a:solidFill>
                <a:latin typeface="微软雅黑" panose="020B0503020204020204" pitchFamily="34" charset="-122"/>
                <a:ea typeface="微软雅黑" panose="020B0503020204020204" pitchFamily="34" charset="-122"/>
              </a:rPr>
              <a:t>惡靈古堡</a:t>
            </a:r>
            <a:r>
              <a:rPr lang="zh-TW" altLang="en-US" sz="2400" b="1" spc="600" dirty="0">
                <a:solidFill>
                  <a:schemeClr val="bg1"/>
                </a:solidFill>
                <a:latin typeface="微软雅黑" panose="020B0503020204020204" pitchFamily="34" charset="-122"/>
                <a:ea typeface="微软雅黑" panose="020B0503020204020204" pitchFamily="34" charset="-122"/>
              </a:rPr>
              <a:t>分析</a:t>
            </a:r>
            <a:endParaRPr lang="zh-CN" altLang="en-US" sz="2400" b="1" spc="600" dirty="0">
              <a:solidFill>
                <a:schemeClr val="bg1"/>
              </a:solidFill>
              <a:latin typeface="微软雅黑" panose="020B0503020204020204" pitchFamily="34" charset="-122"/>
              <a:ea typeface="微软雅黑" panose="020B0503020204020204" pitchFamily="34" charset="-122"/>
            </a:endParaRPr>
          </a:p>
        </p:txBody>
      </p:sp>
      <p:sp>
        <p:nvSpPr>
          <p:cNvPr id="40" name="文本框 46">
            <a:extLst>
              <a:ext uri="{FF2B5EF4-FFF2-40B4-BE49-F238E27FC236}">
                <a16:creationId xmlns:a16="http://schemas.microsoft.com/office/drawing/2014/main" id="{9FE736B3-0745-4F36-BB7E-C6D58F496BD8}"/>
              </a:ext>
            </a:extLst>
          </p:cNvPr>
          <p:cNvSpPr txBox="1"/>
          <p:nvPr/>
        </p:nvSpPr>
        <p:spPr>
          <a:xfrm>
            <a:off x="2227111" y="3195419"/>
            <a:ext cx="3395481" cy="461665"/>
          </a:xfrm>
          <a:prstGeom prst="rect">
            <a:avLst/>
          </a:prstGeom>
          <a:noFill/>
        </p:spPr>
        <p:txBody>
          <a:bodyPr wrap="none" rtlCol="0">
            <a:spAutoFit/>
          </a:bodyPr>
          <a:lstStyle/>
          <a:p>
            <a:r>
              <a:rPr lang="en-US" altLang="zh-CN" sz="2400" b="1" spc="600" dirty="0" err="1">
                <a:solidFill>
                  <a:srgbClr val="BE8944"/>
                </a:solidFill>
                <a:latin typeface="微软雅黑" panose="020B0503020204020204" pitchFamily="34" charset="-122"/>
                <a:ea typeface="微软雅黑" panose="020B0503020204020204" pitchFamily="34" charset="-122"/>
              </a:rPr>
              <a:t>OpView</a:t>
            </a:r>
            <a:r>
              <a:rPr lang="zh-TW" altLang="en-US" sz="2400" b="1" spc="600" dirty="0">
                <a:solidFill>
                  <a:schemeClr val="bg1"/>
                </a:solidFill>
                <a:latin typeface="微软雅黑" panose="020B0503020204020204" pitchFamily="34" charset="-122"/>
                <a:ea typeface="微软雅黑" panose="020B0503020204020204" pitchFamily="34" charset="-122"/>
              </a:rPr>
              <a:t>使用感想</a:t>
            </a:r>
            <a:endParaRPr lang="zh-CN" altLang="en-US" sz="2400" b="1" spc="600" dirty="0">
              <a:solidFill>
                <a:schemeClr val="bg1"/>
              </a:solidFill>
              <a:latin typeface="微软雅黑" panose="020B0503020204020204" pitchFamily="34" charset="-122"/>
              <a:ea typeface="微软雅黑" panose="020B0503020204020204" pitchFamily="34" charset="-122"/>
            </a:endParaRPr>
          </a:p>
        </p:txBody>
      </p:sp>
      <p:sp>
        <p:nvSpPr>
          <p:cNvPr id="42" name="文本框 46">
            <a:extLst>
              <a:ext uri="{FF2B5EF4-FFF2-40B4-BE49-F238E27FC236}">
                <a16:creationId xmlns:a16="http://schemas.microsoft.com/office/drawing/2014/main" id="{EFE72ED7-D0D6-40DA-A38D-D7122E551402}"/>
              </a:ext>
            </a:extLst>
          </p:cNvPr>
          <p:cNvSpPr txBox="1"/>
          <p:nvPr/>
        </p:nvSpPr>
        <p:spPr>
          <a:xfrm>
            <a:off x="2227112" y="4195964"/>
            <a:ext cx="1723549" cy="461665"/>
          </a:xfrm>
          <a:prstGeom prst="rect">
            <a:avLst/>
          </a:prstGeom>
          <a:noFill/>
        </p:spPr>
        <p:txBody>
          <a:bodyPr wrap="none" rtlCol="0">
            <a:spAutoFit/>
          </a:bodyPr>
          <a:lstStyle/>
          <a:p>
            <a:r>
              <a:rPr lang="zh-TW" altLang="en-US" sz="2400" b="1" spc="600" dirty="0">
                <a:solidFill>
                  <a:srgbClr val="BE8944"/>
                </a:solidFill>
                <a:latin typeface="微软雅黑" panose="020B0503020204020204" pitchFamily="34" charset="-122"/>
                <a:ea typeface="微软雅黑" panose="020B0503020204020204" pitchFamily="34" charset="-122"/>
              </a:rPr>
              <a:t>類似分析</a:t>
            </a:r>
            <a:endParaRPr lang="zh-CN" altLang="en-US" sz="2400" b="1" spc="600" dirty="0">
              <a:solidFill>
                <a:schemeClr val="bg1"/>
              </a:solidFill>
              <a:latin typeface="微软雅黑" panose="020B0503020204020204" pitchFamily="34" charset="-122"/>
              <a:ea typeface="微软雅黑" panose="020B0503020204020204" pitchFamily="34" charset="-122"/>
            </a:endParaRPr>
          </a:p>
        </p:txBody>
      </p:sp>
      <p:sp>
        <p:nvSpPr>
          <p:cNvPr id="43" name="文本框 46">
            <a:extLst>
              <a:ext uri="{FF2B5EF4-FFF2-40B4-BE49-F238E27FC236}">
                <a16:creationId xmlns:a16="http://schemas.microsoft.com/office/drawing/2014/main" id="{27F1ADC1-DAF0-4790-A389-5764B2D2A0C5}"/>
              </a:ext>
            </a:extLst>
          </p:cNvPr>
          <p:cNvSpPr txBox="1"/>
          <p:nvPr/>
        </p:nvSpPr>
        <p:spPr>
          <a:xfrm>
            <a:off x="2227111" y="5196509"/>
            <a:ext cx="1723549" cy="461665"/>
          </a:xfrm>
          <a:prstGeom prst="rect">
            <a:avLst/>
          </a:prstGeom>
          <a:noFill/>
        </p:spPr>
        <p:txBody>
          <a:bodyPr wrap="none" rtlCol="0">
            <a:spAutoFit/>
          </a:bodyPr>
          <a:lstStyle/>
          <a:p>
            <a:r>
              <a:rPr lang="zh-TW" altLang="en-US" sz="2400" b="1" spc="600" dirty="0">
                <a:solidFill>
                  <a:schemeClr val="bg1"/>
                </a:solidFill>
                <a:latin typeface="微软雅黑" panose="020B0503020204020204" pitchFamily="34" charset="-122"/>
                <a:ea typeface="微软雅黑" panose="020B0503020204020204" pitchFamily="34" charset="-122"/>
              </a:rPr>
              <a:t>價值分析</a:t>
            </a:r>
            <a:endParaRPr lang="zh-CN" altLang="en-US" sz="2400" b="1" spc="600" dirty="0">
              <a:solidFill>
                <a:schemeClr val="bg1"/>
              </a:solidFill>
              <a:latin typeface="微软雅黑" panose="020B0503020204020204" pitchFamily="34" charset="-122"/>
              <a:ea typeface="微软雅黑" panose="020B0503020204020204" pitchFamily="34" charset="-122"/>
            </a:endParaRPr>
          </a:p>
        </p:txBody>
      </p:sp>
      <p:pic>
        <p:nvPicPr>
          <p:cNvPr id="12" name="圖片 11">
            <a:extLst>
              <a:ext uri="{FF2B5EF4-FFF2-40B4-BE49-F238E27FC236}">
                <a16:creationId xmlns:a16="http://schemas.microsoft.com/office/drawing/2014/main" id="{82CC81C1-5CD6-46C3-B257-06F4BA9805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44215" y="0"/>
            <a:ext cx="4847785" cy="6858000"/>
          </a:xfrm>
          <a:prstGeom prst="rect">
            <a:avLst/>
          </a:prstGeom>
        </p:spPr>
      </p:pic>
    </p:spTree>
    <p:extLst>
      <p:ext uri="{BB962C8B-B14F-4D97-AF65-F5344CB8AC3E}">
        <p14:creationId xmlns:p14="http://schemas.microsoft.com/office/powerpoint/2010/main" val="1106075325"/>
      </p:ext>
    </p:extLst>
  </p:cSld>
  <p:clrMapOvr>
    <a:masterClrMapping/>
  </p:clrMapOvr>
  <mc:AlternateContent xmlns:mc="http://schemas.openxmlformats.org/markup-compatibility/2006">
    <mc:Choice xmlns:p14="http://schemas.microsoft.com/office/powerpoint/2010/main" Requires="p14">
      <p:transition p14:dur="0" advClick="0" advTm="3000"/>
    </mc:Choice>
    <mc:Fallback>
      <p:transition advClick="0" advTm="3000"/>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a:extLst>
              <a:ext uri="{FF2B5EF4-FFF2-40B4-BE49-F238E27FC236}">
                <a16:creationId xmlns:a16="http://schemas.microsoft.com/office/drawing/2014/main" id="{FE86AFD6-5AE7-415F-BFE6-3FC616AAA58D}"/>
              </a:ext>
            </a:extLst>
          </p:cNvPr>
          <p:cNvGrpSpPr/>
          <p:nvPr/>
        </p:nvGrpSpPr>
        <p:grpSpPr>
          <a:xfrm>
            <a:off x="633884" y="590840"/>
            <a:ext cx="2909305" cy="523220"/>
            <a:chOff x="633884" y="590840"/>
            <a:chExt cx="2909305" cy="523220"/>
          </a:xfrm>
        </p:grpSpPr>
        <p:grpSp>
          <p:nvGrpSpPr>
            <p:cNvPr id="2" name="组合 1">
              <a:extLst>
                <a:ext uri="{FF2B5EF4-FFF2-40B4-BE49-F238E27FC236}">
                  <a16:creationId xmlns:a16="http://schemas.microsoft.com/office/drawing/2014/main" id="{2904E4E9-BEC3-4D6B-9E8C-AC8069588754}"/>
                </a:ext>
              </a:extLst>
            </p:cNvPr>
            <p:cNvGrpSpPr/>
            <p:nvPr/>
          </p:nvGrpSpPr>
          <p:grpSpPr>
            <a:xfrm>
              <a:off x="633884" y="590840"/>
              <a:ext cx="2229870" cy="523220"/>
              <a:chOff x="4550342" y="2904764"/>
              <a:chExt cx="2508832" cy="588677"/>
            </a:xfrm>
          </p:grpSpPr>
          <p:sp>
            <p:nvSpPr>
              <p:cNvPr id="3" name="L 形 2">
                <a:extLst>
                  <a:ext uri="{FF2B5EF4-FFF2-40B4-BE49-F238E27FC236}">
                    <a16:creationId xmlns:a16="http://schemas.microsoft.com/office/drawing/2014/main" id="{0E02624A-DDA4-4CB3-A166-6D1D9DC32C5A}"/>
                  </a:ext>
                </a:extLst>
              </p:cNvPr>
              <p:cNvSpPr/>
              <p:nvPr/>
            </p:nvSpPr>
            <p:spPr>
              <a:xfrm flipV="1">
                <a:off x="4550342" y="2918781"/>
                <a:ext cx="192531" cy="560654"/>
              </a:xfrm>
              <a:prstGeom prst="corner">
                <a:avLst>
                  <a:gd name="adj1" fmla="val 8981"/>
                  <a:gd name="adj2" fmla="val 9615"/>
                </a:avLst>
              </a:prstGeom>
              <a:solidFill>
                <a:srgbClr val="BE89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4" name="文本框 3">
                <a:extLst>
                  <a:ext uri="{FF2B5EF4-FFF2-40B4-BE49-F238E27FC236}">
                    <a16:creationId xmlns:a16="http://schemas.microsoft.com/office/drawing/2014/main" id="{95DF78FB-0936-4A4A-A8A3-761B03EBB201}"/>
                  </a:ext>
                </a:extLst>
              </p:cNvPr>
              <p:cNvSpPr txBox="1"/>
              <p:nvPr/>
            </p:nvSpPr>
            <p:spPr>
              <a:xfrm>
                <a:off x="4889152" y="2904764"/>
                <a:ext cx="2170022" cy="588677"/>
              </a:xfrm>
              <a:prstGeom prst="rect">
                <a:avLst/>
              </a:prstGeom>
              <a:noFill/>
            </p:spPr>
            <p:txBody>
              <a:bodyPr wrap="none" rtlCol="0">
                <a:spAutoFit/>
              </a:bodyPr>
              <a:lstStyle/>
              <a:p>
                <a:r>
                  <a:rPr lang="zh-TW" altLang="en-US" sz="2800" spc="600" dirty="0">
                    <a:solidFill>
                      <a:srgbClr val="BE8944"/>
                    </a:solidFill>
                    <a:latin typeface="微软雅黑" panose="020B0503020204020204" pitchFamily="34" charset="-122"/>
                    <a:ea typeface="微软雅黑" panose="020B0503020204020204" pitchFamily="34" charset="-122"/>
                  </a:rPr>
                  <a:t>價值</a:t>
                </a:r>
                <a:r>
                  <a:rPr lang="zh-TW" altLang="en-US" sz="2800" spc="600" dirty="0">
                    <a:solidFill>
                      <a:srgbClr val="FFFFFF"/>
                    </a:solidFill>
                    <a:latin typeface="微软雅黑" panose="020B0503020204020204" pitchFamily="34" charset="-122"/>
                    <a:ea typeface="微软雅黑" panose="020B0503020204020204" pitchFamily="34" charset="-122"/>
                  </a:rPr>
                  <a:t>分析</a:t>
                </a:r>
                <a:endParaRPr lang="zh-CN" altLang="en-US" sz="2800" spc="600" dirty="0">
                  <a:solidFill>
                    <a:srgbClr val="BE8944"/>
                  </a:solidFill>
                  <a:latin typeface="微软雅黑" panose="020B0503020204020204" pitchFamily="34" charset="-122"/>
                  <a:ea typeface="微软雅黑" panose="020B0503020204020204" pitchFamily="34" charset="-122"/>
                </a:endParaRPr>
              </a:p>
            </p:txBody>
          </p:sp>
        </p:grpSp>
        <p:sp>
          <p:nvSpPr>
            <p:cNvPr id="6" name="L 形 5">
              <a:extLst>
                <a:ext uri="{FF2B5EF4-FFF2-40B4-BE49-F238E27FC236}">
                  <a16:creationId xmlns:a16="http://schemas.microsoft.com/office/drawing/2014/main" id="{9BFA2DBF-E3BF-4200-A70A-ADA274345EBD}"/>
                </a:ext>
              </a:extLst>
            </p:cNvPr>
            <p:cNvSpPr/>
            <p:nvPr/>
          </p:nvSpPr>
          <p:spPr>
            <a:xfrm flipH="1">
              <a:off x="3372066" y="603295"/>
              <a:ext cx="171123" cy="498313"/>
            </a:xfrm>
            <a:prstGeom prst="corner">
              <a:avLst>
                <a:gd name="adj1" fmla="val 8981"/>
                <a:gd name="adj2" fmla="val 9615"/>
              </a:avLst>
            </a:prstGeom>
            <a:solidFill>
              <a:srgbClr val="BE89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grpSp>
      <p:sp>
        <p:nvSpPr>
          <p:cNvPr id="8" name="文本框 3">
            <a:extLst>
              <a:ext uri="{FF2B5EF4-FFF2-40B4-BE49-F238E27FC236}">
                <a16:creationId xmlns:a16="http://schemas.microsoft.com/office/drawing/2014/main" id="{E88AD29A-1BAB-4C7B-A3CD-C41FC97718A0}"/>
              </a:ext>
            </a:extLst>
          </p:cNvPr>
          <p:cNvSpPr txBox="1"/>
          <p:nvPr/>
        </p:nvSpPr>
        <p:spPr>
          <a:xfrm>
            <a:off x="3628019" y="510768"/>
            <a:ext cx="3914854" cy="646331"/>
          </a:xfrm>
          <a:prstGeom prst="rect">
            <a:avLst/>
          </a:prstGeom>
          <a:noFill/>
        </p:spPr>
        <p:txBody>
          <a:bodyPr wrap="none" rtlCol="0">
            <a:spAutoFit/>
          </a:bodyPr>
          <a:lstStyle/>
          <a:p>
            <a:r>
              <a:rPr lang="en-US" altLang="zh-CN" sz="3600" spc="600" dirty="0">
                <a:solidFill>
                  <a:srgbClr val="FFFFFF"/>
                </a:solidFill>
                <a:latin typeface="微软雅黑" panose="020B0503020204020204" pitchFamily="34" charset="-122"/>
                <a:ea typeface="微软雅黑" panose="020B0503020204020204" pitchFamily="34" charset="-122"/>
              </a:rPr>
              <a:t>What </a:t>
            </a:r>
            <a:r>
              <a:rPr lang="zh-TW" altLang="en-US" sz="3600" spc="600" dirty="0">
                <a:solidFill>
                  <a:srgbClr val="FFFFFF"/>
                </a:solidFill>
                <a:latin typeface="微软雅黑" panose="020B0503020204020204" pitchFamily="34" charset="-122"/>
                <a:ea typeface="微软雅黑" panose="020B0503020204020204" pitchFamily="34" charset="-122"/>
              </a:rPr>
              <a:t>Ｉ</a:t>
            </a:r>
            <a:r>
              <a:rPr lang="en-US" altLang="zh-CN" sz="3600" spc="600" dirty="0">
                <a:solidFill>
                  <a:srgbClr val="FFFFFF"/>
                </a:solidFill>
                <a:latin typeface="微软雅黑" panose="020B0503020204020204" pitchFamily="34" charset="-122"/>
                <a:ea typeface="微软雅黑" panose="020B0503020204020204" pitchFamily="34" charset="-122"/>
              </a:rPr>
              <a:t> </a:t>
            </a:r>
            <a:r>
              <a:rPr lang="en-US" altLang="zh-CN" sz="3600" spc="600" dirty="0">
                <a:solidFill>
                  <a:srgbClr val="BE8944"/>
                </a:solidFill>
                <a:latin typeface="微软雅黑" panose="020B0503020204020204" pitchFamily="34" charset="-122"/>
                <a:ea typeface="微软雅黑" panose="020B0503020204020204" pitchFamily="34" charset="-122"/>
              </a:rPr>
              <a:t>got</a:t>
            </a:r>
            <a:r>
              <a:rPr lang="en-US" altLang="zh-CN" sz="3600" spc="600" dirty="0">
                <a:solidFill>
                  <a:srgbClr val="FFFFFF"/>
                </a:solidFill>
                <a:latin typeface="微软雅黑" panose="020B0503020204020204" pitchFamily="34" charset="-122"/>
                <a:ea typeface="微软雅黑" panose="020B0503020204020204" pitchFamily="34" charset="-122"/>
              </a:rPr>
              <a:t>?</a:t>
            </a:r>
          </a:p>
        </p:txBody>
      </p:sp>
      <p:sp>
        <p:nvSpPr>
          <p:cNvPr id="9" name="文本框 6">
            <a:extLst>
              <a:ext uri="{FF2B5EF4-FFF2-40B4-BE49-F238E27FC236}">
                <a16:creationId xmlns:a16="http://schemas.microsoft.com/office/drawing/2014/main" id="{13A11B8B-386B-4260-855B-75DBA511854D}"/>
              </a:ext>
            </a:extLst>
          </p:cNvPr>
          <p:cNvSpPr txBox="1"/>
          <p:nvPr/>
        </p:nvSpPr>
        <p:spPr>
          <a:xfrm>
            <a:off x="1172969" y="1536174"/>
            <a:ext cx="9846061" cy="3785652"/>
          </a:xfrm>
          <a:prstGeom prst="rect">
            <a:avLst/>
          </a:prstGeom>
          <a:noFill/>
        </p:spPr>
        <p:txBody>
          <a:bodyPr wrap="square" rtlCol="0">
            <a:spAutoFit/>
          </a:bodyPr>
          <a:lstStyle/>
          <a:p>
            <a:r>
              <a:rPr lang="zh-TW" altLang="en-US" sz="2400" b="1" spc="300" dirty="0">
                <a:solidFill>
                  <a:srgbClr val="FFFFFF"/>
                </a:solidFill>
                <a:latin typeface="微軟正黑體" panose="020B0604030504040204" pitchFamily="34" charset="-120"/>
                <a:ea typeface="微軟正黑體" panose="020B0604030504040204" pitchFamily="34" charset="-120"/>
              </a:rPr>
              <a:t>如何整合</a:t>
            </a:r>
            <a:r>
              <a:rPr lang="en-US" altLang="zh-TW" sz="2400" b="1" spc="300" dirty="0" err="1">
                <a:solidFill>
                  <a:srgbClr val="FFFFFF"/>
                </a:solidFill>
                <a:latin typeface="微軟正黑體" panose="020B0604030504040204" pitchFamily="34" charset="-120"/>
                <a:ea typeface="微軟正黑體" panose="020B0604030504040204" pitchFamily="34" charset="-120"/>
              </a:rPr>
              <a:t>OpView</a:t>
            </a:r>
            <a:r>
              <a:rPr lang="zh-TW" altLang="en-US" sz="2400" b="1" spc="300" dirty="0">
                <a:solidFill>
                  <a:srgbClr val="FFFFFF"/>
                </a:solidFill>
                <a:latin typeface="微軟正黑體" panose="020B0604030504040204" pitchFamily="34" charset="-120"/>
                <a:ea typeface="微軟正黑體" panose="020B0604030504040204" pitchFamily="34" charset="-120"/>
              </a:rPr>
              <a:t>與我的專長進行應用？</a:t>
            </a:r>
            <a:endParaRPr lang="en-US" altLang="zh-TW" sz="2400" b="1" spc="300" dirty="0">
              <a:solidFill>
                <a:srgbClr val="FFFFFF"/>
              </a:solidFill>
              <a:latin typeface="微軟正黑體" panose="020B0604030504040204" pitchFamily="34" charset="-120"/>
              <a:ea typeface="微軟正黑體" panose="020B0604030504040204" pitchFamily="34" charset="-120"/>
            </a:endParaRPr>
          </a:p>
          <a:p>
            <a:endParaRPr lang="en-US" altLang="zh-TW" sz="2400" b="1" spc="300" dirty="0">
              <a:solidFill>
                <a:srgbClr val="FFFFFF"/>
              </a:solidFill>
              <a:latin typeface="微軟正黑體" panose="020B0604030504040204" pitchFamily="34" charset="-120"/>
              <a:ea typeface="微軟正黑體" panose="020B0604030504040204" pitchFamily="34" charset="-120"/>
            </a:endParaRPr>
          </a:p>
          <a:p>
            <a:r>
              <a:rPr lang="zh-TW" altLang="en-US" sz="2400" b="1" spc="300" dirty="0">
                <a:solidFill>
                  <a:srgbClr val="FFFFFF"/>
                </a:solidFill>
                <a:latin typeface="微軟正黑體" panose="020B0604030504040204" pitchFamily="34" charset="-120"/>
                <a:ea typeface="微軟正黑體" panose="020B0604030504040204" pitchFamily="34" charset="-120"/>
              </a:rPr>
              <a:t>Ｓｔｅｐｓ：</a:t>
            </a:r>
            <a:endParaRPr lang="en-US" altLang="zh-TW" sz="2400" b="1" spc="300" dirty="0">
              <a:solidFill>
                <a:srgbClr val="FFFFFF"/>
              </a:solidFill>
              <a:latin typeface="微軟正黑體" panose="020B0604030504040204" pitchFamily="34" charset="-120"/>
              <a:ea typeface="微軟正黑體" panose="020B0604030504040204" pitchFamily="34" charset="-120"/>
            </a:endParaRPr>
          </a:p>
          <a:p>
            <a:r>
              <a:rPr lang="zh-TW" altLang="en-US" sz="2400" b="1" spc="300" dirty="0">
                <a:solidFill>
                  <a:srgbClr val="BE8944"/>
                </a:solidFill>
                <a:latin typeface="微軟正黑體" panose="020B0604030504040204" pitchFamily="34" charset="-120"/>
                <a:ea typeface="微軟正黑體" panose="020B0604030504040204" pitchFamily="34" charset="-120"/>
              </a:rPr>
              <a:t>運用</a:t>
            </a:r>
            <a:r>
              <a:rPr lang="en-US" altLang="zh-TW" sz="2400" b="1" spc="300" dirty="0" err="1">
                <a:solidFill>
                  <a:srgbClr val="BE8944"/>
                </a:solidFill>
                <a:latin typeface="微軟正黑體" panose="020B0604030504040204" pitchFamily="34" charset="-120"/>
                <a:ea typeface="微軟正黑體" panose="020B0604030504040204" pitchFamily="34" charset="-120"/>
              </a:rPr>
              <a:t>OpView</a:t>
            </a:r>
            <a:r>
              <a:rPr lang="zh-TW" altLang="en-US" sz="2400" b="1" spc="300" dirty="0">
                <a:solidFill>
                  <a:schemeClr val="bg1"/>
                </a:solidFill>
                <a:latin typeface="微軟正黑體" panose="020B0604030504040204" pitchFamily="34" charset="-120"/>
                <a:ea typeface="微軟正黑體" panose="020B0604030504040204" pitchFamily="34" charset="-120"/>
              </a:rPr>
              <a:t>先簡單的對目標擁有一定程度的理解</a:t>
            </a:r>
            <a:endParaRPr lang="en-US" altLang="zh-TW" sz="2400" b="1" spc="300" dirty="0">
              <a:solidFill>
                <a:schemeClr val="bg1"/>
              </a:solidFill>
              <a:latin typeface="微軟正黑體" panose="020B0604030504040204" pitchFamily="34" charset="-120"/>
              <a:ea typeface="微軟正黑體" panose="020B0604030504040204" pitchFamily="34" charset="-120"/>
            </a:endParaRPr>
          </a:p>
          <a:p>
            <a:r>
              <a:rPr lang="zh-TW" altLang="en-US" sz="2400" b="1" spc="300" dirty="0">
                <a:solidFill>
                  <a:schemeClr val="bg1"/>
                </a:solidFill>
                <a:latin typeface="微軟正黑體" panose="020B0604030504040204" pitchFamily="34" charset="-120"/>
                <a:ea typeface="微軟正黑體" panose="020B0604030504040204" pitchFamily="34" charset="-120"/>
              </a:rPr>
              <a:t>“</a:t>
            </a:r>
            <a:r>
              <a:rPr lang="en-US" altLang="zh-TW" sz="2400" b="1" spc="300" dirty="0">
                <a:solidFill>
                  <a:schemeClr val="bg1"/>
                </a:solidFill>
                <a:latin typeface="微軟正黑體" panose="020B0604030504040204" pitchFamily="34" charset="-120"/>
                <a:ea typeface="微軟正黑體" panose="020B0604030504040204" pitchFamily="34" charset="-120"/>
              </a:rPr>
              <a:t>Event Time</a:t>
            </a:r>
            <a:r>
              <a:rPr lang="zh-TW" altLang="en-US" sz="2400" b="1" spc="300" dirty="0">
                <a:solidFill>
                  <a:schemeClr val="bg1"/>
                </a:solidFill>
                <a:latin typeface="微軟正黑體" panose="020B0604030504040204" pitchFamily="34" charset="-120"/>
                <a:ea typeface="微軟正黑體" panose="020B0604030504040204" pitchFamily="34" charset="-120"/>
              </a:rPr>
              <a:t>”</a:t>
            </a:r>
            <a:r>
              <a:rPr lang="en-US" altLang="zh-TW" sz="2400" b="1" spc="300" dirty="0">
                <a:solidFill>
                  <a:schemeClr val="bg1"/>
                </a:solidFill>
                <a:latin typeface="微軟正黑體" panose="020B0604030504040204" pitchFamily="34" charset="-120"/>
                <a:ea typeface="微軟正黑體" panose="020B0604030504040204" pitchFamily="34" charset="-120"/>
              </a:rPr>
              <a:t>,</a:t>
            </a:r>
            <a:r>
              <a:rPr lang="zh-TW" altLang="en-US" sz="2400" b="1" spc="300" dirty="0">
                <a:solidFill>
                  <a:schemeClr val="bg1"/>
                </a:solidFill>
                <a:latin typeface="微軟正黑體" panose="020B0604030504040204" pitchFamily="34" charset="-120"/>
                <a:ea typeface="微軟正黑體" panose="020B0604030504040204" pitchFamily="34" charset="-120"/>
              </a:rPr>
              <a:t>“文字雲</a:t>
            </a:r>
            <a:r>
              <a:rPr lang="en-US" altLang="zh-TW" sz="2400" b="1" spc="300" dirty="0">
                <a:solidFill>
                  <a:schemeClr val="bg1"/>
                </a:solidFill>
                <a:latin typeface="微軟正黑體" panose="020B0604030504040204" pitchFamily="34" charset="-120"/>
                <a:ea typeface="微軟正黑體" panose="020B0604030504040204" pitchFamily="34" charset="-120"/>
              </a:rPr>
              <a:t>”,</a:t>
            </a:r>
            <a:r>
              <a:rPr lang="zh-TW" altLang="en-US" sz="2400" b="1" spc="300" dirty="0">
                <a:solidFill>
                  <a:schemeClr val="bg1"/>
                </a:solidFill>
                <a:latin typeface="微軟正黑體" panose="020B0604030504040204" pitchFamily="34" charset="-120"/>
                <a:ea typeface="微軟正黑體" panose="020B0604030504040204" pitchFamily="34" charset="-120"/>
              </a:rPr>
              <a:t>“熱門討論平台</a:t>
            </a:r>
            <a:r>
              <a:rPr lang="en-US" altLang="zh-TW" sz="2400" b="1" spc="300" dirty="0">
                <a:solidFill>
                  <a:schemeClr val="bg1"/>
                </a:solidFill>
                <a:latin typeface="微軟正黑體" panose="020B0604030504040204" pitchFamily="34" charset="-120"/>
                <a:ea typeface="微軟正黑體" panose="020B0604030504040204" pitchFamily="34" charset="-120"/>
              </a:rPr>
              <a:t>”,“</a:t>
            </a:r>
            <a:r>
              <a:rPr lang="zh-TW" altLang="en-US" sz="2400" b="1" spc="300" dirty="0">
                <a:solidFill>
                  <a:schemeClr val="bg1"/>
                </a:solidFill>
                <a:latin typeface="微軟正黑體" panose="020B0604030504040204" pitchFamily="34" charset="-120"/>
                <a:ea typeface="微軟正黑體" panose="020B0604030504040204" pitchFamily="34" charset="-120"/>
              </a:rPr>
              <a:t>客戶群</a:t>
            </a:r>
            <a:r>
              <a:rPr lang="en-US" altLang="zh-TW" sz="2400" b="1" spc="300" dirty="0">
                <a:solidFill>
                  <a:schemeClr val="bg1"/>
                </a:solidFill>
                <a:latin typeface="微軟正黑體" panose="020B0604030504040204" pitchFamily="34" charset="-120"/>
                <a:ea typeface="微軟正黑體" panose="020B0604030504040204" pitchFamily="34" charset="-120"/>
              </a:rPr>
              <a:t>”</a:t>
            </a:r>
          </a:p>
          <a:p>
            <a:endParaRPr lang="en-US" altLang="zh-TW" sz="2400" b="1" spc="300" dirty="0">
              <a:solidFill>
                <a:schemeClr val="bg1"/>
              </a:solidFill>
              <a:latin typeface="微軟正黑體" panose="020B0604030504040204" pitchFamily="34" charset="-120"/>
              <a:ea typeface="微軟正黑體" panose="020B0604030504040204" pitchFamily="34" charset="-120"/>
            </a:endParaRPr>
          </a:p>
          <a:p>
            <a:r>
              <a:rPr lang="zh-TW" altLang="en-US" sz="2400" b="1" spc="300" dirty="0">
                <a:solidFill>
                  <a:schemeClr val="bg1"/>
                </a:solidFill>
                <a:latin typeface="微軟正黑體" panose="020B0604030504040204" pitchFamily="34" charset="-120"/>
                <a:ea typeface="微軟正黑體" panose="020B0604030504040204" pitchFamily="34" charset="-120"/>
              </a:rPr>
              <a:t>再進行</a:t>
            </a:r>
            <a:r>
              <a:rPr lang="zh-TW" altLang="en-US" sz="2400" b="1" spc="300" dirty="0">
                <a:solidFill>
                  <a:srgbClr val="BE8944"/>
                </a:solidFill>
                <a:latin typeface="微軟正黑體" panose="020B0604030504040204" pitchFamily="34" charset="-120"/>
                <a:ea typeface="微軟正黑體" panose="020B0604030504040204" pitchFamily="34" charset="-120"/>
              </a:rPr>
              <a:t>額外資料獲取與分析</a:t>
            </a:r>
            <a:endParaRPr lang="en-US" altLang="zh-TW" sz="2400" b="1" spc="300" dirty="0">
              <a:solidFill>
                <a:schemeClr val="bg1"/>
              </a:solidFill>
              <a:latin typeface="微軟正黑體" panose="020B0604030504040204" pitchFamily="34" charset="-120"/>
              <a:ea typeface="微軟正黑體" panose="020B0604030504040204" pitchFamily="34" charset="-120"/>
            </a:endParaRPr>
          </a:p>
          <a:p>
            <a:r>
              <a:rPr lang="en-US" altLang="zh-TW" sz="2400" b="1" spc="300" dirty="0">
                <a:solidFill>
                  <a:schemeClr val="bg1"/>
                </a:solidFill>
                <a:latin typeface="微軟正黑體" panose="020B0604030504040204" pitchFamily="34" charset="-120"/>
                <a:ea typeface="微軟正黑體" panose="020B0604030504040204" pitchFamily="34" charset="-120"/>
              </a:rPr>
              <a:t>“</a:t>
            </a:r>
            <a:r>
              <a:rPr lang="zh-TW" altLang="en-US" sz="2400" b="1" spc="300" dirty="0">
                <a:solidFill>
                  <a:schemeClr val="bg1"/>
                </a:solidFill>
                <a:latin typeface="微軟正黑體" panose="020B0604030504040204" pitchFamily="34" charset="-120"/>
                <a:ea typeface="微軟正黑體" panose="020B0604030504040204" pitchFamily="34" charset="-120"/>
              </a:rPr>
              <a:t>詳細的銷售表現</a:t>
            </a:r>
            <a:r>
              <a:rPr lang="en-US" altLang="zh-TW" sz="2400" b="1" spc="300" dirty="0">
                <a:solidFill>
                  <a:schemeClr val="bg1"/>
                </a:solidFill>
                <a:latin typeface="微軟正黑體" panose="020B0604030504040204" pitchFamily="34" charset="-120"/>
                <a:ea typeface="微軟正黑體" panose="020B0604030504040204" pitchFamily="34" charset="-120"/>
              </a:rPr>
              <a:t>”,</a:t>
            </a:r>
            <a:r>
              <a:rPr lang="zh-TW" altLang="en-US" sz="2400" b="1" spc="300" dirty="0">
                <a:solidFill>
                  <a:schemeClr val="bg1"/>
                </a:solidFill>
                <a:latin typeface="微軟正黑體" panose="020B0604030504040204" pitchFamily="34" charset="-120"/>
                <a:ea typeface="微軟正黑體" panose="020B0604030504040204" pitchFamily="34" charset="-120"/>
              </a:rPr>
              <a:t>“轉換率</a:t>
            </a:r>
            <a:r>
              <a:rPr lang="en-US" altLang="zh-TW" sz="2400" b="1" spc="300" dirty="0">
                <a:solidFill>
                  <a:schemeClr val="bg1"/>
                </a:solidFill>
                <a:latin typeface="微軟正黑體" panose="020B0604030504040204" pitchFamily="34" charset="-120"/>
                <a:ea typeface="微軟正黑體" panose="020B0604030504040204" pitchFamily="34" charset="-120"/>
              </a:rPr>
              <a:t>”</a:t>
            </a:r>
          </a:p>
          <a:p>
            <a:endParaRPr lang="en-US" altLang="zh-TW" sz="2400" b="1" spc="300" dirty="0">
              <a:solidFill>
                <a:schemeClr val="bg1"/>
              </a:solidFill>
              <a:latin typeface="微軟正黑體" panose="020B0604030504040204" pitchFamily="34" charset="-120"/>
              <a:ea typeface="微軟正黑體" panose="020B0604030504040204" pitchFamily="34" charset="-120"/>
            </a:endParaRPr>
          </a:p>
          <a:p>
            <a:r>
              <a:rPr lang="zh-TW" altLang="en-US" sz="2400" b="1" spc="300" dirty="0">
                <a:solidFill>
                  <a:schemeClr val="bg1"/>
                </a:solidFill>
                <a:latin typeface="微軟正黑體" panose="020B0604030504040204" pitchFamily="34" charset="-120"/>
                <a:ea typeface="微軟正黑體" panose="020B0604030504040204" pitchFamily="34" charset="-120"/>
              </a:rPr>
              <a:t>評估</a:t>
            </a:r>
            <a:r>
              <a:rPr lang="zh-TW" altLang="en-US" sz="2400" b="1" spc="300" dirty="0">
                <a:solidFill>
                  <a:srgbClr val="BE8944"/>
                </a:solidFill>
                <a:latin typeface="微軟正黑體" panose="020B0604030504040204" pitchFamily="34" charset="-120"/>
                <a:ea typeface="微軟正黑體" panose="020B0604030504040204" pitchFamily="34" charset="-120"/>
              </a:rPr>
              <a:t>真實市場表現</a:t>
            </a:r>
            <a:endParaRPr lang="en-US" altLang="zh-TW" sz="2400" b="1" spc="300" dirty="0">
              <a:solidFill>
                <a:srgbClr val="BE8944"/>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3138781066"/>
      </p:ext>
    </p:extLst>
  </p:cSld>
  <p:clrMapOvr>
    <a:masterClrMapping/>
  </p:clrMapOvr>
  <mc:AlternateContent xmlns:mc="http://schemas.openxmlformats.org/markup-compatibility/2006">
    <mc:Choice xmlns:p14="http://schemas.microsoft.com/office/powerpoint/2010/main" Requires="p14">
      <p:transition p14:dur="0" advClick="0" advTm="3000"/>
    </mc:Choice>
    <mc:Fallback>
      <p:transition advClick="0" advTm="3000"/>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图片 22" descr="图片包含 树, 户外, 人员, 男士&#10;&#10;已生成极高可信度的说明">
            <a:extLst>
              <a:ext uri="{FF2B5EF4-FFF2-40B4-BE49-F238E27FC236}">
                <a16:creationId xmlns:a16="http://schemas.microsoft.com/office/drawing/2014/main" id="{47734753-91AD-4AE3-BEB3-18FC3A607C08}"/>
              </a:ext>
            </a:extLst>
          </p:cNvPr>
          <p:cNvPicPr>
            <a:picLocks noChangeAspect="1"/>
          </p:cNvPicPr>
          <p:nvPr/>
        </p:nvPicPr>
        <p:blipFill rotWithShape="1">
          <a:blip r:embed="rId3" cstate="print">
            <a:grayscl/>
            <a:extLst>
              <a:ext uri="{BEBA8EAE-BF5A-486C-A8C5-ECC9F3942E4B}">
                <a14:imgProps xmlns:a14="http://schemas.microsoft.com/office/drawing/2010/main">
                  <a14:imgLayer>
                    <a14:imgEffect>
                      <a14:saturation sat="33000"/>
                    </a14:imgEffect>
                  </a14:imgLayer>
                </a14:imgProps>
              </a:ext>
              <a:ext uri="{28A0092B-C50C-407E-A947-70E740481C1C}">
                <a14:useLocalDpi xmlns:a14="http://schemas.microsoft.com/office/drawing/2010/main" val="0"/>
              </a:ext>
            </a:extLst>
          </a:blip>
          <a:srcRect l="19220" r="25454"/>
          <a:stretch/>
        </p:blipFill>
        <p:spPr>
          <a:xfrm>
            <a:off x="7453658" y="-264"/>
            <a:ext cx="5693790" cy="6858264"/>
          </a:xfrm>
          <a:prstGeom prst="rect">
            <a:avLst/>
          </a:prstGeom>
          <a:ln w="38100">
            <a:noFill/>
          </a:ln>
        </p:spPr>
      </p:pic>
      <p:sp>
        <p:nvSpPr>
          <p:cNvPr id="9" name="矩形 8">
            <a:extLst>
              <a:ext uri="{FF2B5EF4-FFF2-40B4-BE49-F238E27FC236}">
                <a16:creationId xmlns:a16="http://schemas.microsoft.com/office/drawing/2014/main" id="{62E43FE1-868E-445E-864C-7A6FDFE4766A}"/>
              </a:ext>
            </a:extLst>
          </p:cNvPr>
          <p:cNvSpPr/>
          <p:nvPr/>
        </p:nvSpPr>
        <p:spPr>
          <a:xfrm>
            <a:off x="1919472" y="2701530"/>
            <a:ext cx="3599062" cy="923330"/>
          </a:xfrm>
          <a:prstGeom prst="rect">
            <a:avLst/>
          </a:prstGeom>
        </p:spPr>
        <p:txBody>
          <a:bodyPr wrap="none">
            <a:spAutoFit/>
          </a:bodyPr>
          <a:lstStyle/>
          <a:p>
            <a:r>
              <a:rPr lang="en-US" altLang="zh-CN" sz="5400" spc="300" dirty="0">
                <a:solidFill>
                  <a:schemeClr val="bg1"/>
                </a:solidFill>
                <a:latin typeface="微软雅黑" panose="020B0503020204020204" pitchFamily="34" charset="-122"/>
                <a:ea typeface="微软雅黑" panose="020B0503020204020204" pitchFamily="34" charset="-122"/>
                <a:cs typeface="+mn-ea"/>
                <a:sym typeface="+mn-lt"/>
              </a:rPr>
              <a:t>THANK</a:t>
            </a:r>
            <a:r>
              <a:rPr lang="en-US" altLang="zh-CN" sz="5400" spc="300" dirty="0">
                <a:solidFill>
                  <a:srgbClr val="BE8944"/>
                </a:solidFill>
                <a:latin typeface="微软雅黑" panose="020B0503020204020204" pitchFamily="34" charset="-122"/>
                <a:ea typeface="微软雅黑" panose="020B0503020204020204" pitchFamily="34" charset="-122"/>
                <a:cs typeface="+mn-ea"/>
                <a:sym typeface="+mn-lt"/>
              </a:rPr>
              <a:t> U</a:t>
            </a:r>
            <a:endParaRPr lang="zh-CN" altLang="en-US" sz="2800" spc="300" dirty="0">
              <a:solidFill>
                <a:srgbClr val="BE8944"/>
              </a:solidFill>
              <a:latin typeface="微软雅黑" panose="020B0503020204020204" pitchFamily="34" charset="-122"/>
              <a:ea typeface="微软雅黑" panose="020B0503020204020204" pitchFamily="34" charset="-122"/>
              <a:cs typeface="+mn-ea"/>
              <a:sym typeface="+mn-lt"/>
            </a:endParaRPr>
          </a:p>
        </p:txBody>
      </p:sp>
      <p:grpSp>
        <p:nvGrpSpPr>
          <p:cNvPr id="3" name="组合 2">
            <a:extLst>
              <a:ext uri="{FF2B5EF4-FFF2-40B4-BE49-F238E27FC236}">
                <a16:creationId xmlns:a16="http://schemas.microsoft.com/office/drawing/2014/main" id="{79015CB6-A585-4E90-9684-9A389EBFDB33}"/>
              </a:ext>
            </a:extLst>
          </p:cNvPr>
          <p:cNvGrpSpPr/>
          <p:nvPr/>
        </p:nvGrpSpPr>
        <p:grpSpPr>
          <a:xfrm>
            <a:off x="1034470" y="1698595"/>
            <a:ext cx="5364622" cy="3288640"/>
            <a:chOff x="1034470" y="1698595"/>
            <a:chExt cx="5364622" cy="3288640"/>
          </a:xfrm>
        </p:grpSpPr>
        <p:sp>
          <p:nvSpPr>
            <p:cNvPr id="8" name="L 形 7">
              <a:extLst>
                <a:ext uri="{FF2B5EF4-FFF2-40B4-BE49-F238E27FC236}">
                  <a16:creationId xmlns:a16="http://schemas.microsoft.com/office/drawing/2014/main" id="{434C7E97-ED1F-41D5-BA11-EC552E07406B}"/>
                </a:ext>
              </a:extLst>
            </p:cNvPr>
            <p:cNvSpPr/>
            <p:nvPr/>
          </p:nvSpPr>
          <p:spPr>
            <a:xfrm flipV="1">
              <a:off x="1034470" y="1698595"/>
              <a:ext cx="463439" cy="3288640"/>
            </a:xfrm>
            <a:prstGeom prst="corner">
              <a:avLst>
                <a:gd name="adj1" fmla="val 8981"/>
                <a:gd name="adj2" fmla="val 9615"/>
              </a:avLst>
            </a:prstGeom>
            <a:solidFill>
              <a:srgbClr val="BE89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L 形 10">
              <a:extLst>
                <a:ext uri="{FF2B5EF4-FFF2-40B4-BE49-F238E27FC236}">
                  <a16:creationId xmlns:a16="http://schemas.microsoft.com/office/drawing/2014/main" id="{FBA0AA44-BCD2-42FD-94D3-D7B21AF8AC3A}"/>
                </a:ext>
              </a:extLst>
            </p:cNvPr>
            <p:cNvSpPr/>
            <p:nvPr/>
          </p:nvSpPr>
          <p:spPr>
            <a:xfrm flipH="1">
              <a:off x="5935653" y="1698595"/>
              <a:ext cx="463439" cy="3288640"/>
            </a:xfrm>
            <a:prstGeom prst="corner">
              <a:avLst>
                <a:gd name="adj1" fmla="val 8981"/>
                <a:gd name="adj2" fmla="val 9615"/>
              </a:avLst>
            </a:prstGeom>
            <a:solidFill>
              <a:srgbClr val="BE89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1310777453"/>
      </p:ext>
    </p:extLst>
  </p:cSld>
  <p:clrMapOvr>
    <a:masterClrMapping/>
  </p:clrMapOvr>
  <mc:AlternateContent xmlns:mc="http://schemas.openxmlformats.org/markup-compatibility/2006">
    <mc:Choice xmlns:p14="http://schemas.microsoft.com/office/powerpoint/2010/main" Requires="p14">
      <p:transition p14:dur="0" advClick="0" advTm="3000"/>
    </mc:Choice>
    <mc:Fallback>
      <p:transition advClick="0"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childTnLst>
                          </p:cTn>
                        </p:par>
                        <p:par>
                          <p:cTn id="8" fill="hold">
                            <p:stCondLst>
                              <p:cond delay="500"/>
                            </p:stCondLst>
                            <p:childTnLst>
                              <p:par>
                                <p:cTn id="9" presetID="31" presetClass="entr" presetSubtype="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p:cTn id="11" dur="1000" fill="hold"/>
                                        <p:tgtEl>
                                          <p:spTgt spid="3"/>
                                        </p:tgtEl>
                                        <p:attrNameLst>
                                          <p:attrName>ppt_w</p:attrName>
                                        </p:attrNameLst>
                                      </p:cBhvr>
                                      <p:tavLst>
                                        <p:tav tm="0">
                                          <p:val>
                                            <p:fltVal val="0"/>
                                          </p:val>
                                        </p:tav>
                                        <p:tav tm="100000">
                                          <p:val>
                                            <p:strVal val="#ppt_w"/>
                                          </p:val>
                                        </p:tav>
                                      </p:tavLst>
                                    </p:anim>
                                    <p:anim calcmode="lin" valueType="num">
                                      <p:cBhvr>
                                        <p:cTn id="12" dur="1000" fill="hold"/>
                                        <p:tgtEl>
                                          <p:spTgt spid="3"/>
                                        </p:tgtEl>
                                        <p:attrNameLst>
                                          <p:attrName>ppt_h</p:attrName>
                                        </p:attrNameLst>
                                      </p:cBhvr>
                                      <p:tavLst>
                                        <p:tav tm="0">
                                          <p:val>
                                            <p:fltVal val="0"/>
                                          </p:val>
                                        </p:tav>
                                        <p:tav tm="100000">
                                          <p:val>
                                            <p:strVal val="#ppt_h"/>
                                          </p:val>
                                        </p:tav>
                                      </p:tavLst>
                                    </p:anim>
                                    <p:anim calcmode="lin" valueType="num">
                                      <p:cBhvr>
                                        <p:cTn id="13" dur="1000" fill="hold"/>
                                        <p:tgtEl>
                                          <p:spTgt spid="3"/>
                                        </p:tgtEl>
                                        <p:attrNameLst>
                                          <p:attrName>style.rotation</p:attrName>
                                        </p:attrNameLst>
                                      </p:cBhvr>
                                      <p:tavLst>
                                        <p:tav tm="0">
                                          <p:val>
                                            <p:fltVal val="90"/>
                                          </p:val>
                                        </p:tav>
                                        <p:tav tm="100000">
                                          <p:val>
                                            <p:fltVal val="0"/>
                                          </p:val>
                                        </p:tav>
                                      </p:tavLst>
                                    </p:anim>
                                    <p:animEffect transition="in" filter="fade">
                                      <p:cBhvr>
                                        <p:cTn id="14" dur="1000"/>
                                        <p:tgtEl>
                                          <p:spTgt spid="3"/>
                                        </p:tgtEl>
                                      </p:cBhvr>
                                    </p:animEffect>
                                  </p:childTnLst>
                                </p:cTn>
                              </p:par>
                            </p:childTnLst>
                          </p:cTn>
                        </p:par>
                        <p:par>
                          <p:cTn id="15" fill="hold">
                            <p:stCondLst>
                              <p:cond delay="1500"/>
                            </p:stCondLst>
                            <p:childTnLst>
                              <p:par>
                                <p:cTn id="16" presetID="42" presetClass="entr" presetSubtype="0" fill="hold" grpId="0" nodeType="after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1000"/>
                                        <p:tgtEl>
                                          <p:spTgt spid="9"/>
                                        </p:tgtEl>
                                      </p:cBhvr>
                                    </p:animEffect>
                                    <p:anim calcmode="lin" valueType="num">
                                      <p:cBhvr>
                                        <p:cTn id="19" dur="1000" fill="hold"/>
                                        <p:tgtEl>
                                          <p:spTgt spid="9"/>
                                        </p:tgtEl>
                                        <p:attrNameLst>
                                          <p:attrName>ppt_x</p:attrName>
                                        </p:attrNameLst>
                                      </p:cBhvr>
                                      <p:tavLst>
                                        <p:tav tm="0">
                                          <p:val>
                                            <p:strVal val="#ppt_x"/>
                                          </p:val>
                                        </p:tav>
                                        <p:tav tm="100000">
                                          <p:val>
                                            <p:strVal val="#ppt_x"/>
                                          </p:val>
                                        </p:tav>
                                      </p:tavLst>
                                    </p:anim>
                                    <p:anim calcmode="lin" valueType="num">
                                      <p:cBhvr>
                                        <p:cTn id="20"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3968B0AD-3CBD-4F3A-B83A-4D1D2ADF6A46}"/>
              </a:ext>
            </a:extLst>
          </p:cNvPr>
          <p:cNvGrpSpPr/>
          <p:nvPr/>
        </p:nvGrpSpPr>
        <p:grpSpPr>
          <a:xfrm>
            <a:off x="2202785" y="2169529"/>
            <a:ext cx="7786430" cy="2518943"/>
            <a:chOff x="4590472" y="2726758"/>
            <a:chExt cx="3105781" cy="1004733"/>
          </a:xfrm>
        </p:grpSpPr>
        <p:sp>
          <p:nvSpPr>
            <p:cNvPr id="3" name="L 形 2">
              <a:extLst>
                <a:ext uri="{FF2B5EF4-FFF2-40B4-BE49-F238E27FC236}">
                  <a16:creationId xmlns:a16="http://schemas.microsoft.com/office/drawing/2014/main" id="{99A02611-304F-471D-9E52-3D5ACC12E855}"/>
                </a:ext>
              </a:extLst>
            </p:cNvPr>
            <p:cNvSpPr/>
            <p:nvPr/>
          </p:nvSpPr>
          <p:spPr>
            <a:xfrm flipV="1">
              <a:off x="4590472" y="2843905"/>
              <a:ext cx="304802" cy="887586"/>
            </a:xfrm>
            <a:prstGeom prst="corner">
              <a:avLst>
                <a:gd name="adj1" fmla="val 8981"/>
                <a:gd name="adj2" fmla="val 9615"/>
              </a:avLst>
            </a:prstGeom>
            <a:solidFill>
              <a:srgbClr val="BE89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5400"/>
            </a:p>
          </p:txBody>
        </p:sp>
        <p:sp>
          <p:nvSpPr>
            <p:cNvPr id="4" name="文本框 3">
              <a:extLst>
                <a:ext uri="{FF2B5EF4-FFF2-40B4-BE49-F238E27FC236}">
                  <a16:creationId xmlns:a16="http://schemas.microsoft.com/office/drawing/2014/main" id="{32EA2760-7774-4D2B-BE9F-5EF409219F78}"/>
                </a:ext>
              </a:extLst>
            </p:cNvPr>
            <p:cNvSpPr txBox="1"/>
            <p:nvPr/>
          </p:nvSpPr>
          <p:spPr>
            <a:xfrm>
              <a:off x="5003531" y="3066202"/>
              <a:ext cx="2283394" cy="441947"/>
            </a:xfrm>
            <a:prstGeom prst="rect">
              <a:avLst/>
            </a:prstGeom>
            <a:noFill/>
          </p:spPr>
          <p:txBody>
            <a:bodyPr wrap="none" rtlCol="0">
              <a:spAutoFit/>
            </a:bodyPr>
            <a:lstStyle/>
            <a:p>
              <a:r>
                <a:rPr lang="zh-TW" altLang="en-US" sz="6600" spc="600" dirty="0">
                  <a:solidFill>
                    <a:srgbClr val="FFFFFF"/>
                  </a:solidFill>
                  <a:latin typeface="微软雅黑" panose="020B0503020204020204" pitchFamily="34" charset="-122"/>
                  <a:ea typeface="微软雅黑" panose="020B0503020204020204" pitchFamily="34" charset="-122"/>
                </a:rPr>
                <a:t>惡靈古堡分析</a:t>
              </a:r>
              <a:endParaRPr lang="zh-CN" altLang="en-US" sz="6600" spc="600" dirty="0">
                <a:solidFill>
                  <a:srgbClr val="FFFFFF"/>
                </a:solidFill>
                <a:latin typeface="微软雅黑" panose="020B0503020204020204" pitchFamily="34" charset="-122"/>
                <a:ea typeface="微软雅黑" panose="020B0503020204020204" pitchFamily="34" charset="-122"/>
              </a:endParaRPr>
            </a:p>
          </p:txBody>
        </p:sp>
        <p:sp>
          <p:nvSpPr>
            <p:cNvPr id="5" name="文本框 4">
              <a:extLst>
                <a:ext uri="{FF2B5EF4-FFF2-40B4-BE49-F238E27FC236}">
                  <a16:creationId xmlns:a16="http://schemas.microsoft.com/office/drawing/2014/main" id="{181FF810-4064-49CE-90F8-ECF1AF373F0B}"/>
                </a:ext>
              </a:extLst>
            </p:cNvPr>
            <p:cNvSpPr txBox="1"/>
            <p:nvPr/>
          </p:nvSpPr>
          <p:spPr>
            <a:xfrm>
              <a:off x="5466782" y="2726758"/>
              <a:ext cx="1390804" cy="233250"/>
            </a:xfrm>
            <a:prstGeom prst="rect">
              <a:avLst/>
            </a:prstGeom>
            <a:noFill/>
          </p:spPr>
          <p:txBody>
            <a:bodyPr wrap="none" rtlCol="0">
              <a:spAutoFit/>
            </a:bodyPr>
            <a:lstStyle/>
            <a:p>
              <a:r>
                <a:rPr lang="en-US" altLang="zh-CN" sz="3200" spc="600" dirty="0">
                  <a:solidFill>
                    <a:srgbClr val="FFFFFF"/>
                  </a:solidFill>
                </a:rPr>
                <a:t>Resident </a:t>
              </a:r>
              <a:r>
                <a:rPr lang="en-US" altLang="zh-CN" sz="3200" spc="600" dirty="0">
                  <a:solidFill>
                    <a:srgbClr val="BE8944"/>
                  </a:solidFill>
                </a:rPr>
                <a:t>Evil</a:t>
              </a:r>
            </a:p>
          </p:txBody>
        </p:sp>
        <p:sp>
          <p:nvSpPr>
            <p:cNvPr id="6" name="L 形 5">
              <a:extLst>
                <a:ext uri="{FF2B5EF4-FFF2-40B4-BE49-F238E27FC236}">
                  <a16:creationId xmlns:a16="http://schemas.microsoft.com/office/drawing/2014/main" id="{C70B566D-64CE-4A2E-8B44-E5B996332882}"/>
                </a:ext>
              </a:extLst>
            </p:cNvPr>
            <p:cNvSpPr/>
            <p:nvPr/>
          </p:nvSpPr>
          <p:spPr>
            <a:xfrm flipH="1">
              <a:off x="7391451" y="2843383"/>
              <a:ext cx="304802" cy="887586"/>
            </a:xfrm>
            <a:prstGeom prst="corner">
              <a:avLst>
                <a:gd name="adj1" fmla="val 8981"/>
                <a:gd name="adj2" fmla="val 9615"/>
              </a:avLst>
            </a:prstGeom>
            <a:solidFill>
              <a:srgbClr val="BE89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5400"/>
            </a:p>
          </p:txBody>
        </p:sp>
      </p:grpSp>
      <p:sp>
        <p:nvSpPr>
          <p:cNvPr id="7" name="文本框 6">
            <a:extLst>
              <a:ext uri="{FF2B5EF4-FFF2-40B4-BE49-F238E27FC236}">
                <a16:creationId xmlns:a16="http://schemas.microsoft.com/office/drawing/2014/main" id="{ACA4B5F2-C4D5-4B3B-BB7C-F131F2F5EA5E}"/>
              </a:ext>
            </a:extLst>
          </p:cNvPr>
          <p:cNvSpPr txBox="1"/>
          <p:nvPr/>
        </p:nvSpPr>
        <p:spPr>
          <a:xfrm>
            <a:off x="2472383" y="4502496"/>
            <a:ext cx="832279" cy="369332"/>
          </a:xfrm>
          <a:prstGeom prst="rect">
            <a:avLst/>
          </a:prstGeom>
          <a:noFill/>
        </p:spPr>
        <p:txBody>
          <a:bodyPr wrap="none" rtlCol="0">
            <a:spAutoFit/>
          </a:bodyPr>
          <a:lstStyle/>
          <a:p>
            <a:r>
              <a:rPr lang="en-US" altLang="zh-CN" b="1" dirty="0">
                <a:solidFill>
                  <a:schemeClr val="bg1"/>
                </a:solidFill>
                <a:latin typeface="微软雅黑" panose="020B0503020204020204" pitchFamily="34" charset="-122"/>
                <a:ea typeface="微软雅黑" panose="020B0503020204020204" pitchFamily="34" charset="-122"/>
              </a:rPr>
              <a:t>·</a:t>
            </a:r>
            <a:r>
              <a:rPr lang="en-US" altLang="zh-CN" b="1" dirty="0">
                <a:solidFill>
                  <a:srgbClr val="BE8944"/>
                </a:solidFill>
                <a:latin typeface="微软雅黑" panose="020B0503020204020204" pitchFamily="34" charset="-122"/>
                <a:ea typeface="微软雅黑" panose="020B0503020204020204" pitchFamily="34" charset="-122"/>
              </a:rPr>
              <a:t>  ·  </a:t>
            </a:r>
            <a:r>
              <a:rPr lang="en-US" altLang="zh-CN" b="1" dirty="0">
                <a:solidFill>
                  <a:schemeClr val="bg1"/>
                </a:solidFill>
                <a:latin typeface="微软雅黑" panose="020B0503020204020204" pitchFamily="34" charset="-122"/>
                <a:ea typeface="微软雅黑" panose="020B0503020204020204" pitchFamily="34" charset="-122"/>
              </a:rPr>
              <a:t>·</a:t>
            </a:r>
            <a:r>
              <a:rPr lang="en-US" altLang="zh-CN" b="1" dirty="0">
                <a:solidFill>
                  <a:srgbClr val="BE8944"/>
                </a:solidFill>
                <a:latin typeface="微软雅黑" panose="020B0503020204020204" pitchFamily="34" charset="-122"/>
                <a:ea typeface="微软雅黑" panose="020B0503020204020204" pitchFamily="34" charset="-122"/>
              </a:rPr>
              <a:t> </a:t>
            </a:r>
            <a:endParaRPr lang="zh-CN" altLang="en-US" b="1" dirty="0">
              <a:solidFill>
                <a:srgbClr val="BE8944"/>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3426781" y="568171"/>
            <a:ext cx="3417902" cy="369332"/>
          </a:xfrm>
          <a:prstGeom prst="rect">
            <a:avLst/>
          </a:prstGeom>
          <a:noFill/>
        </p:spPr>
        <p:txBody>
          <a:bodyPr wrap="square" rtlCol="0">
            <a:spAutoFit/>
          </a:bodyPr>
          <a:lstStyle/>
          <a:p>
            <a:r>
              <a:rPr lang="en-US" altLang="zh-CN" dirty="0"/>
              <a:t>https://www.ypppt.com/</a:t>
            </a:r>
            <a:endParaRPr lang="zh-CN" altLang="en-US" dirty="0"/>
          </a:p>
        </p:txBody>
      </p:sp>
    </p:spTree>
    <p:extLst>
      <p:ext uri="{BB962C8B-B14F-4D97-AF65-F5344CB8AC3E}">
        <p14:creationId xmlns:p14="http://schemas.microsoft.com/office/powerpoint/2010/main" val="1091449148"/>
      </p:ext>
    </p:extLst>
  </p:cSld>
  <p:clrMapOvr>
    <a:masterClrMapping/>
  </p:clrMapOvr>
  <mc:AlternateContent xmlns:mc="http://schemas.openxmlformats.org/markup-compatibility/2006">
    <mc:Choice xmlns:p14="http://schemas.microsoft.com/office/powerpoint/2010/main" Requires="p14">
      <p:transition p14:dur="0" advClick="0" advTm="3000"/>
    </mc:Choice>
    <mc:Fallback>
      <p:transition advClick="0" advTm="300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矩形 29">
            <a:extLst>
              <a:ext uri="{FF2B5EF4-FFF2-40B4-BE49-F238E27FC236}">
                <a16:creationId xmlns:a16="http://schemas.microsoft.com/office/drawing/2014/main" id="{FCBEA072-1FA8-453C-A78D-B89FCFF18B61}"/>
              </a:ext>
            </a:extLst>
          </p:cNvPr>
          <p:cNvSpPr/>
          <p:nvPr/>
        </p:nvSpPr>
        <p:spPr>
          <a:xfrm>
            <a:off x="1466793" y="1443395"/>
            <a:ext cx="9555167" cy="4749947"/>
          </a:xfrm>
          <a:prstGeom prst="rect">
            <a:avLst/>
          </a:prstGeom>
          <a:solidFill>
            <a:srgbClr val="BE8944">
              <a:alpha val="2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7" name="组合 6">
            <a:extLst>
              <a:ext uri="{FF2B5EF4-FFF2-40B4-BE49-F238E27FC236}">
                <a16:creationId xmlns:a16="http://schemas.microsoft.com/office/drawing/2014/main" id="{FE86AFD6-5AE7-415F-BFE6-3FC616AAA58D}"/>
              </a:ext>
            </a:extLst>
          </p:cNvPr>
          <p:cNvGrpSpPr/>
          <p:nvPr/>
        </p:nvGrpSpPr>
        <p:grpSpPr>
          <a:xfrm>
            <a:off x="633879" y="603295"/>
            <a:ext cx="2909310" cy="498317"/>
            <a:chOff x="633879" y="603295"/>
            <a:chExt cx="2909310" cy="498317"/>
          </a:xfrm>
        </p:grpSpPr>
        <p:grpSp>
          <p:nvGrpSpPr>
            <p:cNvPr id="2" name="组合 1">
              <a:extLst>
                <a:ext uri="{FF2B5EF4-FFF2-40B4-BE49-F238E27FC236}">
                  <a16:creationId xmlns:a16="http://schemas.microsoft.com/office/drawing/2014/main" id="{2904E4E9-BEC3-4D6B-9E8C-AC8069588754}"/>
                </a:ext>
              </a:extLst>
            </p:cNvPr>
            <p:cNvGrpSpPr/>
            <p:nvPr/>
          </p:nvGrpSpPr>
          <p:grpSpPr>
            <a:xfrm>
              <a:off x="633879" y="603299"/>
              <a:ext cx="2653357" cy="498313"/>
              <a:chOff x="4550342" y="2918781"/>
              <a:chExt cx="2985301" cy="560654"/>
            </a:xfrm>
          </p:grpSpPr>
          <p:sp>
            <p:nvSpPr>
              <p:cNvPr id="3" name="L 形 2">
                <a:extLst>
                  <a:ext uri="{FF2B5EF4-FFF2-40B4-BE49-F238E27FC236}">
                    <a16:creationId xmlns:a16="http://schemas.microsoft.com/office/drawing/2014/main" id="{0E02624A-DDA4-4CB3-A166-6D1D9DC32C5A}"/>
                  </a:ext>
                </a:extLst>
              </p:cNvPr>
              <p:cNvSpPr/>
              <p:nvPr/>
            </p:nvSpPr>
            <p:spPr>
              <a:xfrm flipV="1">
                <a:off x="4550342" y="2918781"/>
                <a:ext cx="192531" cy="560654"/>
              </a:xfrm>
              <a:prstGeom prst="corner">
                <a:avLst>
                  <a:gd name="adj1" fmla="val 8981"/>
                  <a:gd name="adj2" fmla="val 9615"/>
                </a:avLst>
              </a:prstGeom>
              <a:solidFill>
                <a:srgbClr val="BE89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4" name="文本框 3">
                <a:extLst>
                  <a:ext uri="{FF2B5EF4-FFF2-40B4-BE49-F238E27FC236}">
                    <a16:creationId xmlns:a16="http://schemas.microsoft.com/office/drawing/2014/main" id="{95DF78FB-0936-4A4A-A8A3-761B03EBB201}"/>
                  </a:ext>
                </a:extLst>
              </p:cNvPr>
              <p:cNvSpPr txBox="1"/>
              <p:nvPr/>
            </p:nvSpPr>
            <p:spPr>
              <a:xfrm>
                <a:off x="4811715" y="2987815"/>
                <a:ext cx="2723928" cy="380909"/>
              </a:xfrm>
              <a:prstGeom prst="rect">
                <a:avLst/>
              </a:prstGeom>
              <a:noFill/>
            </p:spPr>
            <p:txBody>
              <a:bodyPr wrap="none" rtlCol="0">
                <a:spAutoFit/>
              </a:bodyPr>
              <a:lstStyle/>
              <a:p>
                <a:r>
                  <a:rPr lang="en-US" altLang="zh-CN" sz="1600" spc="600" dirty="0">
                    <a:solidFill>
                      <a:srgbClr val="FFFFFF"/>
                    </a:solidFill>
                    <a:latin typeface="微软雅黑" panose="020B0503020204020204" pitchFamily="34" charset="-122"/>
                    <a:ea typeface="微软雅黑" panose="020B0503020204020204" pitchFamily="34" charset="-122"/>
                  </a:rPr>
                  <a:t>Resident </a:t>
                </a:r>
                <a:r>
                  <a:rPr lang="en-US" altLang="zh-CN" sz="1600" spc="600" dirty="0">
                    <a:solidFill>
                      <a:srgbClr val="BE8944"/>
                    </a:solidFill>
                    <a:latin typeface="微软雅黑" panose="020B0503020204020204" pitchFamily="34" charset="-122"/>
                    <a:ea typeface="微软雅黑" panose="020B0503020204020204" pitchFamily="34" charset="-122"/>
                  </a:rPr>
                  <a:t>Evil</a:t>
                </a:r>
                <a:endParaRPr lang="zh-CN" altLang="en-US" sz="1600" spc="600" dirty="0">
                  <a:solidFill>
                    <a:srgbClr val="BE8944"/>
                  </a:solidFill>
                  <a:latin typeface="微软雅黑" panose="020B0503020204020204" pitchFamily="34" charset="-122"/>
                  <a:ea typeface="微软雅黑" panose="020B0503020204020204" pitchFamily="34" charset="-122"/>
                </a:endParaRPr>
              </a:p>
            </p:txBody>
          </p:sp>
        </p:grpSp>
        <p:sp>
          <p:nvSpPr>
            <p:cNvPr id="6" name="L 形 5">
              <a:extLst>
                <a:ext uri="{FF2B5EF4-FFF2-40B4-BE49-F238E27FC236}">
                  <a16:creationId xmlns:a16="http://schemas.microsoft.com/office/drawing/2014/main" id="{9BFA2DBF-E3BF-4200-A70A-ADA274345EBD}"/>
                </a:ext>
              </a:extLst>
            </p:cNvPr>
            <p:cNvSpPr/>
            <p:nvPr/>
          </p:nvSpPr>
          <p:spPr>
            <a:xfrm flipH="1">
              <a:off x="3372066" y="603295"/>
              <a:ext cx="171123" cy="498313"/>
            </a:xfrm>
            <a:prstGeom prst="corner">
              <a:avLst>
                <a:gd name="adj1" fmla="val 8981"/>
                <a:gd name="adj2" fmla="val 9615"/>
              </a:avLst>
            </a:prstGeom>
            <a:solidFill>
              <a:srgbClr val="BE89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grpSp>
      <p:sp>
        <p:nvSpPr>
          <p:cNvPr id="28" name="文本框 3">
            <a:extLst>
              <a:ext uri="{FF2B5EF4-FFF2-40B4-BE49-F238E27FC236}">
                <a16:creationId xmlns:a16="http://schemas.microsoft.com/office/drawing/2014/main" id="{7F457CB4-9607-4EDA-B3F0-87D98C2DD709}"/>
              </a:ext>
            </a:extLst>
          </p:cNvPr>
          <p:cNvSpPr txBox="1"/>
          <p:nvPr/>
        </p:nvSpPr>
        <p:spPr>
          <a:xfrm>
            <a:off x="2076712" y="1600775"/>
            <a:ext cx="5349541" cy="646331"/>
          </a:xfrm>
          <a:prstGeom prst="rect">
            <a:avLst/>
          </a:prstGeom>
          <a:noFill/>
        </p:spPr>
        <p:txBody>
          <a:bodyPr wrap="none" rtlCol="0">
            <a:spAutoFit/>
          </a:bodyPr>
          <a:lstStyle/>
          <a:p>
            <a:r>
              <a:rPr lang="en-US" altLang="zh-TW" sz="3600" spc="600" dirty="0" err="1">
                <a:solidFill>
                  <a:srgbClr val="FFFFFF"/>
                </a:solidFill>
                <a:latin typeface="微软雅黑" panose="020B0503020204020204" pitchFamily="34" charset="-122"/>
                <a:ea typeface="微软雅黑" panose="020B0503020204020204" pitchFamily="34" charset="-122"/>
              </a:rPr>
              <a:t>OpView</a:t>
            </a:r>
            <a:r>
              <a:rPr lang="en-US" altLang="zh-TW" sz="3600" spc="600" dirty="0">
                <a:solidFill>
                  <a:srgbClr val="FFFFFF"/>
                </a:solidFill>
                <a:latin typeface="微软雅黑" panose="020B0503020204020204" pitchFamily="34" charset="-122"/>
                <a:ea typeface="微软雅黑" panose="020B0503020204020204" pitchFamily="34" charset="-122"/>
              </a:rPr>
              <a:t>-</a:t>
            </a:r>
            <a:r>
              <a:rPr lang="zh-TW" altLang="en-US" sz="3600" spc="600" dirty="0">
                <a:solidFill>
                  <a:srgbClr val="FFFFFF"/>
                </a:solidFill>
                <a:latin typeface="微软雅黑" panose="020B0503020204020204" pitchFamily="34" charset="-122"/>
                <a:ea typeface="微软雅黑" panose="020B0503020204020204" pitchFamily="34" charset="-122"/>
              </a:rPr>
              <a:t>多主題分析</a:t>
            </a:r>
            <a:endParaRPr lang="zh-CN" altLang="en-US" sz="3600" spc="600" dirty="0">
              <a:solidFill>
                <a:srgbClr val="FFFFFF"/>
              </a:solidFill>
              <a:latin typeface="微软雅黑" panose="020B0503020204020204" pitchFamily="34" charset="-122"/>
              <a:ea typeface="微软雅黑" panose="020B0503020204020204" pitchFamily="34" charset="-122"/>
            </a:endParaRPr>
          </a:p>
        </p:txBody>
      </p:sp>
      <p:sp>
        <p:nvSpPr>
          <p:cNvPr id="29" name="文本框 4">
            <a:extLst>
              <a:ext uri="{FF2B5EF4-FFF2-40B4-BE49-F238E27FC236}">
                <a16:creationId xmlns:a16="http://schemas.microsoft.com/office/drawing/2014/main" id="{5FBF930E-07E7-4CD2-8B86-50D35706291E}"/>
              </a:ext>
            </a:extLst>
          </p:cNvPr>
          <p:cNvSpPr txBox="1"/>
          <p:nvPr/>
        </p:nvSpPr>
        <p:spPr>
          <a:xfrm>
            <a:off x="2609146" y="2552282"/>
            <a:ext cx="7763885" cy="3046988"/>
          </a:xfrm>
          <a:prstGeom prst="rect">
            <a:avLst/>
          </a:prstGeom>
          <a:noFill/>
        </p:spPr>
        <p:txBody>
          <a:bodyPr wrap="square" rtlCol="0">
            <a:spAutoFit/>
          </a:bodyPr>
          <a:lstStyle/>
          <a:p>
            <a:r>
              <a:rPr lang="zh-TW" altLang="en-US" sz="2400" b="1" spc="600" dirty="0">
                <a:solidFill>
                  <a:srgbClr val="BE8944"/>
                </a:solidFill>
              </a:rPr>
              <a:t>關鍵字</a:t>
            </a:r>
            <a:r>
              <a:rPr lang="en-US" altLang="zh-TW" sz="2400" b="1" spc="600" dirty="0">
                <a:solidFill>
                  <a:srgbClr val="BE8944"/>
                </a:solidFill>
              </a:rPr>
              <a:t>:</a:t>
            </a:r>
          </a:p>
          <a:p>
            <a:r>
              <a:rPr lang="zh-TW" altLang="en-US" sz="2000" spc="600" dirty="0">
                <a:solidFill>
                  <a:srgbClr val="FFFFFF"/>
                </a:solidFill>
              </a:rPr>
              <a:t>惡靈古堡</a:t>
            </a:r>
            <a:r>
              <a:rPr lang="en-US" altLang="zh-TW" sz="2000" spc="600" dirty="0">
                <a:solidFill>
                  <a:srgbClr val="BE8944"/>
                </a:solidFill>
              </a:rPr>
              <a:t>8</a:t>
            </a:r>
            <a:r>
              <a:rPr lang="zh-TW" altLang="en-US" sz="2000" spc="600" dirty="0">
                <a:solidFill>
                  <a:srgbClr val="FFFFFF"/>
                </a:solidFill>
              </a:rPr>
              <a:t>、惡靈古堡</a:t>
            </a:r>
            <a:r>
              <a:rPr lang="en-US" altLang="zh-TW" sz="2000" spc="600" dirty="0">
                <a:solidFill>
                  <a:srgbClr val="BE8944"/>
                </a:solidFill>
              </a:rPr>
              <a:t>7</a:t>
            </a:r>
            <a:r>
              <a:rPr lang="zh-TW" altLang="en-US" sz="2000" spc="600" dirty="0">
                <a:solidFill>
                  <a:srgbClr val="FFFFFF"/>
                </a:solidFill>
              </a:rPr>
              <a:t>、惡靈古堡</a:t>
            </a:r>
            <a:r>
              <a:rPr lang="en-US" altLang="zh-TW" sz="2000" spc="600" dirty="0">
                <a:solidFill>
                  <a:srgbClr val="BE8944"/>
                </a:solidFill>
              </a:rPr>
              <a:t>4</a:t>
            </a:r>
            <a:r>
              <a:rPr lang="zh-TW" altLang="en-US" sz="2000" spc="600" dirty="0">
                <a:solidFill>
                  <a:srgbClr val="FFFFFF"/>
                </a:solidFill>
              </a:rPr>
              <a:t>、惡靈古堡</a:t>
            </a:r>
            <a:r>
              <a:rPr lang="en-US" altLang="zh-TW" sz="2000" spc="600" dirty="0">
                <a:solidFill>
                  <a:srgbClr val="BE8944"/>
                </a:solidFill>
              </a:rPr>
              <a:t>3</a:t>
            </a:r>
            <a:r>
              <a:rPr lang="zh-TW" altLang="en-US" sz="2000" spc="600" dirty="0">
                <a:solidFill>
                  <a:srgbClr val="FFFFFF"/>
                </a:solidFill>
              </a:rPr>
              <a:t>、惡靈古堡</a:t>
            </a:r>
            <a:r>
              <a:rPr lang="en-US" altLang="zh-TW" sz="2000" spc="600" dirty="0">
                <a:solidFill>
                  <a:srgbClr val="BE8944"/>
                </a:solidFill>
              </a:rPr>
              <a:t>2</a:t>
            </a:r>
            <a:endParaRPr lang="en-US" altLang="zh-CN" sz="2000" spc="600" dirty="0">
              <a:solidFill>
                <a:srgbClr val="BE8944"/>
              </a:solidFill>
            </a:endParaRPr>
          </a:p>
          <a:p>
            <a:endParaRPr lang="en-US" altLang="zh-CN" sz="2000" spc="600" dirty="0">
              <a:solidFill>
                <a:srgbClr val="BE8944"/>
              </a:solidFill>
            </a:endParaRPr>
          </a:p>
          <a:p>
            <a:r>
              <a:rPr lang="zh-TW" altLang="en-US" sz="2400" b="1" spc="600" dirty="0">
                <a:solidFill>
                  <a:srgbClr val="BE8944"/>
                </a:solidFill>
              </a:rPr>
              <a:t>資料來源</a:t>
            </a:r>
            <a:r>
              <a:rPr lang="en-US" altLang="zh-TW" sz="2400" b="1" spc="600" dirty="0">
                <a:solidFill>
                  <a:srgbClr val="BE8944"/>
                </a:solidFill>
              </a:rPr>
              <a:t>:</a:t>
            </a:r>
          </a:p>
          <a:p>
            <a:r>
              <a:rPr lang="zh-TW" altLang="en-US" sz="2000" spc="600" dirty="0">
                <a:solidFill>
                  <a:schemeClr val="bg1"/>
                </a:solidFill>
              </a:rPr>
              <a:t>全選</a:t>
            </a:r>
            <a:endParaRPr lang="en-US" altLang="zh-TW" sz="2000" spc="600" dirty="0">
              <a:solidFill>
                <a:schemeClr val="bg1"/>
              </a:solidFill>
            </a:endParaRPr>
          </a:p>
          <a:p>
            <a:endParaRPr lang="en-US" altLang="zh-CN" sz="2000" spc="600" dirty="0">
              <a:solidFill>
                <a:srgbClr val="BE8944"/>
              </a:solidFill>
            </a:endParaRPr>
          </a:p>
          <a:p>
            <a:r>
              <a:rPr lang="zh-TW" altLang="en-US" sz="2400" b="1" spc="600" dirty="0">
                <a:solidFill>
                  <a:srgbClr val="BE8944"/>
                </a:solidFill>
              </a:rPr>
              <a:t>時間</a:t>
            </a:r>
            <a:r>
              <a:rPr lang="en-US" altLang="zh-TW" sz="2400" b="1" spc="600" dirty="0">
                <a:solidFill>
                  <a:srgbClr val="BE8944"/>
                </a:solidFill>
              </a:rPr>
              <a:t>:</a:t>
            </a:r>
          </a:p>
          <a:p>
            <a:r>
              <a:rPr lang="en-US" altLang="zh-TW" sz="2000" spc="600" dirty="0">
                <a:solidFill>
                  <a:schemeClr val="bg1"/>
                </a:solidFill>
              </a:rPr>
              <a:t>2022/02~2023/02</a:t>
            </a:r>
            <a:endParaRPr lang="en-US" altLang="zh-CN" sz="2000" spc="600" dirty="0">
              <a:solidFill>
                <a:schemeClr val="bg1"/>
              </a:solidFill>
            </a:endParaRPr>
          </a:p>
        </p:txBody>
      </p:sp>
    </p:spTree>
    <p:extLst>
      <p:ext uri="{BB962C8B-B14F-4D97-AF65-F5344CB8AC3E}">
        <p14:creationId xmlns:p14="http://schemas.microsoft.com/office/powerpoint/2010/main" val="1895853845"/>
      </p:ext>
    </p:extLst>
  </p:cSld>
  <p:clrMapOvr>
    <a:masterClrMapping/>
  </p:clrMapOvr>
  <mc:AlternateContent xmlns:mc="http://schemas.openxmlformats.org/markup-compatibility/2006">
    <mc:Choice xmlns:p14="http://schemas.microsoft.com/office/powerpoint/2010/main" Requires="p14">
      <p:transition p14:dur="0" advClick="0" advTm="3000"/>
    </mc:Choice>
    <mc:Fallback>
      <p:transition advClick="0" advTm="300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a:extLst>
              <a:ext uri="{FF2B5EF4-FFF2-40B4-BE49-F238E27FC236}">
                <a16:creationId xmlns:a16="http://schemas.microsoft.com/office/drawing/2014/main" id="{FE86AFD6-5AE7-415F-BFE6-3FC616AAA58D}"/>
              </a:ext>
            </a:extLst>
          </p:cNvPr>
          <p:cNvGrpSpPr/>
          <p:nvPr/>
        </p:nvGrpSpPr>
        <p:grpSpPr>
          <a:xfrm>
            <a:off x="633879" y="603295"/>
            <a:ext cx="2909310" cy="498317"/>
            <a:chOff x="633879" y="603295"/>
            <a:chExt cx="2909310" cy="498317"/>
          </a:xfrm>
        </p:grpSpPr>
        <p:grpSp>
          <p:nvGrpSpPr>
            <p:cNvPr id="2" name="组合 1">
              <a:extLst>
                <a:ext uri="{FF2B5EF4-FFF2-40B4-BE49-F238E27FC236}">
                  <a16:creationId xmlns:a16="http://schemas.microsoft.com/office/drawing/2014/main" id="{2904E4E9-BEC3-4D6B-9E8C-AC8069588754}"/>
                </a:ext>
              </a:extLst>
            </p:cNvPr>
            <p:cNvGrpSpPr/>
            <p:nvPr/>
          </p:nvGrpSpPr>
          <p:grpSpPr>
            <a:xfrm>
              <a:off x="633879" y="603299"/>
              <a:ext cx="2653357" cy="498313"/>
              <a:chOff x="4550342" y="2918781"/>
              <a:chExt cx="2985301" cy="560654"/>
            </a:xfrm>
          </p:grpSpPr>
          <p:sp>
            <p:nvSpPr>
              <p:cNvPr id="3" name="L 形 2">
                <a:extLst>
                  <a:ext uri="{FF2B5EF4-FFF2-40B4-BE49-F238E27FC236}">
                    <a16:creationId xmlns:a16="http://schemas.microsoft.com/office/drawing/2014/main" id="{0E02624A-DDA4-4CB3-A166-6D1D9DC32C5A}"/>
                  </a:ext>
                </a:extLst>
              </p:cNvPr>
              <p:cNvSpPr/>
              <p:nvPr/>
            </p:nvSpPr>
            <p:spPr>
              <a:xfrm flipV="1">
                <a:off x="4550342" y="2918781"/>
                <a:ext cx="192531" cy="560654"/>
              </a:xfrm>
              <a:prstGeom prst="corner">
                <a:avLst>
                  <a:gd name="adj1" fmla="val 8981"/>
                  <a:gd name="adj2" fmla="val 9615"/>
                </a:avLst>
              </a:prstGeom>
              <a:solidFill>
                <a:srgbClr val="BE89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4" name="文本框 3">
                <a:extLst>
                  <a:ext uri="{FF2B5EF4-FFF2-40B4-BE49-F238E27FC236}">
                    <a16:creationId xmlns:a16="http://schemas.microsoft.com/office/drawing/2014/main" id="{95DF78FB-0936-4A4A-A8A3-761B03EBB201}"/>
                  </a:ext>
                </a:extLst>
              </p:cNvPr>
              <p:cNvSpPr txBox="1"/>
              <p:nvPr/>
            </p:nvSpPr>
            <p:spPr>
              <a:xfrm>
                <a:off x="4811715" y="2987815"/>
                <a:ext cx="2723928" cy="380909"/>
              </a:xfrm>
              <a:prstGeom prst="rect">
                <a:avLst/>
              </a:prstGeom>
              <a:noFill/>
            </p:spPr>
            <p:txBody>
              <a:bodyPr wrap="none" rtlCol="0">
                <a:spAutoFit/>
              </a:bodyPr>
              <a:lstStyle/>
              <a:p>
                <a:r>
                  <a:rPr lang="en-US" altLang="zh-CN" sz="1600" spc="600" dirty="0">
                    <a:solidFill>
                      <a:srgbClr val="FFFFFF"/>
                    </a:solidFill>
                    <a:latin typeface="微软雅黑" panose="020B0503020204020204" pitchFamily="34" charset="-122"/>
                    <a:ea typeface="微软雅黑" panose="020B0503020204020204" pitchFamily="34" charset="-122"/>
                  </a:rPr>
                  <a:t>Resident </a:t>
                </a:r>
                <a:r>
                  <a:rPr lang="en-US" altLang="zh-CN" sz="1600" spc="600" dirty="0">
                    <a:solidFill>
                      <a:srgbClr val="BE8944"/>
                    </a:solidFill>
                    <a:latin typeface="微软雅黑" panose="020B0503020204020204" pitchFamily="34" charset="-122"/>
                    <a:ea typeface="微软雅黑" panose="020B0503020204020204" pitchFamily="34" charset="-122"/>
                  </a:rPr>
                  <a:t>Evil</a:t>
                </a:r>
                <a:endParaRPr lang="zh-CN" altLang="en-US" sz="1600" spc="600" dirty="0">
                  <a:solidFill>
                    <a:srgbClr val="BE8944"/>
                  </a:solidFill>
                  <a:latin typeface="微软雅黑" panose="020B0503020204020204" pitchFamily="34" charset="-122"/>
                  <a:ea typeface="微软雅黑" panose="020B0503020204020204" pitchFamily="34" charset="-122"/>
                </a:endParaRPr>
              </a:p>
            </p:txBody>
          </p:sp>
        </p:grpSp>
        <p:sp>
          <p:nvSpPr>
            <p:cNvPr id="6" name="L 形 5">
              <a:extLst>
                <a:ext uri="{FF2B5EF4-FFF2-40B4-BE49-F238E27FC236}">
                  <a16:creationId xmlns:a16="http://schemas.microsoft.com/office/drawing/2014/main" id="{9BFA2DBF-E3BF-4200-A70A-ADA274345EBD}"/>
                </a:ext>
              </a:extLst>
            </p:cNvPr>
            <p:cNvSpPr/>
            <p:nvPr/>
          </p:nvSpPr>
          <p:spPr>
            <a:xfrm flipH="1">
              <a:off x="3372066" y="603295"/>
              <a:ext cx="171123" cy="498313"/>
            </a:xfrm>
            <a:prstGeom prst="corner">
              <a:avLst>
                <a:gd name="adj1" fmla="val 8981"/>
                <a:gd name="adj2" fmla="val 9615"/>
              </a:avLst>
            </a:prstGeom>
            <a:solidFill>
              <a:srgbClr val="BE89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grpSp>
      <p:sp>
        <p:nvSpPr>
          <p:cNvPr id="28" name="文本框 3">
            <a:extLst>
              <a:ext uri="{FF2B5EF4-FFF2-40B4-BE49-F238E27FC236}">
                <a16:creationId xmlns:a16="http://schemas.microsoft.com/office/drawing/2014/main" id="{7F457CB4-9607-4EDA-B3F0-87D98C2DD709}"/>
              </a:ext>
            </a:extLst>
          </p:cNvPr>
          <p:cNvSpPr txBox="1"/>
          <p:nvPr/>
        </p:nvSpPr>
        <p:spPr>
          <a:xfrm>
            <a:off x="3628019" y="510768"/>
            <a:ext cx="1261884" cy="646331"/>
          </a:xfrm>
          <a:prstGeom prst="rect">
            <a:avLst/>
          </a:prstGeom>
          <a:noFill/>
        </p:spPr>
        <p:txBody>
          <a:bodyPr wrap="none" rtlCol="0">
            <a:spAutoFit/>
          </a:bodyPr>
          <a:lstStyle/>
          <a:p>
            <a:r>
              <a:rPr lang="zh-TW" altLang="en-US" sz="3600" spc="600" dirty="0">
                <a:solidFill>
                  <a:srgbClr val="FFFFFF"/>
                </a:solidFill>
                <a:latin typeface="微软雅黑" panose="020B0503020204020204" pitchFamily="34" charset="-122"/>
                <a:ea typeface="微软雅黑" panose="020B0503020204020204" pitchFamily="34" charset="-122"/>
              </a:rPr>
              <a:t>聲量</a:t>
            </a:r>
            <a:endParaRPr lang="zh-CN" altLang="en-US" sz="3600" spc="600" dirty="0">
              <a:solidFill>
                <a:srgbClr val="FFFFFF"/>
              </a:solidFill>
              <a:latin typeface="微软雅黑" panose="020B0503020204020204" pitchFamily="34" charset="-122"/>
              <a:ea typeface="微软雅黑" panose="020B0503020204020204" pitchFamily="34" charset="-122"/>
            </a:endParaRPr>
          </a:p>
        </p:txBody>
      </p:sp>
      <p:pic>
        <p:nvPicPr>
          <p:cNvPr id="10" name="圖片 9">
            <a:extLst>
              <a:ext uri="{FF2B5EF4-FFF2-40B4-BE49-F238E27FC236}">
                <a16:creationId xmlns:a16="http://schemas.microsoft.com/office/drawing/2014/main" id="{FF0128D9-E588-48C4-8B30-18CDBF5BBFB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2756" y="2320924"/>
            <a:ext cx="4227231" cy="3381785"/>
          </a:xfrm>
          <a:prstGeom prst="rect">
            <a:avLst/>
          </a:prstGeom>
        </p:spPr>
      </p:pic>
      <p:pic>
        <p:nvPicPr>
          <p:cNvPr id="12" name="圖片 11">
            <a:extLst>
              <a:ext uri="{FF2B5EF4-FFF2-40B4-BE49-F238E27FC236}">
                <a16:creationId xmlns:a16="http://schemas.microsoft.com/office/drawing/2014/main" id="{82205A46-207A-46A4-812C-5A634762561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89903" y="2128078"/>
            <a:ext cx="7193943" cy="3574631"/>
          </a:xfrm>
          <a:prstGeom prst="rect">
            <a:avLst/>
          </a:prstGeom>
        </p:spPr>
      </p:pic>
      <p:sp>
        <p:nvSpPr>
          <p:cNvPr id="15" name="文本框 3">
            <a:extLst>
              <a:ext uri="{FF2B5EF4-FFF2-40B4-BE49-F238E27FC236}">
                <a16:creationId xmlns:a16="http://schemas.microsoft.com/office/drawing/2014/main" id="{CE7C2171-02D2-4F1C-9CA2-046FF4CDA796}"/>
              </a:ext>
            </a:extLst>
          </p:cNvPr>
          <p:cNvSpPr txBox="1"/>
          <p:nvPr/>
        </p:nvSpPr>
        <p:spPr>
          <a:xfrm>
            <a:off x="430540" y="2518039"/>
            <a:ext cx="748923" cy="338554"/>
          </a:xfrm>
          <a:prstGeom prst="rect">
            <a:avLst/>
          </a:prstGeom>
          <a:noFill/>
        </p:spPr>
        <p:txBody>
          <a:bodyPr wrap="square" rtlCol="0">
            <a:spAutoFit/>
          </a:bodyPr>
          <a:lstStyle/>
          <a:p>
            <a:r>
              <a:rPr lang="zh-TW" altLang="en-US" sz="1600" b="1" spc="600" dirty="0">
                <a:solidFill>
                  <a:srgbClr val="FF0000"/>
                </a:solidFill>
                <a:latin typeface="微软雅黑" panose="020B0503020204020204" pitchFamily="34" charset="-122"/>
                <a:ea typeface="微软雅黑" panose="020B0503020204020204" pitchFamily="34" charset="-122"/>
              </a:rPr>
              <a:t>四代</a:t>
            </a:r>
            <a:endParaRPr lang="zh-CN" altLang="en-US" sz="1600" b="1" spc="600" dirty="0">
              <a:solidFill>
                <a:srgbClr val="FF0000"/>
              </a:solidFill>
              <a:latin typeface="微软雅黑" panose="020B0503020204020204" pitchFamily="34" charset="-122"/>
              <a:ea typeface="微软雅黑" panose="020B0503020204020204" pitchFamily="34" charset="-122"/>
            </a:endParaRPr>
          </a:p>
        </p:txBody>
      </p:sp>
      <p:sp>
        <p:nvSpPr>
          <p:cNvPr id="16" name="文本框 3">
            <a:extLst>
              <a:ext uri="{FF2B5EF4-FFF2-40B4-BE49-F238E27FC236}">
                <a16:creationId xmlns:a16="http://schemas.microsoft.com/office/drawing/2014/main" id="{98FD92C2-929D-4323-8A0B-40658DF32640}"/>
              </a:ext>
            </a:extLst>
          </p:cNvPr>
          <p:cNvSpPr txBox="1"/>
          <p:nvPr/>
        </p:nvSpPr>
        <p:spPr>
          <a:xfrm>
            <a:off x="430540" y="3053708"/>
            <a:ext cx="748923" cy="338554"/>
          </a:xfrm>
          <a:prstGeom prst="rect">
            <a:avLst/>
          </a:prstGeom>
          <a:noFill/>
        </p:spPr>
        <p:txBody>
          <a:bodyPr wrap="square" rtlCol="0">
            <a:spAutoFit/>
          </a:bodyPr>
          <a:lstStyle/>
          <a:p>
            <a:r>
              <a:rPr lang="zh-TW" altLang="en-US" sz="1600" b="1" spc="600" dirty="0">
                <a:solidFill>
                  <a:srgbClr val="FF0000"/>
                </a:solidFill>
                <a:latin typeface="微软雅黑" panose="020B0503020204020204" pitchFamily="34" charset="-122"/>
                <a:ea typeface="微软雅黑" panose="020B0503020204020204" pitchFamily="34" charset="-122"/>
              </a:rPr>
              <a:t>八代</a:t>
            </a:r>
            <a:endParaRPr lang="zh-CN" altLang="en-US" sz="1600" b="1" spc="600" dirty="0">
              <a:solidFill>
                <a:srgbClr val="FF0000"/>
              </a:solidFill>
              <a:latin typeface="微软雅黑" panose="020B0503020204020204" pitchFamily="34" charset="-122"/>
              <a:ea typeface="微软雅黑" panose="020B0503020204020204" pitchFamily="34" charset="-122"/>
            </a:endParaRPr>
          </a:p>
        </p:txBody>
      </p:sp>
      <p:sp>
        <p:nvSpPr>
          <p:cNvPr id="17" name="文本框 3">
            <a:extLst>
              <a:ext uri="{FF2B5EF4-FFF2-40B4-BE49-F238E27FC236}">
                <a16:creationId xmlns:a16="http://schemas.microsoft.com/office/drawing/2014/main" id="{B8AD3D87-7C92-4F9B-A996-CCD96F7E0528}"/>
              </a:ext>
            </a:extLst>
          </p:cNvPr>
          <p:cNvSpPr txBox="1"/>
          <p:nvPr/>
        </p:nvSpPr>
        <p:spPr>
          <a:xfrm>
            <a:off x="430540" y="3638637"/>
            <a:ext cx="748923" cy="338554"/>
          </a:xfrm>
          <a:prstGeom prst="rect">
            <a:avLst/>
          </a:prstGeom>
          <a:noFill/>
        </p:spPr>
        <p:txBody>
          <a:bodyPr wrap="square" rtlCol="0">
            <a:spAutoFit/>
          </a:bodyPr>
          <a:lstStyle/>
          <a:p>
            <a:r>
              <a:rPr lang="zh-TW" altLang="en-US" sz="1600" b="1" spc="600" dirty="0">
                <a:solidFill>
                  <a:srgbClr val="FF0000"/>
                </a:solidFill>
                <a:latin typeface="微软雅黑" panose="020B0503020204020204" pitchFamily="34" charset="-122"/>
                <a:ea typeface="微软雅黑" panose="020B0503020204020204" pitchFamily="34" charset="-122"/>
              </a:rPr>
              <a:t>七代</a:t>
            </a:r>
            <a:endParaRPr lang="zh-CN" altLang="en-US" sz="1600" b="1" spc="600" dirty="0">
              <a:solidFill>
                <a:srgbClr val="FF0000"/>
              </a:solidFill>
              <a:latin typeface="微软雅黑" panose="020B0503020204020204" pitchFamily="34" charset="-122"/>
              <a:ea typeface="微软雅黑" panose="020B0503020204020204" pitchFamily="34" charset="-122"/>
            </a:endParaRPr>
          </a:p>
        </p:txBody>
      </p:sp>
      <p:sp>
        <p:nvSpPr>
          <p:cNvPr id="18" name="文本框 3">
            <a:extLst>
              <a:ext uri="{FF2B5EF4-FFF2-40B4-BE49-F238E27FC236}">
                <a16:creationId xmlns:a16="http://schemas.microsoft.com/office/drawing/2014/main" id="{021CEDD0-379A-4AD8-8B21-2AF934752B77}"/>
              </a:ext>
            </a:extLst>
          </p:cNvPr>
          <p:cNvSpPr txBox="1"/>
          <p:nvPr/>
        </p:nvSpPr>
        <p:spPr>
          <a:xfrm>
            <a:off x="430540" y="4174306"/>
            <a:ext cx="748923" cy="338554"/>
          </a:xfrm>
          <a:prstGeom prst="rect">
            <a:avLst/>
          </a:prstGeom>
          <a:noFill/>
        </p:spPr>
        <p:txBody>
          <a:bodyPr wrap="square" rtlCol="0">
            <a:spAutoFit/>
          </a:bodyPr>
          <a:lstStyle/>
          <a:p>
            <a:r>
              <a:rPr lang="zh-TW" altLang="en-US" sz="1600" b="1" spc="600" dirty="0">
                <a:solidFill>
                  <a:srgbClr val="FF0000"/>
                </a:solidFill>
                <a:latin typeface="微软雅黑" panose="020B0503020204020204" pitchFamily="34" charset="-122"/>
                <a:ea typeface="微软雅黑" panose="020B0503020204020204" pitchFamily="34" charset="-122"/>
              </a:rPr>
              <a:t>二代</a:t>
            </a:r>
            <a:endParaRPr lang="zh-CN" altLang="en-US" sz="1600" b="1" spc="600" dirty="0">
              <a:solidFill>
                <a:srgbClr val="FF0000"/>
              </a:solidFill>
              <a:latin typeface="微软雅黑" panose="020B0503020204020204" pitchFamily="34" charset="-122"/>
              <a:ea typeface="微软雅黑" panose="020B0503020204020204" pitchFamily="34" charset="-122"/>
            </a:endParaRPr>
          </a:p>
        </p:txBody>
      </p:sp>
      <p:sp>
        <p:nvSpPr>
          <p:cNvPr id="20" name="文本框 3">
            <a:extLst>
              <a:ext uri="{FF2B5EF4-FFF2-40B4-BE49-F238E27FC236}">
                <a16:creationId xmlns:a16="http://schemas.microsoft.com/office/drawing/2014/main" id="{D919ACC3-F55B-44BB-8326-B782A1405FCC}"/>
              </a:ext>
            </a:extLst>
          </p:cNvPr>
          <p:cNvSpPr txBox="1"/>
          <p:nvPr/>
        </p:nvSpPr>
        <p:spPr>
          <a:xfrm>
            <a:off x="430539" y="4769230"/>
            <a:ext cx="748923" cy="338554"/>
          </a:xfrm>
          <a:prstGeom prst="rect">
            <a:avLst/>
          </a:prstGeom>
          <a:noFill/>
        </p:spPr>
        <p:txBody>
          <a:bodyPr wrap="square" rtlCol="0">
            <a:spAutoFit/>
          </a:bodyPr>
          <a:lstStyle/>
          <a:p>
            <a:r>
              <a:rPr lang="zh-TW" altLang="en-US" sz="1600" b="1" spc="600" dirty="0">
                <a:solidFill>
                  <a:srgbClr val="FF0000"/>
                </a:solidFill>
                <a:latin typeface="微软雅黑" panose="020B0503020204020204" pitchFamily="34" charset="-122"/>
                <a:ea typeface="微软雅黑" panose="020B0503020204020204" pitchFamily="34" charset="-122"/>
              </a:rPr>
              <a:t>三代</a:t>
            </a:r>
            <a:endParaRPr lang="zh-CN" altLang="en-US" sz="1600" b="1" spc="600" dirty="0">
              <a:solidFill>
                <a:srgbClr val="FF0000"/>
              </a:solidFill>
              <a:latin typeface="微软雅黑" panose="020B0503020204020204" pitchFamily="34" charset="-122"/>
              <a:ea typeface="微软雅黑" panose="020B0503020204020204" pitchFamily="34" charset="-122"/>
            </a:endParaRPr>
          </a:p>
        </p:txBody>
      </p:sp>
      <p:sp>
        <p:nvSpPr>
          <p:cNvPr id="13" name="星形: 五角 12">
            <a:extLst>
              <a:ext uri="{FF2B5EF4-FFF2-40B4-BE49-F238E27FC236}">
                <a16:creationId xmlns:a16="http://schemas.microsoft.com/office/drawing/2014/main" id="{3D84A4CD-4F47-470A-90CB-C45341098A17}"/>
              </a:ext>
            </a:extLst>
          </p:cNvPr>
          <p:cNvSpPr/>
          <p:nvPr/>
        </p:nvSpPr>
        <p:spPr>
          <a:xfrm>
            <a:off x="7415682" y="2128078"/>
            <a:ext cx="411983" cy="396490"/>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2" name="星形: 五角 21">
            <a:extLst>
              <a:ext uri="{FF2B5EF4-FFF2-40B4-BE49-F238E27FC236}">
                <a16:creationId xmlns:a16="http://schemas.microsoft.com/office/drawing/2014/main" id="{9DD87B23-B501-492E-B5C9-921B0E335784}"/>
              </a:ext>
            </a:extLst>
          </p:cNvPr>
          <p:cNvSpPr/>
          <p:nvPr/>
        </p:nvSpPr>
        <p:spPr>
          <a:xfrm>
            <a:off x="9467221" y="3717148"/>
            <a:ext cx="411983" cy="396490"/>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2775452150"/>
      </p:ext>
    </p:extLst>
  </p:cSld>
  <p:clrMapOvr>
    <a:masterClrMapping/>
  </p:clrMapOvr>
  <mc:AlternateContent xmlns:mc="http://schemas.openxmlformats.org/markup-compatibility/2006">
    <mc:Choice xmlns:p14="http://schemas.microsoft.com/office/powerpoint/2010/main" Requires="p14">
      <p:transition p14:dur="0" advClick="0" advTm="3000"/>
    </mc:Choice>
    <mc:Fallback>
      <p:transition advClick="0" advTm="300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a:extLst>
              <a:ext uri="{FF2B5EF4-FFF2-40B4-BE49-F238E27FC236}">
                <a16:creationId xmlns:a16="http://schemas.microsoft.com/office/drawing/2014/main" id="{FE86AFD6-5AE7-415F-BFE6-3FC616AAA58D}"/>
              </a:ext>
            </a:extLst>
          </p:cNvPr>
          <p:cNvGrpSpPr/>
          <p:nvPr/>
        </p:nvGrpSpPr>
        <p:grpSpPr>
          <a:xfrm>
            <a:off x="633879" y="603295"/>
            <a:ext cx="2909310" cy="498317"/>
            <a:chOff x="633879" y="603295"/>
            <a:chExt cx="2909310" cy="498317"/>
          </a:xfrm>
        </p:grpSpPr>
        <p:grpSp>
          <p:nvGrpSpPr>
            <p:cNvPr id="2" name="组合 1">
              <a:extLst>
                <a:ext uri="{FF2B5EF4-FFF2-40B4-BE49-F238E27FC236}">
                  <a16:creationId xmlns:a16="http://schemas.microsoft.com/office/drawing/2014/main" id="{2904E4E9-BEC3-4D6B-9E8C-AC8069588754}"/>
                </a:ext>
              </a:extLst>
            </p:cNvPr>
            <p:cNvGrpSpPr/>
            <p:nvPr/>
          </p:nvGrpSpPr>
          <p:grpSpPr>
            <a:xfrm>
              <a:off x="633879" y="603299"/>
              <a:ext cx="2653357" cy="498313"/>
              <a:chOff x="4550342" y="2918781"/>
              <a:chExt cx="2985301" cy="560654"/>
            </a:xfrm>
          </p:grpSpPr>
          <p:sp>
            <p:nvSpPr>
              <p:cNvPr id="3" name="L 形 2">
                <a:extLst>
                  <a:ext uri="{FF2B5EF4-FFF2-40B4-BE49-F238E27FC236}">
                    <a16:creationId xmlns:a16="http://schemas.microsoft.com/office/drawing/2014/main" id="{0E02624A-DDA4-4CB3-A166-6D1D9DC32C5A}"/>
                  </a:ext>
                </a:extLst>
              </p:cNvPr>
              <p:cNvSpPr/>
              <p:nvPr/>
            </p:nvSpPr>
            <p:spPr>
              <a:xfrm flipV="1">
                <a:off x="4550342" y="2918781"/>
                <a:ext cx="192531" cy="560654"/>
              </a:xfrm>
              <a:prstGeom prst="corner">
                <a:avLst>
                  <a:gd name="adj1" fmla="val 8981"/>
                  <a:gd name="adj2" fmla="val 9615"/>
                </a:avLst>
              </a:prstGeom>
              <a:solidFill>
                <a:srgbClr val="BE89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4" name="文本框 3">
                <a:extLst>
                  <a:ext uri="{FF2B5EF4-FFF2-40B4-BE49-F238E27FC236}">
                    <a16:creationId xmlns:a16="http://schemas.microsoft.com/office/drawing/2014/main" id="{95DF78FB-0936-4A4A-A8A3-761B03EBB201}"/>
                  </a:ext>
                </a:extLst>
              </p:cNvPr>
              <p:cNvSpPr txBox="1"/>
              <p:nvPr/>
            </p:nvSpPr>
            <p:spPr>
              <a:xfrm>
                <a:off x="4811715" y="2987815"/>
                <a:ext cx="2723928" cy="380909"/>
              </a:xfrm>
              <a:prstGeom prst="rect">
                <a:avLst/>
              </a:prstGeom>
              <a:noFill/>
            </p:spPr>
            <p:txBody>
              <a:bodyPr wrap="none" rtlCol="0">
                <a:spAutoFit/>
              </a:bodyPr>
              <a:lstStyle/>
              <a:p>
                <a:r>
                  <a:rPr lang="en-US" altLang="zh-CN" sz="1600" spc="600" dirty="0">
                    <a:solidFill>
                      <a:srgbClr val="FFFFFF"/>
                    </a:solidFill>
                    <a:latin typeface="微软雅黑" panose="020B0503020204020204" pitchFamily="34" charset="-122"/>
                    <a:ea typeface="微软雅黑" panose="020B0503020204020204" pitchFamily="34" charset="-122"/>
                  </a:rPr>
                  <a:t>Resident </a:t>
                </a:r>
                <a:r>
                  <a:rPr lang="en-US" altLang="zh-CN" sz="1600" spc="600" dirty="0">
                    <a:solidFill>
                      <a:srgbClr val="BE8944"/>
                    </a:solidFill>
                    <a:latin typeface="微软雅黑" panose="020B0503020204020204" pitchFamily="34" charset="-122"/>
                    <a:ea typeface="微软雅黑" panose="020B0503020204020204" pitchFamily="34" charset="-122"/>
                  </a:rPr>
                  <a:t>Evil</a:t>
                </a:r>
                <a:endParaRPr lang="zh-CN" altLang="en-US" sz="1600" spc="600" dirty="0">
                  <a:solidFill>
                    <a:srgbClr val="BE8944"/>
                  </a:solidFill>
                  <a:latin typeface="微软雅黑" panose="020B0503020204020204" pitchFamily="34" charset="-122"/>
                  <a:ea typeface="微软雅黑" panose="020B0503020204020204" pitchFamily="34" charset="-122"/>
                </a:endParaRPr>
              </a:p>
            </p:txBody>
          </p:sp>
        </p:grpSp>
        <p:sp>
          <p:nvSpPr>
            <p:cNvPr id="6" name="L 形 5">
              <a:extLst>
                <a:ext uri="{FF2B5EF4-FFF2-40B4-BE49-F238E27FC236}">
                  <a16:creationId xmlns:a16="http://schemas.microsoft.com/office/drawing/2014/main" id="{9BFA2DBF-E3BF-4200-A70A-ADA274345EBD}"/>
                </a:ext>
              </a:extLst>
            </p:cNvPr>
            <p:cNvSpPr/>
            <p:nvPr/>
          </p:nvSpPr>
          <p:spPr>
            <a:xfrm flipH="1">
              <a:off x="3372066" y="603295"/>
              <a:ext cx="171123" cy="498313"/>
            </a:xfrm>
            <a:prstGeom prst="corner">
              <a:avLst>
                <a:gd name="adj1" fmla="val 8981"/>
                <a:gd name="adj2" fmla="val 9615"/>
              </a:avLst>
            </a:prstGeom>
            <a:solidFill>
              <a:srgbClr val="BE89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grpSp>
      <p:sp>
        <p:nvSpPr>
          <p:cNvPr id="28" name="文本框 3">
            <a:extLst>
              <a:ext uri="{FF2B5EF4-FFF2-40B4-BE49-F238E27FC236}">
                <a16:creationId xmlns:a16="http://schemas.microsoft.com/office/drawing/2014/main" id="{7F457CB4-9607-4EDA-B3F0-87D98C2DD709}"/>
              </a:ext>
            </a:extLst>
          </p:cNvPr>
          <p:cNvSpPr txBox="1"/>
          <p:nvPr/>
        </p:nvSpPr>
        <p:spPr>
          <a:xfrm>
            <a:off x="3628019" y="510768"/>
            <a:ext cx="1261884" cy="646331"/>
          </a:xfrm>
          <a:prstGeom prst="rect">
            <a:avLst/>
          </a:prstGeom>
          <a:noFill/>
        </p:spPr>
        <p:txBody>
          <a:bodyPr wrap="none" rtlCol="0">
            <a:spAutoFit/>
          </a:bodyPr>
          <a:lstStyle/>
          <a:p>
            <a:r>
              <a:rPr lang="zh-TW" altLang="en-US" sz="3600" spc="600" dirty="0">
                <a:solidFill>
                  <a:srgbClr val="FFFFFF"/>
                </a:solidFill>
                <a:latin typeface="微软雅黑" panose="020B0503020204020204" pitchFamily="34" charset="-122"/>
                <a:ea typeface="微软雅黑" panose="020B0503020204020204" pitchFamily="34" charset="-122"/>
              </a:rPr>
              <a:t>聲量</a:t>
            </a:r>
            <a:endParaRPr lang="zh-CN" altLang="en-US" sz="3600" spc="600" dirty="0">
              <a:solidFill>
                <a:srgbClr val="FFFFFF"/>
              </a:solidFill>
              <a:latin typeface="微软雅黑" panose="020B0503020204020204" pitchFamily="34" charset="-122"/>
              <a:ea typeface="微软雅黑" panose="020B0503020204020204" pitchFamily="34" charset="-122"/>
            </a:endParaRPr>
          </a:p>
        </p:txBody>
      </p:sp>
      <p:pic>
        <p:nvPicPr>
          <p:cNvPr id="11" name="圖片 10">
            <a:extLst>
              <a:ext uri="{FF2B5EF4-FFF2-40B4-BE49-F238E27FC236}">
                <a16:creationId xmlns:a16="http://schemas.microsoft.com/office/drawing/2014/main" id="{E424E2E6-72F5-403D-A279-FE5C407B7E5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922" y="1266363"/>
            <a:ext cx="11306175" cy="3990975"/>
          </a:xfrm>
          <a:prstGeom prst="rect">
            <a:avLst/>
          </a:prstGeom>
        </p:spPr>
      </p:pic>
      <p:pic>
        <p:nvPicPr>
          <p:cNvPr id="14" name="圖片 13">
            <a:extLst>
              <a:ext uri="{FF2B5EF4-FFF2-40B4-BE49-F238E27FC236}">
                <a16:creationId xmlns:a16="http://schemas.microsoft.com/office/drawing/2014/main" id="{38472D65-18D0-4BC9-9B54-E761A228F5E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89903" y="3970685"/>
            <a:ext cx="11100618" cy="3568852"/>
          </a:xfrm>
          <a:prstGeom prst="rect">
            <a:avLst/>
          </a:prstGeom>
        </p:spPr>
      </p:pic>
    </p:spTree>
    <p:extLst>
      <p:ext uri="{BB962C8B-B14F-4D97-AF65-F5344CB8AC3E}">
        <p14:creationId xmlns:p14="http://schemas.microsoft.com/office/powerpoint/2010/main" val="1268368896"/>
      </p:ext>
    </p:extLst>
  </p:cSld>
  <p:clrMapOvr>
    <a:masterClrMapping/>
  </p:clrMapOvr>
  <mc:AlternateContent xmlns:mc="http://schemas.openxmlformats.org/markup-compatibility/2006">
    <mc:Choice xmlns:p14="http://schemas.microsoft.com/office/powerpoint/2010/main" Requires="p14">
      <p:transition p14:dur="0" advClick="0" advTm="3000"/>
    </mc:Choice>
    <mc:Fallback>
      <p:transition advClick="0" advTm="300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a:extLst>
              <a:ext uri="{FF2B5EF4-FFF2-40B4-BE49-F238E27FC236}">
                <a16:creationId xmlns:a16="http://schemas.microsoft.com/office/drawing/2014/main" id="{FE86AFD6-5AE7-415F-BFE6-3FC616AAA58D}"/>
              </a:ext>
            </a:extLst>
          </p:cNvPr>
          <p:cNvGrpSpPr/>
          <p:nvPr/>
        </p:nvGrpSpPr>
        <p:grpSpPr>
          <a:xfrm>
            <a:off x="633879" y="603295"/>
            <a:ext cx="2909310" cy="498317"/>
            <a:chOff x="633879" y="603295"/>
            <a:chExt cx="2909310" cy="498317"/>
          </a:xfrm>
        </p:grpSpPr>
        <p:grpSp>
          <p:nvGrpSpPr>
            <p:cNvPr id="2" name="组合 1">
              <a:extLst>
                <a:ext uri="{FF2B5EF4-FFF2-40B4-BE49-F238E27FC236}">
                  <a16:creationId xmlns:a16="http://schemas.microsoft.com/office/drawing/2014/main" id="{2904E4E9-BEC3-4D6B-9E8C-AC8069588754}"/>
                </a:ext>
              </a:extLst>
            </p:cNvPr>
            <p:cNvGrpSpPr/>
            <p:nvPr/>
          </p:nvGrpSpPr>
          <p:grpSpPr>
            <a:xfrm>
              <a:off x="633879" y="603299"/>
              <a:ext cx="2653357" cy="498313"/>
              <a:chOff x="4550342" y="2918781"/>
              <a:chExt cx="2985301" cy="560654"/>
            </a:xfrm>
          </p:grpSpPr>
          <p:sp>
            <p:nvSpPr>
              <p:cNvPr id="3" name="L 形 2">
                <a:extLst>
                  <a:ext uri="{FF2B5EF4-FFF2-40B4-BE49-F238E27FC236}">
                    <a16:creationId xmlns:a16="http://schemas.microsoft.com/office/drawing/2014/main" id="{0E02624A-DDA4-4CB3-A166-6D1D9DC32C5A}"/>
                  </a:ext>
                </a:extLst>
              </p:cNvPr>
              <p:cNvSpPr/>
              <p:nvPr/>
            </p:nvSpPr>
            <p:spPr>
              <a:xfrm flipV="1">
                <a:off x="4550342" y="2918781"/>
                <a:ext cx="192531" cy="560654"/>
              </a:xfrm>
              <a:prstGeom prst="corner">
                <a:avLst>
                  <a:gd name="adj1" fmla="val 8981"/>
                  <a:gd name="adj2" fmla="val 9615"/>
                </a:avLst>
              </a:prstGeom>
              <a:solidFill>
                <a:srgbClr val="BE89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4" name="文本框 3">
                <a:extLst>
                  <a:ext uri="{FF2B5EF4-FFF2-40B4-BE49-F238E27FC236}">
                    <a16:creationId xmlns:a16="http://schemas.microsoft.com/office/drawing/2014/main" id="{95DF78FB-0936-4A4A-A8A3-761B03EBB201}"/>
                  </a:ext>
                </a:extLst>
              </p:cNvPr>
              <p:cNvSpPr txBox="1"/>
              <p:nvPr/>
            </p:nvSpPr>
            <p:spPr>
              <a:xfrm>
                <a:off x="4811715" y="2987815"/>
                <a:ext cx="2723928" cy="380909"/>
              </a:xfrm>
              <a:prstGeom prst="rect">
                <a:avLst/>
              </a:prstGeom>
              <a:noFill/>
            </p:spPr>
            <p:txBody>
              <a:bodyPr wrap="none" rtlCol="0">
                <a:spAutoFit/>
              </a:bodyPr>
              <a:lstStyle/>
              <a:p>
                <a:r>
                  <a:rPr lang="en-US" altLang="zh-CN" sz="1600" spc="600" dirty="0">
                    <a:solidFill>
                      <a:srgbClr val="FFFFFF"/>
                    </a:solidFill>
                    <a:latin typeface="微软雅黑" panose="020B0503020204020204" pitchFamily="34" charset="-122"/>
                    <a:ea typeface="微软雅黑" panose="020B0503020204020204" pitchFamily="34" charset="-122"/>
                  </a:rPr>
                  <a:t>Resident </a:t>
                </a:r>
                <a:r>
                  <a:rPr lang="en-US" altLang="zh-CN" sz="1600" spc="600" dirty="0">
                    <a:solidFill>
                      <a:srgbClr val="BE8944"/>
                    </a:solidFill>
                    <a:latin typeface="微软雅黑" panose="020B0503020204020204" pitchFamily="34" charset="-122"/>
                    <a:ea typeface="微软雅黑" panose="020B0503020204020204" pitchFamily="34" charset="-122"/>
                  </a:rPr>
                  <a:t>Evil</a:t>
                </a:r>
                <a:endParaRPr lang="zh-CN" altLang="en-US" sz="1600" spc="600" dirty="0">
                  <a:solidFill>
                    <a:srgbClr val="BE8944"/>
                  </a:solidFill>
                  <a:latin typeface="微软雅黑" panose="020B0503020204020204" pitchFamily="34" charset="-122"/>
                  <a:ea typeface="微软雅黑" panose="020B0503020204020204" pitchFamily="34" charset="-122"/>
                </a:endParaRPr>
              </a:p>
            </p:txBody>
          </p:sp>
        </p:grpSp>
        <p:sp>
          <p:nvSpPr>
            <p:cNvPr id="6" name="L 形 5">
              <a:extLst>
                <a:ext uri="{FF2B5EF4-FFF2-40B4-BE49-F238E27FC236}">
                  <a16:creationId xmlns:a16="http://schemas.microsoft.com/office/drawing/2014/main" id="{9BFA2DBF-E3BF-4200-A70A-ADA274345EBD}"/>
                </a:ext>
              </a:extLst>
            </p:cNvPr>
            <p:cNvSpPr/>
            <p:nvPr/>
          </p:nvSpPr>
          <p:spPr>
            <a:xfrm flipH="1">
              <a:off x="3372066" y="603295"/>
              <a:ext cx="171123" cy="498313"/>
            </a:xfrm>
            <a:prstGeom prst="corner">
              <a:avLst>
                <a:gd name="adj1" fmla="val 8981"/>
                <a:gd name="adj2" fmla="val 9615"/>
              </a:avLst>
            </a:prstGeom>
            <a:solidFill>
              <a:srgbClr val="BE89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grpSp>
      <p:sp>
        <p:nvSpPr>
          <p:cNvPr id="28" name="文本框 3">
            <a:extLst>
              <a:ext uri="{FF2B5EF4-FFF2-40B4-BE49-F238E27FC236}">
                <a16:creationId xmlns:a16="http://schemas.microsoft.com/office/drawing/2014/main" id="{7F457CB4-9607-4EDA-B3F0-87D98C2DD709}"/>
              </a:ext>
            </a:extLst>
          </p:cNvPr>
          <p:cNvSpPr txBox="1"/>
          <p:nvPr/>
        </p:nvSpPr>
        <p:spPr>
          <a:xfrm>
            <a:off x="3628019" y="510768"/>
            <a:ext cx="1261884" cy="646331"/>
          </a:xfrm>
          <a:prstGeom prst="rect">
            <a:avLst/>
          </a:prstGeom>
          <a:noFill/>
        </p:spPr>
        <p:txBody>
          <a:bodyPr wrap="none" rtlCol="0">
            <a:spAutoFit/>
          </a:bodyPr>
          <a:lstStyle/>
          <a:p>
            <a:r>
              <a:rPr lang="zh-TW" altLang="en-US" sz="3600" spc="600" dirty="0">
                <a:solidFill>
                  <a:srgbClr val="FFFFFF"/>
                </a:solidFill>
                <a:latin typeface="微软雅黑" panose="020B0503020204020204" pitchFamily="34" charset="-122"/>
                <a:ea typeface="微软雅黑" panose="020B0503020204020204" pitchFamily="34" charset="-122"/>
              </a:rPr>
              <a:t>聲量</a:t>
            </a:r>
            <a:endParaRPr lang="zh-CN" altLang="en-US" sz="3600" spc="600" dirty="0">
              <a:solidFill>
                <a:srgbClr val="FFFFFF"/>
              </a:solidFill>
              <a:latin typeface="微软雅黑" panose="020B0503020204020204" pitchFamily="34" charset="-122"/>
              <a:ea typeface="微软雅黑" panose="020B0503020204020204" pitchFamily="34" charset="-122"/>
            </a:endParaRPr>
          </a:p>
        </p:txBody>
      </p:sp>
      <p:pic>
        <p:nvPicPr>
          <p:cNvPr id="8" name="圖片 7">
            <a:extLst>
              <a:ext uri="{FF2B5EF4-FFF2-40B4-BE49-F238E27FC236}">
                <a16:creationId xmlns:a16="http://schemas.microsoft.com/office/drawing/2014/main" id="{BFD96BA5-6818-4EB1-94E5-988CEFCDEEC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9732" y="1552978"/>
            <a:ext cx="11306175" cy="3990975"/>
          </a:xfrm>
          <a:prstGeom prst="rect">
            <a:avLst/>
          </a:prstGeom>
        </p:spPr>
      </p:pic>
      <p:pic>
        <p:nvPicPr>
          <p:cNvPr id="10" name="圖片 9">
            <a:extLst>
              <a:ext uri="{FF2B5EF4-FFF2-40B4-BE49-F238E27FC236}">
                <a16:creationId xmlns:a16="http://schemas.microsoft.com/office/drawing/2014/main" id="{89EB0255-B7A3-44E6-8A75-697337A0280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84206" y="3701457"/>
            <a:ext cx="9134475" cy="4476750"/>
          </a:xfrm>
          <a:prstGeom prst="rect">
            <a:avLst/>
          </a:prstGeom>
        </p:spPr>
      </p:pic>
    </p:spTree>
    <p:extLst>
      <p:ext uri="{BB962C8B-B14F-4D97-AF65-F5344CB8AC3E}">
        <p14:creationId xmlns:p14="http://schemas.microsoft.com/office/powerpoint/2010/main" val="1712311888"/>
      </p:ext>
    </p:extLst>
  </p:cSld>
  <p:clrMapOvr>
    <a:masterClrMapping/>
  </p:clrMapOvr>
  <mc:AlternateContent xmlns:mc="http://schemas.openxmlformats.org/markup-compatibility/2006">
    <mc:Choice xmlns:p14="http://schemas.microsoft.com/office/powerpoint/2010/main" Requires="p14">
      <p:transition p14:dur="0" advClick="0" advTm="3000"/>
    </mc:Choice>
    <mc:Fallback>
      <p:transition advClick="0" advTm="300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a:extLst>
              <a:ext uri="{FF2B5EF4-FFF2-40B4-BE49-F238E27FC236}">
                <a16:creationId xmlns:a16="http://schemas.microsoft.com/office/drawing/2014/main" id="{FE86AFD6-5AE7-415F-BFE6-3FC616AAA58D}"/>
              </a:ext>
            </a:extLst>
          </p:cNvPr>
          <p:cNvGrpSpPr/>
          <p:nvPr/>
        </p:nvGrpSpPr>
        <p:grpSpPr>
          <a:xfrm>
            <a:off x="633879" y="603295"/>
            <a:ext cx="2909310" cy="498317"/>
            <a:chOff x="633879" y="603295"/>
            <a:chExt cx="2909310" cy="498317"/>
          </a:xfrm>
        </p:grpSpPr>
        <p:grpSp>
          <p:nvGrpSpPr>
            <p:cNvPr id="2" name="组合 1">
              <a:extLst>
                <a:ext uri="{FF2B5EF4-FFF2-40B4-BE49-F238E27FC236}">
                  <a16:creationId xmlns:a16="http://schemas.microsoft.com/office/drawing/2014/main" id="{2904E4E9-BEC3-4D6B-9E8C-AC8069588754}"/>
                </a:ext>
              </a:extLst>
            </p:cNvPr>
            <p:cNvGrpSpPr/>
            <p:nvPr/>
          </p:nvGrpSpPr>
          <p:grpSpPr>
            <a:xfrm>
              <a:off x="633879" y="603299"/>
              <a:ext cx="2653357" cy="498313"/>
              <a:chOff x="4550342" y="2918781"/>
              <a:chExt cx="2985301" cy="560654"/>
            </a:xfrm>
          </p:grpSpPr>
          <p:sp>
            <p:nvSpPr>
              <p:cNvPr id="3" name="L 形 2">
                <a:extLst>
                  <a:ext uri="{FF2B5EF4-FFF2-40B4-BE49-F238E27FC236}">
                    <a16:creationId xmlns:a16="http://schemas.microsoft.com/office/drawing/2014/main" id="{0E02624A-DDA4-4CB3-A166-6D1D9DC32C5A}"/>
                  </a:ext>
                </a:extLst>
              </p:cNvPr>
              <p:cNvSpPr/>
              <p:nvPr/>
            </p:nvSpPr>
            <p:spPr>
              <a:xfrm flipV="1">
                <a:off x="4550342" y="2918781"/>
                <a:ext cx="192531" cy="560654"/>
              </a:xfrm>
              <a:prstGeom prst="corner">
                <a:avLst>
                  <a:gd name="adj1" fmla="val 8981"/>
                  <a:gd name="adj2" fmla="val 9615"/>
                </a:avLst>
              </a:prstGeom>
              <a:solidFill>
                <a:srgbClr val="BE89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4" name="文本框 3">
                <a:extLst>
                  <a:ext uri="{FF2B5EF4-FFF2-40B4-BE49-F238E27FC236}">
                    <a16:creationId xmlns:a16="http://schemas.microsoft.com/office/drawing/2014/main" id="{95DF78FB-0936-4A4A-A8A3-761B03EBB201}"/>
                  </a:ext>
                </a:extLst>
              </p:cNvPr>
              <p:cNvSpPr txBox="1"/>
              <p:nvPr/>
            </p:nvSpPr>
            <p:spPr>
              <a:xfrm>
                <a:off x="4811715" y="2987815"/>
                <a:ext cx="2723928" cy="380909"/>
              </a:xfrm>
              <a:prstGeom prst="rect">
                <a:avLst/>
              </a:prstGeom>
              <a:noFill/>
            </p:spPr>
            <p:txBody>
              <a:bodyPr wrap="none" rtlCol="0">
                <a:spAutoFit/>
              </a:bodyPr>
              <a:lstStyle/>
              <a:p>
                <a:r>
                  <a:rPr lang="en-US" altLang="zh-CN" sz="1600" spc="600" dirty="0">
                    <a:solidFill>
                      <a:srgbClr val="FFFFFF"/>
                    </a:solidFill>
                    <a:latin typeface="微软雅黑" panose="020B0503020204020204" pitchFamily="34" charset="-122"/>
                    <a:ea typeface="微软雅黑" panose="020B0503020204020204" pitchFamily="34" charset="-122"/>
                  </a:rPr>
                  <a:t>Resident </a:t>
                </a:r>
                <a:r>
                  <a:rPr lang="en-US" altLang="zh-CN" sz="1600" spc="600" dirty="0">
                    <a:solidFill>
                      <a:srgbClr val="BE8944"/>
                    </a:solidFill>
                    <a:latin typeface="微软雅黑" panose="020B0503020204020204" pitchFamily="34" charset="-122"/>
                    <a:ea typeface="微软雅黑" panose="020B0503020204020204" pitchFamily="34" charset="-122"/>
                  </a:rPr>
                  <a:t>Evil</a:t>
                </a:r>
                <a:endParaRPr lang="zh-CN" altLang="en-US" sz="1600" spc="600" dirty="0">
                  <a:solidFill>
                    <a:srgbClr val="BE8944"/>
                  </a:solidFill>
                  <a:latin typeface="微软雅黑" panose="020B0503020204020204" pitchFamily="34" charset="-122"/>
                  <a:ea typeface="微软雅黑" panose="020B0503020204020204" pitchFamily="34" charset="-122"/>
                </a:endParaRPr>
              </a:p>
            </p:txBody>
          </p:sp>
        </p:grpSp>
        <p:sp>
          <p:nvSpPr>
            <p:cNvPr id="6" name="L 形 5">
              <a:extLst>
                <a:ext uri="{FF2B5EF4-FFF2-40B4-BE49-F238E27FC236}">
                  <a16:creationId xmlns:a16="http://schemas.microsoft.com/office/drawing/2014/main" id="{9BFA2DBF-E3BF-4200-A70A-ADA274345EBD}"/>
                </a:ext>
              </a:extLst>
            </p:cNvPr>
            <p:cNvSpPr/>
            <p:nvPr/>
          </p:nvSpPr>
          <p:spPr>
            <a:xfrm flipH="1">
              <a:off x="3372066" y="603295"/>
              <a:ext cx="171123" cy="498313"/>
            </a:xfrm>
            <a:prstGeom prst="corner">
              <a:avLst>
                <a:gd name="adj1" fmla="val 8981"/>
                <a:gd name="adj2" fmla="val 9615"/>
              </a:avLst>
            </a:prstGeom>
            <a:solidFill>
              <a:srgbClr val="BE89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grpSp>
      <p:sp>
        <p:nvSpPr>
          <p:cNvPr id="28" name="文本框 3">
            <a:extLst>
              <a:ext uri="{FF2B5EF4-FFF2-40B4-BE49-F238E27FC236}">
                <a16:creationId xmlns:a16="http://schemas.microsoft.com/office/drawing/2014/main" id="{7F457CB4-9607-4EDA-B3F0-87D98C2DD709}"/>
              </a:ext>
            </a:extLst>
          </p:cNvPr>
          <p:cNvSpPr txBox="1"/>
          <p:nvPr/>
        </p:nvSpPr>
        <p:spPr>
          <a:xfrm>
            <a:off x="3628019" y="510768"/>
            <a:ext cx="3954929" cy="646331"/>
          </a:xfrm>
          <a:prstGeom prst="rect">
            <a:avLst/>
          </a:prstGeom>
          <a:noFill/>
        </p:spPr>
        <p:txBody>
          <a:bodyPr wrap="none" rtlCol="0">
            <a:spAutoFit/>
          </a:bodyPr>
          <a:lstStyle/>
          <a:p>
            <a:r>
              <a:rPr lang="zh-TW" altLang="en-US" sz="3600" spc="600" dirty="0">
                <a:solidFill>
                  <a:srgbClr val="FFFFFF"/>
                </a:solidFill>
                <a:latin typeface="微软雅黑" panose="020B0503020204020204" pitchFamily="34" charset="-122"/>
                <a:ea typeface="微软雅黑" panose="020B0503020204020204" pitchFamily="34" charset="-122"/>
              </a:rPr>
              <a:t>社群競爭力矩陣</a:t>
            </a:r>
            <a:endParaRPr lang="zh-CN" altLang="en-US" sz="3600" spc="600" dirty="0">
              <a:solidFill>
                <a:srgbClr val="FFFFFF"/>
              </a:solidFill>
              <a:latin typeface="微软雅黑" panose="020B0503020204020204" pitchFamily="34" charset="-122"/>
              <a:ea typeface="微软雅黑" panose="020B0503020204020204" pitchFamily="34" charset="-122"/>
            </a:endParaRPr>
          </a:p>
        </p:txBody>
      </p:sp>
      <p:pic>
        <p:nvPicPr>
          <p:cNvPr id="8" name="圖片 7">
            <a:extLst>
              <a:ext uri="{FF2B5EF4-FFF2-40B4-BE49-F238E27FC236}">
                <a16:creationId xmlns:a16="http://schemas.microsoft.com/office/drawing/2014/main" id="{7A0E44B2-EC7E-48F3-A6BD-E5C0E7584F16}"/>
              </a:ext>
            </a:extLst>
          </p:cNvPr>
          <p:cNvPicPr>
            <a:picLocks noChangeAspect="1"/>
          </p:cNvPicPr>
          <p:nvPr/>
        </p:nvPicPr>
        <p:blipFill rotWithShape="1">
          <a:blip r:embed="rId3">
            <a:extLst>
              <a:ext uri="{28A0092B-C50C-407E-A947-70E740481C1C}">
                <a14:useLocalDpi xmlns:a14="http://schemas.microsoft.com/office/drawing/2010/main" val="0"/>
              </a:ext>
            </a:extLst>
          </a:blip>
          <a:srcRect l="22418"/>
          <a:stretch/>
        </p:blipFill>
        <p:spPr>
          <a:xfrm>
            <a:off x="1366575" y="1523163"/>
            <a:ext cx="9788088" cy="4505848"/>
          </a:xfrm>
          <a:prstGeom prst="rect">
            <a:avLst/>
          </a:prstGeom>
        </p:spPr>
      </p:pic>
    </p:spTree>
    <p:extLst>
      <p:ext uri="{BB962C8B-B14F-4D97-AF65-F5344CB8AC3E}">
        <p14:creationId xmlns:p14="http://schemas.microsoft.com/office/powerpoint/2010/main" val="487088904"/>
      </p:ext>
    </p:extLst>
  </p:cSld>
  <p:clrMapOvr>
    <a:masterClrMapping/>
  </p:clrMapOvr>
  <mc:AlternateContent xmlns:mc="http://schemas.openxmlformats.org/markup-compatibility/2006">
    <mc:Choice xmlns:p14="http://schemas.microsoft.com/office/powerpoint/2010/main" Requires="p14">
      <p:transition p14:dur="0" advClick="0" advTm="3000"/>
    </mc:Choice>
    <mc:Fallback>
      <p:transition advClick="0" advTm="300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a:extLst>
              <a:ext uri="{FF2B5EF4-FFF2-40B4-BE49-F238E27FC236}">
                <a16:creationId xmlns:a16="http://schemas.microsoft.com/office/drawing/2014/main" id="{FE86AFD6-5AE7-415F-BFE6-3FC616AAA58D}"/>
              </a:ext>
            </a:extLst>
          </p:cNvPr>
          <p:cNvGrpSpPr/>
          <p:nvPr/>
        </p:nvGrpSpPr>
        <p:grpSpPr>
          <a:xfrm>
            <a:off x="633879" y="603295"/>
            <a:ext cx="2909310" cy="498317"/>
            <a:chOff x="633879" y="603295"/>
            <a:chExt cx="2909310" cy="498317"/>
          </a:xfrm>
        </p:grpSpPr>
        <p:grpSp>
          <p:nvGrpSpPr>
            <p:cNvPr id="2" name="组合 1">
              <a:extLst>
                <a:ext uri="{FF2B5EF4-FFF2-40B4-BE49-F238E27FC236}">
                  <a16:creationId xmlns:a16="http://schemas.microsoft.com/office/drawing/2014/main" id="{2904E4E9-BEC3-4D6B-9E8C-AC8069588754}"/>
                </a:ext>
              </a:extLst>
            </p:cNvPr>
            <p:cNvGrpSpPr/>
            <p:nvPr/>
          </p:nvGrpSpPr>
          <p:grpSpPr>
            <a:xfrm>
              <a:off x="633879" y="603299"/>
              <a:ext cx="2653357" cy="498313"/>
              <a:chOff x="4550342" y="2918781"/>
              <a:chExt cx="2985301" cy="560654"/>
            </a:xfrm>
          </p:grpSpPr>
          <p:sp>
            <p:nvSpPr>
              <p:cNvPr id="3" name="L 形 2">
                <a:extLst>
                  <a:ext uri="{FF2B5EF4-FFF2-40B4-BE49-F238E27FC236}">
                    <a16:creationId xmlns:a16="http://schemas.microsoft.com/office/drawing/2014/main" id="{0E02624A-DDA4-4CB3-A166-6D1D9DC32C5A}"/>
                  </a:ext>
                </a:extLst>
              </p:cNvPr>
              <p:cNvSpPr/>
              <p:nvPr/>
            </p:nvSpPr>
            <p:spPr>
              <a:xfrm flipV="1">
                <a:off x="4550342" y="2918781"/>
                <a:ext cx="192531" cy="560654"/>
              </a:xfrm>
              <a:prstGeom prst="corner">
                <a:avLst>
                  <a:gd name="adj1" fmla="val 8981"/>
                  <a:gd name="adj2" fmla="val 9615"/>
                </a:avLst>
              </a:prstGeom>
              <a:solidFill>
                <a:srgbClr val="BE89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4" name="文本框 3">
                <a:extLst>
                  <a:ext uri="{FF2B5EF4-FFF2-40B4-BE49-F238E27FC236}">
                    <a16:creationId xmlns:a16="http://schemas.microsoft.com/office/drawing/2014/main" id="{95DF78FB-0936-4A4A-A8A3-761B03EBB201}"/>
                  </a:ext>
                </a:extLst>
              </p:cNvPr>
              <p:cNvSpPr txBox="1"/>
              <p:nvPr/>
            </p:nvSpPr>
            <p:spPr>
              <a:xfrm>
                <a:off x="4811715" y="2987815"/>
                <a:ext cx="2723928" cy="380909"/>
              </a:xfrm>
              <a:prstGeom prst="rect">
                <a:avLst/>
              </a:prstGeom>
              <a:noFill/>
            </p:spPr>
            <p:txBody>
              <a:bodyPr wrap="none" rtlCol="0">
                <a:spAutoFit/>
              </a:bodyPr>
              <a:lstStyle/>
              <a:p>
                <a:r>
                  <a:rPr lang="en-US" altLang="zh-CN" sz="1600" spc="600" dirty="0">
                    <a:solidFill>
                      <a:srgbClr val="FFFFFF"/>
                    </a:solidFill>
                    <a:latin typeface="微软雅黑" panose="020B0503020204020204" pitchFamily="34" charset="-122"/>
                    <a:ea typeface="微软雅黑" panose="020B0503020204020204" pitchFamily="34" charset="-122"/>
                  </a:rPr>
                  <a:t>Resident </a:t>
                </a:r>
                <a:r>
                  <a:rPr lang="en-US" altLang="zh-CN" sz="1600" spc="600" dirty="0">
                    <a:solidFill>
                      <a:srgbClr val="BE8944"/>
                    </a:solidFill>
                    <a:latin typeface="微软雅黑" panose="020B0503020204020204" pitchFamily="34" charset="-122"/>
                    <a:ea typeface="微软雅黑" panose="020B0503020204020204" pitchFamily="34" charset="-122"/>
                  </a:rPr>
                  <a:t>Evil</a:t>
                </a:r>
                <a:endParaRPr lang="zh-CN" altLang="en-US" sz="1600" spc="600" dirty="0">
                  <a:solidFill>
                    <a:srgbClr val="BE8944"/>
                  </a:solidFill>
                  <a:latin typeface="微软雅黑" panose="020B0503020204020204" pitchFamily="34" charset="-122"/>
                  <a:ea typeface="微软雅黑" panose="020B0503020204020204" pitchFamily="34" charset="-122"/>
                </a:endParaRPr>
              </a:p>
            </p:txBody>
          </p:sp>
        </p:grpSp>
        <p:sp>
          <p:nvSpPr>
            <p:cNvPr id="6" name="L 形 5">
              <a:extLst>
                <a:ext uri="{FF2B5EF4-FFF2-40B4-BE49-F238E27FC236}">
                  <a16:creationId xmlns:a16="http://schemas.microsoft.com/office/drawing/2014/main" id="{9BFA2DBF-E3BF-4200-A70A-ADA274345EBD}"/>
                </a:ext>
              </a:extLst>
            </p:cNvPr>
            <p:cNvSpPr/>
            <p:nvPr/>
          </p:nvSpPr>
          <p:spPr>
            <a:xfrm flipH="1">
              <a:off x="3372066" y="603295"/>
              <a:ext cx="171123" cy="498313"/>
            </a:xfrm>
            <a:prstGeom prst="corner">
              <a:avLst>
                <a:gd name="adj1" fmla="val 8981"/>
                <a:gd name="adj2" fmla="val 9615"/>
              </a:avLst>
            </a:prstGeom>
            <a:solidFill>
              <a:srgbClr val="BE89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grpSp>
      <p:sp>
        <p:nvSpPr>
          <p:cNvPr id="28" name="文本框 3">
            <a:extLst>
              <a:ext uri="{FF2B5EF4-FFF2-40B4-BE49-F238E27FC236}">
                <a16:creationId xmlns:a16="http://schemas.microsoft.com/office/drawing/2014/main" id="{7F457CB4-9607-4EDA-B3F0-87D98C2DD709}"/>
              </a:ext>
            </a:extLst>
          </p:cNvPr>
          <p:cNvSpPr txBox="1"/>
          <p:nvPr/>
        </p:nvSpPr>
        <p:spPr>
          <a:xfrm>
            <a:off x="3628019" y="510768"/>
            <a:ext cx="4493538" cy="646331"/>
          </a:xfrm>
          <a:prstGeom prst="rect">
            <a:avLst/>
          </a:prstGeom>
          <a:noFill/>
        </p:spPr>
        <p:txBody>
          <a:bodyPr wrap="none" rtlCol="0">
            <a:spAutoFit/>
          </a:bodyPr>
          <a:lstStyle/>
          <a:p>
            <a:r>
              <a:rPr lang="zh-TW" altLang="en-US" sz="3600" spc="600" dirty="0">
                <a:solidFill>
                  <a:srgbClr val="FFFFFF"/>
                </a:solidFill>
                <a:latin typeface="微软雅黑" panose="020B0503020204020204" pitchFamily="34" charset="-122"/>
                <a:ea typeface="微软雅黑" panose="020B0503020204020204" pitchFamily="34" charset="-122"/>
              </a:rPr>
              <a:t>八代　ｖｓ　七代</a:t>
            </a:r>
            <a:endParaRPr lang="zh-CN" altLang="en-US" sz="3600" spc="600" dirty="0">
              <a:solidFill>
                <a:srgbClr val="FFFFFF"/>
              </a:solidFill>
              <a:latin typeface="微软雅黑" panose="020B0503020204020204" pitchFamily="34" charset="-122"/>
              <a:ea typeface="微软雅黑" panose="020B0503020204020204" pitchFamily="34" charset="-122"/>
            </a:endParaRPr>
          </a:p>
        </p:txBody>
      </p:sp>
      <p:pic>
        <p:nvPicPr>
          <p:cNvPr id="9" name="圖片 8">
            <a:extLst>
              <a:ext uri="{FF2B5EF4-FFF2-40B4-BE49-F238E27FC236}">
                <a16:creationId xmlns:a16="http://schemas.microsoft.com/office/drawing/2014/main" id="{BEE7ABE4-753F-4580-9A28-7281A91C69B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5303" y="1952756"/>
            <a:ext cx="11641394" cy="3326113"/>
          </a:xfrm>
          <a:prstGeom prst="rect">
            <a:avLst/>
          </a:prstGeom>
        </p:spPr>
      </p:pic>
      <p:sp>
        <p:nvSpPr>
          <p:cNvPr id="11" name="文本框 3">
            <a:extLst>
              <a:ext uri="{FF2B5EF4-FFF2-40B4-BE49-F238E27FC236}">
                <a16:creationId xmlns:a16="http://schemas.microsoft.com/office/drawing/2014/main" id="{A1259F76-5DF0-4CBC-8C4D-DD3B96CE899B}"/>
              </a:ext>
            </a:extLst>
          </p:cNvPr>
          <p:cNvSpPr txBox="1"/>
          <p:nvPr/>
        </p:nvSpPr>
        <p:spPr>
          <a:xfrm>
            <a:off x="5076081" y="2438053"/>
            <a:ext cx="6090952" cy="830997"/>
          </a:xfrm>
          <a:prstGeom prst="rect">
            <a:avLst/>
          </a:prstGeom>
          <a:noFill/>
        </p:spPr>
        <p:txBody>
          <a:bodyPr wrap="square" rtlCol="0">
            <a:spAutoFit/>
          </a:bodyPr>
          <a:lstStyle/>
          <a:p>
            <a:r>
              <a:rPr lang="zh-TW" altLang="en-US" sz="2400" spc="600" dirty="0">
                <a:latin typeface="微软雅黑" panose="020B0503020204020204" pitchFamily="34" charset="-122"/>
                <a:ea typeface="微软雅黑" panose="020B0503020204020204" pitchFamily="34" charset="-122"/>
              </a:rPr>
              <a:t>八代的推出並沒有很有效的帶起其他作品的聲量，或是不如預期</a:t>
            </a:r>
            <a:endParaRPr lang="zh-CN" altLang="en-US" sz="2400" spc="600" dirty="0">
              <a:latin typeface="微软雅黑" panose="020B0503020204020204" pitchFamily="34" charset="-122"/>
              <a:ea typeface="微软雅黑" panose="020B0503020204020204" pitchFamily="34" charset="-122"/>
            </a:endParaRPr>
          </a:p>
        </p:txBody>
      </p:sp>
      <p:sp>
        <p:nvSpPr>
          <p:cNvPr id="10" name="箭號: 向右 9">
            <a:extLst>
              <a:ext uri="{FF2B5EF4-FFF2-40B4-BE49-F238E27FC236}">
                <a16:creationId xmlns:a16="http://schemas.microsoft.com/office/drawing/2014/main" id="{973C49B0-0841-426B-A285-602B5228242A}"/>
              </a:ext>
            </a:extLst>
          </p:cNvPr>
          <p:cNvSpPr/>
          <p:nvPr/>
        </p:nvSpPr>
        <p:spPr>
          <a:xfrm rot="12688940">
            <a:off x="4521801" y="2364146"/>
            <a:ext cx="512466" cy="311499"/>
          </a:xfrm>
          <a:prstGeom prst="rightArrow">
            <a:avLst>
              <a:gd name="adj1" fmla="val 50000"/>
              <a:gd name="adj2" fmla="val 69355"/>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 name="箭號: 向右 12">
            <a:extLst>
              <a:ext uri="{FF2B5EF4-FFF2-40B4-BE49-F238E27FC236}">
                <a16:creationId xmlns:a16="http://schemas.microsoft.com/office/drawing/2014/main" id="{BBAD81DD-C5EB-4B04-B020-9F2645630BC0}"/>
              </a:ext>
            </a:extLst>
          </p:cNvPr>
          <p:cNvSpPr/>
          <p:nvPr/>
        </p:nvSpPr>
        <p:spPr>
          <a:xfrm rot="8047856">
            <a:off x="4465218" y="3433201"/>
            <a:ext cx="821544" cy="311499"/>
          </a:xfrm>
          <a:prstGeom prst="rightArrow">
            <a:avLst>
              <a:gd name="adj1" fmla="val 50000"/>
              <a:gd name="adj2" fmla="val 69355"/>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文本框 3">
            <a:extLst>
              <a:ext uri="{FF2B5EF4-FFF2-40B4-BE49-F238E27FC236}">
                <a16:creationId xmlns:a16="http://schemas.microsoft.com/office/drawing/2014/main" id="{1B5D066C-83F6-4075-B13B-31467C0A2C85}"/>
              </a:ext>
            </a:extLst>
          </p:cNvPr>
          <p:cNvSpPr txBox="1"/>
          <p:nvPr/>
        </p:nvSpPr>
        <p:spPr>
          <a:xfrm>
            <a:off x="633879" y="1312198"/>
            <a:ext cx="4767652" cy="400110"/>
          </a:xfrm>
          <a:prstGeom prst="rect">
            <a:avLst/>
          </a:prstGeom>
          <a:noFill/>
        </p:spPr>
        <p:txBody>
          <a:bodyPr wrap="none" rtlCol="0">
            <a:spAutoFit/>
          </a:bodyPr>
          <a:lstStyle/>
          <a:p>
            <a:r>
              <a:rPr lang="zh-TW" altLang="en-US" sz="2000" spc="600" dirty="0">
                <a:solidFill>
                  <a:srgbClr val="FFFFFF"/>
                </a:solidFill>
                <a:latin typeface="微软雅黑" panose="020B0503020204020204" pitchFamily="34" charset="-122"/>
                <a:ea typeface="微软雅黑" panose="020B0503020204020204" pitchFamily="34" charset="-122"/>
              </a:rPr>
              <a:t>資料時間：</a:t>
            </a:r>
            <a:r>
              <a:rPr lang="en-US" altLang="zh-TW" sz="2000" spc="600" dirty="0">
                <a:solidFill>
                  <a:srgbClr val="FFFFFF"/>
                </a:solidFill>
                <a:latin typeface="微软雅黑" panose="020B0503020204020204" pitchFamily="34" charset="-122"/>
                <a:ea typeface="微软雅黑" panose="020B0503020204020204" pitchFamily="34" charset="-122"/>
              </a:rPr>
              <a:t>2021/1~2022/1</a:t>
            </a:r>
            <a:endParaRPr lang="zh-CN" altLang="en-US" sz="2000" spc="600" dirty="0">
              <a:solidFill>
                <a:srgbClr val="FFFFFF"/>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027276308"/>
      </p:ext>
    </p:extLst>
  </p:cSld>
  <p:clrMapOvr>
    <a:masterClrMapping/>
  </p:clrMapOvr>
  <mc:AlternateContent xmlns:mc="http://schemas.openxmlformats.org/markup-compatibility/2006">
    <mc:Choice xmlns:p14="http://schemas.microsoft.com/office/powerpoint/2010/main" Requires="p14">
      <p:transition p14:dur="0" advClick="0" advTm="3000"/>
    </mc:Choice>
    <mc:Fallback>
      <p:transition advClick="0" advTm="3000"/>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个人简历2"/>
</p:tagLst>
</file>

<file path=ppt/theme/theme1.xml><?xml version="1.0" encoding="utf-8"?>
<a:theme xmlns:a="http://schemas.openxmlformats.org/drawingml/2006/main" name="Office Theme">
  <a:themeElements>
    <a:clrScheme name="自定义 2">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79646"/>
      </a:hlink>
      <a:folHlink>
        <a:srgbClr val="F79646"/>
      </a:folHlink>
    </a:clrScheme>
    <a:fontScheme name="isujalsi">
      <a:majorFont>
        <a:latin typeface="微软雅黑 Light"/>
        <a:ea typeface="微软雅黑 Light"/>
        <a:cs typeface=""/>
      </a:majorFont>
      <a:minorFont>
        <a:latin typeface="微软雅黑 Light"/>
        <a:ea typeface="微软雅黑 Light"/>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487</TotalTime>
  <Words>1575</Words>
  <Application>Microsoft Office PowerPoint</Application>
  <PresentationFormat>寬螢幕</PresentationFormat>
  <Paragraphs>175</Paragraphs>
  <Slides>21</Slides>
  <Notes>21</Notes>
  <HiddenSlides>0</HiddenSlides>
  <MMClips>0</MMClips>
  <ScaleCrop>false</ScaleCrop>
  <HeadingPairs>
    <vt:vector size="6" baseType="variant">
      <vt:variant>
        <vt:lpstr>使用字型</vt:lpstr>
      </vt:variant>
      <vt:variant>
        <vt:i4>7</vt:i4>
      </vt:variant>
      <vt:variant>
        <vt:lpstr>佈景主題</vt:lpstr>
      </vt:variant>
      <vt:variant>
        <vt:i4>1</vt:i4>
      </vt:variant>
      <vt:variant>
        <vt:lpstr>投影片標題</vt:lpstr>
      </vt:variant>
      <vt:variant>
        <vt:i4>21</vt:i4>
      </vt:variant>
    </vt:vector>
  </HeadingPairs>
  <TitlesOfParts>
    <vt:vector size="29" baseType="lpstr">
      <vt:lpstr>等线</vt:lpstr>
      <vt:lpstr>微软雅黑</vt:lpstr>
      <vt:lpstr>微软雅黑 Light</vt:lpstr>
      <vt:lpstr>微軟正黑體</vt:lpstr>
      <vt:lpstr>新細明體</vt:lpstr>
      <vt:lpstr>標楷體</vt:lpstr>
      <vt:lpstr>Arial</vt:lpstr>
      <vt:lpstr>Office Theme</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https://www.ypppt.com/</dc:title>
  <dc:subject>https://www.ypppt.com/</dc:subject>
  <dc:creator>优品PPT</dc:creator>
  <cp:keywords/>
  <cp:lastModifiedBy>劉子睿</cp:lastModifiedBy>
  <cp:revision>117</cp:revision>
  <dcterms:created xsi:type="dcterms:W3CDTF">2017-08-18T03:02:00Z</dcterms:created>
  <dcterms:modified xsi:type="dcterms:W3CDTF">2023-03-02T05:55:46Z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2052-10.1.0.6748</vt:lpwstr>
  </property>
</Properties>
</file>