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84" r:id="rId3"/>
    <p:sldId id="259" r:id="rId4"/>
    <p:sldId id="286" r:id="rId5"/>
    <p:sldId id="287" r:id="rId6"/>
    <p:sldId id="299" r:id="rId7"/>
    <p:sldId id="288" r:id="rId8"/>
    <p:sldId id="289" r:id="rId9"/>
    <p:sldId id="290" r:id="rId10"/>
    <p:sldId id="291" r:id="rId11"/>
    <p:sldId id="292" r:id="rId12"/>
    <p:sldId id="293" r:id="rId13"/>
    <p:sldId id="295" r:id="rId14"/>
    <p:sldId id="270" r:id="rId15"/>
    <p:sldId id="296" r:id="rId16"/>
    <p:sldId id="294" r:id="rId17"/>
    <p:sldId id="297" r:id="rId18"/>
    <p:sldId id="298" r:id="rId19"/>
    <p:sldId id="282"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7085"/>
    <a:srgbClr val="DDE4E8"/>
    <a:srgbClr val="C8D6E8"/>
    <a:srgbClr val="B4C7E7"/>
    <a:srgbClr val="7199AF"/>
    <a:srgbClr val="C3C8CC"/>
    <a:srgbClr val="94AAB7"/>
    <a:srgbClr val="C3C9CD"/>
    <a:srgbClr val="E6EEF3"/>
    <a:srgbClr val="EEF2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92" autoAdjust="0"/>
  </p:normalViewPr>
  <p:slideViewPr>
    <p:cSldViewPr snapToGrid="0">
      <p:cViewPr varScale="1">
        <p:scale>
          <a:sx n="96" d="100"/>
          <a:sy n="96" d="100"/>
        </p:scale>
        <p:origin x="111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印品黑体" panose="00000500000000000000" pitchFamily="2" charset="-122"/>
                <a:ea typeface="印品黑体"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印品黑体" panose="00000500000000000000" pitchFamily="2" charset="-122"/>
                <a:ea typeface="印品黑体" panose="00000500000000000000" pitchFamily="2" charset="-122"/>
              </a:defRPr>
            </a:lvl1pPr>
          </a:lstStyle>
          <a:p>
            <a:fld id="{38AE0285-9929-4052-BA43-11373D386BB6}" type="datetimeFigureOut">
              <a:rPr lang="zh-CN" altLang="en-US" smtClean="0"/>
              <a:pPr/>
              <a:t>2023/2/28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印品黑体" panose="00000500000000000000" pitchFamily="2" charset="-122"/>
                <a:ea typeface="印品黑体"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印品黑体" panose="00000500000000000000" pitchFamily="2" charset="-122"/>
                <a:ea typeface="印品黑体" panose="00000500000000000000" pitchFamily="2" charset="-122"/>
              </a:defRPr>
            </a:lvl1pPr>
          </a:lstStyle>
          <a:p>
            <a:fld id="{A67F7FCA-FDDE-490C-A899-7F74B4200DE7}" type="slidenum">
              <a:rPr lang="zh-CN" altLang="en-US" smtClean="0"/>
              <a:pPr/>
              <a:t>‹#›</a:t>
            </a:fld>
            <a:endParaRPr lang="zh-CN" altLang="en-US" dirty="0"/>
          </a:p>
        </p:txBody>
      </p:sp>
    </p:spTree>
    <p:extLst>
      <p:ext uri="{BB962C8B-B14F-4D97-AF65-F5344CB8AC3E}">
        <p14:creationId xmlns:p14="http://schemas.microsoft.com/office/powerpoint/2010/main" val="387711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1pPr>
    <a:lvl2pPr marL="4572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2pPr>
    <a:lvl3pPr marL="9144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3pPr>
    <a:lvl4pPr marL="13716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4pPr>
    <a:lvl5pPr marL="18288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7F7FCA-FDDE-490C-A899-7F74B4200DE7}" type="slidenum">
              <a:rPr kumimoji="0" lang="zh-CN" altLang="en-US" sz="1200" b="0" i="0" u="none" strike="noStrike" kern="1200" cap="none" spc="0" normalizeH="0" baseline="0" noProof="0" smtClean="0">
                <a:ln>
                  <a:noFill/>
                </a:ln>
                <a:solidFill>
                  <a:prstClr val="black"/>
                </a:solidFill>
                <a:effectLst/>
                <a:uLnTx/>
                <a:uFillTx/>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743463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以整體來看，北二區在排名上是偏後段的，但是可以看到前排的私立學校開始有超車四中的趨勢，</a:t>
            </a:r>
            <a:endParaRPr lang="en-US" altLang="zh-TW" dirty="0"/>
          </a:p>
          <a:p>
            <a:r>
              <a:rPr lang="zh-TW" altLang="en-US" dirty="0"/>
              <a:t>這個可以做為一個小啟發，看看私校有沒有什麼政策的改變去因應少子化，並且當作自己工作上能不能也運用什麼策略來增加個人表現</a:t>
            </a:r>
            <a:endParaRPr lang="en-US" altLang="zh-TW" dirty="0"/>
          </a:p>
          <a:p>
            <a:r>
              <a:rPr lang="zh-TW" altLang="en-US" dirty="0"/>
              <a:t>例如配合私校的某些熱門課程來增加業績</a:t>
            </a:r>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10</a:t>
            </a:fld>
            <a:endParaRPr lang="zh-CN" altLang="en-US"/>
          </a:p>
        </p:txBody>
      </p:sp>
    </p:spTree>
    <p:extLst>
      <p:ext uri="{BB962C8B-B14F-4D97-AF65-F5344CB8AC3E}">
        <p14:creationId xmlns:p14="http://schemas.microsoft.com/office/powerpoint/2010/main" val="588133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我認為可以分成低於</a:t>
            </a:r>
            <a:r>
              <a:rPr lang="en-US" altLang="zh-TW" dirty="0"/>
              <a:t>70%</a:t>
            </a:r>
            <a:r>
              <a:rPr lang="zh-TW" altLang="en-US" dirty="0"/>
              <a:t>、</a:t>
            </a:r>
            <a:r>
              <a:rPr lang="en-US" altLang="zh-TW" dirty="0"/>
              <a:t>70-85</a:t>
            </a:r>
            <a:r>
              <a:rPr lang="zh-TW" altLang="en-US" dirty="0"/>
              <a:t>以及</a:t>
            </a:r>
            <a:r>
              <a:rPr lang="en-US" altLang="zh-TW" dirty="0"/>
              <a:t>85</a:t>
            </a:r>
            <a:r>
              <a:rPr lang="zh-TW" altLang="en-US" dirty="0"/>
              <a:t>以上這三種區域來去觀察並設定不同的策略</a:t>
            </a:r>
            <a:endParaRPr lang="en-US" altLang="zh-TW" dirty="0"/>
          </a:p>
          <a:p>
            <a:r>
              <a:rPr lang="zh-TW" altLang="en-US" dirty="0"/>
              <a:t>註冊率介於</a:t>
            </a:r>
            <a:r>
              <a:rPr lang="en-US" altLang="zh-TW" dirty="0"/>
              <a:t>70-85</a:t>
            </a:r>
            <a:r>
              <a:rPr lang="zh-TW" altLang="en-US" dirty="0"/>
              <a:t>的可能是未來幾年需要比較密切關注他們走向的學校，</a:t>
            </a:r>
            <a:endParaRPr lang="en-US" altLang="zh-TW" dirty="0"/>
          </a:p>
          <a:p>
            <a:r>
              <a:rPr lang="zh-TW" altLang="en-US" dirty="0"/>
              <a:t>不論是觀察開了甚麼吸引人的課，或是有沒有公司可以提供教材吸引老師的機會</a:t>
            </a:r>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11</a:t>
            </a:fld>
            <a:endParaRPr lang="zh-CN" altLang="en-US"/>
          </a:p>
        </p:txBody>
      </p:sp>
    </p:spTree>
    <p:extLst>
      <p:ext uri="{BB962C8B-B14F-4D97-AF65-F5344CB8AC3E}">
        <p14:creationId xmlns:p14="http://schemas.microsoft.com/office/powerpoint/2010/main" val="2446501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這個段落我本來想探討電子書在市場的表現以及變化，</a:t>
            </a:r>
            <a:endParaRPr lang="en-US" altLang="zh-TW" dirty="0"/>
          </a:p>
          <a:p>
            <a:r>
              <a:rPr lang="zh-TW" altLang="en-US" dirty="0"/>
              <a:t>但是一來全華並沒有自身經營比較好的電子書販售平台（如：博客來），</a:t>
            </a:r>
            <a:endParaRPr lang="en-US" altLang="zh-TW" dirty="0"/>
          </a:p>
          <a:p>
            <a:r>
              <a:rPr lang="zh-TW" altLang="en-US" dirty="0"/>
              <a:t>二來也沒有開發各大專院校使用之</a:t>
            </a:r>
            <a:r>
              <a:rPr lang="en-US" altLang="zh-TW" dirty="0"/>
              <a:t>e-learning</a:t>
            </a:r>
            <a:r>
              <a:rPr lang="zh-TW" altLang="en-US" dirty="0"/>
              <a:t>系統的打算，</a:t>
            </a:r>
            <a:endParaRPr lang="en-US" altLang="zh-TW" dirty="0"/>
          </a:p>
          <a:p>
            <a:r>
              <a:rPr lang="zh-TW" altLang="en-US" dirty="0"/>
              <a:t>而且以全華的角度來說，目前很多作者不願意發行電子書，</a:t>
            </a:r>
            <a:endParaRPr lang="en-US" altLang="zh-TW" dirty="0"/>
          </a:p>
          <a:p>
            <a:r>
              <a:rPr lang="zh-TW" altLang="en-US" dirty="0"/>
              <a:t>除了盜版問題外，版稅的收入也不比實體書來的好</a:t>
            </a:r>
            <a:endParaRPr lang="en-US" altLang="zh-TW" dirty="0"/>
          </a:p>
          <a:p>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12</a:t>
            </a:fld>
            <a:endParaRPr lang="zh-CN" altLang="en-US"/>
          </a:p>
        </p:txBody>
      </p:sp>
    </p:spTree>
    <p:extLst>
      <p:ext uri="{BB962C8B-B14F-4D97-AF65-F5344CB8AC3E}">
        <p14:creationId xmlns:p14="http://schemas.microsoft.com/office/powerpoint/2010/main" val="1145948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13</a:t>
            </a:fld>
            <a:endParaRPr lang="zh-CN" altLang="en-US"/>
          </a:p>
        </p:txBody>
      </p:sp>
    </p:spTree>
    <p:extLst>
      <p:ext uri="{BB962C8B-B14F-4D97-AF65-F5344CB8AC3E}">
        <p14:creationId xmlns:p14="http://schemas.microsoft.com/office/powerpoint/2010/main" val="3858699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14</a:t>
            </a:fld>
            <a:endParaRPr lang="zh-CN" altLang="en-US"/>
          </a:p>
        </p:txBody>
      </p:sp>
    </p:spTree>
    <p:extLst>
      <p:ext uri="{BB962C8B-B14F-4D97-AF65-F5344CB8AC3E}">
        <p14:creationId xmlns:p14="http://schemas.microsoft.com/office/powerpoint/2010/main" val="2870330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15</a:t>
            </a:fld>
            <a:endParaRPr lang="zh-CN" altLang="en-US"/>
          </a:p>
        </p:txBody>
      </p:sp>
    </p:spTree>
    <p:extLst>
      <p:ext uri="{BB962C8B-B14F-4D97-AF65-F5344CB8AC3E}">
        <p14:creationId xmlns:p14="http://schemas.microsoft.com/office/powerpoint/2010/main" val="3377757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16</a:t>
            </a:fld>
            <a:endParaRPr lang="zh-CN" altLang="en-US"/>
          </a:p>
        </p:txBody>
      </p:sp>
    </p:spTree>
    <p:extLst>
      <p:ext uri="{BB962C8B-B14F-4D97-AF65-F5344CB8AC3E}">
        <p14:creationId xmlns:p14="http://schemas.microsoft.com/office/powerpoint/2010/main" val="3304460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17</a:t>
            </a:fld>
            <a:endParaRPr lang="zh-CN" altLang="en-US"/>
          </a:p>
        </p:txBody>
      </p:sp>
    </p:spTree>
    <p:extLst>
      <p:ext uri="{BB962C8B-B14F-4D97-AF65-F5344CB8AC3E}">
        <p14:creationId xmlns:p14="http://schemas.microsoft.com/office/powerpoint/2010/main" val="2161510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7F7FCA-FDDE-490C-A899-7F74B4200DE7}" type="slidenum">
              <a:rPr lang="zh-CN" altLang="en-US" smtClean="0"/>
              <a:t>18</a:t>
            </a:fld>
            <a:endParaRPr lang="zh-CN" altLang="en-US"/>
          </a:p>
        </p:txBody>
      </p:sp>
    </p:spTree>
    <p:extLst>
      <p:ext uri="{BB962C8B-B14F-4D97-AF65-F5344CB8AC3E}">
        <p14:creationId xmlns:p14="http://schemas.microsoft.com/office/powerpoint/2010/main" val="364075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圖書印刷出版業在目前的產業趨勢其實已經走下坡一段時間了，不論是在疫情的催化下產生的遠距教學，</a:t>
            </a:r>
            <a:endParaRPr lang="en-US" altLang="zh-TW" dirty="0"/>
          </a:p>
          <a:p>
            <a:r>
              <a:rPr lang="zh-TW" altLang="en-US" dirty="0"/>
              <a:t>導致了數位教材開始漸漸取代實體紙本書，或是少子化這個問題更是直接衝擊教育業與出版業，</a:t>
            </a:r>
            <a:endParaRPr lang="en-US" altLang="zh-TW" dirty="0"/>
          </a:p>
          <a:p>
            <a:r>
              <a:rPr lang="zh-TW" altLang="en-US" dirty="0"/>
              <a:t>但是對於這個產業我並沒有十足的認識</a:t>
            </a:r>
            <a:endParaRPr lang="en-US" altLang="zh-TW" dirty="0"/>
          </a:p>
          <a:p>
            <a:r>
              <a:rPr lang="zh-TW" altLang="en-US" dirty="0"/>
              <a:t>因此我藉由這個簡單的題目為出發點，去練習運用數據來具象化我心中的問題</a:t>
            </a:r>
            <a:endParaRPr lang="en-US" altLang="zh-TW" dirty="0"/>
          </a:p>
          <a:p>
            <a:endParaRPr lang="zh-CN" altLang="en-US"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2</a:t>
            </a:fld>
            <a:endParaRPr lang="zh-CN" altLang="en-US"/>
          </a:p>
        </p:txBody>
      </p:sp>
    </p:spTree>
    <p:extLst>
      <p:ext uri="{BB962C8B-B14F-4D97-AF65-F5344CB8AC3E}">
        <p14:creationId xmlns:p14="http://schemas.microsoft.com/office/powerpoint/2010/main" val="1209011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我剛好想藉由這個機會去嘗試跟</a:t>
            </a:r>
            <a:r>
              <a:rPr lang="en-US" altLang="zh-TW" dirty="0" err="1"/>
              <a:t>chatgpt</a:t>
            </a:r>
            <a:r>
              <a:rPr lang="zh-TW" altLang="en-US" dirty="0"/>
              <a:t>合作來練習這個題目，畢竟我對於這個問題沒有那麼的有經驗</a:t>
            </a:r>
            <a:endParaRPr lang="zh-CN" altLang="en-US"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3</a:t>
            </a:fld>
            <a:endParaRPr lang="zh-CN" altLang="en-US"/>
          </a:p>
        </p:txBody>
      </p:sp>
    </p:spTree>
    <p:extLst>
      <p:ext uri="{BB962C8B-B14F-4D97-AF65-F5344CB8AC3E}">
        <p14:creationId xmlns:p14="http://schemas.microsoft.com/office/powerpoint/2010/main" val="4194630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很可惜我父親任職的全華圖書並非上市櫃公司，公司的財務也並無對外公布，但是我還是從台灣公司網找到了可以參照的線索依據也問過我父親本人資料的可靠性</a:t>
            </a:r>
            <a:endParaRPr lang="en-US" altLang="zh-TW" dirty="0"/>
          </a:p>
          <a:p>
            <a:r>
              <a:rPr lang="zh-TW" altLang="en-US" dirty="0"/>
              <a:t>也就是台灣標案網的資料，一家公司如果規模足夠可以負荷一些案子，那麼就能從每學期的教科書標案去攻佔各個學校教科書的市場</a:t>
            </a:r>
            <a:endParaRPr lang="en-US" altLang="zh-TW" dirty="0"/>
          </a:p>
          <a:p>
            <a:r>
              <a:rPr lang="zh-TW" altLang="en-US" dirty="0"/>
              <a:t>因此我透過</a:t>
            </a:r>
            <a:r>
              <a:rPr lang="en-US" altLang="zh-TW" dirty="0"/>
              <a:t>PYTHON</a:t>
            </a:r>
            <a:r>
              <a:rPr lang="zh-TW" altLang="en-US" dirty="0"/>
              <a:t>去進行網路資料爬蟲並進行資料整理來獲取下面六家圖書出版業的資料</a:t>
            </a:r>
            <a:endParaRPr lang="en-US" altLang="zh-TW" dirty="0"/>
          </a:p>
          <a:p>
            <a:endParaRPr lang="zh-CN" altLang="en-US"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4</a:t>
            </a:fld>
            <a:endParaRPr lang="zh-CN" altLang="en-US"/>
          </a:p>
        </p:txBody>
      </p:sp>
    </p:spTree>
    <p:extLst>
      <p:ext uri="{BB962C8B-B14F-4D97-AF65-F5344CB8AC3E}">
        <p14:creationId xmlns:p14="http://schemas.microsoft.com/office/powerpoint/2010/main" val="612703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先從一個簡單的圓餅圖了解目前市場情況，沒想到父親任職的公司在六個出版業中排名可以說是墊底的，</a:t>
            </a:r>
            <a:endParaRPr lang="en-US" altLang="zh-TW" dirty="0"/>
          </a:p>
          <a:p>
            <a:r>
              <a:rPr lang="zh-TW" altLang="en-US" dirty="0"/>
              <a:t>我一開始以為怎麼那麼糟糕還有點錯愕，但是冷靜想一下如果將這個資料對比為營收的話．</a:t>
            </a:r>
            <a:endParaRPr lang="en-US" altLang="zh-TW" dirty="0"/>
          </a:p>
          <a:p>
            <a:r>
              <a:rPr lang="zh-TW" altLang="en-US" dirty="0"/>
              <a:t>換個角度去思考觀察公司的成長表現才是比較全面的，</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畢竟公司規模不同，能吃的案子不同，只要能打平收支毛利率是正的才是重要的</a:t>
            </a:r>
            <a:endParaRPr lang="en-US" altLang="zh-TW" dirty="0"/>
          </a:p>
          <a:p>
            <a:r>
              <a:rPr lang="zh-TW" altLang="en-US" dirty="0"/>
              <a:t>可以看到下一張</a:t>
            </a:r>
            <a:endParaRPr lang="zh-CN" altLang="en-US"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5</a:t>
            </a:fld>
            <a:endParaRPr lang="zh-CN" altLang="en-US"/>
          </a:p>
        </p:txBody>
      </p:sp>
    </p:spTree>
    <p:extLst>
      <p:ext uri="{BB962C8B-B14F-4D97-AF65-F5344CB8AC3E}">
        <p14:creationId xmlns:p14="http://schemas.microsoft.com/office/powerpoint/2010/main" val="3371080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成長表現只要看斜率就能有個概念，例如三民書局從</a:t>
            </a:r>
            <a:r>
              <a:rPr lang="en-US" altLang="zh-TW" dirty="0"/>
              <a:t>2017</a:t>
            </a:r>
            <a:r>
              <a:rPr lang="zh-TW" altLang="en-US" dirty="0"/>
              <a:t>開始在標案的金額上就衰退了許多，</a:t>
            </a:r>
            <a:endParaRPr lang="en-US" altLang="zh-TW" dirty="0"/>
          </a:p>
          <a:p>
            <a:r>
              <a:rPr lang="zh-TW" altLang="en-US" dirty="0"/>
              <a:t>而父親任職的全華在成長上開始有衰退的現象，但是這張圖表資料我認為還沒有出現什麼特別值得筆記的資訊</a:t>
            </a:r>
            <a:endParaRPr lang="en-US" altLang="zh-TW" dirty="0"/>
          </a:p>
          <a:p>
            <a:endParaRPr lang="en-US" altLang="zh-TW" dirty="0"/>
          </a:p>
          <a:p>
            <a:r>
              <a:rPr lang="zh-TW" altLang="en-US" dirty="0"/>
              <a:t>不過我認為</a:t>
            </a:r>
            <a:r>
              <a:rPr lang="en-US" altLang="zh-TW" dirty="0"/>
              <a:t>2021-2022</a:t>
            </a:r>
            <a:r>
              <a:rPr lang="zh-TW" altLang="en-US" dirty="0"/>
              <a:t>的資料應該先過濾掉不計，因為可能有部分資料尚未上傳而導致有些企業在最後一年的部分得標金額那麼低</a:t>
            </a:r>
            <a:endParaRPr lang="zh-CN" altLang="en-US"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6</a:t>
            </a:fld>
            <a:endParaRPr lang="zh-CN" altLang="en-US"/>
          </a:p>
        </p:txBody>
      </p:sp>
    </p:spTree>
    <p:extLst>
      <p:ext uri="{BB962C8B-B14F-4D97-AF65-F5344CB8AC3E}">
        <p14:creationId xmlns:p14="http://schemas.microsoft.com/office/powerpoint/2010/main" val="3044459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上一張圖表並沒有給我太多有用的資訊，而我想到學校有開學的特定時段（</a:t>
            </a:r>
            <a:r>
              <a:rPr lang="en-US" altLang="zh-TW" dirty="0"/>
              <a:t>9,2</a:t>
            </a:r>
            <a:r>
              <a:rPr lang="zh-TW" altLang="en-US" dirty="0"/>
              <a:t>）</a:t>
            </a:r>
            <a:endParaRPr lang="en-US" altLang="zh-TW" dirty="0"/>
          </a:p>
          <a:p>
            <a:r>
              <a:rPr lang="zh-TW" altLang="en-US" dirty="0"/>
              <a:t>因此從月份去看平均下來大家不同月份的吃標程度，</a:t>
            </a:r>
            <a:endParaRPr lang="en-US" altLang="zh-TW" dirty="0"/>
          </a:p>
          <a:p>
            <a:r>
              <a:rPr lang="zh-TW" altLang="en-US" dirty="0"/>
              <a:t>也發現到除了翰林，南一，康軒只有七八月有特別特別大的金額外，</a:t>
            </a:r>
            <a:endParaRPr lang="en-US" altLang="zh-TW" dirty="0"/>
          </a:p>
          <a:p>
            <a:r>
              <a:rPr lang="zh-TW" altLang="en-US" dirty="0"/>
              <a:t>剩下圖表中的三家並沒有明顯開學季的吃標表現，經詢問確認也得知表中的三家對於國高中教科書的版圖並沒有那麼大的經營，</a:t>
            </a:r>
            <a:endParaRPr lang="en-US" altLang="zh-TW" dirty="0"/>
          </a:p>
          <a:p>
            <a:r>
              <a:rPr lang="zh-TW" altLang="en-US" dirty="0"/>
              <a:t>而是大專院校與技職學校</a:t>
            </a:r>
            <a:endParaRPr lang="en-US" altLang="zh-TW" dirty="0"/>
          </a:p>
          <a:p>
            <a:r>
              <a:rPr lang="zh-TW" altLang="en-US" dirty="0"/>
              <a:t>因此我想將三民，全華，龍騰看做一個較相似的群體來去比較</a:t>
            </a:r>
            <a:endParaRPr lang="en-US" altLang="zh-TW" dirty="0"/>
          </a:p>
          <a:p>
            <a:r>
              <a:rPr lang="zh-TW" altLang="en-US" dirty="0"/>
              <a:t>也算是給我父親建議可以去觀察他的對手會有甚麼策略或是改變來做為比較有參考價值的借鏡</a:t>
            </a:r>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7</a:t>
            </a:fld>
            <a:endParaRPr lang="zh-CN" altLang="en-US"/>
          </a:p>
        </p:txBody>
      </p:sp>
    </p:spTree>
    <p:extLst>
      <p:ext uri="{BB962C8B-B14F-4D97-AF65-F5344CB8AC3E}">
        <p14:creationId xmlns:p14="http://schemas.microsoft.com/office/powerpoint/2010/main" val="2020192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詢問過我父親後，全華並沒有明確的公司發展策略，但是我嘗試運用手頭有的資料去做解釋並給建議</a:t>
            </a:r>
            <a:endParaRPr lang="en-US" altLang="zh-TW" dirty="0"/>
          </a:p>
          <a:p>
            <a:r>
              <a:rPr lang="zh-TW" altLang="en-US" dirty="0"/>
              <a:t>意外的是這次疫情的衝擊下全華圖書好像沒甚麼大幅度的人事變動，但是三民在１８－２１年有不小的人事波動，</a:t>
            </a:r>
            <a:endParaRPr lang="en-US" altLang="zh-TW" dirty="0"/>
          </a:p>
          <a:p>
            <a:r>
              <a:rPr lang="zh-TW" altLang="en-US" dirty="0"/>
              <a:t>也算是呼應前面觀察到三民從</a:t>
            </a:r>
            <a:r>
              <a:rPr lang="en-US" altLang="zh-TW" dirty="0"/>
              <a:t>2017</a:t>
            </a:r>
            <a:r>
              <a:rPr lang="zh-TW" altLang="en-US" dirty="0"/>
              <a:t>年開始有很明顯的負成長這一現象，</a:t>
            </a:r>
            <a:endParaRPr lang="en-US" altLang="zh-TW" dirty="0"/>
          </a:p>
          <a:p>
            <a:r>
              <a:rPr lang="zh-TW" altLang="en-US" dirty="0"/>
              <a:t>有可能三民有做了甚麼縮編或組織規劃導致公司比較沒辦法吃下大額度的標案</a:t>
            </a:r>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8</a:t>
            </a:fld>
            <a:endParaRPr lang="zh-CN" altLang="en-US"/>
          </a:p>
        </p:txBody>
      </p:sp>
    </p:spTree>
    <p:extLst>
      <p:ext uri="{BB962C8B-B14F-4D97-AF65-F5344CB8AC3E}">
        <p14:creationId xmlns:p14="http://schemas.microsoft.com/office/powerpoint/2010/main" val="921214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這部分比較可惜，我的父親並沒辦法提供個人的業績數據給我或是相關的資料，而考量到父親以及其公司都認為最大的影響因子是少子化對學校的衝擊</a:t>
            </a:r>
            <a:endParaRPr lang="en-US" altLang="zh-TW" dirty="0"/>
          </a:p>
          <a:p>
            <a:r>
              <a:rPr lang="zh-TW" altLang="en-US" dirty="0"/>
              <a:t>因此我這邊就使用各個學校的招生註冊率來去做分析，期望能比較北二區學校不同的註冊率並相應做不同的策略</a:t>
            </a:r>
            <a:endParaRPr lang="en-US" altLang="zh-TW" dirty="0"/>
          </a:p>
        </p:txBody>
      </p:sp>
      <p:sp>
        <p:nvSpPr>
          <p:cNvPr id="4" name="灯片编号占位符 3"/>
          <p:cNvSpPr>
            <a:spLocks noGrp="1"/>
          </p:cNvSpPr>
          <p:nvPr>
            <p:ph type="sldNum" sz="quarter" idx="5"/>
          </p:nvPr>
        </p:nvSpPr>
        <p:spPr/>
        <p:txBody>
          <a:bodyPr/>
          <a:lstStyle/>
          <a:p>
            <a:fld id="{A67F7FCA-FDDE-490C-A899-7F74B4200DE7}" type="slidenum">
              <a:rPr lang="zh-CN" altLang="en-US" smtClean="0"/>
              <a:t>9</a:t>
            </a:fld>
            <a:endParaRPr lang="zh-CN" altLang="en-US"/>
          </a:p>
        </p:txBody>
      </p:sp>
    </p:spTree>
    <p:extLst>
      <p:ext uri="{BB962C8B-B14F-4D97-AF65-F5344CB8AC3E}">
        <p14:creationId xmlns:p14="http://schemas.microsoft.com/office/powerpoint/2010/main" val="286065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92B0D-067C-4EC0-AA3B-A620F23701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34A5CA4-A5A9-4AA7-BDC4-1A01464F90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1E3DE608-41E6-4E29-9D22-BF8D4B21AB6F}"/>
              </a:ext>
            </a:extLst>
          </p:cNvPr>
          <p:cNvSpPr>
            <a:spLocks noGrp="1"/>
          </p:cNvSpPr>
          <p:nvPr>
            <p:ph type="dt" sz="half" idx="10"/>
          </p:nvPr>
        </p:nvSpPr>
        <p:spPr/>
        <p:txBody>
          <a:bodyPr/>
          <a:lstStyle/>
          <a:p>
            <a:fld id="{A27E251B-BA4A-42E3-82E2-7F63D49BDEF8}" type="datetimeFigureOut">
              <a:rPr lang="zh-CN" altLang="en-US" smtClean="0"/>
              <a:t>2023/2/28</a:t>
            </a:fld>
            <a:endParaRPr lang="zh-CN" altLang="en-US"/>
          </a:p>
        </p:txBody>
      </p:sp>
      <p:sp>
        <p:nvSpPr>
          <p:cNvPr id="5" name="页脚占位符 4">
            <a:extLst>
              <a:ext uri="{FF2B5EF4-FFF2-40B4-BE49-F238E27FC236}">
                <a16:creationId xmlns:a16="http://schemas.microsoft.com/office/drawing/2014/main" id="{7FE9F8B5-225C-4DF7-9788-737D5AB51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E6D3FF-EE56-4774-9CE0-D4F3819BE642}"/>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335444847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87F7A-2474-44CB-8FF9-BB4A1845B9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C3333B8-97BB-489F-B446-47646656C95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A2F17C-0791-41B6-A5FE-95C9136AC093}"/>
              </a:ext>
            </a:extLst>
          </p:cNvPr>
          <p:cNvSpPr>
            <a:spLocks noGrp="1"/>
          </p:cNvSpPr>
          <p:nvPr>
            <p:ph type="dt" sz="half" idx="10"/>
          </p:nvPr>
        </p:nvSpPr>
        <p:spPr/>
        <p:txBody>
          <a:bodyPr/>
          <a:lstStyle/>
          <a:p>
            <a:fld id="{A27E251B-BA4A-42E3-82E2-7F63D49BDEF8}" type="datetimeFigureOut">
              <a:rPr lang="zh-CN" altLang="en-US" smtClean="0"/>
              <a:t>2023/2/28</a:t>
            </a:fld>
            <a:endParaRPr lang="zh-CN" altLang="en-US"/>
          </a:p>
        </p:txBody>
      </p:sp>
      <p:sp>
        <p:nvSpPr>
          <p:cNvPr id="5" name="页脚占位符 4">
            <a:extLst>
              <a:ext uri="{FF2B5EF4-FFF2-40B4-BE49-F238E27FC236}">
                <a16:creationId xmlns:a16="http://schemas.microsoft.com/office/drawing/2014/main" id="{655D8928-DF8C-4325-A8B8-333A1F1CA9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88FAE6-8171-47F9-89F0-8EB412F376D7}"/>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211370829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4811791-B2D3-417E-974F-C14A81E0ACE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58598AF-3ED4-42F5-8037-DB65E8305A8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7BB3673-B5B6-48EB-ACB6-14CFB24B08B4}"/>
              </a:ext>
            </a:extLst>
          </p:cNvPr>
          <p:cNvSpPr>
            <a:spLocks noGrp="1"/>
          </p:cNvSpPr>
          <p:nvPr>
            <p:ph type="dt" sz="half" idx="10"/>
          </p:nvPr>
        </p:nvSpPr>
        <p:spPr/>
        <p:txBody>
          <a:bodyPr/>
          <a:lstStyle/>
          <a:p>
            <a:fld id="{A27E251B-BA4A-42E3-82E2-7F63D49BDEF8}" type="datetimeFigureOut">
              <a:rPr lang="zh-CN" altLang="en-US" smtClean="0"/>
              <a:t>2023/2/28</a:t>
            </a:fld>
            <a:endParaRPr lang="zh-CN" altLang="en-US"/>
          </a:p>
        </p:txBody>
      </p:sp>
      <p:sp>
        <p:nvSpPr>
          <p:cNvPr id="5" name="页脚占位符 4">
            <a:extLst>
              <a:ext uri="{FF2B5EF4-FFF2-40B4-BE49-F238E27FC236}">
                <a16:creationId xmlns:a16="http://schemas.microsoft.com/office/drawing/2014/main" id="{73ED7C36-FEE1-4743-8FF9-C0B8E0AF77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8B4571-A1C9-460B-B560-B4E526868887}"/>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111384309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2023/2/28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6018984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2023/2/28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1117075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530352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ACF3B-9D45-4083-AD49-F1B90C0A4A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162519-6ED1-4295-9BDF-BD7E68A817D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3688D21-CD53-483A-A7C0-7EECC2FD5583}"/>
              </a:ext>
            </a:extLst>
          </p:cNvPr>
          <p:cNvSpPr>
            <a:spLocks noGrp="1"/>
          </p:cNvSpPr>
          <p:nvPr>
            <p:ph type="dt" sz="half" idx="10"/>
          </p:nvPr>
        </p:nvSpPr>
        <p:spPr/>
        <p:txBody>
          <a:bodyPr/>
          <a:lstStyle/>
          <a:p>
            <a:fld id="{A27E251B-BA4A-42E3-82E2-7F63D49BDEF8}" type="datetimeFigureOut">
              <a:rPr lang="zh-CN" altLang="en-US" smtClean="0"/>
              <a:t>2023/2/28</a:t>
            </a:fld>
            <a:endParaRPr lang="zh-CN" altLang="en-US"/>
          </a:p>
        </p:txBody>
      </p:sp>
      <p:sp>
        <p:nvSpPr>
          <p:cNvPr id="5" name="页脚占位符 4">
            <a:extLst>
              <a:ext uri="{FF2B5EF4-FFF2-40B4-BE49-F238E27FC236}">
                <a16:creationId xmlns:a16="http://schemas.microsoft.com/office/drawing/2014/main" id="{193337CB-53C0-4BE4-8DE7-CFDB40D1F5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F544B9-5D13-4A25-B77D-8C3E23B24678}"/>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260248665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03311-41EF-4BA7-ABD3-06EA81D40D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A7DA23-29B3-4D62-8944-57D0D19BC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90E0F55-6EBD-4326-9417-EB74C89F8186}"/>
              </a:ext>
            </a:extLst>
          </p:cNvPr>
          <p:cNvSpPr>
            <a:spLocks noGrp="1"/>
          </p:cNvSpPr>
          <p:nvPr>
            <p:ph type="dt" sz="half" idx="10"/>
          </p:nvPr>
        </p:nvSpPr>
        <p:spPr/>
        <p:txBody>
          <a:bodyPr/>
          <a:lstStyle/>
          <a:p>
            <a:fld id="{A27E251B-BA4A-42E3-82E2-7F63D49BDEF8}" type="datetimeFigureOut">
              <a:rPr lang="zh-CN" altLang="en-US" smtClean="0"/>
              <a:t>2023/2/28</a:t>
            </a:fld>
            <a:endParaRPr lang="zh-CN" altLang="en-US"/>
          </a:p>
        </p:txBody>
      </p:sp>
      <p:sp>
        <p:nvSpPr>
          <p:cNvPr id="5" name="页脚占位符 4">
            <a:extLst>
              <a:ext uri="{FF2B5EF4-FFF2-40B4-BE49-F238E27FC236}">
                <a16:creationId xmlns:a16="http://schemas.microsoft.com/office/drawing/2014/main" id="{3E07C574-436B-4B92-8A2C-7CEFF3E9EE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F3AB73-ADEA-456C-8376-2121DBCC0738}"/>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83519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7BC56F-E83A-4277-90C0-7C297E46C9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EC5248-B524-49F3-8EF1-40D15729210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8BF336B-3F99-4C8F-BF56-F884EA963B2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A651A04-E5FC-47DF-9550-4143C0369FD1}"/>
              </a:ext>
            </a:extLst>
          </p:cNvPr>
          <p:cNvSpPr>
            <a:spLocks noGrp="1"/>
          </p:cNvSpPr>
          <p:nvPr>
            <p:ph type="dt" sz="half" idx="10"/>
          </p:nvPr>
        </p:nvSpPr>
        <p:spPr/>
        <p:txBody>
          <a:bodyPr/>
          <a:lstStyle/>
          <a:p>
            <a:fld id="{A27E251B-BA4A-42E3-82E2-7F63D49BDEF8}" type="datetimeFigureOut">
              <a:rPr lang="zh-CN" altLang="en-US" smtClean="0"/>
              <a:t>2023/2/28</a:t>
            </a:fld>
            <a:endParaRPr lang="zh-CN" altLang="en-US"/>
          </a:p>
        </p:txBody>
      </p:sp>
      <p:sp>
        <p:nvSpPr>
          <p:cNvPr id="6" name="页脚占位符 5">
            <a:extLst>
              <a:ext uri="{FF2B5EF4-FFF2-40B4-BE49-F238E27FC236}">
                <a16:creationId xmlns:a16="http://schemas.microsoft.com/office/drawing/2014/main" id="{04D962BB-212C-4D3E-99A9-4010FA87AF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B449F6-97BF-4A31-A4A9-4FA3F05D6424}"/>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129935850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EDCF6-0A5B-4A4C-96D0-F5F507B1BD6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1AAB38F-93FE-4F88-9BCE-B04AAF9AF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8191C91-3BB2-4544-AF0D-CED0DC1FA4D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6DE4638-7B0B-40F6-B1D4-96024974A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CC974D8-3A6D-417A-AEAC-047ECED849D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84A4361-095E-416B-8C51-504FA55BCC28}"/>
              </a:ext>
            </a:extLst>
          </p:cNvPr>
          <p:cNvSpPr>
            <a:spLocks noGrp="1"/>
          </p:cNvSpPr>
          <p:nvPr>
            <p:ph type="dt" sz="half" idx="10"/>
          </p:nvPr>
        </p:nvSpPr>
        <p:spPr/>
        <p:txBody>
          <a:bodyPr/>
          <a:lstStyle/>
          <a:p>
            <a:fld id="{A27E251B-BA4A-42E3-82E2-7F63D49BDEF8}" type="datetimeFigureOut">
              <a:rPr lang="zh-CN" altLang="en-US" smtClean="0"/>
              <a:t>2023/2/28</a:t>
            </a:fld>
            <a:endParaRPr lang="zh-CN" altLang="en-US"/>
          </a:p>
        </p:txBody>
      </p:sp>
      <p:sp>
        <p:nvSpPr>
          <p:cNvPr id="8" name="页脚占位符 7">
            <a:extLst>
              <a:ext uri="{FF2B5EF4-FFF2-40B4-BE49-F238E27FC236}">
                <a16:creationId xmlns:a16="http://schemas.microsoft.com/office/drawing/2014/main" id="{DC59C4AA-D5F0-4729-939D-4B5B3D0230B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0F8A806-4677-4E3B-AF74-BAF4050A5ECE}"/>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
        <p:nvSpPr>
          <p:cNvPr id="11" name="TextBox 10"/>
          <p:cNvSpPr txBox="1"/>
          <p:nvPr userDrawn="1"/>
        </p:nvSpPr>
        <p:spPr>
          <a:xfrm>
            <a:off x="1907704" y="5560039"/>
            <a:ext cx="1224136"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下载</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http://www.1ppt.com/xiazai/</a:t>
            </a:r>
          </a:p>
        </p:txBody>
      </p:sp>
    </p:spTree>
    <p:extLst>
      <p:ext uri="{BB962C8B-B14F-4D97-AF65-F5344CB8AC3E}">
        <p14:creationId xmlns:p14="http://schemas.microsoft.com/office/powerpoint/2010/main" val="266737897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A777B-80F3-4B6F-BC27-6938AB2FAD6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FA19C5-6EA7-40BA-874F-43AF9E039EA5}"/>
              </a:ext>
            </a:extLst>
          </p:cNvPr>
          <p:cNvSpPr>
            <a:spLocks noGrp="1"/>
          </p:cNvSpPr>
          <p:nvPr>
            <p:ph type="dt" sz="half" idx="10"/>
          </p:nvPr>
        </p:nvSpPr>
        <p:spPr/>
        <p:txBody>
          <a:bodyPr/>
          <a:lstStyle/>
          <a:p>
            <a:fld id="{A27E251B-BA4A-42E3-82E2-7F63D49BDEF8}" type="datetimeFigureOut">
              <a:rPr lang="zh-CN" altLang="en-US" smtClean="0"/>
              <a:t>2023/2/28</a:t>
            </a:fld>
            <a:endParaRPr lang="zh-CN" altLang="en-US"/>
          </a:p>
        </p:txBody>
      </p:sp>
      <p:sp>
        <p:nvSpPr>
          <p:cNvPr id="4" name="页脚占位符 3">
            <a:extLst>
              <a:ext uri="{FF2B5EF4-FFF2-40B4-BE49-F238E27FC236}">
                <a16:creationId xmlns:a16="http://schemas.microsoft.com/office/drawing/2014/main" id="{910699ED-0BDF-4382-9BF4-ABB16711807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13FB814-C321-4F74-AD16-8193ABF854E2}"/>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336762957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0CB729-A2D5-4D31-AECE-EF6CC0A82E15}"/>
              </a:ext>
            </a:extLst>
          </p:cNvPr>
          <p:cNvSpPr>
            <a:spLocks noGrp="1"/>
          </p:cNvSpPr>
          <p:nvPr>
            <p:ph type="dt" sz="half" idx="10"/>
          </p:nvPr>
        </p:nvSpPr>
        <p:spPr/>
        <p:txBody>
          <a:bodyPr/>
          <a:lstStyle/>
          <a:p>
            <a:fld id="{A27E251B-BA4A-42E3-82E2-7F63D49BDEF8}" type="datetimeFigureOut">
              <a:rPr lang="zh-CN" altLang="en-US" smtClean="0"/>
              <a:t>2023/2/28</a:t>
            </a:fld>
            <a:endParaRPr lang="zh-CN" altLang="en-US"/>
          </a:p>
        </p:txBody>
      </p:sp>
      <p:sp>
        <p:nvSpPr>
          <p:cNvPr id="3" name="页脚占位符 2">
            <a:extLst>
              <a:ext uri="{FF2B5EF4-FFF2-40B4-BE49-F238E27FC236}">
                <a16:creationId xmlns:a16="http://schemas.microsoft.com/office/drawing/2014/main" id="{53E9F677-276E-4D39-8DC1-67B7EDDC533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AAA5634-65C7-41C2-B595-77AB8B605811}"/>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293555525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7459D-BA63-43EA-BD38-815C578513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9CA0A11-8B97-4820-84B9-53C6085B0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EDB8BA1-CD2A-4889-BF88-6F5DDD121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F10AB9B-C2CB-4A53-84AB-7B263CD1932F}"/>
              </a:ext>
            </a:extLst>
          </p:cNvPr>
          <p:cNvSpPr>
            <a:spLocks noGrp="1"/>
          </p:cNvSpPr>
          <p:nvPr>
            <p:ph type="dt" sz="half" idx="10"/>
          </p:nvPr>
        </p:nvSpPr>
        <p:spPr/>
        <p:txBody>
          <a:bodyPr/>
          <a:lstStyle/>
          <a:p>
            <a:fld id="{A27E251B-BA4A-42E3-82E2-7F63D49BDEF8}" type="datetimeFigureOut">
              <a:rPr lang="zh-CN" altLang="en-US" smtClean="0"/>
              <a:t>2023/2/28</a:t>
            </a:fld>
            <a:endParaRPr lang="zh-CN" altLang="en-US"/>
          </a:p>
        </p:txBody>
      </p:sp>
      <p:sp>
        <p:nvSpPr>
          <p:cNvPr id="6" name="页脚占位符 5">
            <a:extLst>
              <a:ext uri="{FF2B5EF4-FFF2-40B4-BE49-F238E27FC236}">
                <a16:creationId xmlns:a16="http://schemas.microsoft.com/office/drawing/2014/main" id="{FADD733A-7B8D-426E-BAE8-DD521246AC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201195-4225-40E5-B1AC-1DCF0F92719E}"/>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5209315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E8896-3749-4B41-A8CF-115D7042B1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1A7D413-CD20-47D5-894D-6A43D18601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1609C10-89E2-4A02-A610-16FD25519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8A39C5A-CD71-498F-BE6F-5C3C3EE05E3E}"/>
              </a:ext>
            </a:extLst>
          </p:cNvPr>
          <p:cNvSpPr>
            <a:spLocks noGrp="1"/>
          </p:cNvSpPr>
          <p:nvPr>
            <p:ph type="dt" sz="half" idx="10"/>
          </p:nvPr>
        </p:nvSpPr>
        <p:spPr/>
        <p:txBody>
          <a:bodyPr/>
          <a:lstStyle/>
          <a:p>
            <a:fld id="{A27E251B-BA4A-42E3-82E2-7F63D49BDEF8}" type="datetimeFigureOut">
              <a:rPr lang="zh-CN" altLang="en-US" smtClean="0"/>
              <a:t>2023/2/28</a:t>
            </a:fld>
            <a:endParaRPr lang="zh-CN" altLang="en-US"/>
          </a:p>
        </p:txBody>
      </p:sp>
      <p:sp>
        <p:nvSpPr>
          <p:cNvPr id="6" name="页脚占位符 5">
            <a:extLst>
              <a:ext uri="{FF2B5EF4-FFF2-40B4-BE49-F238E27FC236}">
                <a16:creationId xmlns:a16="http://schemas.microsoft.com/office/drawing/2014/main" id="{4D644109-FCE2-4544-9876-6BE45DC164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AF5E1E-2C42-4BC8-AA17-05652F6C0F49}"/>
              </a:ext>
            </a:extLst>
          </p:cNvPr>
          <p:cNvSpPr>
            <a:spLocks noGrp="1"/>
          </p:cNvSpPr>
          <p:nvPr>
            <p:ph type="sldNum" sz="quarter" idx="12"/>
          </p:nvPr>
        </p:nvSpPr>
        <p:spPr/>
        <p:txBody>
          <a:bodyPr/>
          <a:lstStyle/>
          <a:p>
            <a:fld id="{5E21B436-16D9-4C5C-B15C-83D3D196402A}" type="slidenum">
              <a:rPr lang="zh-CN" altLang="en-US" smtClean="0"/>
              <a:t>‹#›</a:t>
            </a:fld>
            <a:endParaRPr lang="zh-CN" altLang="en-US"/>
          </a:p>
        </p:txBody>
      </p:sp>
    </p:spTree>
    <p:extLst>
      <p:ext uri="{BB962C8B-B14F-4D97-AF65-F5344CB8AC3E}">
        <p14:creationId xmlns:p14="http://schemas.microsoft.com/office/powerpoint/2010/main" val="399606912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B17F0A-B442-4BC2-8109-666F244C1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29E6FC90-44AD-48B5-978F-FED1161BE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FEBCA8D6-3670-4DF3-8A5C-4C51163E1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印品黑体" panose="00000500000000000000" pitchFamily="2" charset="-122"/>
                <a:ea typeface="印品黑体" panose="00000500000000000000" pitchFamily="2" charset="-122"/>
              </a:defRPr>
            </a:lvl1pPr>
          </a:lstStyle>
          <a:p>
            <a:fld id="{A27E251B-BA4A-42E3-82E2-7F63D49BDEF8}" type="datetimeFigureOut">
              <a:rPr lang="zh-CN" altLang="en-US" smtClean="0"/>
              <a:pPr/>
              <a:t>2023/2/28</a:t>
            </a:fld>
            <a:endParaRPr lang="zh-CN" altLang="en-US" dirty="0"/>
          </a:p>
        </p:txBody>
      </p:sp>
      <p:sp>
        <p:nvSpPr>
          <p:cNvPr id="5" name="页脚占位符 4">
            <a:extLst>
              <a:ext uri="{FF2B5EF4-FFF2-40B4-BE49-F238E27FC236}">
                <a16:creationId xmlns:a16="http://schemas.microsoft.com/office/drawing/2014/main" id="{2CE354CC-083F-4C93-9CE4-B4B4AC8346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印品黑体" panose="00000500000000000000" pitchFamily="2" charset="-122"/>
                <a:ea typeface="印品黑体" panose="00000500000000000000" pitchFamily="2" charset="-122"/>
              </a:defRPr>
            </a:lvl1pPr>
          </a:lstStyle>
          <a:p>
            <a:endParaRPr lang="zh-CN" altLang="en-US" dirty="0"/>
          </a:p>
        </p:txBody>
      </p:sp>
      <p:sp>
        <p:nvSpPr>
          <p:cNvPr id="6" name="灯片编号占位符 5">
            <a:extLst>
              <a:ext uri="{FF2B5EF4-FFF2-40B4-BE49-F238E27FC236}">
                <a16:creationId xmlns:a16="http://schemas.microsoft.com/office/drawing/2014/main" id="{B70317C5-8E35-4FB3-8836-56C271ECED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印品黑体" panose="00000500000000000000" pitchFamily="2" charset="-122"/>
                <a:ea typeface="印品黑体" panose="00000500000000000000" pitchFamily="2" charset="-122"/>
              </a:defRPr>
            </a:lvl1pPr>
          </a:lstStyle>
          <a:p>
            <a:fld id="{5E21B436-16D9-4C5C-B15C-83D3D196402A}" type="slidenum">
              <a:rPr lang="zh-CN" altLang="en-US" smtClean="0"/>
              <a:pPr/>
              <a:t>‹#›</a:t>
            </a:fld>
            <a:endParaRPr lang="zh-CN" altLang="en-US" dirty="0"/>
          </a:p>
        </p:txBody>
      </p:sp>
    </p:spTree>
    <p:extLst>
      <p:ext uri="{BB962C8B-B14F-4D97-AF65-F5344CB8AC3E}">
        <p14:creationId xmlns:p14="http://schemas.microsoft.com/office/powerpoint/2010/main" val="4262518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xStyles>
    <p:titleStyle>
      <a:lvl1pPr algn="l" defTabSz="914400" rtl="0" eaLnBrk="1" latinLnBrk="0" hangingPunct="1">
        <a:lnSpc>
          <a:spcPct val="90000"/>
        </a:lnSpc>
        <a:spcBef>
          <a:spcPct val="0"/>
        </a:spcBef>
        <a:buNone/>
        <a:defRPr sz="4400" kern="1200">
          <a:solidFill>
            <a:schemeClr val="tx1"/>
          </a:solidFill>
          <a:latin typeface="印品黑体" panose="00000500000000000000" pitchFamily="2" charset="-122"/>
          <a:ea typeface="印品黑体"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印品黑体" panose="00000500000000000000" pitchFamily="2" charset="-122"/>
          <a:ea typeface="印品黑体"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印品黑体" panose="00000500000000000000" pitchFamily="2" charset="-122"/>
          <a:ea typeface="印品黑体"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印品黑体" panose="00000500000000000000" pitchFamily="2" charset="-122"/>
          <a:ea typeface="印品黑体"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印品黑体" panose="00000500000000000000" pitchFamily="2" charset="-122"/>
          <a:ea typeface="印品黑体"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印品黑体" panose="00000500000000000000" pitchFamily="2" charset="-122"/>
          <a:ea typeface="印品黑体"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847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ublic.tableau.com/app/profile/.20456506"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E320BCD-63B3-4EF0-97E4-2FC27E2C3089}"/>
              </a:ext>
            </a:extLst>
          </p:cNvPr>
          <p:cNvGrpSpPr/>
          <p:nvPr/>
        </p:nvGrpSpPr>
        <p:grpSpPr>
          <a:xfrm>
            <a:off x="4888088" y="1941689"/>
            <a:ext cx="7303912" cy="3872089"/>
            <a:chOff x="4888088" y="1941689"/>
            <a:chExt cx="7303912" cy="3872089"/>
          </a:xfrm>
        </p:grpSpPr>
        <p:grpSp>
          <p:nvGrpSpPr>
            <p:cNvPr id="17" name="组合 16">
              <a:extLst>
                <a:ext uri="{FF2B5EF4-FFF2-40B4-BE49-F238E27FC236}">
                  <a16:creationId xmlns:a16="http://schemas.microsoft.com/office/drawing/2014/main" id="{DEF4263D-88AF-41AF-A657-CC98E4D67DF2}"/>
                </a:ext>
              </a:extLst>
            </p:cNvPr>
            <p:cNvGrpSpPr/>
            <p:nvPr/>
          </p:nvGrpSpPr>
          <p:grpSpPr>
            <a:xfrm>
              <a:off x="4888088" y="2912092"/>
              <a:ext cx="7303912" cy="1595187"/>
              <a:chOff x="4888088" y="2889956"/>
              <a:chExt cx="7303912" cy="1595187"/>
            </a:xfrm>
          </p:grpSpPr>
          <p:sp>
            <p:nvSpPr>
              <p:cNvPr id="14" name="矩形 13">
                <a:extLst>
                  <a:ext uri="{FF2B5EF4-FFF2-40B4-BE49-F238E27FC236}">
                    <a16:creationId xmlns:a16="http://schemas.microsoft.com/office/drawing/2014/main" id="{CE5F3623-4572-4BB6-B0D2-120B0E482FE8}"/>
                  </a:ext>
                </a:extLst>
              </p:cNvPr>
              <p:cNvSpPr/>
              <p:nvPr/>
            </p:nvSpPr>
            <p:spPr>
              <a:xfrm>
                <a:off x="4888089" y="2889956"/>
                <a:ext cx="7303911" cy="1240598"/>
              </a:xfrm>
              <a:custGeom>
                <a:avLst/>
                <a:gdLst>
                  <a:gd name="connsiteX0" fmla="*/ 0 w 6716889"/>
                  <a:gd name="connsiteY0" fmla="*/ 0 h 1557866"/>
                  <a:gd name="connsiteX1" fmla="*/ 6716889 w 6716889"/>
                  <a:gd name="connsiteY1" fmla="*/ 0 h 1557866"/>
                  <a:gd name="connsiteX2" fmla="*/ 6716889 w 6716889"/>
                  <a:gd name="connsiteY2" fmla="*/ 1557866 h 1557866"/>
                  <a:gd name="connsiteX3" fmla="*/ 0 w 6716889"/>
                  <a:gd name="connsiteY3" fmla="*/ 1557866 h 1557866"/>
                  <a:gd name="connsiteX4" fmla="*/ 0 w 6716889"/>
                  <a:gd name="connsiteY4" fmla="*/ 0 h 1557866"/>
                  <a:gd name="connsiteX0" fmla="*/ 790222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790222 w 6716889"/>
                  <a:gd name="connsiteY4" fmla="*/ 11288 h 1557866"/>
                  <a:gd name="connsiteX0" fmla="*/ 925689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925689 w 6716889"/>
                  <a:gd name="connsiteY4" fmla="*/ 11288 h 1557866"/>
                  <a:gd name="connsiteX0" fmla="*/ 790222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790222 w 6716889"/>
                  <a:gd name="connsiteY4" fmla="*/ 11288 h 1557866"/>
                  <a:gd name="connsiteX0" fmla="*/ 711200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711200 w 6716889"/>
                  <a:gd name="connsiteY4" fmla="*/ 22577 h 1557866"/>
                  <a:gd name="connsiteX0" fmla="*/ 575734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575734 w 6716889"/>
                  <a:gd name="connsiteY4" fmla="*/ 22577 h 1557866"/>
                  <a:gd name="connsiteX0" fmla="*/ 541867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541867 w 6716889"/>
                  <a:gd name="connsiteY4" fmla="*/ 22577 h 1557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6889" h="1557866">
                    <a:moveTo>
                      <a:pt x="541867" y="22577"/>
                    </a:moveTo>
                    <a:lnTo>
                      <a:pt x="6716889" y="0"/>
                    </a:lnTo>
                    <a:lnTo>
                      <a:pt x="6716889" y="1557866"/>
                    </a:lnTo>
                    <a:lnTo>
                      <a:pt x="0" y="1557866"/>
                    </a:lnTo>
                    <a:lnTo>
                      <a:pt x="541867" y="22577"/>
                    </a:lnTo>
                    <a:close/>
                  </a:path>
                </a:pathLst>
              </a:custGeom>
              <a:solidFill>
                <a:srgbClr val="4B7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印品黑体" panose="00000500000000000000" pitchFamily="2" charset="-122"/>
                  <a:ea typeface="印品黑体" panose="00000500000000000000" pitchFamily="2" charset="-122"/>
                  <a:cs typeface="+mn-cs"/>
                </a:endParaRPr>
              </a:p>
            </p:txBody>
          </p:sp>
          <p:sp>
            <p:nvSpPr>
              <p:cNvPr id="15" name="文本框 14">
                <a:extLst>
                  <a:ext uri="{FF2B5EF4-FFF2-40B4-BE49-F238E27FC236}">
                    <a16:creationId xmlns:a16="http://schemas.microsoft.com/office/drawing/2014/main" id="{107A7D9E-75AD-4D75-8E8A-F9CC8C99A15E}"/>
                  </a:ext>
                </a:extLst>
              </p:cNvPr>
              <p:cNvSpPr txBox="1"/>
              <p:nvPr/>
            </p:nvSpPr>
            <p:spPr>
              <a:xfrm>
                <a:off x="5418666" y="3059879"/>
                <a:ext cx="612986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5400" dirty="0">
                    <a:solidFill>
                      <a:srgbClr val="EEF2F4"/>
                    </a:solidFill>
                    <a:latin typeface="方正正黑简体" panose="02000000000000000000" pitchFamily="2" charset="-122"/>
                    <a:ea typeface="方正正黑简体" panose="02000000000000000000" pitchFamily="2" charset="-122"/>
                  </a:rPr>
                  <a:t>北二區商業分析</a:t>
                </a:r>
                <a:endParaRPr kumimoji="0" lang="zh-CN" altLang="en-US" sz="5400" b="0" i="0" u="none" strike="noStrike" kern="1200" cap="none" spc="0" normalizeH="0" baseline="0" noProof="0" dirty="0">
                  <a:ln>
                    <a:noFill/>
                  </a:ln>
                  <a:solidFill>
                    <a:srgbClr val="EEF2F4"/>
                  </a:solidFill>
                  <a:effectLst/>
                  <a:uLnTx/>
                  <a:uFillTx/>
                  <a:latin typeface="方正正黑简体" panose="02000000000000000000" pitchFamily="2" charset="-122"/>
                  <a:ea typeface="方正正黑简体" panose="02000000000000000000" pitchFamily="2" charset="-122"/>
                </a:endParaRPr>
              </a:p>
            </p:txBody>
          </p:sp>
          <p:sp>
            <p:nvSpPr>
              <p:cNvPr id="16" name="文本框 15">
                <a:extLst>
                  <a:ext uri="{FF2B5EF4-FFF2-40B4-BE49-F238E27FC236}">
                    <a16:creationId xmlns:a16="http://schemas.microsoft.com/office/drawing/2014/main" id="{508D75EB-F936-4B57-9BE3-75586A727914}"/>
                  </a:ext>
                </a:extLst>
              </p:cNvPr>
              <p:cNvSpPr txBox="1"/>
              <p:nvPr/>
            </p:nvSpPr>
            <p:spPr>
              <a:xfrm>
                <a:off x="4888088" y="4115811"/>
                <a:ext cx="6524979"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TW" altLang="en-US" sz="1800" b="1" u="none" strike="noStrike" kern="1200" cap="none" spc="1800" normalizeH="0" baseline="0" noProof="0" dirty="0">
                    <a:ln>
                      <a:noFill/>
                    </a:ln>
                    <a:solidFill>
                      <a:srgbClr val="4B7085"/>
                    </a:solidFill>
                    <a:effectLst/>
                    <a:uLnTx/>
                    <a:uFillTx/>
                    <a:latin typeface="印品黑体" panose="00000500000000000000" pitchFamily="2" charset="-122"/>
                    <a:ea typeface="印品黑体" panose="00000500000000000000" pitchFamily="2" charset="-122"/>
                    <a:cs typeface="+mn-cs"/>
                  </a:rPr>
                  <a:t>劉子睿</a:t>
                </a:r>
                <a:endParaRPr kumimoji="0" lang="zh-CN" altLang="en-US" sz="1800" b="1" u="none" strike="noStrike" kern="1200" cap="none" spc="1800" normalizeH="0" baseline="0" noProof="0" dirty="0">
                  <a:ln>
                    <a:noFill/>
                  </a:ln>
                  <a:solidFill>
                    <a:srgbClr val="4B7085"/>
                  </a:solidFill>
                  <a:effectLst/>
                  <a:uLnTx/>
                  <a:uFillTx/>
                  <a:latin typeface="印品黑体" panose="00000500000000000000" pitchFamily="2" charset="-122"/>
                  <a:ea typeface="印品黑体" panose="00000500000000000000" pitchFamily="2" charset="-122"/>
                  <a:cs typeface="+mn-cs"/>
                </a:endParaRPr>
              </a:p>
            </p:txBody>
          </p:sp>
        </p:grpSp>
        <p:sp useBgFill="1">
          <p:nvSpPr>
            <p:cNvPr id="2" name="矩形 1">
              <a:extLst>
                <a:ext uri="{FF2B5EF4-FFF2-40B4-BE49-F238E27FC236}">
                  <a16:creationId xmlns:a16="http://schemas.microsoft.com/office/drawing/2014/main" id="{5F971482-A1CD-4FCA-94C0-1357FCBB1F98}"/>
                </a:ext>
              </a:extLst>
            </p:cNvPr>
            <p:cNvSpPr/>
            <p:nvPr/>
          </p:nvSpPr>
          <p:spPr>
            <a:xfrm>
              <a:off x="11413067" y="1941689"/>
              <a:ext cx="327378" cy="38720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印品黑体" panose="00000500000000000000" pitchFamily="2" charset="-122"/>
                <a:ea typeface="印品黑体" panose="00000500000000000000" pitchFamily="2" charset="-122"/>
                <a:cs typeface="+mn-cs"/>
              </a:endParaRPr>
            </a:p>
          </p:txBody>
        </p:sp>
      </p:grpSp>
    </p:spTree>
    <p:extLst>
      <p:ext uri="{BB962C8B-B14F-4D97-AF65-F5344CB8AC3E}">
        <p14:creationId xmlns:p14="http://schemas.microsoft.com/office/powerpoint/2010/main" val="299118438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個人表現</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slide2" descr="工作表 3">
            <a:extLst>
              <a:ext uri="{FF2B5EF4-FFF2-40B4-BE49-F238E27FC236}">
                <a16:creationId xmlns:a16="http://schemas.microsoft.com/office/drawing/2014/main" id="{A7B65BBE-B2AE-415B-AF4B-9C368EE03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76142"/>
            <a:ext cx="12192000" cy="5305716"/>
          </a:xfrm>
          <a:prstGeom prst="rect">
            <a:avLst/>
          </a:prstGeom>
        </p:spPr>
      </p:pic>
      <p:sp>
        <p:nvSpPr>
          <p:cNvPr id="4" name="等腰三角形 3">
            <a:extLst>
              <a:ext uri="{FF2B5EF4-FFF2-40B4-BE49-F238E27FC236}">
                <a16:creationId xmlns:a16="http://schemas.microsoft.com/office/drawing/2014/main" id="{89EE8843-6BAC-4F8C-A4DB-CB925BB30AD6}"/>
              </a:ext>
            </a:extLst>
          </p:cNvPr>
          <p:cNvSpPr/>
          <p:nvPr/>
        </p:nvSpPr>
        <p:spPr>
          <a:xfrm>
            <a:off x="11294166" y="3071192"/>
            <a:ext cx="304800" cy="318052"/>
          </a:xfrm>
          <a:prstGeom prst="triangle">
            <a:avLst>
              <a:gd name="adj" fmla="val 5000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1323964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2" descr="北二區">
            <a:extLst>
              <a:ext uri="{FF2B5EF4-FFF2-40B4-BE49-F238E27FC236}">
                <a16:creationId xmlns:a16="http://schemas.microsoft.com/office/drawing/2014/main" id="{E73BE467-4F3E-405A-B582-D78CC56AD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8060"/>
            <a:ext cx="12192000" cy="4861879"/>
          </a:xfrm>
          <a:prstGeom prst="rect">
            <a:avLst/>
          </a:prstGeom>
        </p:spPr>
      </p:pic>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個人表現</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EC6EE8A7-929E-45B2-8576-05451FC550A9}"/>
              </a:ext>
            </a:extLst>
          </p:cNvPr>
          <p:cNvSpPr txBox="1"/>
          <p:nvPr/>
        </p:nvSpPr>
        <p:spPr>
          <a:xfrm>
            <a:off x="-1" y="6268383"/>
            <a:ext cx="9432235" cy="338554"/>
          </a:xfrm>
          <a:prstGeom prst="rect">
            <a:avLst/>
          </a:prstGeom>
          <a:noFill/>
        </p:spPr>
        <p:txBody>
          <a:bodyPr wrap="square" rtlCol="0">
            <a:spAutoFit/>
          </a:bodyPr>
          <a:lstStyle/>
          <a:p>
            <a:r>
              <a:rPr lang="zh-TW" altLang="en-US" sz="1600" dirty="0">
                <a:latin typeface="微軟正黑體" panose="020B0604030504040204" pitchFamily="34" charset="-120"/>
                <a:ea typeface="微軟正黑體" panose="020B0604030504040204" pitchFamily="34" charset="-120"/>
              </a:rPr>
              <a:t>註冊率</a:t>
            </a:r>
            <a:r>
              <a:rPr lang="zh-TW" altLang="en-US" sz="1600" dirty="0">
                <a:solidFill>
                  <a:srgbClr val="FF0000"/>
                </a:solidFill>
                <a:latin typeface="微軟正黑體" panose="020B0604030504040204" pitchFamily="34" charset="-120"/>
                <a:ea typeface="微軟正黑體" panose="020B0604030504040204" pitchFamily="34" charset="-120"/>
              </a:rPr>
              <a:t>低於</a:t>
            </a:r>
            <a:r>
              <a:rPr lang="en-US" altLang="zh-TW" sz="1600" dirty="0">
                <a:solidFill>
                  <a:srgbClr val="FF0000"/>
                </a:solidFill>
                <a:latin typeface="微軟正黑體" panose="020B0604030504040204" pitchFamily="34" charset="-120"/>
                <a:ea typeface="微軟正黑體" panose="020B0604030504040204" pitchFamily="34" charset="-120"/>
              </a:rPr>
              <a:t>70%</a:t>
            </a:r>
            <a:r>
              <a:rPr lang="zh-TW" altLang="en-US" sz="1600" dirty="0">
                <a:latin typeface="微軟正黑體" panose="020B0604030504040204" pitchFamily="34" charset="-120"/>
                <a:ea typeface="微軟正黑體" panose="020B0604030504040204" pitchFamily="34" charset="-120"/>
              </a:rPr>
              <a:t>：聖約翰科技大學、中華科技大學、中華大學、真理大學、醒吾科技大學</a:t>
            </a:r>
            <a:endParaRPr lang="en-US" altLang="zh-TW" sz="1600" dirty="0">
              <a:latin typeface="微軟正黑體" panose="020B0604030504040204" pitchFamily="34" charset="-120"/>
              <a:ea typeface="微軟正黑體" panose="020B0604030504040204" pitchFamily="34" charset="-120"/>
            </a:endParaRPr>
          </a:p>
        </p:txBody>
      </p:sp>
      <p:cxnSp>
        <p:nvCxnSpPr>
          <p:cNvPr id="5" name="直線單箭頭接點 4">
            <a:extLst>
              <a:ext uri="{FF2B5EF4-FFF2-40B4-BE49-F238E27FC236}">
                <a16:creationId xmlns:a16="http://schemas.microsoft.com/office/drawing/2014/main" id="{11A4D0A8-EDFB-4F53-8AAB-79E6CDD42B98}"/>
              </a:ext>
            </a:extLst>
          </p:cNvPr>
          <p:cNvCxnSpPr/>
          <p:nvPr/>
        </p:nvCxnSpPr>
        <p:spPr>
          <a:xfrm flipV="1">
            <a:off x="516835" y="2136913"/>
            <a:ext cx="10137913" cy="159026"/>
          </a:xfrm>
          <a:prstGeom prst="straightConnector1">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0137813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行業趨勢</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a:extLst>
              <a:ext uri="{FF2B5EF4-FFF2-40B4-BE49-F238E27FC236}">
                <a16:creationId xmlns:a16="http://schemas.microsoft.com/office/drawing/2014/main" id="{9DCF8930-1B88-42A8-A292-A32E91C37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70" y="1382532"/>
            <a:ext cx="2619375" cy="1743075"/>
          </a:xfrm>
          <a:prstGeom prst="rect">
            <a:avLst/>
          </a:prstGeom>
        </p:spPr>
      </p:pic>
      <p:pic>
        <p:nvPicPr>
          <p:cNvPr id="11" name="圖片 10">
            <a:extLst>
              <a:ext uri="{FF2B5EF4-FFF2-40B4-BE49-F238E27FC236}">
                <a16:creationId xmlns:a16="http://schemas.microsoft.com/office/drawing/2014/main" id="{808547ED-73FF-4643-B6FF-6399BB4A97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470" y="3790857"/>
            <a:ext cx="6077055" cy="2522197"/>
          </a:xfrm>
          <a:prstGeom prst="rect">
            <a:avLst/>
          </a:prstGeom>
        </p:spPr>
      </p:pic>
      <p:sp>
        <p:nvSpPr>
          <p:cNvPr id="12" name="文字方塊 11">
            <a:extLst>
              <a:ext uri="{FF2B5EF4-FFF2-40B4-BE49-F238E27FC236}">
                <a16:creationId xmlns:a16="http://schemas.microsoft.com/office/drawing/2014/main" id="{B1C4E65E-A5DC-4FB1-8F71-9F6897B39BA5}"/>
              </a:ext>
            </a:extLst>
          </p:cNvPr>
          <p:cNvSpPr txBox="1"/>
          <p:nvPr/>
        </p:nvSpPr>
        <p:spPr>
          <a:xfrm>
            <a:off x="3399182" y="1382532"/>
            <a:ext cx="7126357" cy="523220"/>
          </a:xfrm>
          <a:prstGeom prst="rect">
            <a:avLst/>
          </a:prstGeom>
          <a:noFill/>
        </p:spPr>
        <p:txBody>
          <a:bodyPr wrap="square" rtlCol="0">
            <a:spAutoFit/>
          </a:bodyPr>
          <a:lstStyle/>
          <a:p>
            <a:r>
              <a:rPr lang="zh-TW" altLang="en-US" sz="2800" dirty="0">
                <a:solidFill>
                  <a:srgbClr val="002060"/>
                </a:solidFill>
                <a:latin typeface="微軟正黑體" panose="020B0604030504040204" pitchFamily="34" charset="-120"/>
                <a:ea typeface="微軟正黑體" panose="020B0604030504040204" pitchFamily="34" charset="-120"/>
              </a:rPr>
              <a:t>目前公司並無開發雲端學習系統的打算</a:t>
            </a:r>
            <a:endParaRPr lang="en-US" altLang="zh-TW" sz="2800" dirty="0">
              <a:latin typeface="微軟正黑體" panose="020B0604030504040204" pitchFamily="34" charset="-120"/>
              <a:ea typeface="微軟正黑體" panose="020B0604030504040204" pitchFamily="34" charset="-120"/>
            </a:endParaRPr>
          </a:p>
        </p:txBody>
      </p:sp>
      <p:sp>
        <p:nvSpPr>
          <p:cNvPr id="13" name="文字方塊 12">
            <a:extLst>
              <a:ext uri="{FF2B5EF4-FFF2-40B4-BE49-F238E27FC236}">
                <a16:creationId xmlns:a16="http://schemas.microsoft.com/office/drawing/2014/main" id="{C44F6B67-AE62-41A2-B094-C28E5992C2CF}"/>
              </a:ext>
            </a:extLst>
          </p:cNvPr>
          <p:cNvSpPr txBox="1"/>
          <p:nvPr/>
        </p:nvSpPr>
        <p:spPr>
          <a:xfrm>
            <a:off x="6838121" y="3790857"/>
            <a:ext cx="4777409" cy="1384995"/>
          </a:xfrm>
          <a:prstGeom prst="rect">
            <a:avLst/>
          </a:prstGeom>
          <a:noFill/>
        </p:spPr>
        <p:txBody>
          <a:bodyPr wrap="square" rtlCol="0">
            <a:spAutoFit/>
          </a:bodyPr>
          <a:lstStyle/>
          <a:p>
            <a:r>
              <a:rPr lang="zh-TW" altLang="en-US" sz="2800" dirty="0">
                <a:solidFill>
                  <a:srgbClr val="002060"/>
                </a:solidFill>
                <a:latin typeface="微軟正黑體" panose="020B0604030504040204" pitchFamily="34" charset="-120"/>
                <a:ea typeface="微軟正黑體" panose="020B0604030504040204" pitchFamily="34" charset="-120"/>
              </a:rPr>
              <a:t>作者比較不願意發行電子教科書，也無較好的電子書發行平台</a:t>
            </a:r>
            <a:endParaRPr lang="en-US" altLang="zh-TW"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0526037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2FF34788-90AC-4376-A777-22222F93DEC2}"/>
              </a:ext>
            </a:extLst>
          </p:cNvPr>
          <p:cNvGrpSpPr/>
          <p:nvPr/>
        </p:nvGrpSpPr>
        <p:grpSpPr>
          <a:xfrm>
            <a:off x="3609476" y="131536"/>
            <a:ext cx="4970972" cy="6590110"/>
            <a:chOff x="3609476" y="131536"/>
            <a:chExt cx="4970972" cy="6590110"/>
          </a:xfrm>
        </p:grpSpPr>
        <p:grpSp>
          <p:nvGrpSpPr>
            <p:cNvPr id="8" name="组合 7">
              <a:extLst>
                <a:ext uri="{FF2B5EF4-FFF2-40B4-BE49-F238E27FC236}">
                  <a16:creationId xmlns:a16="http://schemas.microsoft.com/office/drawing/2014/main" id="{F270D4C7-2679-46E4-B2FF-12C3CD9D1926}"/>
                </a:ext>
              </a:extLst>
            </p:cNvPr>
            <p:cNvGrpSpPr/>
            <p:nvPr/>
          </p:nvGrpSpPr>
          <p:grpSpPr>
            <a:xfrm>
              <a:off x="4137378" y="2825045"/>
              <a:ext cx="3917245" cy="1207911"/>
              <a:chOff x="4357510" y="2235200"/>
              <a:chExt cx="3917245" cy="1207911"/>
            </a:xfrm>
          </p:grpSpPr>
          <p:sp>
            <p:nvSpPr>
              <p:cNvPr id="6" name="平行四边形 5">
                <a:extLst>
                  <a:ext uri="{FF2B5EF4-FFF2-40B4-BE49-F238E27FC236}">
                    <a16:creationId xmlns:a16="http://schemas.microsoft.com/office/drawing/2014/main" id="{A3265831-C840-4D95-BA8A-AD16F0D1007B}"/>
                  </a:ext>
                </a:extLst>
              </p:cNvPr>
              <p:cNvSpPr/>
              <p:nvPr/>
            </p:nvSpPr>
            <p:spPr>
              <a:xfrm>
                <a:off x="4357510" y="2235200"/>
                <a:ext cx="3917245" cy="1207911"/>
              </a:xfrm>
              <a:prstGeom prst="parallelogram">
                <a:avLst/>
              </a:prstGeom>
              <a:solidFill>
                <a:srgbClr val="4B7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sp>
            <p:nvSpPr>
              <p:cNvPr id="7" name="文本框 6">
                <a:extLst>
                  <a:ext uri="{FF2B5EF4-FFF2-40B4-BE49-F238E27FC236}">
                    <a16:creationId xmlns:a16="http://schemas.microsoft.com/office/drawing/2014/main" id="{CBE8A91D-F49C-4D71-8472-E2AD3E6765F0}"/>
                  </a:ext>
                </a:extLst>
              </p:cNvPr>
              <p:cNvSpPr txBox="1"/>
              <p:nvPr/>
            </p:nvSpPr>
            <p:spPr>
              <a:xfrm>
                <a:off x="4526843" y="2411357"/>
                <a:ext cx="3578578" cy="923330"/>
              </a:xfrm>
              <a:prstGeom prst="rect">
                <a:avLst/>
              </a:prstGeom>
              <a:noFill/>
            </p:spPr>
            <p:txBody>
              <a:bodyPr wrap="square" rtlCol="0">
                <a:spAutoFit/>
              </a:bodyPr>
              <a:lstStyle/>
              <a:p>
                <a:pPr algn="ctr"/>
                <a:r>
                  <a:rPr lang="zh-TW" altLang="en-US" sz="5400" dirty="0">
                    <a:solidFill>
                      <a:srgbClr val="EEF2F4"/>
                    </a:solidFill>
                    <a:latin typeface="印品黑体" panose="00000500000000000000" pitchFamily="2" charset="-122"/>
                    <a:ea typeface="印品黑体" panose="00000500000000000000" pitchFamily="2" charset="-122"/>
                  </a:rPr>
                  <a:t>總結</a:t>
                </a:r>
                <a:endParaRPr lang="zh-CN" altLang="en-US" sz="5400" dirty="0">
                  <a:solidFill>
                    <a:srgbClr val="EEF2F4"/>
                  </a:solidFill>
                  <a:latin typeface="印品黑体" panose="00000500000000000000" pitchFamily="2" charset="-122"/>
                  <a:ea typeface="印品黑体" panose="00000500000000000000" pitchFamily="2" charset="-122"/>
                </a:endParaRPr>
              </a:p>
            </p:txBody>
          </p:sp>
        </p:grpSp>
        <p:cxnSp>
          <p:nvCxnSpPr>
            <p:cNvPr id="16" name="直接连接符 15">
              <a:extLst>
                <a:ext uri="{FF2B5EF4-FFF2-40B4-BE49-F238E27FC236}">
                  <a16:creationId xmlns:a16="http://schemas.microsoft.com/office/drawing/2014/main" id="{0AB0AE53-626C-4145-9A8C-1FD3E322E8D3}"/>
                </a:ext>
              </a:extLst>
            </p:cNvPr>
            <p:cNvCxnSpPr>
              <a:cxnSpLocks/>
            </p:cNvCxnSpPr>
            <p:nvPr/>
          </p:nvCxnSpPr>
          <p:spPr>
            <a:xfrm flipH="1">
              <a:off x="3609476" y="2935713"/>
              <a:ext cx="946483" cy="3785933"/>
            </a:xfrm>
            <a:prstGeom prst="line">
              <a:avLst/>
            </a:prstGeom>
            <a:ln w="38100">
              <a:solidFill>
                <a:srgbClr val="DDE4E8"/>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7A97F1C-3BAB-4715-A625-04B6E852747A}"/>
                </a:ext>
              </a:extLst>
            </p:cNvPr>
            <p:cNvCxnSpPr>
              <a:cxnSpLocks/>
            </p:cNvCxnSpPr>
            <p:nvPr/>
          </p:nvCxnSpPr>
          <p:spPr>
            <a:xfrm flipH="1">
              <a:off x="7633965" y="131536"/>
              <a:ext cx="946483" cy="3785933"/>
            </a:xfrm>
            <a:prstGeom prst="line">
              <a:avLst/>
            </a:prstGeom>
            <a:ln w="38100">
              <a:solidFill>
                <a:srgbClr val="DDE4E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12542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總結</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C44F6B67-AE62-41A2-B094-C28E5992C2CF}"/>
              </a:ext>
            </a:extLst>
          </p:cNvPr>
          <p:cNvSpPr txBox="1"/>
          <p:nvPr/>
        </p:nvSpPr>
        <p:spPr>
          <a:xfrm>
            <a:off x="1023729" y="1586126"/>
            <a:ext cx="9959009" cy="3970318"/>
          </a:xfrm>
          <a:prstGeom prst="rect">
            <a:avLst/>
          </a:prstGeom>
          <a:noFill/>
        </p:spPr>
        <p:txBody>
          <a:bodyPr wrap="square" rtlCol="0">
            <a:spAutoFit/>
          </a:bodyPr>
          <a:lstStyle/>
          <a:p>
            <a:r>
              <a:rPr lang="zh-TW" altLang="en-US" sz="2800" dirty="0">
                <a:solidFill>
                  <a:srgbClr val="002060"/>
                </a:solidFill>
                <a:latin typeface="微軟正黑體" panose="020B0604030504040204" pitchFamily="34" charset="-120"/>
                <a:ea typeface="微軟正黑體" panose="020B0604030504040204" pitchFamily="34" charset="-120"/>
              </a:rPr>
              <a:t>一、觀察相近的對手公司有甚麼應對的措施（三Ｏ、龍Ｏ）</a:t>
            </a:r>
            <a:endParaRPr lang="en-US" altLang="zh-TW" sz="2800" dirty="0">
              <a:solidFill>
                <a:srgbClr val="002060"/>
              </a:solidFill>
              <a:latin typeface="微軟正黑體" panose="020B0604030504040204" pitchFamily="34" charset="-120"/>
              <a:ea typeface="微軟正黑體" panose="020B0604030504040204" pitchFamily="34" charset="-120"/>
            </a:endParaRPr>
          </a:p>
          <a:p>
            <a:endParaRPr lang="en-US" altLang="zh-TW" sz="2800" dirty="0">
              <a:solidFill>
                <a:srgbClr val="002060"/>
              </a:solidFill>
              <a:latin typeface="微軟正黑體" panose="020B0604030504040204" pitchFamily="34" charset="-120"/>
              <a:ea typeface="微軟正黑體" panose="020B0604030504040204" pitchFamily="34" charset="-120"/>
            </a:endParaRPr>
          </a:p>
          <a:p>
            <a:r>
              <a:rPr lang="zh-TW" altLang="en-US" sz="2800" dirty="0">
                <a:solidFill>
                  <a:srgbClr val="002060"/>
                </a:solidFill>
                <a:latin typeface="微軟正黑體" panose="020B0604030504040204" pitchFamily="34" charset="-120"/>
                <a:ea typeface="微軟正黑體" panose="020B0604030504040204" pitchFamily="34" charset="-120"/>
              </a:rPr>
              <a:t>二、觀察前段私校有沒有祭出甚麼策略來招生，並判斷公司能不能從中提供教材獲取商機</a:t>
            </a:r>
            <a:endParaRPr lang="en-US" altLang="zh-TW" sz="2800" dirty="0">
              <a:solidFill>
                <a:srgbClr val="002060"/>
              </a:solidFill>
              <a:latin typeface="微軟正黑體" panose="020B0604030504040204" pitchFamily="34" charset="-120"/>
              <a:ea typeface="微軟正黑體" panose="020B0604030504040204" pitchFamily="34" charset="-120"/>
            </a:endParaRPr>
          </a:p>
          <a:p>
            <a:endParaRPr lang="en-US" altLang="zh-TW" sz="2800" dirty="0">
              <a:solidFill>
                <a:srgbClr val="002060"/>
              </a:solidFill>
              <a:latin typeface="微軟正黑體" panose="020B0604030504040204" pitchFamily="34" charset="-120"/>
              <a:ea typeface="微軟正黑體" panose="020B0604030504040204" pitchFamily="34" charset="-120"/>
            </a:endParaRPr>
          </a:p>
          <a:p>
            <a:r>
              <a:rPr lang="zh-TW" altLang="en-US" sz="2800" dirty="0">
                <a:solidFill>
                  <a:srgbClr val="002060"/>
                </a:solidFill>
                <a:latin typeface="微軟正黑體" panose="020B0604030504040204" pitchFamily="34" charset="-120"/>
                <a:ea typeface="微軟正黑體" panose="020B0604030504040204" pitchFamily="34" charset="-120"/>
              </a:rPr>
              <a:t>三、針對目前北二區不同註冊率程度之學校實施不同的管理、行銷策略</a:t>
            </a:r>
            <a:endParaRPr lang="en-US" altLang="zh-TW" sz="2800" dirty="0">
              <a:solidFill>
                <a:srgbClr val="002060"/>
              </a:solidFill>
              <a:latin typeface="微軟正黑體" panose="020B0604030504040204" pitchFamily="34" charset="-120"/>
              <a:ea typeface="微軟正黑體" panose="020B0604030504040204" pitchFamily="34" charset="-120"/>
            </a:endParaRPr>
          </a:p>
          <a:p>
            <a:endParaRPr lang="en-US" altLang="zh-TW" sz="2800" dirty="0">
              <a:solidFill>
                <a:srgbClr val="002060"/>
              </a:solidFill>
              <a:latin typeface="微軟正黑體" panose="020B0604030504040204" pitchFamily="34" charset="-120"/>
              <a:ea typeface="微軟正黑體" panose="020B0604030504040204" pitchFamily="34" charset="-120"/>
            </a:endParaRPr>
          </a:p>
          <a:p>
            <a:endParaRPr lang="en-US" altLang="zh-TW" sz="2800" dirty="0">
              <a:solidFill>
                <a:srgbClr val="00206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6980431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2FF34788-90AC-4376-A777-22222F93DEC2}"/>
              </a:ext>
            </a:extLst>
          </p:cNvPr>
          <p:cNvGrpSpPr/>
          <p:nvPr/>
        </p:nvGrpSpPr>
        <p:grpSpPr>
          <a:xfrm>
            <a:off x="3609476" y="131536"/>
            <a:ext cx="4970972" cy="6590110"/>
            <a:chOff x="3609476" y="131536"/>
            <a:chExt cx="4970972" cy="6590110"/>
          </a:xfrm>
        </p:grpSpPr>
        <p:grpSp>
          <p:nvGrpSpPr>
            <p:cNvPr id="8" name="组合 7">
              <a:extLst>
                <a:ext uri="{FF2B5EF4-FFF2-40B4-BE49-F238E27FC236}">
                  <a16:creationId xmlns:a16="http://schemas.microsoft.com/office/drawing/2014/main" id="{F270D4C7-2679-46E4-B2FF-12C3CD9D1926}"/>
                </a:ext>
              </a:extLst>
            </p:cNvPr>
            <p:cNvGrpSpPr/>
            <p:nvPr/>
          </p:nvGrpSpPr>
          <p:grpSpPr>
            <a:xfrm>
              <a:off x="4137378" y="2825045"/>
              <a:ext cx="3917245" cy="1207911"/>
              <a:chOff x="4357510" y="2235200"/>
              <a:chExt cx="3917245" cy="1207911"/>
            </a:xfrm>
          </p:grpSpPr>
          <p:sp>
            <p:nvSpPr>
              <p:cNvPr id="6" name="平行四边形 5">
                <a:extLst>
                  <a:ext uri="{FF2B5EF4-FFF2-40B4-BE49-F238E27FC236}">
                    <a16:creationId xmlns:a16="http://schemas.microsoft.com/office/drawing/2014/main" id="{A3265831-C840-4D95-BA8A-AD16F0D1007B}"/>
                  </a:ext>
                </a:extLst>
              </p:cNvPr>
              <p:cNvSpPr/>
              <p:nvPr/>
            </p:nvSpPr>
            <p:spPr>
              <a:xfrm>
                <a:off x="4357510" y="2235200"/>
                <a:ext cx="3917245" cy="1207911"/>
              </a:xfrm>
              <a:prstGeom prst="parallelogram">
                <a:avLst/>
              </a:prstGeom>
              <a:solidFill>
                <a:srgbClr val="4B7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sp>
            <p:nvSpPr>
              <p:cNvPr id="7" name="文本框 6">
                <a:extLst>
                  <a:ext uri="{FF2B5EF4-FFF2-40B4-BE49-F238E27FC236}">
                    <a16:creationId xmlns:a16="http://schemas.microsoft.com/office/drawing/2014/main" id="{CBE8A91D-F49C-4D71-8472-E2AD3E6765F0}"/>
                  </a:ext>
                </a:extLst>
              </p:cNvPr>
              <p:cNvSpPr txBox="1"/>
              <p:nvPr/>
            </p:nvSpPr>
            <p:spPr>
              <a:xfrm>
                <a:off x="4526843" y="2411357"/>
                <a:ext cx="3578578" cy="923330"/>
              </a:xfrm>
              <a:prstGeom prst="rect">
                <a:avLst/>
              </a:prstGeom>
              <a:noFill/>
            </p:spPr>
            <p:txBody>
              <a:bodyPr wrap="square" rtlCol="0">
                <a:spAutoFit/>
              </a:bodyPr>
              <a:lstStyle/>
              <a:p>
                <a:pPr algn="ctr"/>
                <a:r>
                  <a:rPr lang="zh-TW" altLang="en-US" sz="5400" dirty="0">
                    <a:solidFill>
                      <a:srgbClr val="EEF2F4"/>
                    </a:solidFill>
                    <a:latin typeface="印品黑体" panose="00000500000000000000" pitchFamily="2" charset="-122"/>
                    <a:ea typeface="印品黑体" panose="00000500000000000000" pitchFamily="2" charset="-122"/>
                  </a:rPr>
                  <a:t>專案檢討</a:t>
                </a:r>
                <a:endParaRPr lang="zh-CN" altLang="en-US" sz="5400" dirty="0">
                  <a:solidFill>
                    <a:srgbClr val="EEF2F4"/>
                  </a:solidFill>
                  <a:latin typeface="印品黑体" panose="00000500000000000000" pitchFamily="2" charset="-122"/>
                  <a:ea typeface="印品黑体" panose="00000500000000000000" pitchFamily="2" charset="-122"/>
                </a:endParaRPr>
              </a:p>
            </p:txBody>
          </p:sp>
        </p:grpSp>
        <p:cxnSp>
          <p:nvCxnSpPr>
            <p:cNvPr id="16" name="直接连接符 15">
              <a:extLst>
                <a:ext uri="{FF2B5EF4-FFF2-40B4-BE49-F238E27FC236}">
                  <a16:creationId xmlns:a16="http://schemas.microsoft.com/office/drawing/2014/main" id="{0AB0AE53-626C-4145-9A8C-1FD3E322E8D3}"/>
                </a:ext>
              </a:extLst>
            </p:cNvPr>
            <p:cNvCxnSpPr>
              <a:cxnSpLocks/>
            </p:cNvCxnSpPr>
            <p:nvPr/>
          </p:nvCxnSpPr>
          <p:spPr>
            <a:xfrm flipH="1">
              <a:off x="3609476" y="2935713"/>
              <a:ext cx="946483" cy="3785933"/>
            </a:xfrm>
            <a:prstGeom prst="line">
              <a:avLst/>
            </a:prstGeom>
            <a:ln w="38100">
              <a:solidFill>
                <a:srgbClr val="DDE4E8"/>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7A97F1C-3BAB-4715-A625-04B6E852747A}"/>
                </a:ext>
              </a:extLst>
            </p:cNvPr>
            <p:cNvCxnSpPr>
              <a:cxnSpLocks/>
            </p:cNvCxnSpPr>
            <p:nvPr/>
          </p:nvCxnSpPr>
          <p:spPr>
            <a:xfrm flipH="1">
              <a:off x="7633965" y="131536"/>
              <a:ext cx="946483" cy="3785933"/>
            </a:xfrm>
            <a:prstGeom prst="line">
              <a:avLst/>
            </a:prstGeom>
            <a:ln w="38100">
              <a:solidFill>
                <a:srgbClr val="DDE4E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074361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專案檢討</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C44F6B67-AE62-41A2-B094-C28E5992C2CF}"/>
              </a:ext>
            </a:extLst>
          </p:cNvPr>
          <p:cNvSpPr txBox="1"/>
          <p:nvPr/>
        </p:nvSpPr>
        <p:spPr>
          <a:xfrm>
            <a:off x="1023729" y="1586126"/>
            <a:ext cx="9959009" cy="3539430"/>
          </a:xfrm>
          <a:prstGeom prst="rect">
            <a:avLst/>
          </a:prstGeom>
          <a:noFill/>
        </p:spPr>
        <p:txBody>
          <a:bodyPr wrap="square" rtlCol="0">
            <a:spAutoFit/>
          </a:bodyPr>
          <a:lstStyle/>
          <a:p>
            <a:r>
              <a:rPr lang="zh-TW" altLang="en-US" sz="2800" dirty="0">
                <a:solidFill>
                  <a:srgbClr val="002060"/>
                </a:solidFill>
                <a:latin typeface="微軟正黑體" panose="020B0604030504040204" pitchFamily="34" charset="-120"/>
                <a:ea typeface="微軟正黑體" panose="020B0604030504040204" pitchFamily="34" charset="-120"/>
              </a:rPr>
              <a:t>一、分析結果呈現上都是用折線圖我認為有點單調</a:t>
            </a:r>
            <a:endParaRPr lang="en-US" altLang="zh-TW" sz="2800" dirty="0">
              <a:solidFill>
                <a:srgbClr val="002060"/>
              </a:solidFill>
              <a:latin typeface="微軟正黑體" panose="020B0604030504040204" pitchFamily="34" charset="-120"/>
              <a:ea typeface="微軟正黑體" panose="020B0604030504040204" pitchFamily="34" charset="-120"/>
            </a:endParaRPr>
          </a:p>
          <a:p>
            <a:endParaRPr lang="en-US" altLang="zh-TW" sz="2800" dirty="0">
              <a:solidFill>
                <a:srgbClr val="002060"/>
              </a:solidFill>
              <a:latin typeface="微軟正黑體" panose="020B0604030504040204" pitchFamily="34" charset="-120"/>
              <a:ea typeface="微軟正黑體" panose="020B0604030504040204" pitchFamily="34" charset="-120"/>
            </a:endParaRPr>
          </a:p>
          <a:p>
            <a:r>
              <a:rPr lang="zh-TW" altLang="en-US" sz="2800" dirty="0">
                <a:solidFill>
                  <a:srgbClr val="002060"/>
                </a:solidFill>
                <a:latin typeface="微軟正黑體" panose="020B0604030504040204" pitchFamily="34" charset="-120"/>
                <a:ea typeface="微軟正黑體" panose="020B0604030504040204" pitchFamily="34" charset="-120"/>
              </a:rPr>
              <a:t>二、在學校註冊率的分析上應該可以再多一份是科系註冊率的群組分析，比較能給公司實際應該去準備哪類型教材的建議</a:t>
            </a:r>
            <a:endParaRPr lang="en-US" altLang="zh-TW" sz="2800" dirty="0">
              <a:solidFill>
                <a:srgbClr val="002060"/>
              </a:solidFill>
              <a:latin typeface="微軟正黑體" panose="020B0604030504040204" pitchFamily="34" charset="-120"/>
              <a:ea typeface="微軟正黑體" panose="020B0604030504040204" pitchFamily="34" charset="-120"/>
            </a:endParaRPr>
          </a:p>
          <a:p>
            <a:endParaRPr lang="en-US" altLang="zh-TW" sz="2800" dirty="0">
              <a:solidFill>
                <a:srgbClr val="002060"/>
              </a:solidFill>
              <a:latin typeface="微軟正黑體" panose="020B0604030504040204" pitchFamily="34" charset="-120"/>
              <a:ea typeface="微軟正黑體" panose="020B0604030504040204" pitchFamily="34" charset="-120"/>
            </a:endParaRPr>
          </a:p>
          <a:p>
            <a:r>
              <a:rPr lang="zh-TW" altLang="en-US" sz="2800" dirty="0">
                <a:solidFill>
                  <a:srgbClr val="002060"/>
                </a:solidFill>
                <a:latin typeface="微軟正黑體" panose="020B0604030504040204" pitchFamily="34" charset="-120"/>
                <a:ea typeface="微軟正黑體" panose="020B0604030504040204" pitchFamily="34" charset="-120"/>
              </a:rPr>
              <a:t>三、後面有點偏離一開始的問題（會不會被開除），應該多針對父親個人對於公司的貢獻進行分析</a:t>
            </a:r>
            <a:endParaRPr lang="en-US" altLang="zh-TW" sz="2800" dirty="0">
              <a:solidFill>
                <a:srgbClr val="002060"/>
              </a:solidFill>
              <a:latin typeface="微軟正黑體" panose="020B0604030504040204" pitchFamily="34" charset="-120"/>
              <a:ea typeface="微軟正黑體" panose="020B0604030504040204" pitchFamily="34" charset="-120"/>
            </a:endParaRPr>
          </a:p>
          <a:p>
            <a:endParaRPr lang="en-US" altLang="zh-TW" sz="2800" dirty="0">
              <a:solidFill>
                <a:srgbClr val="00206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3212609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參考文獻與連結</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C44F6B67-AE62-41A2-B094-C28E5992C2CF}"/>
              </a:ext>
            </a:extLst>
          </p:cNvPr>
          <p:cNvSpPr txBox="1"/>
          <p:nvPr/>
        </p:nvSpPr>
        <p:spPr>
          <a:xfrm>
            <a:off x="1023729" y="1586126"/>
            <a:ext cx="10595114" cy="3785652"/>
          </a:xfrm>
          <a:prstGeom prst="rect">
            <a:avLst/>
          </a:prstGeom>
          <a:noFill/>
        </p:spPr>
        <p:txBody>
          <a:bodyPr wrap="square" rtlCol="0">
            <a:spAutoFit/>
          </a:bodyPr>
          <a:lstStyle/>
          <a:p>
            <a:r>
              <a:rPr lang="en-US" altLang="zh-TW" sz="2400" dirty="0" err="1">
                <a:solidFill>
                  <a:srgbClr val="002060"/>
                </a:solidFill>
                <a:latin typeface="微軟正黑體" panose="020B0604030504040204" pitchFamily="34" charset="-120"/>
                <a:ea typeface="微軟正黑體" panose="020B0604030504040204" pitchFamily="34" charset="-120"/>
              </a:rPr>
              <a:t>Github</a:t>
            </a:r>
            <a:r>
              <a:rPr lang="zh-TW" altLang="en-US" sz="2400" dirty="0">
                <a:solidFill>
                  <a:srgbClr val="002060"/>
                </a:solidFill>
                <a:latin typeface="微軟正黑體" panose="020B0604030504040204" pitchFamily="34" charset="-120"/>
                <a:ea typeface="微軟正黑體" panose="020B0604030504040204" pitchFamily="34" charset="-120"/>
              </a:rPr>
              <a:t>連結：</a:t>
            </a:r>
            <a:r>
              <a:rPr lang="en-US" altLang="zh-TW" sz="2400" dirty="0">
                <a:solidFill>
                  <a:srgbClr val="002060"/>
                </a:solidFill>
                <a:latin typeface="微軟正黑體" panose="020B0604030504040204" pitchFamily="34" charset="-120"/>
                <a:ea typeface="微軟正黑體" panose="020B0604030504040204" pitchFamily="34" charset="-120"/>
              </a:rPr>
              <a:t> https://github.com/aes6669ray/Tableau-North-Second-District-business-analysis</a:t>
            </a:r>
          </a:p>
          <a:p>
            <a:endParaRPr lang="en-US" altLang="zh-TW" sz="2400" dirty="0">
              <a:solidFill>
                <a:srgbClr val="002060"/>
              </a:solidFill>
              <a:latin typeface="微軟正黑體" panose="020B0604030504040204" pitchFamily="34" charset="-120"/>
              <a:ea typeface="微軟正黑體" panose="020B0604030504040204" pitchFamily="34" charset="-120"/>
            </a:endParaRPr>
          </a:p>
          <a:p>
            <a:r>
              <a:rPr lang="en-US" altLang="zh-TW" sz="2400" dirty="0">
                <a:solidFill>
                  <a:srgbClr val="002060"/>
                </a:solidFill>
                <a:latin typeface="微軟正黑體" panose="020B0604030504040204" pitchFamily="34" charset="-120"/>
                <a:ea typeface="微軟正黑體" panose="020B0604030504040204" pitchFamily="34" charset="-120"/>
              </a:rPr>
              <a:t>Tableau</a:t>
            </a:r>
            <a:r>
              <a:rPr lang="zh-TW" altLang="en-US" sz="2400" dirty="0">
                <a:solidFill>
                  <a:srgbClr val="002060"/>
                </a:solidFill>
                <a:latin typeface="微軟正黑體" panose="020B0604030504040204" pitchFamily="34" charset="-120"/>
                <a:ea typeface="微軟正黑體" panose="020B0604030504040204" pitchFamily="34" charset="-120"/>
              </a:rPr>
              <a:t>連結：</a:t>
            </a:r>
            <a:r>
              <a:rPr lang="en-US" altLang="zh-TW" sz="2400" dirty="0">
                <a:solidFill>
                  <a:srgbClr val="002060"/>
                </a:solidFill>
                <a:latin typeface="微軟正黑體" panose="020B0604030504040204" pitchFamily="34" charset="-120"/>
                <a:ea typeface="微軟正黑體" panose="020B0604030504040204" pitchFamily="34" charset="-120"/>
                <a:hlinkClick r:id="rId3"/>
              </a:rPr>
              <a:t>https://public.tableau.com/app/profile/.20456506</a:t>
            </a:r>
            <a:endParaRPr lang="en-US" altLang="zh-TW" sz="2400" dirty="0">
              <a:solidFill>
                <a:srgbClr val="002060"/>
              </a:solidFill>
              <a:latin typeface="微軟正黑體" panose="020B0604030504040204" pitchFamily="34" charset="-120"/>
              <a:ea typeface="微軟正黑體" panose="020B0604030504040204" pitchFamily="34" charset="-120"/>
            </a:endParaRPr>
          </a:p>
          <a:p>
            <a:endParaRPr lang="en-US" altLang="zh-TW" sz="2400" dirty="0">
              <a:solidFill>
                <a:srgbClr val="002060"/>
              </a:solidFill>
              <a:latin typeface="微軟正黑體" panose="020B0604030504040204" pitchFamily="34" charset="-120"/>
              <a:ea typeface="微軟正黑體" panose="020B0604030504040204" pitchFamily="34" charset="-120"/>
            </a:endParaRPr>
          </a:p>
          <a:p>
            <a:r>
              <a:rPr lang="zh-TW" altLang="en-US" sz="2400" dirty="0">
                <a:solidFill>
                  <a:srgbClr val="002060"/>
                </a:solidFill>
                <a:latin typeface="微軟正黑體" panose="020B0604030504040204" pitchFamily="34" charset="-120"/>
                <a:ea typeface="微軟正黑體" panose="020B0604030504040204" pitchFamily="34" charset="-120"/>
              </a:rPr>
              <a:t>參考資料：</a:t>
            </a:r>
            <a:endParaRPr lang="en-US" altLang="zh-TW" sz="2400" dirty="0">
              <a:solidFill>
                <a:srgbClr val="002060"/>
              </a:solidFill>
              <a:latin typeface="微軟正黑體" panose="020B0604030504040204" pitchFamily="34" charset="-120"/>
              <a:ea typeface="微軟正黑體" panose="020B0604030504040204" pitchFamily="34" charset="-120"/>
            </a:endParaRPr>
          </a:p>
          <a:p>
            <a:r>
              <a:rPr lang="zh-TW" altLang="en-US" sz="2400" dirty="0">
                <a:solidFill>
                  <a:srgbClr val="002060"/>
                </a:solidFill>
                <a:latin typeface="微軟正黑體" panose="020B0604030504040204" pitchFamily="34" charset="-120"/>
                <a:ea typeface="微軟正黑體" panose="020B0604030504040204" pitchFamily="34" charset="-120"/>
              </a:rPr>
              <a:t>台灣公司網</a:t>
            </a:r>
            <a:endParaRPr lang="en-US" altLang="zh-TW" sz="2400" dirty="0">
              <a:solidFill>
                <a:srgbClr val="002060"/>
              </a:solidFill>
              <a:latin typeface="微軟正黑體" panose="020B0604030504040204" pitchFamily="34" charset="-120"/>
              <a:ea typeface="微軟正黑體" panose="020B0604030504040204" pitchFamily="34" charset="-120"/>
            </a:endParaRPr>
          </a:p>
          <a:p>
            <a:r>
              <a:rPr lang="zh-TW" altLang="en-US" sz="2400" dirty="0">
                <a:solidFill>
                  <a:srgbClr val="002060"/>
                </a:solidFill>
                <a:latin typeface="微軟正黑體" panose="020B0604030504040204" pitchFamily="34" charset="-120"/>
                <a:ea typeface="微軟正黑體" panose="020B0604030504040204" pitchFamily="34" charset="-120"/>
              </a:rPr>
              <a:t>台灣標案網</a:t>
            </a:r>
            <a:endParaRPr lang="en-US" altLang="zh-TW" sz="2400" dirty="0">
              <a:solidFill>
                <a:srgbClr val="002060"/>
              </a:solidFill>
              <a:latin typeface="微軟正黑體" panose="020B0604030504040204" pitchFamily="34" charset="-120"/>
              <a:ea typeface="微軟正黑體" panose="020B0604030504040204" pitchFamily="34" charset="-120"/>
            </a:endParaRPr>
          </a:p>
          <a:p>
            <a:r>
              <a:rPr lang="zh-TW" altLang="en-US" sz="2400" dirty="0">
                <a:solidFill>
                  <a:srgbClr val="002060"/>
                </a:solidFill>
                <a:latin typeface="微軟正黑體" panose="020B0604030504040204" pitchFamily="34" charset="-120"/>
                <a:ea typeface="微軟正黑體" panose="020B0604030504040204" pitchFamily="34" charset="-120"/>
              </a:rPr>
              <a:t>大專院校校務資訊公開平台</a:t>
            </a:r>
            <a:endParaRPr lang="en-US" altLang="zh-TW" sz="2400" dirty="0">
              <a:solidFill>
                <a:srgbClr val="002060"/>
              </a:solidFill>
              <a:latin typeface="微軟正黑體" panose="020B0604030504040204" pitchFamily="34" charset="-120"/>
              <a:ea typeface="微軟正黑體" panose="020B0604030504040204" pitchFamily="34" charset="-120"/>
            </a:endParaRPr>
          </a:p>
          <a:p>
            <a:endParaRPr lang="en-US" altLang="zh-TW" sz="2400" dirty="0">
              <a:solidFill>
                <a:srgbClr val="00206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2733168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DEF4263D-88AF-41AF-A657-CC98E4D67DF2}"/>
              </a:ext>
            </a:extLst>
          </p:cNvPr>
          <p:cNvGrpSpPr/>
          <p:nvPr/>
        </p:nvGrpSpPr>
        <p:grpSpPr>
          <a:xfrm>
            <a:off x="4888089" y="2912092"/>
            <a:ext cx="7922708" cy="1240598"/>
            <a:chOff x="4888089" y="2889956"/>
            <a:chExt cx="7922708" cy="1240598"/>
          </a:xfrm>
        </p:grpSpPr>
        <p:sp>
          <p:nvSpPr>
            <p:cNvPr id="14" name="矩形 13">
              <a:extLst>
                <a:ext uri="{FF2B5EF4-FFF2-40B4-BE49-F238E27FC236}">
                  <a16:creationId xmlns:a16="http://schemas.microsoft.com/office/drawing/2014/main" id="{CE5F3623-4572-4BB6-B0D2-120B0E482FE8}"/>
                </a:ext>
              </a:extLst>
            </p:cNvPr>
            <p:cNvSpPr/>
            <p:nvPr/>
          </p:nvSpPr>
          <p:spPr>
            <a:xfrm>
              <a:off x="4888089" y="2889956"/>
              <a:ext cx="7303911" cy="1240598"/>
            </a:xfrm>
            <a:custGeom>
              <a:avLst/>
              <a:gdLst>
                <a:gd name="connsiteX0" fmla="*/ 0 w 6716889"/>
                <a:gd name="connsiteY0" fmla="*/ 0 h 1557866"/>
                <a:gd name="connsiteX1" fmla="*/ 6716889 w 6716889"/>
                <a:gd name="connsiteY1" fmla="*/ 0 h 1557866"/>
                <a:gd name="connsiteX2" fmla="*/ 6716889 w 6716889"/>
                <a:gd name="connsiteY2" fmla="*/ 1557866 h 1557866"/>
                <a:gd name="connsiteX3" fmla="*/ 0 w 6716889"/>
                <a:gd name="connsiteY3" fmla="*/ 1557866 h 1557866"/>
                <a:gd name="connsiteX4" fmla="*/ 0 w 6716889"/>
                <a:gd name="connsiteY4" fmla="*/ 0 h 1557866"/>
                <a:gd name="connsiteX0" fmla="*/ 790222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790222 w 6716889"/>
                <a:gd name="connsiteY4" fmla="*/ 11288 h 1557866"/>
                <a:gd name="connsiteX0" fmla="*/ 925689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925689 w 6716889"/>
                <a:gd name="connsiteY4" fmla="*/ 11288 h 1557866"/>
                <a:gd name="connsiteX0" fmla="*/ 790222 w 6716889"/>
                <a:gd name="connsiteY0" fmla="*/ 11288 h 1557866"/>
                <a:gd name="connsiteX1" fmla="*/ 6716889 w 6716889"/>
                <a:gd name="connsiteY1" fmla="*/ 0 h 1557866"/>
                <a:gd name="connsiteX2" fmla="*/ 6716889 w 6716889"/>
                <a:gd name="connsiteY2" fmla="*/ 1557866 h 1557866"/>
                <a:gd name="connsiteX3" fmla="*/ 0 w 6716889"/>
                <a:gd name="connsiteY3" fmla="*/ 1557866 h 1557866"/>
                <a:gd name="connsiteX4" fmla="*/ 790222 w 6716889"/>
                <a:gd name="connsiteY4" fmla="*/ 11288 h 1557866"/>
                <a:gd name="connsiteX0" fmla="*/ 711200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711200 w 6716889"/>
                <a:gd name="connsiteY4" fmla="*/ 22577 h 1557866"/>
                <a:gd name="connsiteX0" fmla="*/ 575734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575734 w 6716889"/>
                <a:gd name="connsiteY4" fmla="*/ 22577 h 1557866"/>
                <a:gd name="connsiteX0" fmla="*/ 541867 w 6716889"/>
                <a:gd name="connsiteY0" fmla="*/ 22577 h 1557866"/>
                <a:gd name="connsiteX1" fmla="*/ 6716889 w 6716889"/>
                <a:gd name="connsiteY1" fmla="*/ 0 h 1557866"/>
                <a:gd name="connsiteX2" fmla="*/ 6716889 w 6716889"/>
                <a:gd name="connsiteY2" fmla="*/ 1557866 h 1557866"/>
                <a:gd name="connsiteX3" fmla="*/ 0 w 6716889"/>
                <a:gd name="connsiteY3" fmla="*/ 1557866 h 1557866"/>
                <a:gd name="connsiteX4" fmla="*/ 541867 w 6716889"/>
                <a:gd name="connsiteY4" fmla="*/ 22577 h 1557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6889" h="1557866">
                  <a:moveTo>
                    <a:pt x="541867" y="22577"/>
                  </a:moveTo>
                  <a:lnTo>
                    <a:pt x="6716889" y="0"/>
                  </a:lnTo>
                  <a:lnTo>
                    <a:pt x="6716889" y="1557866"/>
                  </a:lnTo>
                  <a:lnTo>
                    <a:pt x="0" y="1557866"/>
                  </a:lnTo>
                  <a:lnTo>
                    <a:pt x="541867" y="22577"/>
                  </a:lnTo>
                  <a:close/>
                </a:path>
              </a:pathLst>
            </a:custGeom>
            <a:solidFill>
              <a:srgbClr val="4B7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endParaRPr>
            </a:p>
          </p:txBody>
        </p:sp>
        <p:sp>
          <p:nvSpPr>
            <p:cNvPr id="15" name="文本框 14">
              <a:extLst>
                <a:ext uri="{FF2B5EF4-FFF2-40B4-BE49-F238E27FC236}">
                  <a16:creationId xmlns:a16="http://schemas.microsoft.com/office/drawing/2014/main" id="{107A7D9E-75AD-4D75-8E8A-F9CC8C99A15E}"/>
                </a:ext>
              </a:extLst>
            </p:cNvPr>
            <p:cNvSpPr txBox="1"/>
            <p:nvPr/>
          </p:nvSpPr>
          <p:spPr>
            <a:xfrm>
              <a:off x="5418666" y="3059879"/>
              <a:ext cx="6129867" cy="923330"/>
            </a:xfrm>
            <a:prstGeom prst="rect">
              <a:avLst/>
            </a:prstGeom>
            <a:noFill/>
          </p:spPr>
          <p:txBody>
            <a:bodyPr wrap="square" rtlCol="0">
              <a:spAutoFit/>
            </a:bodyPr>
            <a:lstStyle/>
            <a:p>
              <a:endParaRPr lang="zh-CN" altLang="en-US" sz="5400" dirty="0">
                <a:solidFill>
                  <a:srgbClr val="EEF2F4"/>
                </a:solidFill>
                <a:latin typeface="方正正黑简体" panose="02000000000000000000" pitchFamily="2" charset="-122"/>
                <a:ea typeface="方正正黑简体" panose="02000000000000000000" pitchFamily="2" charset="-122"/>
              </a:endParaRPr>
            </a:p>
          </p:txBody>
        </p:sp>
        <p:sp>
          <p:nvSpPr>
            <p:cNvPr id="16" name="文本框 15">
              <a:extLst>
                <a:ext uri="{FF2B5EF4-FFF2-40B4-BE49-F238E27FC236}">
                  <a16:creationId xmlns:a16="http://schemas.microsoft.com/office/drawing/2014/main" id="{508D75EB-F936-4B57-9BE3-75586A727914}"/>
                </a:ext>
              </a:extLst>
            </p:cNvPr>
            <p:cNvSpPr txBox="1"/>
            <p:nvPr/>
          </p:nvSpPr>
          <p:spPr>
            <a:xfrm>
              <a:off x="5265775" y="3336878"/>
              <a:ext cx="7545022" cy="369332"/>
            </a:xfrm>
            <a:prstGeom prst="rect">
              <a:avLst/>
            </a:prstGeom>
            <a:noFill/>
          </p:spPr>
          <p:txBody>
            <a:bodyPr wrap="square" rtlCol="0">
              <a:spAutoFit/>
            </a:bodyPr>
            <a:lstStyle/>
            <a:p>
              <a:r>
                <a:rPr lang="en-US" altLang="zh-CN" spc="1600" dirty="0">
                  <a:solidFill>
                    <a:schemeClr val="bg1"/>
                  </a:solidFill>
                  <a:latin typeface="印品黑体" panose="00000500000000000000" pitchFamily="2" charset="-122"/>
                  <a:ea typeface="印品黑体" panose="00000500000000000000" pitchFamily="2" charset="-122"/>
                </a:rPr>
                <a:t>THANKS FOR WATCHING</a:t>
              </a:r>
              <a:endParaRPr lang="zh-CN" altLang="en-US" spc="1600" dirty="0">
                <a:solidFill>
                  <a:schemeClr val="bg1"/>
                </a:solidFill>
                <a:latin typeface="印品黑体" panose="00000500000000000000" pitchFamily="2" charset="-122"/>
                <a:ea typeface="印品黑体" panose="00000500000000000000" pitchFamily="2" charset="-122"/>
              </a:endParaRPr>
            </a:p>
          </p:txBody>
        </p:sp>
      </p:grpSp>
    </p:spTree>
    <p:extLst>
      <p:ext uri="{BB962C8B-B14F-4D97-AF65-F5344CB8AC3E}">
        <p14:creationId xmlns:p14="http://schemas.microsoft.com/office/powerpoint/2010/main" val="335344852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1598022" y="581688"/>
            <a:ext cx="8995955" cy="523220"/>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問題：我父親能不能撐到退休不被開除呢？</a:t>
            </a:r>
          </a:p>
        </p:txBody>
      </p:sp>
      <p:graphicFrame>
        <p:nvGraphicFramePr>
          <p:cNvPr id="4" name="物件 3">
            <a:extLst>
              <a:ext uri="{FF2B5EF4-FFF2-40B4-BE49-F238E27FC236}">
                <a16:creationId xmlns:a16="http://schemas.microsoft.com/office/drawing/2014/main" id="{C2FE877E-2A50-402D-8761-D6F0067976A5}"/>
              </a:ext>
            </a:extLst>
          </p:cNvPr>
          <p:cNvGraphicFramePr>
            <a:graphicFrameLocks noChangeAspect="1"/>
          </p:cNvGraphicFramePr>
          <p:nvPr>
            <p:extLst>
              <p:ext uri="{D42A27DB-BD31-4B8C-83A1-F6EECF244321}">
                <p14:modId xmlns:p14="http://schemas.microsoft.com/office/powerpoint/2010/main" val="2290195706"/>
              </p:ext>
            </p:extLst>
          </p:nvPr>
        </p:nvGraphicFramePr>
        <p:xfrm>
          <a:off x="2055222" y="1104908"/>
          <a:ext cx="6445568" cy="5414403"/>
        </p:xfrm>
        <a:graphic>
          <a:graphicData uri="http://schemas.openxmlformats.org/presentationml/2006/ole">
            <mc:AlternateContent xmlns:mc="http://schemas.openxmlformats.org/markup-compatibility/2006">
              <mc:Choice xmlns:v="urn:schemas-microsoft-com:vml" Requires="v">
                <p:oleObj spid="_x0000_s1082" name="點陣圖影像" r:id="rId4" imgW="18288000" imgH="15363720" progId="Paint.Picture">
                  <p:embed/>
                </p:oleObj>
              </mc:Choice>
              <mc:Fallback>
                <p:oleObj name="點陣圖影像" r:id="rId4" imgW="18288000" imgH="15363720" progId="Paint.Picture">
                  <p:embed/>
                  <p:pic>
                    <p:nvPicPr>
                      <p:cNvPr id="0" name=""/>
                      <p:cNvPicPr/>
                      <p:nvPr/>
                    </p:nvPicPr>
                    <p:blipFill>
                      <a:blip r:embed="rId5">
                        <a:lum bright="20000" contrast="-20000"/>
                      </a:blip>
                      <a:stretch>
                        <a:fillRect/>
                      </a:stretch>
                    </p:blipFill>
                    <p:spPr>
                      <a:xfrm>
                        <a:off x="2055222" y="1104908"/>
                        <a:ext cx="6445568" cy="5414403"/>
                      </a:xfrm>
                      <a:prstGeom prst="rect">
                        <a:avLst/>
                      </a:prstGeom>
                    </p:spPr>
                  </p:pic>
                </p:oleObj>
              </mc:Fallback>
            </mc:AlternateContent>
          </a:graphicData>
        </a:graphic>
      </p:graphicFrame>
    </p:spTree>
    <p:extLst>
      <p:ext uri="{BB962C8B-B14F-4D97-AF65-F5344CB8AC3E}">
        <p14:creationId xmlns:p14="http://schemas.microsoft.com/office/powerpoint/2010/main" val="307333384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en-US" altLang="zh-TW" sz="2800" dirty="0">
                <a:solidFill>
                  <a:srgbClr val="002060"/>
                </a:solidFill>
                <a:latin typeface="微軟正黑體" panose="020B0604030504040204" pitchFamily="34" charset="-120"/>
                <a:ea typeface="微軟正黑體" panose="020B0604030504040204" pitchFamily="34" charset="-120"/>
              </a:rPr>
              <a:t>Chat GPT</a:t>
            </a:r>
            <a:endParaRPr lang="zh-TW" altLang="en-US" sz="2800" dirty="0">
              <a:solidFill>
                <a:srgbClr val="002060"/>
              </a:solidFill>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574845FD-7955-4BA0-B2E7-F1C0800A3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023" y="717282"/>
            <a:ext cx="8995954" cy="5978883"/>
          </a:xfrm>
          <a:prstGeom prst="rect">
            <a:avLst/>
          </a:prstGeom>
        </p:spPr>
      </p:pic>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8931644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微軟正黑體" panose="020B0604030504040204" pitchFamily="34" charset="-120"/>
                <a:ea typeface="微軟正黑體" panose="020B0604030504040204" pitchFamily="34" charset="-120"/>
              </a:rPr>
              <a:t>公司財務狀況</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C30A024B-2186-4ACD-B66A-E33ED43F45E7}"/>
              </a:ext>
            </a:extLst>
          </p:cNvPr>
          <p:cNvSpPr txBox="1"/>
          <p:nvPr/>
        </p:nvSpPr>
        <p:spPr>
          <a:xfrm>
            <a:off x="1023730" y="1176569"/>
            <a:ext cx="8995955" cy="1815882"/>
          </a:xfrm>
          <a:prstGeom prst="rect">
            <a:avLst/>
          </a:prstGeom>
          <a:noFill/>
        </p:spPr>
        <p:txBody>
          <a:bodyPr wrap="square" rtlCol="0">
            <a:spAutoFit/>
          </a:bodyPr>
          <a:lstStyle/>
          <a:p>
            <a:r>
              <a:rPr lang="zh-TW" altLang="en-US" sz="2800" dirty="0">
                <a:solidFill>
                  <a:srgbClr val="002060"/>
                </a:solidFill>
                <a:latin typeface="微軟正黑體" panose="020B0604030504040204" pitchFamily="34" charset="-120"/>
                <a:ea typeface="微軟正黑體" panose="020B0604030504040204" pitchFamily="34" charset="-120"/>
              </a:rPr>
              <a:t>全Ｏ圖書</a:t>
            </a:r>
            <a:endParaRPr lang="en-US" altLang="zh-TW" sz="2800" dirty="0">
              <a:solidFill>
                <a:srgbClr val="002060"/>
              </a:solidFill>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　　核准設立日期：</a:t>
            </a:r>
            <a:r>
              <a:rPr lang="en-US" altLang="zh-TW" sz="2800" dirty="0">
                <a:latin typeface="微軟正黑體" panose="020B0604030504040204" pitchFamily="34" charset="-120"/>
                <a:ea typeface="微軟正黑體" panose="020B0604030504040204" pitchFamily="34" charset="-120"/>
              </a:rPr>
              <a:t>079</a:t>
            </a:r>
            <a:r>
              <a:rPr lang="zh-TW" altLang="en-US" sz="2800" dirty="0">
                <a:latin typeface="微軟正黑體" panose="020B0604030504040204" pitchFamily="34" charset="-120"/>
                <a:ea typeface="微軟正黑體" panose="020B0604030504040204" pitchFamily="34" charset="-120"/>
              </a:rPr>
              <a:t>年</a:t>
            </a:r>
            <a:r>
              <a:rPr lang="en-US" altLang="zh-TW" sz="2800" dirty="0">
                <a:latin typeface="微軟正黑體" panose="020B0604030504040204" pitchFamily="34" charset="-120"/>
                <a:ea typeface="微軟正黑體" panose="020B0604030504040204" pitchFamily="34" charset="-120"/>
              </a:rPr>
              <a:t>04</a:t>
            </a:r>
            <a:r>
              <a:rPr lang="zh-TW" altLang="en-US" sz="2800" dirty="0">
                <a:latin typeface="微軟正黑體" panose="020B0604030504040204" pitchFamily="34" charset="-120"/>
                <a:ea typeface="微軟正黑體" panose="020B0604030504040204" pitchFamily="34" charset="-120"/>
              </a:rPr>
              <a:t>月</a:t>
            </a:r>
            <a:r>
              <a:rPr lang="en-US" altLang="zh-TW" sz="2800" dirty="0">
                <a:latin typeface="微軟正黑體" panose="020B0604030504040204" pitchFamily="34" charset="-120"/>
                <a:ea typeface="微軟正黑體" panose="020B0604030504040204" pitchFamily="34" charset="-120"/>
              </a:rPr>
              <a:t>16</a:t>
            </a:r>
            <a:r>
              <a:rPr lang="zh-TW" altLang="en-US" sz="2800" dirty="0">
                <a:latin typeface="微軟正黑體" panose="020B0604030504040204" pitchFamily="34" charset="-120"/>
                <a:ea typeface="微軟正黑體" panose="020B0604030504040204" pitchFamily="34" charset="-120"/>
              </a:rPr>
              <a:t>日</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　　實收資本額：</a:t>
            </a:r>
            <a:r>
              <a:rPr lang="en-US" altLang="zh-TW" sz="2800" dirty="0">
                <a:latin typeface="微軟正黑體" panose="020B0604030504040204" pitchFamily="34" charset="-120"/>
                <a:ea typeface="微軟正黑體" panose="020B0604030504040204" pitchFamily="34" charset="-120"/>
              </a:rPr>
              <a:t>12,000,000</a:t>
            </a:r>
          </a:p>
          <a:p>
            <a:r>
              <a:rPr lang="zh-TW" altLang="en-US" sz="2800" dirty="0">
                <a:latin typeface="微軟正黑體" panose="020B0604030504040204" pitchFamily="34" charset="-120"/>
                <a:ea typeface="微軟正黑體" panose="020B0604030504040204" pitchFamily="34" charset="-120"/>
              </a:rPr>
              <a:t>　　營收：無公開資料</a:t>
            </a:r>
            <a:endParaRPr lang="en-US" altLang="zh-TW" sz="2800" dirty="0">
              <a:latin typeface="微軟正黑體" panose="020B0604030504040204" pitchFamily="34" charset="-120"/>
              <a:ea typeface="微軟正黑體" panose="020B0604030504040204" pitchFamily="34" charset="-120"/>
            </a:endParaRPr>
          </a:p>
        </p:txBody>
      </p:sp>
      <p:sp>
        <p:nvSpPr>
          <p:cNvPr id="8" name="文字方塊 7">
            <a:extLst>
              <a:ext uri="{FF2B5EF4-FFF2-40B4-BE49-F238E27FC236}">
                <a16:creationId xmlns:a16="http://schemas.microsoft.com/office/drawing/2014/main" id="{F36E5B5B-D925-43AB-BD02-AD8FC59BCE68}"/>
              </a:ext>
            </a:extLst>
          </p:cNvPr>
          <p:cNvSpPr txBox="1"/>
          <p:nvPr/>
        </p:nvSpPr>
        <p:spPr>
          <a:xfrm>
            <a:off x="3196045" y="6550223"/>
            <a:ext cx="8995955" cy="307777"/>
          </a:xfrm>
          <a:prstGeom prst="rect">
            <a:avLst/>
          </a:prstGeom>
          <a:noFill/>
        </p:spPr>
        <p:txBody>
          <a:bodyPr wrap="square" rtlCol="0">
            <a:spAutoFit/>
          </a:bodyPr>
          <a:lstStyle/>
          <a:p>
            <a:pPr algn="r"/>
            <a:r>
              <a:rPr lang="zh-TW" altLang="en-US" sz="1400" dirty="0">
                <a:solidFill>
                  <a:srgbClr val="002060"/>
                </a:solidFill>
                <a:latin typeface="微軟正黑體" panose="020B0604030504040204" pitchFamily="34" charset="-120"/>
                <a:ea typeface="微軟正黑體" panose="020B0604030504040204" pitchFamily="34" charset="-120"/>
              </a:rPr>
              <a:t>資料來源：台灣公司網、台灣標案網</a:t>
            </a:r>
          </a:p>
        </p:txBody>
      </p:sp>
      <p:sp>
        <p:nvSpPr>
          <p:cNvPr id="9" name="文字方塊 8">
            <a:extLst>
              <a:ext uri="{FF2B5EF4-FFF2-40B4-BE49-F238E27FC236}">
                <a16:creationId xmlns:a16="http://schemas.microsoft.com/office/drawing/2014/main" id="{FB9492DC-407F-4405-AEE6-E30CAD718C12}"/>
              </a:ext>
            </a:extLst>
          </p:cNvPr>
          <p:cNvSpPr txBox="1"/>
          <p:nvPr/>
        </p:nvSpPr>
        <p:spPr>
          <a:xfrm>
            <a:off x="1023729" y="3865550"/>
            <a:ext cx="8995955" cy="2246769"/>
          </a:xfrm>
          <a:prstGeom prst="rect">
            <a:avLst/>
          </a:prstGeom>
          <a:noFill/>
        </p:spPr>
        <p:txBody>
          <a:bodyPr wrap="square" rtlCol="0">
            <a:spAutoFit/>
          </a:bodyPr>
          <a:lstStyle>
            <a:defPPr>
              <a:defRPr lang="zh-CN"/>
            </a:defPPr>
            <a:lvl1pPr>
              <a:defRPr sz="2800">
                <a:solidFill>
                  <a:srgbClr val="002060"/>
                </a:solidFill>
                <a:latin typeface="微軟正黑體" panose="020B0604030504040204" pitchFamily="34" charset="-120"/>
                <a:ea typeface="微軟正黑體" panose="020B0604030504040204" pitchFamily="34" charset="-120"/>
              </a:defRPr>
            </a:lvl1pPr>
          </a:lstStyle>
          <a:p>
            <a:r>
              <a:rPr lang="zh-TW" altLang="en-US" dirty="0"/>
              <a:t>運用</a:t>
            </a:r>
            <a:r>
              <a:rPr lang="en-US" altLang="zh-TW" b="1" dirty="0"/>
              <a:t>python</a:t>
            </a:r>
            <a:r>
              <a:rPr lang="zh-TW" altLang="en-US" dirty="0"/>
              <a:t>對</a:t>
            </a:r>
            <a:r>
              <a:rPr lang="zh-TW" altLang="en-US" dirty="0">
                <a:solidFill>
                  <a:srgbClr val="FF0000"/>
                </a:solidFill>
              </a:rPr>
              <a:t>台灣標案網</a:t>
            </a:r>
            <a:r>
              <a:rPr lang="zh-TW" altLang="en-US" dirty="0"/>
              <a:t>操作</a:t>
            </a:r>
            <a:r>
              <a:rPr lang="zh-TW" altLang="en-US" b="1" dirty="0"/>
              <a:t>爬蟲</a:t>
            </a:r>
            <a:r>
              <a:rPr lang="zh-TW" altLang="en-US" dirty="0"/>
              <a:t>並進行</a:t>
            </a:r>
            <a:r>
              <a:rPr lang="zh-TW" altLang="en-US" b="1" dirty="0"/>
              <a:t>資料整理</a:t>
            </a:r>
            <a:endParaRPr lang="en-US" altLang="zh-TW" b="1" dirty="0"/>
          </a:p>
          <a:p>
            <a:endParaRPr lang="en-US" altLang="zh-TW" dirty="0"/>
          </a:p>
          <a:p>
            <a:r>
              <a:rPr lang="zh-TW" altLang="en-US" dirty="0"/>
              <a:t>以下六家：</a:t>
            </a:r>
            <a:endParaRPr lang="en-US" altLang="zh-TW" dirty="0"/>
          </a:p>
          <a:p>
            <a:r>
              <a:rPr lang="zh-TW" altLang="en-US" dirty="0"/>
              <a:t>全</a:t>
            </a:r>
            <a:r>
              <a:rPr lang="en-US" altLang="zh-TW" dirty="0"/>
              <a:t>O</a:t>
            </a:r>
            <a:r>
              <a:rPr lang="zh-TW" altLang="en-US" dirty="0"/>
              <a:t>圖書、三Ｏ圖書、龍Ｏ文化、翰Ｏ出版、南Ｏ書局、康Ｏ文教</a:t>
            </a:r>
            <a:endParaRPr lang="en-US" altLang="zh-TW" dirty="0"/>
          </a:p>
        </p:txBody>
      </p:sp>
    </p:spTree>
    <p:extLst>
      <p:ext uri="{BB962C8B-B14F-4D97-AF65-F5344CB8AC3E}">
        <p14:creationId xmlns:p14="http://schemas.microsoft.com/office/powerpoint/2010/main" val="292725958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市場情況</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a:extLst>
              <a:ext uri="{FF2B5EF4-FFF2-40B4-BE49-F238E27FC236}">
                <a16:creationId xmlns:a16="http://schemas.microsoft.com/office/drawing/2014/main" id="{C70063C9-D0F9-4E70-A9C2-F7F186157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82" y="739388"/>
            <a:ext cx="7029450" cy="5924550"/>
          </a:xfrm>
          <a:prstGeom prst="rect">
            <a:avLst/>
          </a:prstGeom>
        </p:spPr>
      </p:pic>
      <p:sp>
        <p:nvSpPr>
          <p:cNvPr id="7" name="文字方塊 6">
            <a:extLst>
              <a:ext uri="{FF2B5EF4-FFF2-40B4-BE49-F238E27FC236}">
                <a16:creationId xmlns:a16="http://schemas.microsoft.com/office/drawing/2014/main" id="{A9230634-CCB0-4E34-8125-00D66F6AAE4C}"/>
              </a:ext>
            </a:extLst>
          </p:cNvPr>
          <p:cNvSpPr txBox="1"/>
          <p:nvPr/>
        </p:nvSpPr>
        <p:spPr>
          <a:xfrm>
            <a:off x="7464288" y="1182231"/>
            <a:ext cx="3995530" cy="2246769"/>
          </a:xfrm>
          <a:prstGeom prst="rect">
            <a:avLst/>
          </a:prstGeom>
          <a:noFill/>
        </p:spPr>
        <p:txBody>
          <a:bodyPr wrap="square" rtlCol="0">
            <a:spAutoFit/>
          </a:bodyPr>
          <a:lstStyle/>
          <a:p>
            <a:r>
              <a:rPr lang="zh-TW" altLang="en-US" sz="2800" dirty="0">
                <a:solidFill>
                  <a:srgbClr val="002060"/>
                </a:solidFill>
                <a:latin typeface="微軟正黑體" panose="020B0604030504040204" pitchFamily="34" charset="-120"/>
                <a:ea typeface="微軟正黑體" panose="020B0604030504040204" pitchFamily="34" charset="-120"/>
              </a:rPr>
              <a:t>假設以政府標案去代表營收以及市場表現</a:t>
            </a:r>
            <a:endParaRPr lang="en-US" altLang="zh-TW" sz="2800" dirty="0">
              <a:solidFill>
                <a:srgbClr val="002060"/>
              </a:solidFill>
              <a:latin typeface="微軟正黑體" panose="020B0604030504040204" pitchFamily="34" charset="-120"/>
              <a:ea typeface="微軟正黑體" panose="020B0604030504040204" pitchFamily="34" charset="-120"/>
            </a:endParaRPr>
          </a:p>
          <a:p>
            <a:endParaRPr lang="en-US" altLang="zh-TW" sz="2800" dirty="0">
              <a:solidFill>
                <a:srgbClr val="002060"/>
              </a:solidFill>
              <a:latin typeface="微軟正黑體" panose="020B0604030504040204" pitchFamily="34" charset="-120"/>
              <a:ea typeface="微軟正黑體" panose="020B0604030504040204" pitchFamily="34" charset="-120"/>
            </a:endParaRPr>
          </a:p>
          <a:p>
            <a:r>
              <a:rPr lang="zh-TW" altLang="en-US" sz="2800" dirty="0">
                <a:solidFill>
                  <a:srgbClr val="002060"/>
                </a:solidFill>
                <a:latin typeface="微軟正黑體" panose="020B0604030504040204" pitchFamily="34" charset="-120"/>
                <a:ea typeface="微軟正黑體" panose="020B0604030504040204" pitchFamily="34" charset="-120"/>
              </a:rPr>
              <a:t>光是翰Ｏ</a:t>
            </a:r>
            <a:r>
              <a:rPr lang="zh-TW" altLang="en-US" sz="2800" dirty="0"/>
              <a:t>、</a:t>
            </a:r>
            <a:r>
              <a:rPr lang="zh-TW" altLang="en-US" sz="2800" dirty="0">
                <a:solidFill>
                  <a:srgbClr val="002060"/>
                </a:solidFill>
                <a:latin typeface="微軟正黑體" panose="020B0604030504040204" pitchFamily="34" charset="-120"/>
                <a:ea typeface="微軟正黑體" panose="020B0604030504040204" pitchFamily="34" charset="-120"/>
              </a:rPr>
              <a:t>南Ｏ</a:t>
            </a:r>
            <a:r>
              <a:rPr lang="zh-TW" altLang="en-US" sz="2800" dirty="0"/>
              <a:t>、</a:t>
            </a:r>
            <a:r>
              <a:rPr lang="zh-TW" altLang="en-US" sz="2800" dirty="0">
                <a:solidFill>
                  <a:srgbClr val="002060"/>
                </a:solidFill>
                <a:latin typeface="微軟正黑體" panose="020B0604030504040204" pitchFamily="34" charset="-120"/>
                <a:ea typeface="微軟正黑體" panose="020B0604030504040204" pitchFamily="34" charset="-120"/>
              </a:rPr>
              <a:t>康Ｏ就佔掉市場</a:t>
            </a:r>
            <a:r>
              <a:rPr lang="zh-TW" altLang="en-US" sz="2800" dirty="0">
                <a:solidFill>
                  <a:srgbClr val="FF0000"/>
                </a:solidFill>
                <a:latin typeface="微軟正黑體" panose="020B0604030504040204" pitchFamily="34" charset="-120"/>
                <a:ea typeface="微軟正黑體" panose="020B0604030504040204" pitchFamily="34" charset="-120"/>
              </a:rPr>
              <a:t>近八成</a:t>
            </a:r>
            <a:r>
              <a:rPr lang="zh-TW" altLang="en-US" sz="2800" dirty="0">
                <a:solidFill>
                  <a:srgbClr val="002060"/>
                </a:solidFill>
                <a:latin typeface="微軟正黑體" panose="020B0604030504040204" pitchFamily="34" charset="-120"/>
                <a:ea typeface="微軟正黑體" panose="020B0604030504040204" pitchFamily="34" charset="-120"/>
              </a:rPr>
              <a:t>的</a:t>
            </a:r>
            <a:endParaRPr lang="en-US" altLang="zh-TW"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7457169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公司財務狀況（標案得標金額統計</a:t>
            </a:r>
            <a:r>
              <a:rPr lang="en-US" altLang="zh-TW" sz="2800" dirty="0">
                <a:solidFill>
                  <a:srgbClr val="002060"/>
                </a:solidFill>
                <a:latin typeface="微軟正黑體" panose="020B0604030504040204" pitchFamily="34" charset="-120"/>
                <a:ea typeface="微軟正黑體" panose="020B0604030504040204" pitchFamily="34"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年）</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slide2" descr="工作表 1">
            <a:extLst>
              <a:ext uri="{FF2B5EF4-FFF2-40B4-BE49-F238E27FC236}">
                <a16:creationId xmlns:a16="http://schemas.microsoft.com/office/drawing/2014/main" id="{DFE72A6D-24F7-4423-BAD3-CF1EC1876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89284"/>
            <a:ext cx="12192000" cy="5566853"/>
          </a:xfrm>
          <a:prstGeom prst="rect">
            <a:avLst/>
          </a:prstGeom>
        </p:spPr>
      </p:pic>
      <p:sp>
        <p:nvSpPr>
          <p:cNvPr id="7" name="等腰三角形 6">
            <a:extLst>
              <a:ext uri="{FF2B5EF4-FFF2-40B4-BE49-F238E27FC236}">
                <a16:creationId xmlns:a16="http://schemas.microsoft.com/office/drawing/2014/main" id="{76AC0AD5-82D2-4FB0-AE78-05D79F46E22C}"/>
              </a:ext>
            </a:extLst>
          </p:cNvPr>
          <p:cNvSpPr/>
          <p:nvPr/>
        </p:nvSpPr>
        <p:spPr>
          <a:xfrm>
            <a:off x="10747514" y="5734879"/>
            <a:ext cx="304800" cy="318052"/>
          </a:xfrm>
          <a:prstGeom prst="triangle">
            <a:avLst>
              <a:gd name="adj" fmla="val 5000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3928963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公司財務狀況（標案得標金額統計－月）</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slide2" descr="工作表 2">
            <a:extLst>
              <a:ext uri="{FF2B5EF4-FFF2-40B4-BE49-F238E27FC236}">
                <a16:creationId xmlns:a16="http://schemas.microsoft.com/office/drawing/2014/main" id="{CF4E1583-497B-40D0-9024-085D56A63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587" y="717282"/>
            <a:ext cx="9988826" cy="6033252"/>
          </a:xfrm>
          <a:prstGeom prst="rect">
            <a:avLst/>
          </a:prstGeom>
        </p:spPr>
      </p:pic>
    </p:spTree>
    <p:extLst>
      <p:ext uri="{BB962C8B-B14F-4D97-AF65-F5344CB8AC3E}">
        <p14:creationId xmlns:p14="http://schemas.microsoft.com/office/powerpoint/2010/main" val="89072137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公司發展策略（員工人數變化）</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slide2" descr="工作表 1">
            <a:extLst>
              <a:ext uri="{FF2B5EF4-FFF2-40B4-BE49-F238E27FC236}">
                <a16:creationId xmlns:a16="http://schemas.microsoft.com/office/drawing/2014/main" id="{370A0DBD-AD81-4178-9104-A6D1CED5C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16985"/>
            <a:ext cx="12192000" cy="5187666"/>
          </a:xfrm>
          <a:prstGeom prst="rect">
            <a:avLst/>
          </a:prstGeom>
        </p:spPr>
      </p:pic>
    </p:spTree>
    <p:extLst>
      <p:ext uri="{BB962C8B-B14F-4D97-AF65-F5344CB8AC3E}">
        <p14:creationId xmlns:p14="http://schemas.microsoft.com/office/powerpoint/2010/main" val="276338315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98215F6-7C4A-4B74-9E0C-B420FCEE99C5}"/>
              </a:ext>
            </a:extLst>
          </p:cNvPr>
          <p:cNvSpPr txBox="1"/>
          <p:nvPr/>
        </p:nvSpPr>
        <p:spPr>
          <a:xfrm>
            <a:off x="216482" y="194062"/>
            <a:ext cx="8995955" cy="523220"/>
          </a:xfrm>
          <a:prstGeom prst="rect">
            <a:avLst/>
          </a:prstGeom>
          <a:noFill/>
        </p:spPr>
        <p:txBody>
          <a:bodyPr wrap="square" rtlCol="0">
            <a:spAutoFit/>
          </a:bodyPr>
          <a:lstStyle/>
          <a:p>
            <a:r>
              <a:rPr lang="zh-TW" altLang="en-US" sz="2800" dirty="0">
                <a:solidFill>
                  <a:srgbClr val="002060"/>
                </a:solidFill>
                <a:latin typeface="標楷體" panose="03000509000000000000" pitchFamily="65" charset="-120"/>
                <a:ea typeface="標楷體" panose="03000509000000000000" pitchFamily="65" charset="-120"/>
              </a:rPr>
              <a:t>◎</a:t>
            </a:r>
            <a:r>
              <a:rPr lang="zh-TW" altLang="en-US" sz="2800" dirty="0">
                <a:solidFill>
                  <a:srgbClr val="002060"/>
                </a:solidFill>
                <a:latin typeface="微軟正黑體" panose="020B0604030504040204" pitchFamily="34" charset="-120"/>
                <a:ea typeface="微軟正黑體" panose="020B0604030504040204" pitchFamily="34" charset="-120"/>
              </a:rPr>
              <a:t>個人表現</a:t>
            </a:r>
          </a:p>
        </p:txBody>
      </p:sp>
      <p:sp>
        <p:nvSpPr>
          <p:cNvPr id="6" name="矩形 5">
            <a:extLst>
              <a:ext uri="{FF2B5EF4-FFF2-40B4-BE49-F238E27FC236}">
                <a16:creationId xmlns:a16="http://schemas.microsoft.com/office/drawing/2014/main" id="{2E064D1C-BF1E-49F9-AA0B-0824A749C072}"/>
              </a:ext>
            </a:extLst>
          </p:cNvPr>
          <p:cNvSpPr/>
          <p:nvPr/>
        </p:nvSpPr>
        <p:spPr>
          <a:xfrm>
            <a:off x="0" y="653349"/>
            <a:ext cx="2047461" cy="639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FE992269-06D4-4680-BDC3-0510157CF7F1}"/>
              </a:ext>
            </a:extLst>
          </p:cNvPr>
          <p:cNvSpPr txBox="1"/>
          <p:nvPr/>
        </p:nvSpPr>
        <p:spPr>
          <a:xfrm>
            <a:off x="1023730" y="1176569"/>
            <a:ext cx="8995955" cy="1384995"/>
          </a:xfrm>
          <a:prstGeom prst="rect">
            <a:avLst/>
          </a:prstGeom>
          <a:noFill/>
        </p:spPr>
        <p:txBody>
          <a:bodyPr wrap="square" rtlCol="0">
            <a:spAutoFit/>
          </a:bodyPr>
          <a:lstStyle/>
          <a:p>
            <a:r>
              <a:rPr lang="zh-TW" altLang="en-US" sz="2800" dirty="0">
                <a:solidFill>
                  <a:srgbClr val="002060"/>
                </a:solidFill>
                <a:latin typeface="微軟正黑體" panose="020B0604030504040204" pitchFamily="34" charset="-120"/>
                <a:ea typeface="微軟正黑體" panose="020B0604030504040204" pitchFamily="34" charset="-120"/>
              </a:rPr>
              <a:t>無直接的數據資料可以分析，因此這個段落我打算使用父親負責的北二區所有學校來進行資料分析，打算從中給予建議來幫助未來工作上策略的執行</a:t>
            </a:r>
            <a:endParaRPr lang="en-US" altLang="zh-TW" sz="2800" dirty="0">
              <a:latin typeface="微軟正黑體" panose="020B0604030504040204" pitchFamily="34" charset="-120"/>
              <a:ea typeface="微軟正黑體" panose="020B0604030504040204" pitchFamily="34" charset="-120"/>
            </a:endParaRPr>
          </a:p>
        </p:txBody>
      </p:sp>
      <p:sp>
        <p:nvSpPr>
          <p:cNvPr id="8" name="文字方塊 7">
            <a:extLst>
              <a:ext uri="{FF2B5EF4-FFF2-40B4-BE49-F238E27FC236}">
                <a16:creationId xmlns:a16="http://schemas.microsoft.com/office/drawing/2014/main" id="{DAEE8E0F-7ED3-43D5-9205-4AF517834033}"/>
              </a:ext>
            </a:extLst>
          </p:cNvPr>
          <p:cNvSpPr txBox="1"/>
          <p:nvPr/>
        </p:nvSpPr>
        <p:spPr>
          <a:xfrm>
            <a:off x="6291470" y="6479272"/>
            <a:ext cx="5900530" cy="338554"/>
          </a:xfrm>
          <a:prstGeom prst="rect">
            <a:avLst/>
          </a:prstGeom>
          <a:noFill/>
        </p:spPr>
        <p:txBody>
          <a:bodyPr wrap="square" rtlCol="0">
            <a:spAutoFit/>
          </a:bodyPr>
          <a:lstStyle/>
          <a:p>
            <a:pPr algn="r"/>
            <a:r>
              <a:rPr lang="zh-TW" altLang="en-US" sz="1600" dirty="0">
                <a:latin typeface="微軟正黑體" panose="020B0604030504040204" pitchFamily="34" charset="-120"/>
                <a:ea typeface="微軟正黑體" panose="020B0604030504040204" pitchFamily="34" charset="-120"/>
              </a:rPr>
              <a:t>資料來源：大專院校校務資訊公開平台</a:t>
            </a:r>
            <a:endParaRPr lang="en-US" altLang="zh-TW" sz="1600"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BE9E9769-9154-4F39-A12B-73C4EDD1FEB0}"/>
              </a:ext>
            </a:extLst>
          </p:cNvPr>
          <p:cNvSpPr txBox="1"/>
          <p:nvPr/>
        </p:nvSpPr>
        <p:spPr>
          <a:xfrm>
            <a:off x="1023730" y="3419642"/>
            <a:ext cx="8995955" cy="1384995"/>
          </a:xfrm>
          <a:prstGeom prst="rect">
            <a:avLst/>
          </a:prstGeom>
          <a:noFill/>
        </p:spPr>
        <p:txBody>
          <a:bodyPr wrap="square" rtlCol="0">
            <a:spAutoFit/>
          </a:bodyPr>
          <a:lstStyle/>
          <a:p>
            <a:r>
              <a:rPr lang="zh-TW" altLang="en-US" sz="2800" dirty="0">
                <a:solidFill>
                  <a:srgbClr val="002060"/>
                </a:solidFill>
                <a:latin typeface="微軟正黑體" panose="020B0604030504040204" pitchFamily="34" charset="-120"/>
                <a:ea typeface="微軟正黑體" panose="020B0604030504040204" pitchFamily="34" charset="-120"/>
              </a:rPr>
              <a:t>使用資料：</a:t>
            </a:r>
            <a:r>
              <a:rPr lang="en-US" altLang="zh-TW" sz="2800" dirty="0">
                <a:solidFill>
                  <a:srgbClr val="002060"/>
                </a:solidFill>
                <a:latin typeface="微軟正黑體" panose="020B0604030504040204" pitchFamily="34" charset="-120"/>
                <a:ea typeface="微軟正黑體" panose="020B0604030504040204" pitchFamily="34" charset="-120"/>
              </a:rPr>
              <a:t>106-110</a:t>
            </a:r>
            <a:r>
              <a:rPr lang="zh-TW" altLang="en-US" sz="2800" dirty="0">
                <a:solidFill>
                  <a:srgbClr val="002060"/>
                </a:solidFill>
                <a:latin typeface="微軟正黑體" panose="020B0604030504040204" pitchFamily="34" charset="-120"/>
                <a:ea typeface="微軟正黑體" panose="020B0604030504040204" pitchFamily="34" charset="-120"/>
              </a:rPr>
              <a:t>各大專院校招生資料</a:t>
            </a:r>
            <a:endParaRPr lang="en-US" altLang="zh-TW" sz="2800" dirty="0">
              <a:solidFill>
                <a:srgbClr val="002060"/>
              </a:solidFill>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分析一：北二區學校相較不同群體學校表現</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分析二：北二區內的學校表現</a:t>
            </a:r>
            <a:endParaRPr lang="en-US" altLang="zh-TW"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3162826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1489</Words>
  <Application>Microsoft Office PowerPoint</Application>
  <PresentationFormat>寬螢幕</PresentationFormat>
  <Paragraphs>116</Paragraphs>
  <Slides>18</Slides>
  <Notes>18</Notes>
  <HiddenSlides>0</HiddenSlides>
  <MMClips>0</MMClips>
  <ScaleCrop>false</ScaleCrop>
  <HeadingPairs>
    <vt:vector size="8" baseType="variant">
      <vt:variant>
        <vt:lpstr>使用字型</vt:lpstr>
      </vt:variant>
      <vt:variant>
        <vt:i4>10</vt:i4>
      </vt:variant>
      <vt:variant>
        <vt:lpstr>佈景主題</vt:lpstr>
      </vt:variant>
      <vt:variant>
        <vt:i4>2</vt:i4>
      </vt:variant>
      <vt:variant>
        <vt:lpstr>內嵌 OLE 伺服程式</vt:lpstr>
      </vt:variant>
      <vt:variant>
        <vt:i4>1</vt:i4>
      </vt:variant>
      <vt:variant>
        <vt:lpstr>投影片標題</vt:lpstr>
      </vt:variant>
      <vt:variant>
        <vt:i4>18</vt:i4>
      </vt:variant>
    </vt:vector>
  </HeadingPairs>
  <TitlesOfParts>
    <vt:vector size="31" baseType="lpstr">
      <vt:lpstr>等线</vt:lpstr>
      <vt:lpstr>微软雅黑</vt:lpstr>
      <vt:lpstr>宋体</vt:lpstr>
      <vt:lpstr>方正正黑简体</vt:lpstr>
      <vt:lpstr>印品黑体</vt:lpstr>
      <vt:lpstr>微軟正黑體</vt:lpstr>
      <vt:lpstr>新細明體</vt:lpstr>
      <vt:lpstr>標楷體</vt:lpstr>
      <vt:lpstr>Arial</vt:lpstr>
      <vt:lpstr>Calibri</vt:lpstr>
      <vt:lpstr>第一PPT，www.1ppt.com</vt:lpstr>
      <vt:lpstr>自定义设计方案</vt:lpstr>
      <vt:lpstr>點陣圖影像</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劉子睿</cp:lastModifiedBy>
  <cp:revision>151</cp:revision>
  <dcterms:created xsi:type="dcterms:W3CDTF">2017-06-19T01:47:04Z</dcterms:created>
  <dcterms:modified xsi:type="dcterms:W3CDTF">2023-02-28T01:49:42Z</dcterms:modified>
</cp:coreProperties>
</file>