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84" r:id="rId3"/>
    <p:sldId id="259" r:id="rId4"/>
    <p:sldId id="286" r:id="rId5"/>
    <p:sldId id="287" r:id="rId6"/>
    <p:sldId id="288" r:id="rId7"/>
    <p:sldId id="289" r:id="rId8"/>
    <p:sldId id="290" r:id="rId9"/>
    <p:sldId id="291" r:id="rId10"/>
    <p:sldId id="292" r:id="rId11"/>
    <p:sldId id="293" r:id="rId12"/>
    <p:sldId id="295" r:id="rId13"/>
    <p:sldId id="270" r:id="rId14"/>
    <p:sldId id="296" r:id="rId15"/>
    <p:sldId id="294" r:id="rId16"/>
    <p:sldId id="297" r:id="rId17"/>
    <p:sldId id="298" r:id="rId18"/>
    <p:sldId id="282"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7085"/>
    <a:srgbClr val="DDE4E8"/>
    <a:srgbClr val="C8D6E8"/>
    <a:srgbClr val="B4C7E7"/>
    <a:srgbClr val="7199AF"/>
    <a:srgbClr val="C3C8CC"/>
    <a:srgbClr val="94AAB7"/>
    <a:srgbClr val="C3C9CD"/>
    <a:srgbClr val="E6EEF3"/>
    <a:srgbClr val="EEF2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92" autoAdjust="0"/>
  </p:normalViewPr>
  <p:slideViewPr>
    <p:cSldViewPr snapToGrid="0">
      <p:cViewPr varScale="1">
        <p:scale>
          <a:sx n="96" d="100"/>
          <a:sy n="96" d="100"/>
        </p:scale>
        <p:origin x="111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印品黑体" panose="00000500000000000000" pitchFamily="2" charset="-122"/>
                <a:ea typeface="印品黑体"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印品黑体" panose="00000500000000000000" pitchFamily="2" charset="-122"/>
                <a:ea typeface="印品黑体" panose="00000500000000000000" pitchFamily="2" charset="-122"/>
              </a:defRPr>
            </a:lvl1pPr>
          </a:lstStyle>
          <a:p>
            <a:fld id="{38AE0285-9929-4052-BA43-11373D386BB6}" type="datetimeFigureOut">
              <a:rPr lang="zh-CN" altLang="en-US" smtClean="0"/>
              <a:pPr/>
              <a:t>2023/2/27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印品黑体" panose="00000500000000000000" pitchFamily="2" charset="-122"/>
                <a:ea typeface="印品黑体"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印品黑体" panose="00000500000000000000" pitchFamily="2" charset="-122"/>
                <a:ea typeface="印品黑体" panose="00000500000000000000" pitchFamily="2" charset="-122"/>
              </a:defRPr>
            </a:lvl1pPr>
          </a:lstStyle>
          <a:p>
            <a:fld id="{A67F7FCA-FDDE-490C-A899-7F74B4200DE7}" type="slidenum">
              <a:rPr lang="zh-CN" altLang="en-US" smtClean="0"/>
              <a:pPr/>
              <a:t>‹#›</a:t>
            </a:fld>
            <a:endParaRPr lang="zh-CN" altLang="en-US" dirty="0"/>
          </a:p>
        </p:txBody>
      </p:sp>
    </p:spTree>
    <p:extLst>
      <p:ext uri="{BB962C8B-B14F-4D97-AF65-F5344CB8AC3E}">
        <p14:creationId xmlns:p14="http://schemas.microsoft.com/office/powerpoint/2010/main" val="3877117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1pPr>
    <a:lvl2pPr marL="4572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2pPr>
    <a:lvl3pPr marL="9144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3pPr>
    <a:lvl4pPr marL="13716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4pPr>
    <a:lvl5pPr marL="18288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F7FCA-FDDE-490C-A899-7F74B4200DE7}" type="slidenum">
              <a:rPr kumimoji="0" lang="zh-CN" altLang="en-US" sz="1200" b="0" i="0" u="none" strike="noStrike" kern="1200" cap="none" spc="0" normalizeH="0" baseline="0" noProof="0" smtClean="0">
                <a:ln>
                  <a:noFill/>
                </a:ln>
                <a:solidFill>
                  <a:prstClr val="black"/>
                </a:solidFill>
                <a:effectLst/>
                <a:uLnTx/>
                <a:uFillTx/>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1743463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我認為可以分成低於</a:t>
            </a:r>
            <a:r>
              <a:rPr lang="en-US" altLang="zh-TW" dirty="0"/>
              <a:t>70%</a:t>
            </a:r>
            <a:r>
              <a:rPr lang="zh-TW" altLang="en-US" dirty="0"/>
              <a:t>、</a:t>
            </a:r>
            <a:r>
              <a:rPr lang="en-US" altLang="zh-TW" dirty="0"/>
              <a:t>70-85</a:t>
            </a:r>
            <a:r>
              <a:rPr lang="zh-TW" altLang="en-US" dirty="0"/>
              <a:t>以及</a:t>
            </a:r>
            <a:r>
              <a:rPr lang="en-US" altLang="zh-TW" dirty="0"/>
              <a:t>85</a:t>
            </a:r>
            <a:r>
              <a:rPr lang="zh-TW" altLang="en-US" dirty="0"/>
              <a:t>以上這三種區域來去觀察並設定不同的策略</a:t>
            </a:r>
            <a:endParaRPr lang="en-US" altLang="zh-TW" dirty="0"/>
          </a:p>
          <a:p>
            <a:r>
              <a:rPr lang="zh-TW" altLang="en-US" dirty="0"/>
              <a:t>註冊率介於</a:t>
            </a:r>
            <a:r>
              <a:rPr lang="en-US" altLang="zh-TW" dirty="0"/>
              <a:t>70-85</a:t>
            </a:r>
            <a:r>
              <a:rPr lang="zh-TW" altLang="en-US" dirty="0"/>
              <a:t>的可能是未來幾年需要比較密切關注他們走向的學校，</a:t>
            </a:r>
            <a:endParaRPr lang="en-US" altLang="zh-TW" dirty="0"/>
          </a:p>
          <a:p>
            <a:r>
              <a:rPr lang="zh-TW" altLang="en-US" dirty="0"/>
              <a:t>不論是觀察開了甚麼吸引人的課，或是有沒有公司可以提供教材吸引老師的機會</a:t>
            </a:r>
            <a:endParaRPr lang="en-US" altLang="zh-TW"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10</a:t>
            </a:fld>
            <a:endParaRPr lang="zh-CN" altLang="en-US"/>
          </a:p>
        </p:txBody>
      </p:sp>
    </p:spTree>
    <p:extLst>
      <p:ext uri="{BB962C8B-B14F-4D97-AF65-F5344CB8AC3E}">
        <p14:creationId xmlns:p14="http://schemas.microsoft.com/office/powerpoint/2010/main" val="2446501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這個段落我本來想探討電子書在市場的表現以及變化，</a:t>
            </a:r>
            <a:endParaRPr lang="en-US" altLang="zh-TW" dirty="0"/>
          </a:p>
          <a:p>
            <a:r>
              <a:rPr lang="zh-TW" altLang="en-US" dirty="0"/>
              <a:t>但是一來全華並沒有自身經營比較好的電子書販售平台（如：博客來），</a:t>
            </a:r>
            <a:endParaRPr lang="en-US" altLang="zh-TW" dirty="0"/>
          </a:p>
          <a:p>
            <a:r>
              <a:rPr lang="zh-TW" altLang="en-US" dirty="0"/>
              <a:t>二來也沒有開發各大專院校使用之</a:t>
            </a:r>
            <a:r>
              <a:rPr lang="en-US" altLang="zh-TW" dirty="0"/>
              <a:t>e-learning</a:t>
            </a:r>
            <a:r>
              <a:rPr lang="zh-TW" altLang="en-US" dirty="0"/>
              <a:t>系統的打算，</a:t>
            </a:r>
            <a:endParaRPr lang="en-US" altLang="zh-TW" dirty="0"/>
          </a:p>
          <a:p>
            <a:r>
              <a:rPr lang="zh-TW" altLang="en-US" dirty="0"/>
              <a:t>而且以全華的角度來說，目前很多作者不願意發行電子書，</a:t>
            </a:r>
            <a:endParaRPr lang="en-US" altLang="zh-TW" dirty="0"/>
          </a:p>
          <a:p>
            <a:r>
              <a:rPr lang="zh-TW" altLang="en-US" dirty="0"/>
              <a:t>除了盜版問題外，版稅的收入也不比實體書來的好</a:t>
            </a:r>
            <a:endParaRPr lang="en-US" altLang="zh-TW" dirty="0"/>
          </a:p>
          <a:p>
            <a:endParaRPr lang="en-US" altLang="zh-TW"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11</a:t>
            </a:fld>
            <a:endParaRPr lang="zh-CN" altLang="en-US"/>
          </a:p>
        </p:txBody>
      </p:sp>
    </p:spTree>
    <p:extLst>
      <p:ext uri="{BB962C8B-B14F-4D97-AF65-F5344CB8AC3E}">
        <p14:creationId xmlns:p14="http://schemas.microsoft.com/office/powerpoint/2010/main" val="114594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12</a:t>
            </a:fld>
            <a:endParaRPr lang="zh-CN" altLang="en-US"/>
          </a:p>
        </p:txBody>
      </p:sp>
    </p:spTree>
    <p:extLst>
      <p:ext uri="{BB962C8B-B14F-4D97-AF65-F5344CB8AC3E}">
        <p14:creationId xmlns:p14="http://schemas.microsoft.com/office/powerpoint/2010/main" val="3858699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13</a:t>
            </a:fld>
            <a:endParaRPr lang="zh-CN" altLang="en-US"/>
          </a:p>
        </p:txBody>
      </p:sp>
    </p:spTree>
    <p:extLst>
      <p:ext uri="{BB962C8B-B14F-4D97-AF65-F5344CB8AC3E}">
        <p14:creationId xmlns:p14="http://schemas.microsoft.com/office/powerpoint/2010/main" val="2870330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14</a:t>
            </a:fld>
            <a:endParaRPr lang="zh-CN" altLang="en-US"/>
          </a:p>
        </p:txBody>
      </p:sp>
    </p:spTree>
    <p:extLst>
      <p:ext uri="{BB962C8B-B14F-4D97-AF65-F5344CB8AC3E}">
        <p14:creationId xmlns:p14="http://schemas.microsoft.com/office/powerpoint/2010/main" val="3377757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15</a:t>
            </a:fld>
            <a:endParaRPr lang="zh-CN" altLang="en-US"/>
          </a:p>
        </p:txBody>
      </p:sp>
    </p:spTree>
    <p:extLst>
      <p:ext uri="{BB962C8B-B14F-4D97-AF65-F5344CB8AC3E}">
        <p14:creationId xmlns:p14="http://schemas.microsoft.com/office/powerpoint/2010/main" val="3304460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16</a:t>
            </a:fld>
            <a:endParaRPr lang="zh-CN" altLang="en-US"/>
          </a:p>
        </p:txBody>
      </p:sp>
    </p:spTree>
    <p:extLst>
      <p:ext uri="{BB962C8B-B14F-4D97-AF65-F5344CB8AC3E}">
        <p14:creationId xmlns:p14="http://schemas.microsoft.com/office/powerpoint/2010/main" val="2161510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17</a:t>
            </a:fld>
            <a:endParaRPr lang="zh-CN" altLang="en-US"/>
          </a:p>
        </p:txBody>
      </p:sp>
    </p:spTree>
    <p:extLst>
      <p:ext uri="{BB962C8B-B14F-4D97-AF65-F5344CB8AC3E}">
        <p14:creationId xmlns:p14="http://schemas.microsoft.com/office/powerpoint/2010/main" val="364075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圖書印刷出版業在目前的產業趨勢其實已經走下坡一段時間了，不論是在疫情的催化下產生的遠距教學，</a:t>
            </a:r>
            <a:endParaRPr lang="en-US" altLang="zh-TW" dirty="0"/>
          </a:p>
          <a:p>
            <a:r>
              <a:rPr lang="zh-TW" altLang="en-US" dirty="0"/>
              <a:t>導致了數位教材開始漸漸取代實體紙本書，或是少子化這個問題更是直接衝擊教育業與出版業，</a:t>
            </a:r>
            <a:endParaRPr lang="en-US" altLang="zh-TW" dirty="0"/>
          </a:p>
          <a:p>
            <a:r>
              <a:rPr lang="zh-TW" altLang="en-US" dirty="0"/>
              <a:t>但是對於這個產業我並沒有十足的認識</a:t>
            </a:r>
            <a:endParaRPr lang="en-US" altLang="zh-TW" dirty="0"/>
          </a:p>
          <a:p>
            <a:r>
              <a:rPr lang="zh-TW" altLang="en-US" dirty="0"/>
              <a:t>因此我藉由這個簡單的題目為出發點，去練習運用數據來具象化我心中的問題</a:t>
            </a:r>
            <a:endParaRPr lang="en-US" altLang="zh-TW" dirty="0"/>
          </a:p>
          <a:p>
            <a:endParaRPr lang="zh-CN" altLang="en-US"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2</a:t>
            </a:fld>
            <a:endParaRPr lang="zh-CN" altLang="en-US"/>
          </a:p>
        </p:txBody>
      </p:sp>
    </p:spTree>
    <p:extLst>
      <p:ext uri="{BB962C8B-B14F-4D97-AF65-F5344CB8AC3E}">
        <p14:creationId xmlns:p14="http://schemas.microsoft.com/office/powerpoint/2010/main" val="1209011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我剛好想藉由這個機會去嘗試跟</a:t>
            </a:r>
            <a:r>
              <a:rPr lang="en-US" altLang="zh-TW" dirty="0" err="1"/>
              <a:t>chatgpt</a:t>
            </a:r>
            <a:r>
              <a:rPr lang="zh-TW" altLang="en-US" dirty="0"/>
              <a:t>合作來練習這個題目，畢竟我對於這個問題沒有那麼的有經驗</a:t>
            </a:r>
            <a:endParaRPr lang="zh-CN" altLang="en-US"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3</a:t>
            </a:fld>
            <a:endParaRPr lang="zh-CN" altLang="en-US"/>
          </a:p>
        </p:txBody>
      </p:sp>
    </p:spTree>
    <p:extLst>
      <p:ext uri="{BB962C8B-B14F-4D97-AF65-F5344CB8AC3E}">
        <p14:creationId xmlns:p14="http://schemas.microsoft.com/office/powerpoint/2010/main" val="4194630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很可惜我父親任職的全華圖書並非上市櫃公司，公司的財務也並無對外公布，但是我還是從台灣公司網找到了可以參照的線索依據也問過我父親本人資料的可靠性</a:t>
            </a:r>
            <a:endParaRPr lang="en-US" altLang="zh-TW" dirty="0"/>
          </a:p>
          <a:p>
            <a:r>
              <a:rPr lang="zh-TW" altLang="en-US" dirty="0"/>
              <a:t>也就是台灣標案網的資料，一家公司如果規模足夠可以負荷一些案子，那麼就能從每學期的教科書標案去攻佔各個學校教科書的市場</a:t>
            </a:r>
            <a:endParaRPr lang="en-US" altLang="zh-TW" dirty="0"/>
          </a:p>
          <a:p>
            <a:r>
              <a:rPr lang="zh-TW" altLang="en-US" dirty="0"/>
              <a:t>因此我透過</a:t>
            </a:r>
            <a:r>
              <a:rPr lang="en-US" altLang="zh-TW" dirty="0"/>
              <a:t>PYTHON</a:t>
            </a:r>
            <a:r>
              <a:rPr lang="zh-TW" altLang="en-US" dirty="0"/>
              <a:t>去進行網路資料爬蟲並進行資料整理來獲取下面六家圖書出版業的資料</a:t>
            </a:r>
            <a:endParaRPr lang="en-US" altLang="zh-TW" dirty="0"/>
          </a:p>
          <a:p>
            <a:endParaRPr lang="zh-CN" altLang="en-US"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4</a:t>
            </a:fld>
            <a:endParaRPr lang="zh-CN" altLang="en-US"/>
          </a:p>
        </p:txBody>
      </p:sp>
    </p:spTree>
    <p:extLst>
      <p:ext uri="{BB962C8B-B14F-4D97-AF65-F5344CB8AC3E}">
        <p14:creationId xmlns:p14="http://schemas.microsoft.com/office/powerpoint/2010/main" val="612703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沒想到父親任職的公司在六個出版業中排名可以說是墊底的，我一開始以為怎麼那麼糟糕還有點錯愕，</a:t>
            </a:r>
            <a:endParaRPr lang="en-US" altLang="zh-TW" dirty="0"/>
          </a:p>
          <a:p>
            <a:r>
              <a:rPr lang="zh-TW" altLang="en-US" dirty="0"/>
              <a:t>但是冷靜想一下如果將這個資料對比為營收的話，那麼該注意的應該是成長率才對，</a:t>
            </a:r>
            <a:endParaRPr lang="en-US" altLang="zh-TW" dirty="0"/>
          </a:p>
          <a:p>
            <a:r>
              <a:rPr lang="zh-TW" altLang="en-US" dirty="0"/>
              <a:t>畢竟公司規模不同，能吃的案子不同，只要能打平收支毛利率是正的才是重要的</a:t>
            </a:r>
            <a:endParaRPr lang="en-US" altLang="zh-TW" dirty="0"/>
          </a:p>
          <a:p>
            <a:r>
              <a:rPr lang="zh-TW" altLang="en-US" dirty="0"/>
              <a:t>不過我認為</a:t>
            </a:r>
            <a:r>
              <a:rPr lang="en-US" altLang="zh-TW" dirty="0"/>
              <a:t>2021-2022</a:t>
            </a:r>
            <a:r>
              <a:rPr lang="zh-TW" altLang="en-US" dirty="0"/>
              <a:t>的資料應該先過濾掉不計，因為可能有部分資料尚未上傳而導致有些企業在最後一年的部分得標金額那麼低</a:t>
            </a:r>
            <a:endParaRPr lang="zh-CN" altLang="en-US"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5</a:t>
            </a:fld>
            <a:endParaRPr lang="zh-CN" altLang="en-US"/>
          </a:p>
        </p:txBody>
      </p:sp>
    </p:spTree>
    <p:extLst>
      <p:ext uri="{BB962C8B-B14F-4D97-AF65-F5344CB8AC3E}">
        <p14:creationId xmlns:p14="http://schemas.microsoft.com/office/powerpoint/2010/main" val="3044459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上一張圖表並沒有給我太多有用的資訊，而我想到學校有開學的特定時段（</a:t>
            </a:r>
            <a:r>
              <a:rPr lang="en-US" altLang="zh-TW" dirty="0"/>
              <a:t>9,2</a:t>
            </a:r>
            <a:r>
              <a:rPr lang="zh-TW" altLang="en-US" dirty="0"/>
              <a:t>）</a:t>
            </a:r>
            <a:endParaRPr lang="en-US" altLang="zh-TW" dirty="0"/>
          </a:p>
          <a:p>
            <a:r>
              <a:rPr lang="zh-TW" altLang="en-US" dirty="0"/>
              <a:t>因此從月份去看平均下來大家不同月份的吃標程度，</a:t>
            </a:r>
            <a:endParaRPr lang="en-US" altLang="zh-TW" dirty="0"/>
          </a:p>
          <a:p>
            <a:r>
              <a:rPr lang="zh-TW" altLang="en-US" dirty="0"/>
              <a:t>也發現到除了翰林，南一，康軒只有七八月有特別特別大的金額外，</a:t>
            </a:r>
            <a:endParaRPr lang="en-US" altLang="zh-TW" dirty="0"/>
          </a:p>
          <a:p>
            <a:r>
              <a:rPr lang="zh-TW" altLang="en-US" dirty="0"/>
              <a:t>剩下圖表中的三家並沒有明顯開學季的吃標表現，經詢問確認也得知表中的三家對於國高中教科書的版圖並沒有那麼大的經營，</a:t>
            </a:r>
            <a:endParaRPr lang="en-US" altLang="zh-TW" dirty="0"/>
          </a:p>
          <a:p>
            <a:r>
              <a:rPr lang="zh-TW" altLang="en-US" dirty="0"/>
              <a:t>而是大專院校與技職學校</a:t>
            </a:r>
            <a:endParaRPr lang="en-US" altLang="zh-TW" dirty="0"/>
          </a:p>
          <a:p>
            <a:r>
              <a:rPr lang="zh-TW" altLang="en-US" dirty="0"/>
              <a:t>因此我想將三民，全華，龍騰看做一個較相似的群體來去比較</a:t>
            </a:r>
            <a:endParaRPr lang="en-US" altLang="zh-TW" dirty="0"/>
          </a:p>
          <a:p>
            <a:r>
              <a:rPr lang="zh-TW" altLang="en-US" dirty="0"/>
              <a:t>也算是給我父親建議可以去觀察他的對手會有甚麼策略或是改變來做為比較有參考價值的借鏡</a:t>
            </a:r>
            <a:endParaRPr lang="en-US" altLang="zh-TW"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6</a:t>
            </a:fld>
            <a:endParaRPr lang="zh-CN" altLang="en-US"/>
          </a:p>
        </p:txBody>
      </p:sp>
    </p:spTree>
    <p:extLst>
      <p:ext uri="{BB962C8B-B14F-4D97-AF65-F5344CB8AC3E}">
        <p14:creationId xmlns:p14="http://schemas.microsoft.com/office/powerpoint/2010/main" val="2020192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詢問過我父親後，全華並沒有明確的公司發展策略，但是我嘗試運用手頭有的資料去做解釋並給建議</a:t>
            </a:r>
            <a:endParaRPr lang="en-US" altLang="zh-TW" dirty="0"/>
          </a:p>
          <a:p>
            <a:r>
              <a:rPr lang="zh-TW" altLang="en-US" dirty="0"/>
              <a:t>意外的是這次疫情的衝擊下全華圖書好像沒甚麼大幅度的人事變動，但是三民在１８－２１年有不小的人事波動，</a:t>
            </a:r>
            <a:endParaRPr lang="en-US" altLang="zh-TW" dirty="0"/>
          </a:p>
          <a:p>
            <a:r>
              <a:rPr lang="zh-TW" altLang="en-US" dirty="0"/>
              <a:t>或許可以以此為契機去觀察有沒有什麼事件值得注意</a:t>
            </a:r>
            <a:endParaRPr lang="en-US" altLang="zh-TW"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7</a:t>
            </a:fld>
            <a:endParaRPr lang="zh-CN" altLang="en-US"/>
          </a:p>
        </p:txBody>
      </p:sp>
    </p:spTree>
    <p:extLst>
      <p:ext uri="{BB962C8B-B14F-4D97-AF65-F5344CB8AC3E}">
        <p14:creationId xmlns:p14="http://schemas.microsoft.com/office/powerpoint/2010/main" val="921214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這部分比較可惜，我的父親並沒辦法提供個人的業績數據給我或是相關的資料，而考量到父親以及其公司都認為最大的影響因子是少子化對學校的衝擊</a:t>
            </a:r>
            <a:endParaRPr lang="en-US" altLang="zh-TW" dirty="0"/>
          </a:p>
          <a:p>
            <a:r>
              <a:rPr lang="zh-TW" altLang="en-US" dirty="0"/>
              <a:t>因此我這邊就使用各個學校的招生註冊率來去做分析，期望能比較北二區學校不同的註冊率並相應做不同的策略</a:t>
            </a:r>
            <a:endParaRPr lang="en-US" altLang="zh-TW"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8</a:t>
            </a:fld>
            <a:endParaRPr lang="zh-CN" altLang="en-US"/>
          </a:p>
        </p:txBody>
      </p:sp>
    </p:spTree>
    <p:extLst>
      <p:ext uri="{BB962C8B-B14F-4D97-AF65-F5344CB8AC3E}">
        <p14:creationId xmlns:p14="http://schemas.microsoft.com/office/powerpoint/2010/main" val="2860650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以整體來看，北二區在排名上是偏後段的，但是可以看到前排的私立學校開始有超車四中的趨勢，</a:t>
            </a:r>
            <a:endParaRPr lang="en-US" altLang="zh-TW" dirty="0"/>
          </a:p>
          <a:p>
            <a:r>
              <a:rPr lang="zh-TW" altLang="en-US" dirty="0"/>
              <a:t>這個可以做為一個小啟發，看看私校有沒有什麼政策的改變去因應少子化，並且當作自己工作上能不能也運用什麼策略來增加個人表現</a:t>
            </a:r>
            <a:endParaRPr lang="en-US" altLang="zh-TW" dirty="0"/>
          </a:p>
          <a:p>
            <a:r>
              <a:rPr lang="zh-TW" altLang="en-US" dirty="0"/>
              <a:t>例如配合私校的某些熱門課程來增加業績</a:t>
            </a:r>
            <a:endParaRPr lang="en-US" altLang="zh-TW"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9</a:t>
            </a:fld>
            <a:endParaRPr lang="zh-CN" altLang="en-US"/>
          </a:p>
        </p:txBody>
      </p:sp>
    </p:spTree>
    <p:extLst>
      <p:ext uri="{BB962C8B-B14F-4D97-AF65-F5344CB8AC3E}">
        <p14:creationId xmlns:p14="http://schemas.microsoft.com/office/powerpoint/2010/main" val="588133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92B0D-067C-4EC0-AA3B-A620F23701C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34A5CA4-A5A9-4AA7-BDC4-1A01464F90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1E3DE608-41E6-4E29-9D22-BF8D4B21AB6F}"/>
              </a:ext>
            </a:extLst>
          </p:cNvPr>
          <p:cNvSpPr>
            <a:spLocks noGrp="1"/>
          </p:cNvSpPr>
          <p:nvPr>
            <p:ph type="dt" sz="half" idx="10"/>
          </p:nvPr>
        </p:nvSpPr>
        <p:spPr/>
        <p:txBody>
          <a:bodyPr/>
          <a:lstStyle/>
          <a:p>
            <a:fld id="{A27E251B-BA4A-42E3-82E2-7F63D49BDEF8}" type="datetimeFigureOut">
              <a:rPr lang="zh-CN" altLang="en-US" smtClean="0"/>
              <a:t>2023/2/27</a:t>
            </a:fld>
            <a:endParaRPr lang="zh-CN" altLang="en-US"/>
          </a:p>
        </p:txBody>
      </p:sp>
      <p:sp>
        <p:nvSpPr>
          <p:cNvPr id="5" name="页脚占位符 4">
            <a:extLst>
              <a:ext uri="{FF2B5EF4-FFF2-40B4-BE49-F238E27FC236}">
                <a16:creationId xmlns:a16="http://schemas.microsoft.com/office/drawing/2014/main" id="{7FE9F8B5-225C-4DF7-9788-737D5AB518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E6D3FF-EE56-4774-9CE0-D4F3819BE642}"/>
              </a:ext>
            </a:extLst>
          </p:cNvPr>
          <p:cNvSpPr>
            <a:spLocks noGrp="1"/>
          </p:cNvSpPr>
          <p:nvPr>
            <p:ph type="sldNum" sz="quarter" idx="12"/>
          </p:nvPr>
        </p:nvSpPr>
        <p:spPr/>
        <p:txBody>
          <a:bodyPr/>
          <a:lstStyle/>
          <a:p>
            <a:fld id="{5E21B436-16D9-4C5C-B15C-83D3D196402A}" type="slidenum">
              <a:rPr lang="zh-CN" altLang="en-US" smtClean="0"/>
              <a:t>‹#›</a:t>
            </a:fld>
            <a:endParaRPr lang="zh-CN" altLang="en-US"/>
          </a:p>
        </p:txBody>
      </p:sp>
    </p:spTree>
    <p:extLst>
      <p:ext uri="{BB962C8B-B14F-4D97-AF65-F5344CB8AC3E}">
        <p14:creationId xmlns:p14="http://schemas.microsoft.com/office/powerpoint/2010/main" val="3354448477"/>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87F7A-2474-44CB-8FF9-BB4A1845B9E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C3333B8-97BB-489F-B446-47646656C95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A2F17C-0791-41B6-A5FE-95C9136AC093}"/>
              </a:ext>
            </a:extLst>
          </p:cNvPr>
          <p:cNvSpPr>
            <a:spLocks noGrp="1"/>
          </p:cNvSpPr>
          <p:nvPr>
            <p:ph type="dt" sz="half" idx="10"/>
          </p:nvPr>
        </p:nvSpPr>
        <p:spPr/>
        <p:txBody>
          <a:bodyPr/>
          <a:lstStyle/>
          <a:p>
            <a:fld id="{A27E251B-BA4A-42E3-82E2-7F63D49BDEF8}" type="datetimeFigureOut">
              <a:rPr lang="zh-CN" altLang="en-US" smtClean="0"/>
              <a:t>2023/2/27</a:t>
            </a:fld>
            <a:endParaRPr lang="zh-CN" altLang="en-US"/>
          </a:p>
        </p:txBody>
      </p:sp>
      <p:sp>
        <p:nvSpPr>
          <p:cNvPr id="5" name="页脚占位符 4">
            <a:extLst>
              <a:ext uri="{FF2B5EF4-FFF2-40B4-BE49-F238E27FC236}">
                <a16:creationId xmlns:a16="http://schemas.microsoft.com/office/drawing/2014/main" id="{655D8928-DF8C-4325-A8B8-333A1F1CA9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88FAE6-8171-47F9-89F0-8EB412F376D7}"/>
              </a:ext>
            </a:extLst>
          </p:cNvPr>
          <p:cNvSpPr>
            <a:spLocks noGrp="1"/>
          </p:cNvSpPr>
          <p:nvPr>
            <p:ph type="sldNum" sz="quarter" idx="12"/>
          </p:nvPr>
        </p:nvSpPr>
        <p:spPr/>
        <p:txBody>
          <a:bodyPr/>
          <a:lstStyle/>
          <a:p>
            <a:fld id="{5E21B436-16D9-4C5C-B15C-83D3D196402A}" type="slidenum">
              <a:rPr lang="zh-CN" altLang="en-US" smtClean="0"/>
              <a:t>‹#›</a:t>
            </a:fld>
            <a:endParaRPr lang="zh-CN" altLang="en-US"/>
          </a:p>
        </p:txBody>
      </p:sp>
    </p:spTree>
    <p:extLst>
      <p:ext uri="{BB962C8B-B14F-4D97-AF65-F5344CB8AC3E}">
        <p14:creationId xmlns:p14="http://schemas.microsoft.com/office/powerpoint/2010/main" val="2113708299"/>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4811791-B2D3-417E-974F-C14A81E0ACE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58598AF-3ED4-42F5-8037-DB65E8305A8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7BB3673-B5B6-48EB-ACB6-14CFB24B08B4}"/>
              </a:ext>
            </a:extLst>
          </p:cNvPr>
          <p:cNvSpPr>
            <a:spLocks noGrp="1"/>
          </p:cNvSpPr>
          <p:nvPr>
            <p:ph type="dt" sz="half" idx="10"/>
          </p:nvPr>
        </p:nvSpPr>
        <p:spPr/>
        <p:txBody>
          <a:bodyPr/>
          <a:lstStyle/>
          <a:p>
            <a:fld id="{A27E251B-BA4A-42E3-82E2-7F63D49BDEF8}" type="datetimeFigureOut">
              <a:rPr lang="zh-CN" altLang="en-US" smtClean="0"/>
              <a:t>2023/2/27</a:t>
            </a:fld>
            <a:endParaRPr lang="zh-CN" altLang="en-US"/>
          </a:p>
        </p:txBody>
      </p:sp>
      <p:sp>
        <p:nvSpPr>
          <p:cNvPr id="5" name="页脚占位符 4">
            <a:extLst>
              <a:ext uri="{FF2B5EF4-FFF2-40B4-BE49-F238E27FC236}">
                <a16:creationId xmlns:a16="http://schemas.microsoft.com/office/drawing/2014/main" id="{73ED7C36-FEE1-4743-8FF9-C0B8E0AF77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8B4571-A1C9-460B-B560-B4E526868887}"/>
              </a:ext>
            </a:extLst>
          </p:cNvPr>
          <p:cNvSpPr>
            <a:spLocks noGrp="1"/>
          </p:cNvSpPr>
          <p:nvPr>
            <p:ph type="sldNum" sz="quarter" idx="12"/>
          </p:nvPr>
        </p:nvSpPr>
        <p:spPr/>
        <p:txBody>
          <a:bodyPr/>
          <a:lstStyle/>
          <a:p>
            <a:fld id="{5E21B436-16D9-4C5C-B15C-83D3D196402A}" type="slidenum">
              <a:rPr lang="zh-CN" altLang="en-US" smtClean="0"/>
              <a:t>‹#›</a:t>
            </a:fld>
            <a:endParaRPr lang="zh-CN" altLang="en-US"/>
          </a:p>
        </p:txBody>
      </p:sp>
    </p:spTree>
    <p:extLst>
      <p:ext uri="{BB962C8B-B14F-4D97-AF65-F5344CB8AC3E}">
        <p14:creationId xmlns:p14="http://schemas.microsoft.com/office/powerpoint/2010/main" val="1113843093"/>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2023/2/27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160189848"/>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2023/2/27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811170758"/>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5303526"/>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ACF3B-9D45-4083-AD49-F1B90C0A4A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A162519-6ED1-4295-9BDF-BD7E68A817D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3688D21-CD53-483A-A7C0-7EECC2FD5583}"/>
              </a:ext>
            </a:extLst>
          </p:cNvPr>
          <p:cNvSpPr>
            <a:spLocks noGrp="1"/>
          </p:cNvSpPr>
          <p:nvPr>
            <p:ph type="dt" sz="half" idx="10"/>
          </p:nvPr>
        </p:nvSpPr>
        <p:spPr/>
        <p:txBody>
          <a:bodyPr/>
          <a:lstStyle/>
          <a:p>
            <a:fld id="{A27E251B-BA4A-42E3-82E2-7F63D49BDEF8}" type="datetimeFigureOut">
              <a:rPr lang="zh-CN" altLang="en-US" smtClean="0"/>
              <a:t>2023/2/27</a:t>
            </a:fld>
            <a:endParaRPr lang="zh-CN" altLang="en-US"/>
          </a:p>
        </p:txBody>
      </p:sp>
      <p:sp>
        <p:nvSpPr>
          <p:cNvPr id="5" name="页脚占位符 4">
            <a:extLst>
              <a:ext uri="{FF2B5EF4-FFF2-40B4-BE49-F238E27FC236}">
                <a16:creationId xmlns:a16="http://schemas.microsoft.com/office/drawing/2014/main" id="{193337CB-53C0-4BE4-8DE7-CFDB40D1F5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F544B9-5D13-4A25-B77D-8C3E23B24678}"/>
              </a:ext>
            </a:extLst>
          </p:cNvPr>
          <p:cNvSpPr>
            <a:spLocks noGrp="1"/>
          </p:cNvSpPr>
          <p:nvPr>
            <p:ph type="sldNum" sz="quarter" idx="12"/>
          </p:nvPr>
        </p:nvSpPr>
        <p:spPr/>
        <p:txBody>
          <a:bodyPr/>
          <a:lstStyle/>
          <a:p>
            <a:fld id="{5E21B436-16D9-4C5C-B15C-83D3D196402A}" type="slidenum">
              <a:rPr lang="zh-CN" altLang="en-US" smtClean="0"/>
              <a:t>‹#›</a:t>
            </a:fld>
            <a:endParaRPr lang="zh-CN" altLang="en-US"/>
          </a:p>
        </p:txBody>
      </p:sp>
    </p:spTree>
    <p:extLst>
      <p:ext uri="{BB962C8B-B14F-4D97-AF65-F5344CB8AC3E}">
        <p14:creationId xmlns:p14="http://schemas.microsoft.com/office/powerpoint/2010/main" val="2602486655"/>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03311-41EF-4BA7-ABD3-06EA81D40D0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4A7DA23-29B3-4D62-8944-57D0D19BCF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90E0F55-6EBD-4326-9417-EB74C89F8186}"/>
              </a:ext>
            </a:extLst>
          </p:cNvPr>
          <p:cNvSpPr>
            <a:spLocks noGrp="1"/>
          </p:cNvSpPr>
          <p:nvPr>
            <p:ph type="dt" sz="half" idx="10"/>
          </p:nvPr>
        </p:nvSpPr>
        <p:spPr/>
        <p:txBody>
          <a:bodyPr/>
          <a:lstStyle/>
          <a:p>
            <a:fld id="{A27E251B-BA4A-42E3-82E2-7F63D49BDEF8}" type="datetimeFigureOut">
              <a:rPr lang="zh-CN" altLang="en-US" smtClean="0"/>
              <a:t>2023/2/27</a:t>
            </a:fld>
            <a:endParaRPr lang="zh-CN" altLang="en-US"/>
          </a:p>
        </p:txBody>
      </p:sp>
      <p:sp>
        <p:nvSpPr>
          <p:cNvPr id="5" name="页脚占位符 4">
            <a:extLst>
              <a:ext uri="{FF2B5EF4-FFF2-40B4-BE49-F238E27FC236}">
                <a16:creationId xmlns:a16="http://schemas.microsoft.com/office/drawing/2014/main" id="{3E07C574-436B-4B92-8A2C-7CEFF3E9EE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F3AB73-ADEA-456C-8376-2121DBCC0738}"/>
              </a:ext>
            </a:extLst>
          </p:cNvPr>
          <p:cNvSpPr>
            <a:spLocks noGrp="1"/>
          </p:cNvSpPr>
          <p:nvPr>
            <p:ph type="sldNum" sz="quarter" idx="12"/>
          </p:nvPr>
        </p:nvSpPr>
        <p:spPr/>
        <p:txBody>
          <a:bodyPr/>
          <a:lstStyle/>
          <a:p>
            <a:fld id="{5E21B436-16D9-4C5C-B15C-83D3D196402A}" type="slidenum">
              <a:rPr lang="zh-CN" altLang="en-US" smtClean="0"/>
              <a:t>‹#›</a:t>
            </a:fld>
            <a:endParaRPr lang="zh-CN" altLang="en-US"/>
          </a:p>
        </p:txBody>
      </p:sp>
    </p:spTree>
    <p:extLst>
      <p:ext uri="{BB962C8B-B14F-4D97-AF65-F5344CB8AC3E}">
        <p14:creationId xmlns:p14="http://schemas.microsoft.com/office/powerpoint/2010/main" val="835199"/>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7BC56F-E83A-4277-90C0-7C297E46C9D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EC5248-B524-49F3-8EF1-40D15729210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8BF336B-3F99-4C8F-BF56-F884EA963B2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A651A04-E5FC-47DF-9550-4143C0369FD1}"/>
              </a:ext>
            </a:extLst>
          </p:cNvPr>
          <p:cNvSpPr>
            <a:spLocks noGrp="1"/>
          </p:cNvSpPr>
          <p:nvPr>
            <p:ph type="dt" sz="half" idx="10"/>
          </p:nvPr>
        </p:nvSpPr>
        <p:spPr/>
        <p:txBody>
          <a:bodyPr/>
          <a:lstStyle/>
          <a:p>
            <a:fld id="{A27E251B-BA4A-42E3-82E2-7F63D49BDEF8}" type="datetimeFigureOut">
              <a:rPr lang="zh-CN" altLang="en-US" smtClean="0"/>
              <a:t>2023/2/27</a:t>
            </a:fld>
            <a:endParaRPr lang="zh-CN" altLang="en-US"/>
          </a:p>
        </p:txBody>
      </p:sp>
      <p:sp>
        <p:nvSpPr>
          <p:cNvPr id="6" name="页脚占位符 5">
            <a:extLst>
              <a:ext uri="{FF2B5EF4-FFF2-40B4-BE49-F238E27FC236}">
                <a16:creationId xmlns:a16="http://schemas.microsoft.com/office/drawing/2014/main" id="{04D962BB-212C-4D3E-99A9-4010FA87AF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B449F6-97BF-4A31-A4A9-4FA3F05D6424}"/>
              </a:ext>
            </a:extLst>
          </p:cNvPr>
          <p:cNvSpPr>
            <a:spLocks noGrp="1"/>
          </p:cNvSpPr>
          <p:nvPr>
            <p:ph type="sldNum" sz="quarter" idx="12"/>
          </p:nvPr>
        </p:nvSpPr>
        <p:spPr/>
        <p:txBody>
          <a:bodyPr/>
          <a:lstStyle/>
          <a:p>
            <a:fld id="{5E21B436-16D9-4C5C-B15C-83D3D196402A}" type="slidenum">
              <a:rPr lang="zh-CN" altLang="en-US" smtClean="0"/>
              <a:t>‹#›</a:t>
            </a:fld>
            <a:endParaRPr lang="zh-CN" altLang="en-US"/>
          </a:p>
        </p:txBody>
      </p:sp>
    </p:spTree>
    <p:extLst>
      <p:ext uri="{BB962C8B-B14F-4D97-AF65-F5344CB8AC3E}">
        <p14:creationId xmlns:p14="http://schemas.microsoft.com/office/powerpoint/2010/main" val="1299358506"/>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2EDCF6-0A5B-4A4C-96D0-F5F507B1BD6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1AAB38F-93FE-4F88-9BCE-B04AAF9AF6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8191C91-3BB2-4544-AF0D-CED0DC1FA4D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6DE4638-7B0B-40F6-B1D4-96024974A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CC974D8-3A6D-417A-AEAC-047ECED849D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84A4361-095E-416B-8C51-504FA55BCC28}"/>
              </a:ext>
            </a:extLst>
          </p:cNvPr>
          <p:cNvSpPr>
            <a:spLocks noGrp="1"/>
          </p:cNvSpPr>
          <p:nvPr>
            <p:ph type="dt" sz="half" idx="10"/>
          </p:nvPr>
        </p:nvSpPr>
        <p:spPr/>
        <p:txBody>
          <a:bodyPr/>
          <a:lstStyle/>
          <a:p>
            <a:fld id="{A27E251B-BA4A-42E3-82E2-7F63D49BDEF8}" type="datetimeFigureOut">
              <a:rPr lang="zh-CN" altLang="en-US" smtClean="0"/>
              <a:t>2023/2/27</a:t>
            </a:fld>
            <a:endParaRPr lang="zh-CN" altLang="en-US"/>
          </a:p>
        </p:txBody>
      </p:sp>
      <p:sp>
        <p:nvSpPr>
          <p:cNvPr id="8" name="页脚占位符 7">
            <a:extLst>
              <a:ext uri="{FF2B5EF4-FFF2-40B4-BE49-F238E27FC236}">
                <a16:creationId xmlns:a16="http://schemas.microsoft.com/office/drawing/2014/main" id="{DC59C4AA-D5F0-4729-939D-4B5B3D0230B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0F8A806-4677-4E3B-AF74-BAF4050A5ECE}"/>
              </a:ext>
            </a:extLst>
          </p:cNvPr>
          <p:cNvSpPr>
            <a:spLocks noGrp="1"/>
          </p:cNvSpPr>
          <p:nvPr>
            <p:ph type="sldNum" sz="quarter" idx="12"/>
          </p:nvPr>
        </p:nvSpPr>
        <p:spPr/>
        <p:txBody>
          <a:bodyPr/>
          <a:lstStyle/>
          <a:p>
            <a:fld id="{5E21B436-16D9-4C5C-B15C-83D3D196402A}" type="slidenum">
              <a:rPr lang="zh-CN" altLang="en-US" smtClean="0"/>
              <a:t>‹#›</a:t>
            </a:fld>
            <a:endParaRPr lang="zh-CN" altLang="en-US"/>
          </a:p>
        </p:txBody>
      </p:sp>
      <p:sp>
        <p:nvSpPr>
          <p:cNvPr id="11" name="TextBox 10"/>
          <p:cNvSpPr txBox="1"/>
          <p:nvPr userDrawn="1"/>
        </p:nvSpPr>
        <p:spPr>
          <a:xfrm>
            <a:off x="1907704" y="5560039"/>
            <a:ext cx="1224136"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下载</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http://www.1ppt.com/xiazai/</a:t>
            </a:r>
          </a:p>
        </p:txBody>
      </p:sp>
    </p:spTree>
    <p:extLst>
      <p:ext uri="{BB962C8B-B14F-4D97-AF65-F5344CB8AC3E}">
        <p14:creationId xmlns:p14="http://schemas.microsoft.com/office/powerpoint/2010/main" val="2667378970"/>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2A777B-80F3-4B6F-BC27-6938AB2FAD6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EFA19C5-6EA7-40BA-874F-43AF9E039EA5}"/>
              </a:ext>
            </a:extLst>
          </p:cNvPr>
          <p:cNvSpPr>
            <a:spLocks noGrp="1"/>
          </p:cNvSpPr>
          <p:nvPr>
            <p:ph type="dt" sz="half" idx="10"/>
          </p:nvPr>
        </p:nvSpPr>
        <p:spPr/>
        <p:txBody>
          <a:bodyPr/>
          <a:lstStyle/>
          <a:p>
            <a:fld id="{A27E251B-BA4A-42E3-82E2-7F63D49BDEF8}" type="datetimeFigureOut">
              <a:rPr lang="zh-CN" altLang="en-US" smtClean="0"/>
              <a:t>2023/2/27</a:t>
            </a:fld>
            <a:endParaRPr lang="zh-CN" altLang="en-US"/>
          </a:p>
        </p:txBody>
      </p:sp>
      <p:sp>
        <p:nvSpPr>
          <p:cNvPr id="4" name="页脚占位符 3">
            <a:extLst>
              <a:ext uri="{FF2B5EF4-FFF2-40B4-BE49-F238E27FC236}">
                <a16:creationId xmlns:a16="http://schemas.microsoft.com/office/drawing/2014/main" id="{910699ED-0BDF-4382-9BF4-ABB16711807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13FB814-C321-4F74-AD16-8193ABF854E2}"/>
              </a:ext>
            </a:extLst>
          </p:cNvPr>
          <p:cNvSpPr>
            <a:spLocks noGrp="1"/>
          </p:cNvSpPr>
          <p:nvPr>
            <p:ph type="sldNum" sz="quarter" idx="12"/>
          </p:nvPr>
        </p:nvSpPr>
        <p:spPr/>
        <p:txBody>
          <a:bodyPr/>
          <a:lstStyle/>
          <a:p>
            <a:fld id="{5E21B436-16D9-4C5C-B15C-83D3D196402A}" type="slidenum">
              <a:rPr lang="zh-CN" altLang="en-US" smtClean="0"/>
              <a:t>‹#›</a:t>
            </a:fld>
            <a:endParaRPr lang="zh-CN" altLang="en-US"/>
          </a:p>
        </p:txBody>
      </p:sp>
    </p:spTree>
    <p:extLst>
      <p:ext uri="{BB962C8B-B14F-4D97-AF65-F5344CB8AC3E}">
        <p14:creationId xmlns:p14="http://schemas.microsoft.com/office/powerpoint/2010/main" val="3367629574"/>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0CB729-A2D5-4D31-AECE-EF6CC0A82E15}"/>
              </a:ext>
            </a:extLst>
          </p:cNvPr>
          <p:cNvSpPr>
            <a:spLocks noGrp="1"/>
          </p:cNvSpPr>
          <p:nvPr>
            <p:ph type="dt" sz="half" idx="10"/>
          </p:nvPr>
        </p:nvSpPr>
        <p:spPr/>
        <p:txBody>
          <a:bodyPr/>
          <a:lstStyle/>
          <a:p>
            <a:fld id="{A27E251B-BA4A-42E3-82E2-7F63D49BDEF8}" type="datetimeFigureOut">
              <a:rPr lang="zh-CN" altLang="en-US" smtClean="0"/>
              <a:t>2023/2/27</a:t>
            </a:fld>
            <a:endParaRPr lang="zh-CN" altLang="en-US"/>
          </a:p>
        </p:txBody>
      </p:sp>
      <p:sp>
        <p:nvSpPr>
          <p:cNvPr id="3" name="页脚占位符 2">
            <a:extLst>
              <a:ext uri="{FF2B5EF4-FFF2-40B4-BE49-F238E27FC236}">
                <a16:creationId xmlns:a16="http://schemas.microsoft.com/office/drawing/2014/main" id="{53E9F677-276E-4D39-8DC1-67B7EDDC533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AAA5634-65C7-41C2-B595-77AB8B605811}"/>
              </a:ext>
            </a:extLst>
          </p:cNvPr>
          <p:cNvSpPr>
            <a:spLocks noGrp="1"/>
          </p:cNvSpPr>
          <p:nvPr>
            <p:ph type="sldNum" sz="quarter" idx="12"/>
          </p:nvPr>
        </p:nvSpPr>
        <p:spPr/>
        <p:txBody>
          <a:bodyPr/>
          <a:lstStyle/>
          <a:p>
            <a:fld id="{5E21B436-16D9-4C5C-B15C-83D3D196402A}" type="slidenum">
              <a:rPr lang="zh-CN" altLang="en-US" smtClean="0"/>
              <a:t>‹#›</a:t>
            </a:fld>
            <a:endParaRPr lang="zh-CN" altLang="en-US"/>
          </a:p>
        </p:txBody>
      </p:sp>
    </p:spTree>
    <p:extLst>
      <p:ext uri="{BB962C8B-B14F-4D97-AF65-F5344CB8AC3E}">
        <p14:creationId xmlns:p14="http://schemas.microsoft.com/office/powerpoint/2010/main" val="2935555250"/>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7459D-BA63-43EA-BD38-815C578513A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9CA0A11-8B97-4820-84B9-53C6085B0D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EDB8BA1-CD2A-4889-BF88-6F5DDD121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F10AB9B-C2CB-4A53-84AB-7B263CD1932F}"/>
              </a:ext>
            </a:extLst>
          </p:cNvPr>
          <p:cNvSpPr>
            <a:spLocks noGrp="1"/>
          </p:cNvSpPr>
          <p:nvPr>
            <p:ph type="dt" sz="half" idx="10"/>
          </p:nvPr>
        </p:nvSpPr>
        <p:spPr/>
        <p:txBody>
          <a:bodyPr/>
          <a:lstStyle/>
          <a:p>
            <a:fld id="{A27E251B-BA4A-42E3-82E2-7F63D49BDEF8}" type="datetimeFigureOut">
              <a:rPr lang="zh-CN" altLang="en-US" smtClean="0"/>
              <a:t>2023/2/27</a:t>
            </a:fld>
            <a:endParaRPr lang="zh-CN" altLang="en-US"/>
          </a:p>
        </p:txBody>
      </p:sp>
      <p:sp>
        <p:nvSpPr>
          <p:cNvPr id="6" name="页脚占位符 5">
            <a:extLst>
              <a:ext uri="{FF2B5EF4-FFF2-40B4-BE49-F238E27FC236}">
                <a16:creationId xmlns:a16="http://schemas.microsoft.com/office/drawing/2014/main" id="{FADD733A-7B8D-426E-BAE8-DD521246AC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F201195-4225-40E5-B1AC-1DCF0F92719E}"/>
              </a:ext>
            </a:extLst>
          </p:cNvPr>
          <p:cNvSpPr>
            <a:spLocks noGrp="1"/>
          </p:cNvSpPr>
          <p:nvPr>
            <p:ph type="sldNum" sz="quarter" idx="12"/>
          </p:nvPr>
        </p:nvSpPr>
        <p:spPr/>
        <p:txBody>
          <a:bodyPr/>
          <a:lstStyle/>
          <a:p>
            <a:fld id="{5E21B436-16D9-4C5C-B15C-83D3D196402A}" type="slidenum">
              <a:rPr lang="zh-CN" altLang="en-US" smtClean="0"/>
              <a:t>‹#›</a:t>
            </a:fld>
            <a:endParaRPr lang="zh-CN" altLang="en-US"/>
          </a:p>
        </p:txBody>
      </p:sp>
    </p:spTree>
    <p:extLst>
      <p:ext uri="{BB962C8B-B14F-4D97-AF65-F5344CB8AC3E}">
        <p14:creationId xmlns:p14="http://schemas.microsoft.com/office/powerpoint/2010/main" val="52093159"/>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E8896-3749-4B41-A8CF-115D7042B1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1A7D413-CD20-47D5-894D-6A43D18601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1609C10-89E2-4A02-A610-16FD25519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8A39C5A-CD71-498F-BE6F-5C3C3EE05E3E}"/>
              </a:ext>
            </a:extLst>
          </p:cNvPr>
          <p:cNvSpPr>
            <a:spLocks noGrp="1"/>
          </p:cNvSpPr>
          <p:nvPr>
            <p:ph type="dt" sz="half" idx="10"/>
          </p:nvPr>
        </p:nvSpPr>
        <p:spPr/>
        <p:txBody>
          <a:bodyPr/>
          <a:lstStyle/>
          <a:p>
            <a:fld id="{A27E251B-BA4A-42E3-82E2-7F63D49BDEF8}" type="datetimeFigureOut">
              <a:rPr lang="zh-CN" altLang="en-US" smtClean="0"/>
              <a:t>2023/2/27</a:t>
            </a:fld>
            <a:endParaRPr lang="zh-CN" altLang="en-US"/>
          </a:p>
        </p:txBody>
      </p:sp>
      <p:sp>
        <p:nvSpPr>
          <p:cNvPr id="6" name="页脚占位符 5">
            <a:extLst>
              <a:ext uri="{FF2B5EF4-FFF2-40B4-BE49-F238E27FC236}">
                <a16:creationId xmlns:a16="http://schemas.microsoft.com/office/drawing/2014/main" id="{4D644109-FCE2-4544-9876-6BE45DC164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AF5E1E-2C42-4BC8-AA17-05652F6C0F49}"/>
              </a:ext>
            </a:extLst>
          </p:cNvPr>
          <p:cNvSpPr>
            <a:spLocks noGrp="1"/>
          </p:cNvSpPr>
          <p:nvPr>
            <p:ph type="sldNum" sz="quarter" idx="12"/>
          </p:nvPr>
        </p:nvSpPr>
        <p:spPr/>
        <p:txBody>
          <a:bodyPr/>
          <a:lstStyle/>
          <a:p>
            <a:fld id="{5E21B436-16D9-4C5C-B15C-83D3D196402A}" type="slidenum">
              <a:rPr lang="zh-CN" altLang="en-US" smtClean="0"/>
              <a:t>‹#›</a:t>
            </a:fld>
            <a:endParaRPr lang="zh-CN" altLang="en-US"/>
          </a:p>
        </p:txBody>
      </p:sp>
    </p:spTree>
    <p:extLst>
      <p:ext uri="{BB962C8B-B14F-4D97-AF65-F5344CB8AC3E}">
        <p14:creationId xmlns:p14="http://schemas.microsoft.com/office/powerpoint/2010/main" val="3996069120"/>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b="-39000"/>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DB17F0A-B442-4BC2-8109-666F244C12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29E6FC90-44AD-48B5-978F-FED1161BEE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FEBCA8D6-3670-4DF3-8A5C-4C51163E1C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印品黑体" panose="00000500000000000000" pitchFamily="2" charset="-122"/>
                <a:ea typeface="印品黑体" panose="00000500000000000000" pitchFamily="2" charset="-122"/>
              </a:defRPr>
            </a:lvl1pPr>
          </a:lstStyle>
          <a:p>
            <a:fld id="{A27E251B-BA4A-42E3-82E2-7F63D49BDEF8}" type="datetimeFigureOut">
              <a:rPr lang="zh-CN" altLang="en-US" smtClean="0"/>
              <a:pPr/>
              <a:t>2023/2/27</a:t>
            </a:fld>
            <a:endParaRPr lang="zh-CN" altLang="en-US" dirty="0"/>
          </a:p>
        </p:txBody>
      </p:sp>
      <p:sp>
        <p:nvSpPr>
          <p:cNvPr id="5" name="页脚占位符 4">
            <a:extLst>
              <a:ext uri="{FF2B5EF4-FFF2-40B4-BE49-F238E27FC236}">
                <a16:creationId xmlns:a16="http://schemas.microsoft.com/office/drawing/2014/main" id="{2CE354CC-083F-4C93-9CE4-B4B4AC8346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印品黑体" panose="00000500000000000000" pitchFamily="2" charset="-122"/>
                <a:ea typeface="印品黑体" panose="00000500000000000000" pitchFamily="2" charset="-122"/>
              </a:defRPr>
            </a:lvl1pPr>
          </a:lstStyle>
          <a:p>
            <a:endParaRPr lang="zh-CN" altLang="en-US" dirty="0"/>
          </a:p>
        </p:txBody>
      </p:sp>
      <p:sp>
        <p:nvSpPr>
          <p:cNvPr id="6" name="灯片编号占位符 5">
            <a:extLst>
              <a:ext uri="{FF2B5EF4-FFF2-40B4-BE49-F238E27FC236}">
                <a16:creationId xmlns:a16="http://schemas.microsoft.com/office/drawing/2014/main" id="{B70317C5-8E35-4FB3-8836-56C271ECED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印品黑体" panose="00000500000000000000" pitchFamily="2" charset="-122"/>
                <a:ea typeface="印品黑体" panose="00000500000000000000" pitchFamily="2" charset="-122"/>
              </a:defRPr>
            </a:lvl1pPr>
          </a:lstStyle>
          <a:p>
            <a:fld id="{5E21B436-16D9-4C5C-B15C-83D3D196402A}" type="slidenum">
              <a:rPr lang="zh-CN" altLang="en-US" smtClean="0"/>
              <a:pPr/>
              <a:t>‹#›</a:t>
            </a:fld>
            <a:endParaRPr lang="zh-CN" altLang="en-US" dirty="0"/>
          </a:p>
        </p:txBody>
      </p:sp>
    </p:spTree>
    <p:extLst>
      <p:ext uri="{BB962C8B-B14F-4D97-AF65-F5344CB8AC3E}">
        <p14:creationId xmlns:p14="http://schemas.microsoft.com/office/powerpoint/2010/main" val="4262518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xStyles>
    <p:titleStyle>
      <a:lvl1pPr algn="l" defTabSz="914400" rtl="0" eaLnBrk="1" latinLnBrk="0" hangingPunct="1">
        <a:lnSpc>
          <a:spcPct val="90000"/>
        </a:lnSpc>
        <a:spcBef>
          <a:spcPct val="0"/>
        </a:spcBef>
        <a:buNone/>
        <a:defRPr sz="4400" kern="1200">
          <a:solidFill>
            <a:schemeClr val="tx1"/>
          </a:solidFill>
          <a:latin typeface="印品黑体" panose="00000500000000000000" pitchFamily="2" charset="-122"/>
          <a:ea typeface="印品黑体"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印品黑体" panose="00000500000000000000" pitchFamily="2" charset="-122"/>
          <a:ea typeface="印品黑体" panose="000005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印品黑体" panose="00000500000000000000" pitchFamily="2" charset="-122"/>
          <a:ea typeface="印品黑体" panose="000005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印品黑体" panose="00000500000000000000" pitchFamily="2" charset="-122"/>
          <a:ea typeface="印品黑体" panose="000005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印品黑体" panose="00000500000000000000" pitchFamily="2" charset="-122"/>
          <a:ea typeface="印品黑体" panose="000005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印品黑体" panose="00000500000000000000" pitchFamily="2" charset="-122"/>
          <a:ea typeface="印品黑体" panose="000005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847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ublic.tableau.com/app/profile/.20456506"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E320BCD-63B3-4EF0-97E4-2FC27E2C3089}"/>
              </a:ext>
            </a:extLst>
          </p:cNvPr>
          <p:cNvGrpSpPr/>
          <p:nvPr/>
        </p:nvGrpSpPr>
        <p:grpSpPr>
          <a:xfrm>
            <a:off x="4888088" y="1941689"/>
            <a:ext cx="7303912" cy="3872089"/>
            <a:chOff x="4888088" y="1941689"/>
            <a:chExt cx="7303912" cy="3872089"/>
          </a:xfrm>
        </p:grpSpPr>
        <p:grpSp>
          <p:nvGrpSpPr>
            <p:cNvPr id="17" name="组合 16">
              <a:extLst>
                <a:ext uri="{FF2B5EF4-FFF2-40B4-BE49-F238E27FC236}">
                  <a16:creationId xmlns:a16="http://schemas.microsoft.com/office/drawing/2014/main" id="{DEF4263D-88AF-41AF-A657-CC98E4D67DF2}"/>
                </a:ext>
              </a:extLst>
            </p:cNvPr>
            <p:cNvGrpSpPr/>
            <p:nvPr/>
          </p:nvGrpSpPr>
          <p:grpSpPr>
            <a:xfrm>
              <a:off x="4888088" y="2912092"/>
              <a:ext cx="7303912" cy="1595187"/>
              <a:chOff x="4888088" y="2889956"/>
              <a:chExt cx="7303912" cy="1595187"/>
            </a:xfrm>
          </p:grpSpPr>
          <p:sp>
            <p:nvSpPr>
              <p:cNvPr id="14" name="矩形 13">
                <a:extLst>
                  <a:ext uri="{FF2B5EF4-FFF2-40B4-BE49-F238E27FC236}">
                    <a16:creationId xmlns:a16="http://schemas.microsoft.com/office/drawing/2014/main" id="{CE5F3623-4572-4BB6-B0D2-120B0E482FE8}"/>
                  </a:ext>
                </a:extLst>
              </p:cNvPr>
              <p:cNvSpPr/>
              <p:nvPr/>
            </p:nvSpPr>
            <p:spPr>
              <a:xfrm>
                <a:off x="4888089" y="2889956"/>
                <a:ext cx="7303911" cy="1240598"/>
              </a:xfrm>
              <a:custGeom>
                <a:avLst/>
                <a:gdLst>
                  <a:gd name="connsiteX0" fmla="*/ 0 w 6716889"/>
                  <a:gd name="connsiteY0" fmla="*/ 0 h 1557866"/>
                  <a:gd name="connsiteX1" fmla="*/ 6716889 w 6716889"/>
                  <a:gd name="connsiteY1" fmla="*/ 0 h 1557866"/>
                  <a:gd name="connsiteX2" fmla="*/ 6716889 w 6716889"/>
                  <a:gd name="connsiteY2" fmla="*/ 1557866 h 1557866"/>
                  <a:gd name="connsiteX3" fmla="*/ 0 w 6716889"/>
                  <a:gd name="connsiteY3" fmla="*/ 1557866 h 1557866"/>
                  <a:gd name="connsiteX4" fmla="*/ 0 w 6716889"/>
                  <a:gd name="connsiteY4" fmla="*/ 0 h 1557866"/>
                  <a:gd name="connsiteX0" fmla="*/ 790222 w 6716889"/>
                  <a:gd name="connsiteY0" fmla="*/ 11288 h 1557866"/>
                  <a:gd name="connsiteX1" fmla="*/ 6716889 w 6716889"/>
                  <a:gd name="connsiteY1" fmla="*/ 0 h 1557866"/>
                  <a:gd name="connsiteX2" fmla="*/ 6716889 w 6716889"/>
                  <a:gd name="connsiteY2" fmla="*/ 1557866 h 1557866"/>
                  <a:gd name="connsiteX3" fmla="*/ 0 w 6716889"/>
                  <a:gd name="connsiteY3" fmla="*/ 1557866 h 1557866"/>
                  <a:gd name="connsiteX4" fmla="*/ 790222 w 6716889"/>
                  <a:gd name="connsiteY4" fmla="*/ 11288 h 1557866"/>
                  <a:gd name="connsiteX0" fmla="*/ 925689 w 6716889"/>
                  <a:gd name="connsiteY0" fmla="*/ 11288 h 1557866"/>
                  <a:gd name="connsiteX1" fmla="*/ 6716889 w 6716889"/>
                  <a:gd name="connsiteY1" fmla="*/ 0 h 1557866"/>
                  <a:gd name="connsiteX2" fmla="*/ 6716889 w 6716889"/>
                  <a:gd name="connsiteY2" fmla="*/ 1557866 h 1557866"/>
                  <a:gd name="connsiteX3" fmla="*/ 0 w 6716889"/>
                  <a:gd name="connsiteY3" fmla="*/ 1557866 h 1557866"/>
                  <a:gd name="connsiteX4" fmla="*/ 925689 w 6716889"/>
                  <a:gd name="connsiteY4" fmla="*/ 11288 h 1557866"/>
                  <a:gd name="connsiteX0" fmla="*/ 790222 w 6716889"/>
                  <a:gd name="connsiteY0" fmla="*/ 11288 h 1557866"/>
                  <a:gd name="connsiteX1" fmla="*/ 6716889 w 6716889"/>
                  <a:gd name="connsiteY1" fmla="*/ 0 h 1557866"/>
                  <a:gd name="connsiteX2" fmla="*/ 6716889 w 6716889"/>
                  <a:gd name="connsiteY2" fmla="*/ 1557866 h 1557866"/>
                  <a:gd name="connsiteX3" fmla="*/ 0 w 6716889"/>
                  <a:gd name="connsiteY3" fmla="*/ 1557866 h 1557866"/>
                  <a:gd name="connsiteX4" fmla="*/ 790222 w 6716889"/>
                  <a:gd name="connsiteY4" fmla="*/ 11288 h 1557866"/>
                  <a:gd name="connsiteX0" fmla="*/ 711200 w 6716889"/>
                  <a:gd name="connsiteY0" fmla="*/ 22577 h 1557866"/>
                  <a:gd name="connsiteX1" fmla="*/ 6716889 w 6716889"/>
                  <a:gd name="connsiteY1" fmla="*/ 0 h 1557866"/>
                  <a:gd name="connsiteX2" fmla="*/ 6716889 w 6716889"/>
                  <a:gd name="connsiteY2" fmla="*/ 1557866 h 1557866"/>
                  <a:gd name="connsiteX3" fmla="*/ 0 w 6716889"/>
                  <a:gd name="connsiteY3" fmla="*/ 1557866 h 1557866"/>
                  <a:gd name="connsiteX4" fmla="*/ 711200 w 6716889"/>
                  <a:gd name="connsiteY4" fmla="*/ 22577 h 1557866"/>
                  <a:gd name="connsiteX0" fmla="*/ 575734 w 6716889"/>
                  <a:gd name="connsiteY0" fmla="*/ 22577 h 1557866"/>
                  <a:gd name="connsiteX1" fmla="*/ 6716889 w 6716889"/>
                  <a:gd name="connsiteY1" fmla="*/ 0 h 1557866"/>
                  <a:gd name="connsiteX2" fmla="*/ 6716889 w 6716889"/>
                  <a:gd name="connsiteY2" fmla="*/ 1557866 h 1557866"/>
                  <a:gd name="connsiteX3" fmla="*/ 0 w 6716889"/>
                  <a:gd name="connsiteY3" fmla="*/ 1557866 h 1557866"/>
                  <a:gd name="connsiteX4" fmla="*/ 575734 w 6716889"/>
                  <a:gd name="connsiteY4" fmla="*/ 22577 h 1557866"/>
                  <a:gd name="connsiteX0" fmla="*/ 541867 w 6716889"/>
                  <a:gd name="connsiteY0" fmla="*/ 22577 h 1557866"/>
                  <a:gd name="connsiteX1" fmla="*/ 6716889 w 6716889"/>
                  <a:gd name="connsiteY1" fmla="*/ 0 h 1557866"/>
                  <a:gd name="connsiteX2" fmla="*/ 6716889 w 6716889"/>
                  <a:gd name="connsiteY2" fmla="*/ 1557866 h 1557866"/>
                  <a:gd name="connsiteX3" fmla="*/ 0 w 6716889"/>
                  <a:gd name="connsiteY3" fmla="*/ 1557866 h 1557866"/>
                  <a:gd name="connsiteX4" fmla="*/ 541867 w 6716889"/>
                  <a:gd name="connsiteY4" fmla="*/ 22577 h 1557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6889" h="1557866">
                    <a:moveTo>
                      <a:pt x="541867" y="22577"/>
                    </a:moveTo>
                    <a:lnTo>
                      <a:pt x="6716889" y="0"/>
                    </a:lnTo>
                    <a:lnTo>
                      <a:pt x="6716889" y="1557866"/>
                    </a:lnTo>
                    <a:lnTo>
                      <a:pt x="0" y="1557866"/>
                    </a:lnTo>
                    <a:lnTo>
                      <a:pt x="541867" y="22577"/>
                    </a:lnTo>
                    <a:close/>
                  </a:path>
                </a:pathLst>
              </a:custGeom>
              <a:solidFill>
                <a:srgbClr val="4B7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印品黑体" panose="00000500000000000000" pitchFamily="2" charset="-122"/>
                  <a:ea typeface="印品黑体" panose="00000500000000000000" pitchFamily="2" charset="-122"/>
                  <a:cs typeface="+mn-cs"/>
                </a:endParaRPr>
              </a:p>
            </p:txBody>
          </p:sp>
          <p:sp>
            <p:nvSpPr>
              <p:cNvPr id="15" name="文本框 14">
                <a:extLst>
                  <a:ext uri="{FF2B5EF4-FFF2-40B4-BE49-F238E27FC236}">
                    <a16:creationId xmlns:a16="http://schemas.microsoft.com/office/drawing/2014/main" id="{107A7D9E-75AD-4D75-8E8A-F9CC8C99A15E}"/>
                  </a:ext>
                </a:extLst>
              </p:cNvPr>
              <p:cNvSpPr txBox="1"/>
              <p:nvPr/>
            </p:nvSpPr>
            <p:spPr>
              <a:xfrm>
                <a:off x="5418666" y="3059879"/>
                <a:ext cx="612986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5400" dirty="0">
                    <a:solidFill>
                      <a:srgbClr val="EEF2F4"/>
                    </a:solidFill>
                    <a:latin typeface="方正正黑简体" panose="02000000000000000000" pitchFamily="2" charset="-122"/>
                    <a:ea typeface="方正正黑简体" panose="02000000000000000000" pitchFamily="2" charset="-122"/>
                  </a:rPr>
                  <a:t>北二區商業分析</a:t>
                </a:r>
                <a:endParaRPr kumimoji="0" lang="zh-CN" altLang="en-US" sz="5400" b="0" i="0" u="none" strike="noStrike" kern="1200" cap="none" spc="0" normalizeH="0" baseline="0" noProof="0" dirty="0">
                  <a:ln>
                    <a:noFill/>
                  </a:ln>
                  <a:solidFill>
                    <a:srgbClr val="EEF2F4"/>
                  </a:solidFill>
                  <a:effectLst/>
                  <a:uLnTx/>
                  <a:uFillTx/>
                  <a:latin typeface="方正正黑简体" panose="02000000000000000000" pitchFamily="2" charset="-122"/>
                  <a:ea typeface="方正正黑简体" panose="02000000000000000000" pitchFamily="2" charset="-122"/>
                </a:endParaRPr>
              </a:p>
            </p:txBody>
          </p:sp>
          <p:sp>
            <p:nvSpPr>
              <p:cNvPr id="16" name="文本框 15">
                <a:extLst>
                  <a:ext uri="{FF2B5EF4-FFF2-40B4-BE49-F238E27FC236}">
                    <a16:creationId xmlns:a16="http://schemas.microsoft.com/office/drawing/2014/main" id="{508D75EB-F936-4B57-9BE3-75586A727914}"/>
                  </a:ext>
                </a:extLst>
              </p:cNvPr>
              <p:cNvSpPr txBox="1"/>
              <p:nvPr/>
            </p:nvSpPr>
            <p:spPr>
              <a:xfrm>
                <a:off x="4888088" y="4115811"/>
                <a:ext cx="6524979"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TW" altLang="en-US" sz="1800" b="1" u="none" strike="noStrike" kern="1200" cap="none" spc="1800" normalizeH="0" baseline="0" noProof="0" dirty="0">
                    <a:ln>
                      <a:noFill/>
                    </a:ln>
                    <a:solidFill>
                      <a:srgbClr val="4B7085"/>
                    </a:solidFill>
                    <a:effectLst/>
                    <a:uLnTx/>
                    <a:uFillTx/>
                    <a:latin typeface="印品黑体" panose="00000500000000000000" pitchFamily="2" charset="-122"/>
                    <a:ea typeface="印品黑体" panose="00000500000000000000" pitchFamily="2" charset="-122"/>
                    <a:cs typeface="+mn-cs"/>
                  </a:rPr>
                  <a:t>劉子睿</a:t>
                </a:r>
                <a:endParaRPr kumimoji="0" lang="zh-CN" altLang="en-US" sz="1800" b="1" u="none" strike="noStrike" kern="1200" cap="none" spc="1800" normalizeH="0" baseline="0" noProof="0" dirty="0">
                  <a:ln>
                    <a:noFill/>
                  </a:ln>
                  <a:solidFill>
                    <a:srgbClr val="4B7085"/>
                  </a:solidFill>
                  <a:effectLst/>
                  <a:uLnTx/>
                  <a:uFillTx/>
                  <a:latin typeface="印品黑体" panose="00000500000000000000" pitchFamily="2" charset="-122"/>
                  <a:ea typeface="印品黑体" panose="00000500000000000000" pitchFamily="2" charset="-122"/>
                  <a:cs typeface="+mn-cs"/>
                </a:endParaRPr>
              </a:p>
            </p:txBody>
          </p:sp>
        </p:grpSp>
        <p:sp useBgFill="1">
          <p:nvSpPr>
            <p:cNvPr id="2" name="矩形 1">
              <a:extLst>
                <a:ext uri="{FF2B5EF4-FFF2-40B4-BE49-F238E27FC236}">
                  <a16:creationId xmlns:a16="http://schemas.microsoft.com/office/drawing/2014/main" id="{5F971482-A1CD-4FCA-94C0-1357FCBB1F98}"/>
                </a:ext>
              </a:extLst>
            </p:cNvPr>
            <p:cNvSpPr/>
            <p:nvPr/>
          </p:nvSpPr>
          <p:spPr>
            <a:xfrm>
              <a:off x="11413067" y="1941689"/>
              <a:ext cx="327378" cy="38720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印品黑体" panose="00000500000000000000" pitchFamily="2" charset="-122"/>
                <a:ea typeface="印品黑体" panose="00000500000000000000" pitchFamily="2" charset="-122"/>
                <a:cs typeface="+mn-cs"/>
              </a:endParaRPr>
            </a:p>
          </p:txBody>
        </p:sp>
      </p:grpSp>
    </p:spTree>
    <p:extLst>
      <p:ext uri="{BB962C8B-B14F-4D97-AF65-F5344CB8AC3E}">
        <p14:creationId xmlns:p14="http://schemas.microsoft.com/office/powerpoint/2010/main" val="2991184382"/>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2" descr="北二區">
            <a:extLst>
              <a:ext uri="{FF2B5EF4-FFF2-40B4-BE49-F238E27FC236}">
                <a16:creationId xmlns:a16="http://schemas.microsoft.com/office/drawing/2014/main" id="{E73BE467-4F3E-405A-B582-D78CC56AD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8060"/>
            <a:ext cx="12192000" cy="4861879"/>
          </a:xfrm>
          <a:prstGeom prst="rect">
            <a:avLst/>
          </a:prstGeom>
        </p:spPr>
      </p:pic>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zh-TW" altLang="en-US" sz="2800" dirty="0">
                <a:solidFill>
                  <a:srgbClr val="002060"/>
                </a:solidFill>
                <a:latin typeface="標楷體" panose="03000509000000000000" pitchFamily="65" charset="-120"/>
                <a:ea typeface="標楷體" panose="03000509000000000000" pitchFamily="65" charset="-120"/>
              </a:rPr>
              <a:t>◎</a:t>
            </a:r>
            <a:r>
              <a:rPr lang="zh-TW" altLang="en-US" sz="2800" dirty="0">
                <a:solidFill>
                  <a:srgbClr val="002060"/>
                </a:solidFill>
                <a:latin typeface="微軟正黑體" panose="020B0604030504040204" pitchFamily="34" charset="-120"/>
                <a:ea typeface="微軟正黑體" panose="020B0604030504040204" pitchFamily="34" charset="-120"/>
              </a:rPr>
              <a:t>個人表現</a:t>
            </a:r>
          </a:p>
        </p:txBody>
      </p:sp>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EC6EE8A7-929E-45B2-8576-05451FC550A9}"/>
              </a:ext>
            </a:extLst>
          </p:cNvPr>
          <p:cNvSpPr txBox="1"/>
          <p:nvPr/>
        </p:nvSpPr>
        <p:spPr>
          <a:xfrm>
            <a:off x="-1" y="6268383"/>
            <a:ext cx="9432235" cy="338554"/>
          </a:xfrm>
          <a:prstGeom prst="rect">
            <a:avLst/>
          </a:prstGeom>
          <a:noFill/>
        </p:spPr>
        <p:txBody>
          <a:bodyPr wrap="square" rtlCol="0">
            <a:spAutoFit/>
          </a:bodyPr>
          <a:lstStyle/>
          <a:p>
            <a:r>
              <a:rPr lang="zh-TW" altLang="en-US" sz="1600" dirty="0">
                <a:latin typeface="微軟正黑體" panose="020B0604030504040204" pitchFamily="34" charset="-120"/>
                <a:ea typeface="微軟正黑體" panose="020B0604030504040204" pitchFamily="34" charset="-120"/>
              </a:rPr>
              <a:t>註冊率</a:t>
            </a:r>
            <a:r>
              <a:rPr lang="zh-TW" altLang="en-US" sz="1600" dirty="0">
                <a:solidFill>
                  <a:srgbClr val="FF0000"/>
                </a:solidFill>
                <a:latin typeface="微軟正黑體" panose="020B0604030504040204" pitchFamily="34" charset="-120"/>
                <a:ea typeface="微軟正黑體" panose="020B0604030504040204" pitchFamily="34" charset="-120"/>
              </a:rPr>
              <a:t>低於</a:t>
            </a:r>
            <a:r>
              <a:rPr lang="en-US" altLang="zh-TW" sz="1600" dirty="0">
                <a:solidFill>
                  <a:srgbClr val="FF0000"/>
                </a:solidFill>
                <a:latin typeface="微軟正黑體" panose="020B0604030504040204" pitchFamily="34" charset="-120"/>
                <a:ea typeface="微軟正黑體" panose="020B0604030504040204" pitchFamily="34" charset="-120"/>
              </a:rPr>
              <a:t>70%</a:t>
            </a:r>
            <a:r>
              <a:rPr lang="zh-TW" altLang="en-US" sz="1600" dirty="0">
                <a:latin typeface="微軟正黑體" panose="020B0604030504040204" pitchFamily="34" charset="-120"/>
                <a:ea typeface="微軟正黑體" panose="020B0604030504040204" pitchFamily="34" charset="-120"/>
              </a:rPr>
              <a:t>：聖約翰科技大學、中華科技大學、中華大學、真理大學、醒吾科技大學</a:t>
            </a:r>
            <a:endParaRPr lang="en-US" altLang="zh-TW" sz="1600" dirty="0">
              <a:latin typeface="微軟正黑體" panose="020B0604030504040204" pitchFamily="34" charset="-120"/>
              <a:ea typeface="微軟正黑體" panose="020B0604030504040204" pitchFamily="34" charset="-120"/>
            </a:endParaRPr>
          </a:p>
        </p:txBody>
      </p:sp>
      <p:cxnSp>
        <p:nvCxnSpPr>
          <p:cNvPr id="5" name="直線單箭頭接點 4">
            <a:extLst>
              <a:ext uri="{FF2B5EF4-FFF2-40B4-BE49-F238E27FC236}">
                <a16:creationId xmlns:a16="http://schemas.microsoft.com/office/drawing/2014/main" id="{11A4D0A8-EDFB-4F53-8AAB-79E6CDD42B98}"/>
              </a:ext>
            </a:extLst>
          </p:cNvPr>
          <p:cNvCxnSpPr/>
          <p:nvPr/>
        </p:nvCxnSpPr>
        <p:spPr>
          <a:xfrm flipV="1">
            <a:off x="516835" y="2136913"/>
            <a:ext cx="10137913" cy="159026"/>
          </a:xfrm>
          <a:prstGeom prst="straightConnector1">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01378135"/>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zh-TW" altLang="en-US" sz="2800" dirty="0">
                <a:solidFill>
                  <a:srgbClr val="002060"/>
                </a:solidFill>
                <a:latin typeface="標楷體" panose="03000509000000000000" pitchFamily="65" charset="-120"/>
                <a:ea typeface="標楷體" panose="03000509000000000000" pitchFamily="65" charset="-120"/>
              </a:rPr>
              <a:t>◎</a:t>
            </a:r>
            <a:r>
              <a:rPr lang="zh-TW" altLang="en-US" sz="2800" dirty="0">
                <a:solidFill>
                  <a:srgbClr val="002060"/>
                </a:solidFill>
                <a:latin typeface="微軟正黑體" panose="020B0604030504040204" pitchFamily="34" charset="-120"/>
                <a:ea typeface="微軟正黑體" panose="020B0604030504040204" pitchFamily="34" charset="-120"/>
              </a:rPr>
              <a:t>行業趨勢</a:t>
            </a:r>
          </a:p>
        </p:txBody>
      </p:sp>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a:extLst>
              <a:ext uri="{FF2B5EF4-FFF2-40B4-BE49-F238E27FC236}">
                <a16:creationId xmlns:a16="http://schemas.microsoft.com/office/drawing/2014/main" id="{9DCF8930-1B88-42A8-A292-A32E91C37E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470" y="1382532"/>
            <a:ext cx="2619375" cy="1743075"/>
          </a:xfrm>
          <a:prstGeom prst="rect">
            <a:avLst/>
          </a:prstGeom>
        </p:spPr>
      </p:pic>
      <p:pic>
        <p:nvPicPr>
          <p:cNvPr id="11" name="圖片 10">
            <a:extLst>
              <a:ext uri="{FF2B5EF4-FFF2-40B4-BE49-F238E27FC236}">
                <a16:creationId xmlns:a16="http://schemas.microsoft.com/office/drawing/2014/main" id="{808547ED-73FF-4643-B6FF-6399BB4A97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470" y="3790857"/>
            <a:ext cx="6077055" cy="2522197"/>
          </a:xfrm>
          <a:prstGeom prst="rect">
            <a:avLst/>
          </a:prstGeom>
        </p:spPr>
      </p:pic>
      <p:sp>
        <p:nvSpPr>
          <p:cNvPr id="12" name="文字方塊 11">
            <a:extLst>
              <a:ext uri="{FF2B5EF4-FFF2-40B4-BE49-F238E27FC236}">
                <a16:creationId xmlns:a16="http://schemas.microsoft.com/office/drawing/2014/main" id="{B1C4E65E-A5DC-4FB1-8F71-9F6897B39BA5}"/>
              </a:ext>
            </a:extLst>
          </p:cNvPr>
          <p:cNvSpPr txBox="1"/>
          <p:nvPr/>
        </p:nvSpPr>
        <p:spPr>
          <a:xfrm>
            <a:off x="3399182" y="1382532"/>
            <a:ext cx="7126357" cy="523220"/>
          </a:xfrm>
          <a:prstGeom prst="rect">
            <a:avLst/>
          </a:prstGeom>
          <a:noFill/>
        </p:spPr>
        <p:txBody>
          <a:bodyPr wrap="square" rtlCol="0">
            <a:spAutoFit/>
          </a:bodyPr>
          <a:lstStyle/>
          <a:p>
            <a:r>
              <a:rPr lang="zh-TW" altLang="en-US" sz="2800" dirty="0">
                <a:solidFill>
                  <a:srgbClr val="002060"/>
                </a:solidFill>
                <a:latin typeface="微軟正黑體" panose="020B0604030504040204" pitchFamily="34" charset="-120"/>
                <a:ea typeface="微軟正黑體" panose="020B0604030504040204" pitchFamily="34" charset="-120"/>
              </a:rPr>
              <a:t>目前公司並無開發雲端學習系統的打算</a:t>
            </a:r>
            <a:endParaRPr lang="en-US" altLang="zh-TW" sz="2800" dirty="0">
              <a:latin typeface="微軟正黑體" panose="020B0604030504040204" pitchFamily="34" charset="-120"/>
              <a:ea typeface="微軟正黑體" panose="020B0604030504040204" pitchFamily="34" charset="-120"/>
            </a:endParaRPr>
          </a:p>
        </p:txBody>
      </p:sp>
      <p:sp>
        <p:nvSpPr>
          <p:cNvPr id="13" name="文字方塊 12">
            <a:extLst>
              <a:ext uri="{FF2B5EF4-FFF2-40B4-BE49-F238E27FC236}">
                <a16:creationId xmlns:a16="http://schemas.microsoft.com/office/drawing/2014/main" id="{C44F6B67-AE62-41A2-B094-C28E5992C2CF}"/>
              </a:ext>
            </a:extLst>
          </p:cNvPr>
          <p:cNvSpPr txBox="1"/>
          <p:nvPr/>
        </p:nvSpPr>
        <p:spPr>
          <a:xfrm>
            <a:off x="6838121" y="3790857"/>
            <a:ext cx="4777409" cy="1384995"/>
          </a:xfrm>
          <a:prstGeom prst="rect">
            <a:avLst/>
          </a:prstGeom>
          <a:noFill/>
        </p:spPr>
        <p:txBody>
          <a:bodyPr wrap="square" rtlCol="0">
            <a:spAutoFit/>
          </a:bodyPr>
          <a:lstStyle/>
          <a:p>
            <a:r>
              <a:rPr lang="zh-TW" altLang="en-US" sz="2800" dirty="0">
                <a:solidFill>
                  <a:srgbClr val="002060"/>
                </a:solidFill>
                <a:latin typeface="微軟正黑體" panose="020B0604030504040204" pitchFamily="34" charset="-120"/>
                <a:ea typeface="微軟正黑體" panose="020B0604030504040204" pitchFamily="34" charset="-120"/>
              </a:rPr>
              <a:t>作者比較不願意發行電子教科書，也無較好的電子書發行平台</a:t>
            </a:r>
            <a:endParaRPr lang="en-US" altLang="zh-TW" sz="2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05260376"/>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2FF34788-90AC-4376-A777-22222F93DEC2}"/>
              </a:ext>
            </a:extLst>
          </p:cNvPr>
          <p:cNvGrpSpPr/>
          <p:nvPr/>
        </p:nvGrpSpPr>
        <p:grpSpPr>
          <a:xfrm>
            <a:off x="3609476" y="131536"/>
            <a:ext cx="4970972" cy="6590110"/>
            <a:chOff x="3609476" y="131536"/>
            <a:chExt cx="4970972" cy="6590110"/>
          </a:xfrm>
        </p:grpSpPr>
        <p:grpSp>
          <p:nvGrpSpPr>
            <p:cNvPr id="8" name="组合 7">
              <a:extLst>
                <a:ext uri="{FF2B5EF4-FFF2-40B4-BE49-F238E27FC236}">
                  <a16:creationId xmlns:a16="http://schemas.microsoft.com/office/drawing/2014/main" id="{F270D4C7-2679-46E4-B2FF-12C3CD9D1926}"/>
                </a:ext>
              </a:extLst>
            </p:cNvPr>
            <p:cNvGrpSpPr/>
            <p:nvPr/>
          </p:nvGrpSpPr>
          <p:grpSpPr>
            <a:xfrm>
              <a:off x="4137378" y="2825045"/>
              <a:ext cx="3917245" cy="1207911"/>
              <a:chOff x="4357510" y="2235200"/>
              <a:chExt cx="3917245" cy="1207911"/>
            </a:xfrm>
          </p:grpSpPr>
          <p:sp>
            <p:nvSpPr>
              <p:cNvPr id="6" name="平行四边形 5">
                <a:extLst>
                  <a:ext uri="{FF2B5EF4-FFF2-40B4-BE49-F238E27FC236}">
                    <a16:creationId xmlns:a16="http://schemas.microsoft.com/office/drawing/2014/main" id="{A3265831-C840-4D95-BA8A-AD16F0D1007B}"/>
                  </a:ext>
                </a:extLst>
              </p:cNvPr>
              <p:cNvSpPr/>
              <p:nvPr/>
            </p:nvSpPr>
            <p:spPr>
              <a:xfrm>
                <a:off x="4357510" y="2235200"/>
                <a:ext cx="3917245" cy="1207911"/>
              </a:xfrm>
              <a:prstGeom prst="parallelogram">
                <a:avLst/>
              </a:prstGeom>
              <a:solidFill>
                <a:srgbClr val="4B7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endParaRPr>
              </a:p>
            </p:txBody>
          </p:sp>
          <p:sp>
            <p:nvSpPr>
              <p:cNvPr id="7" name="文本框 6">
                <a:extLst>
                  <a:ext uri="{FF2B5EF4-FFF2-40B4-BE49-F238E27FC236}">
                    <a16:creationId xmlns:a16="http://schemas.microsoft.com/office/drawing/2014/main" id="{CBE8A91D-F49C-4D71-8472-E2AD3E6765F0}"/>
                  </a:ext>
                </a:extLst>
              </p:cNvPr>
              <p:cNvSpPr txBox="1"/>
              <p:nvPr/>
            </p:nvSpPr>
            <p:spPr>
              <a:xfrm>
                <a:off x="4526843" y="2411357"/>
                <a:ext cx="3578578" cy="923330"/>
              </a:xfrm>
              <a:prstGeom prst="rect">
                <a:avLst/>
              </a:prstGeom>
              <a:noFill/>
            </p:spPr>
            <p:txBody>
              <a:bodyPr wrap="square" rtlCol="0">
                <a:spAutoFit/>
              </a:bodyPr>
              <a:lstStyle/>
              <a:p>
                <a:pPr algn="ctr"/>
                <a:r>
                  <a:rPr lang="zh-TW" altLang="en-US" sz="5400" dirty="0">
                    <a:solidFill>
                      <a:srgbClr val="EEF2F4"/>
                    </a:solidFill>
                    <a:latin typeface="印品黑体" panose="00000500000000000000" pitchFamily="2" charset="-122"/>
                    <a:ea typeface="印品黑体" panose="00000500000000000000" pitchFamily="2" charset="-122"/>
                  </a:rPr>
                  <a:t>總結</a:t>
                </a:r>
                <a:endParaRPr lang="zh-CN" altLang="en-US" sz="5400" dirty="0">
                  <a:solidFill>
                    <a:srgbClr val="EEF2F4"/>
                  </a:solidFill>
                  <a:latin typeface="印品黑体" panose="00000500000000000000" pitchFamily="2" charset="-122"/>
                  <a:ea typeface="印品黑体" panose="00000500000000000000" pitchFamily="2" charset="-122"/>
                </a:endParaRPr>
              </a:p>
            </p:txBody>
          </p:sp>
        </p:grpSp>
        <p:cxnSp>
          <p:nvCxnSpPr>
            <p:cNvPr id="16" name="直接连接符 15">
              <a:extLst>
                <a:ext uri="{FF2B5EF4-FFF2-40B4-BE49-F238E27FC236}">
                  <a16:creationId xmlns:a16="http://schemas.microsoft.com/office/drawing/2014/main" id="{0AB0AE53-626C-4145-9A8C-1FD3E322E8D3}"/>
                </a:ext>
              </a:extLst>
            </p:cNvPr>
            <p:cNvCxnSpPr>
              <a:cxnSpLocks/>
            </p:cNvCxnSpPr>
            <p:nvPr/>
          </p:nvCxnSpPr>
          <p:spPr>
            <a:xfrm flipH="1">
              <a:off x="3609476" y="2935713"/>
              <a:ext cx="946483" cy="3785933"/>
            </a:xfrm>
            <a:prstGeom prst="line">
              <a:avLst/>
            </a:prstGeom>
            <a:ln w="38100">
              <a:solidFill>
                <a:srgbClr val="DDE4E8"/>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7A97F1C-3BAB-4715-A625-04B6E852747A}"/>
                </a:ext>
              </a:extLst>
            </p:cNvPr>
            <p:cNvCxnSpPr>
              <a:cxnSpLocks/>
            </p:cNvCxnSpPr>
            <p:nvPr/>
          </p:nvCxnSpPr>
          <p:spPr>
            <a:xfrm flipH="1">
              <a:off x="7633965" y="131536"/>
              <a:ext cx="946483" cy="3785933"/>
            </a:xfrm>
            <a:prstGeom prst="line">
              <a:avLst/>
            </a:prstGeom>
            <a:ln w="38100">
              <a:solidFill>
                <a:srgbClr val="DDE4E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5125420"/>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zh-TW" altLang="en-US" sz="2800" dirty="0">
                <a:solidFill>
                  <a:srgbClr val="002060"/>
                </a:solidFill>
                <a:latin typeface="標楷體" panose="03000509000000000000" pitchFamily="65" charset="-120"/>
                <a:ea typeface="標楷體" panose="03000509000000000000" pitchFamily="65" charset="-120"/>
              </a:rPr>
              <a:t>◎</a:t>
            </a:r>
            <a:r>
              <a:rPr lang="zh-TW" altLang="en-US" sz="2800" dirty="0">
                <a:solidFill>
                  <a:srgbClr val="002060"/>
                </a:solidFill>
                <a:latin typeface="微軟正黑體" panose="020B0604030504040204" pitchFamily="34" charset="-120"/>
                <a:ea typeface="微軟正黑體" panose="020B0604030504040204" pitchFamily="34" charset="-120"/>
              </a:rPr>
              <a:t>總結</a:t>
            </a:r>
          </a:p>
        </p:txBody>
      </p:sp>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C44F6B67-AE62-41A2-B094-C28E5992C2CF}"/>
              </a:ext>
            </a:extLst>
          </p:cNvPr>
          <p:cNvSpPr txBox="1"/>
          <p:nvPr/>
        </p:nvSpPr>
        <p:spPr>
          <a:xfrm>
            <a:off x="1023729" y="1586126"/>
            <a:ext cx="9959009" cy="3970318"/>
          </a:xfrm>
          <a:prstGeom prst="rect">
            <a:avLst/>
          </a:prstGeom>
          <a:noFill/>
        </p:spPr>
        <p:txBody>
          <a:bodyPr wrap="square" rtlCol="0">
            <a:spAutoFit/>
          </a:bodyPr>
          <a:lstStyle/>
          <a:p>
            <a:r>
              <a:rPr lang="zh-TW" altLang="en-US" sz="2800" dirty="0">
                <a:solidFill>
                  <a:srgbClr val="002060"/>
                </a:solidFill>
                <a:latin typeface="微軟正黑體" panose="020B0604030504040204" pitchFamily="34" charset="-120"/>
                <a:ea typeface="微軟正黑體" panose="020B0604030504040204" pitchFamily="34" charset="-120"/>
              </a:rPr>
              <a:t>一、觀察相近的對手公司有甚麼應對的措施（三Ｏ、龍Ｏ）</a:t>
            </a:r>
            <a:endParaRPr lang="en-US" altLang="zh-TW" sz="2800" dirty="0">
              <a:solidFill>
                <a:srgbClr val="002060"/>
              </a:solidFill>
              <a:latin typeface="微軟正黑體" panose="020B0604030504040204" pitchFamily="34" charset="-120"/>
              <a:ea typeface="微軟正黑體" panose="020B0604030504040204" pitchFamily="34" charset="-120"/>
            </a:endParaRPr>
          </a:p>
          <a:p>
            <a:endParaRPr lang="en-US" altLang="zh-TW" sz="2800" dirty="0">
              <a:solidFill>
                <a:srgbClr val="002060"/>
              </a:solidFill>
              <a:latin typeface="微軟正黑體" panose="020B0604030504040204" pitchFamily="34" charset="-120"/>
              <a:ea typeface="微軟正黑體" panose="020B0604030504040204" pitchFamily="34" charset="-120"/>
            </a:endParaRPr>
          </a:p>
          <a:p>
            <a:r>
              <a:rPr lang="zh-TW" altLang="en-US" sz="2800" dirty="0">
                <a:solidFill>
                  <a:srgbClr val="002060"/>
                </a:solidFill>
                <a:latin typeface="微軟正黑體" panose="020B0604030504040204" pitchFamily="34" charset="-120"/>
                <a:ea typeface="微軟正黑體" panose="020B0604030504040204" pitchFamily="34" charset="-120"/>
              </a:rPr>
              <a:t>二、觀察前段私校有沒有祭出甚麼策略來招生，並判斷公司能不能從中提供教材獲取商機</a:t>
            </a:r>
            <a:endParaRPr lang="en-US" altLang="zh-TW" sz="2800" dirty="0">
              <a:solidFill>
                <a:srgbClr val="002060"/>
              </a:solidFill>
              <a:latin typeface="微軟正黑體" panose="020B0604030504040204" pitchFamily="34" charset="-120"/>
              <a:ea typeface="微軟正黑體" panose="020B0604030504040204" pitchFamily="34" charset="-120"/>
            </a:endParaRPr>
          </a:p>
          <a:p>
            <a:endParaRPr lang="en-US" altLang="zh-TW" sz="2800" dirty="0">
              <a:solidFill>
                <a:srgbClr val="002060"/>
              </a:solidFill>
              <a:latin typeface="微軟正黑體" panose="020B0604030504040204" pitchFamily="34" charset="-120"/>
              <a:ea typeface="微軟正黑體" panose="020B0604030504040204" pitchFamily="34" charset="-120"/>
            </a:endParaRPr>
          </a:p>
          <a:p>
            <a:r>
              <a:rPr lang="zh-TW" altLang="en-US" sz="2800" dirty="0">
                <a:solidFill>
                  <a:srgbClr val="002060"/>
                </a:solidFill>
                <a:latin typeface="微軟正黑體" panose="020B0604030504040204" pitchFamily="34" charset="-120"/>
                <a:ea typeface="微軟正黑體" panose="020B0604030504040204" pitchFamily="34" charset="-120"/>
              </a:rPr>
              <a:t>三、針對目前北二區不同註冊率程度之學校實施不同的管理、行銷策略</a:t>
            </a:r>
            <a:endParaRPr lang="en-US" altLang="zh-TW" sz="2800" dirty="0">
              <a:solidFill>
                <a:srgbClr val="002060"/>
              </a:solidFill>
              <a:latin typeface="微軟正黑體" panose="020B0604030504040204" pitchFamily="34" charset="-120"/>
              <a:ea typeface="微軟正黑體" panose="020B0604030504040204" pitchFamily="34" charset="-120"/>
            </a:endParaRPr>
          </a:p>
          <a:p>
            <a:endParaRPr lang="en-US" altLang="zh-TW" sz="2800" dirty="0">
              <a:solidFill>
                <a:srgbClr val="002060"/>
              </a:solidFill>
              <a:latin typeface="微軟正黑體" panose="020B0604030504040204" pitchFamily="34" charset="-120"/>
              <a:ea typeface="微軟正黑體" panose="020B0604030504040204" pitchFamily="34" charset="-120"/>
            </a:endParaRPr>
          </a:p>
          <a:p>
            <a:endParaRPr lang="en-US" altLang="zh-TW" sz="2800" dirty="0">
              <a:solidFill>
                <a:srgbClr val="00206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69804318"/>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2FF34788-90AC-4376-A777-22222F93DEC2}"/>
              </a:ext>
            </a:extLst>
          </p:cNvPr>
          <p:cNvGrpSpPr/>
          <p:nvPr/>
        </p:nvGrpSpPr>
        <p:grpSpPr>
          <a:xfrm>
            <a:off x="3609476" y="131536"/>
            <a:ext cx="4970972" cy="6590110"/>
            <a:chOff x="3609476" y="131536"/>
            <a:chExt cx="4970972" cy="6590110"/>
          </a:xfrm>
        </p:grpSpPr>
        <p:grpSp>
          <p:nvGrpSpPr>
            <p:cNvPr id="8" name="组合 7">
              <a:extLst>
                <a:ext uri="{FF2B5EF4-FFF2-40B4-BE49-F238E27FC236}">
                  <a16:creationId xmlns:a16="http://schemas.microsoft.com/office/drawing/2014/main" id="{F270D4C7-2679-46E4-B2FF-12C3CD9D1926}"/>
                </a:ext>
              </a:extLst>
            </p:cNvPr>
            <p:cNvGrpSpPr/>
            <p:nvPr/>
          </p:nvGrpSpPr>
          <p:grpSpPr>
            <a:xfrm>
              <a:off x="4137378" y="2825045"/>
              <a:ext cx="3917245" cy="1207911"/>
              <a:chOff x="4357510" y="2235200"/>
              <a:chExt cx="3917245" cy="1207911"/>
            </a:xfrm>
          </p:grpSpPr>
          <p:sp>
            <p:nvSpPr>
              <p:cNvPr id="6" name="平行四边形 5">
                <a:extLst>
                  <a:ext uri="{FF2B5EF4-FFF2-40B4-BE49-F238E27FC236}">
                    <a16:creationId xmlns:a16="http://schemas.microsoft.com/office/drawing/2014/main" id="{A3265831-C840-4D95-BA8A-AD16F0D1007B}"/>
                  </a:ext>
                </a:extLst>
              </p:cNvPr>
              <p:cNvSpPr/>
              <p:nvPr/>
            </p:nvSpPr>
            <p:spPr>
              <a:xfrm>
                <a:off x="4357510" y="2235200"/>
                <a:ext cx="3917245" cy="1207911"/>
              </a:xfrm>
              <a:prstGeom prst="parallelogram">
                <a:avLst/>
              </a:prstGeom>
              <a:solidFill>
                <a:srgbClr val="4B7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endParaRPr>
              </a:p>
            </p:txBody>
          </p:sp>
          <p:sp>
            <p:nvSpPr>
              <p:cNvPr id="7" name="文本框 6">
                <a:extLst>
                  <a:ext uri="{FF2B5EF4-FFF2-40B4-BE49-F238E27FC236}">
                    <a16:creationId xmlns:a16="http://schemas.microsoft.com/office/drawing/2014/main" id="{CBE8A91D-F49C-4D71-8472-E2AD3E6765F0}"/>
                  </a:ext>
                </a:extLst>
              </p:cNvPr>
              <p:cNvSpPr txBox="1"/>
              <p:nvPr/>
            </p:nvSpPr>
            <p:spPr>
              <a:xfrm>
                <a:off x="4526843" y="2411357"/>
                <a:ext cx="3578578" cy="923330"/>
              </a:xfrm>
              <a:prstGeom prst="rect">
                <a:avLst/>
              </a:prstGeom>
              <a:noFill/>
            </p:spPr>
            <p:txBody>
              <a:bodyPr wrap="square" rtlCol="0">
                <a:spAutoFit/>
              </a:bodyPr>
              <a:lstStyle/>
              <a:p>
                <a:pPr algn="ctr"/>
                <a:r>
                  <a:rPr lang="zh-TW" altLang="en-US" sz="5400" dirty="0">
                    <a:solidFill>
                      <a:srgbClr val="EEF2F4"/>
                    </a:solidFill>
                    <a:latin typeface="印品黑体" panose="00000500000000000000" pitchFamily="2" charset="-122"/>
                    <a:ea typeface="印品黑体" panose="00000500000000000000" pitchFamily="2" charset="-122"/>
                  </a:rPr>
                  <a:t>專案檢討</a:t>
                </a:r>
                <a:endParaRPr lang="zh-CN" altLang="en-US" sz="5400" dirty="0">
                  <a:solidFill>
                    <a:srgbClr val="EEF2F4"/>
                  </a:solidFill>
                  <a:latin typeface="印品黑体" panose="00000500000000000000" pitchFamily="2" charset="-122"/>
                  <a:ea typeface="印品黑体" panose="00000500000000000000" pitchFamily="2" charset="-122"/>
                </a:endParaRPr>
              </a:p>
            </p:txBody>
          </p:sp>
        </p:grpSp>
        <p:cxnSp>
          <p:nvCxnSpPr>
            <p:cNvPr id="16" name="直接连接符 15">
              <a:extLst>
                <a:ext uri="{FF2B5EF4-FFF2-40B4-BE49-F238E27FC236}">
                  <a16:creationId xmlns:a16="http://schemas.microsoft.com/office/drawing/2014/main" id="{0AB0AE53-626C-4145-9A8C-1FD3E322E8D3}"/>
                </a:ext>
              </a:extLst>
            </p:cNvPr>
            <p:cNvCxnSpPr>
              <a:cxnSpLocks/>
            </p:cNvCxnSpPr>
            <p:nvPr/>
          </p:nvCxnSpPr>
          <p:spPr>
            <a:xfrm flipH="1">
              <a:off x="3609476" y="2935713"/>
              <a:ext cx="946483" cy="3785933"/>
            </a:xfrm>
            <a:prstGeom prst="line">
              <a:avLst/>
            </a:prstGeom>
            <a:ln w="38100">
              <a:solidFill>
                <a:srgbClr val="DDE4E8"/>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7A97F1C-3BAB-4715-A625-04B6E852747A}"/>
                </a:ext>
              </a:extLst>
            </p:cNvPr>
            <p:cNvCxnSpPr>
              <a:cxnSpLocks/>
            </p:cNvCxnSpPr>
            <p:nvPr/>
          </p:nvCxnSpPr>
          <p:spPr>
            <a:xfrm flipH="1">
              <a:off x="7633965" y="131536"/>
              <a:ext cx="946483" cy="3785933"/>
            </a:xfrm>
            <a:prstGeom prst="line">
              <a:avLst/>
            </a:prstGeom>
            <a:ln w="38100">
              <a:solidFill>
                <a:srgbClr val="DDE4E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0743617"/>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zh-TW" altLang="en-US" sz="2800" dirty="0">
                <a:solidFill>
                  <a:srgbClr val="002060"/>
                </a:solidFill>
                <a:latin typeface="標楷體" panose="03000509000000000000" pitchFamily="65" charset="-120"/>
                <a:ea typeface="標楷體" panose="03000509000000000000" pitchFamily="65" charset="-120"/>
              </a:rPr>
              <a:t>◎</a:t>
            </a:r>
            <a:r>
              <a:rPr lang="zh-TW" altLang="en-US" sz="2800" dirty="0">
                <a:solidFill>
                  <a:srgbClr val="002060"/>
                </a:solidFill>
                <a:latin typeface="微軟正黑體" panose="020B0604030504040204" pitchFamily="34" charset="-120"/>
                <a:ea typeface="微軟正黑體" panose="020B0604030504040204" pitchFamily="34" charset="-120"/>
              </a:rPr>
              <a:t>專案檢討</a:t>
            </a:r>
          </a:p>
        </p:txBody>
      </p:sp>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C44F6B67-AE62-41A2-B094-C28E5992C2CF}"/>
              </a:ext>
            </a:extLst>
          </p:cNvPr>
          <p:cNvSpPr txBox="1"/>
          <p:nvPr/>
        </p:nvSpPr>
        <p:spPr>
          <a:xfrm>
            <a:off x="1023729" y="1586126"/>
            <a:ext cx="9959009" cy="3539430"/>
          </a:xfrm>
          <a:prstGeom prst="rect">
            <a:avLst/>
          </a:prstGeom>
          <a:noFill/>
        </p:spPr>
        <p:txBody>
          <a:bodyPr wrap="square" rtlCol="0">
            <a:spAutoFit/>
          </a:bodyPr>
          <a:lstStyle/>
          <a:p>
            <a:r>
              <a:rPr lang="zh-TW" altLang="en-US" sz="2800" dirty="0">
                <a:solidFill>
                  <a:srgbClr val="002060"/>
                </a:solidFill>
                <a:latin typeface="微軟正黑體" panose="020B0604030504040204" pitchFamily="34" charset="-120"/>
                <a:ea typeface="微軟正黑體" panose="020B0604030504040204" pitchFamily="34" charset="-120"/>
              </a:rPr>
              <a:t>一、分析結果呈現上都是用折線圖我認為有點單調</a:t>
            </a:r>
            <a:endParaRPr lang="en-US" altLang="zh-TW" sz="2800" dirty="0">
              <a:solidFill>
                <a:srgbClr val="002060"/>
              </a:solidFill>
              <a:latin typeface="微軟正黑體" panose="020B0604030504040204" pitchFamily="34" charset="-120"/>
              <a:ea typeface="微軟正黑體" panose="020B0604030504040204" pitchFamily="34" charset="-120"/>
            </a:endParaRPr>
          </a:p>
          <a:p>
            <a:endParaRPr lang="en-US" altLang="zh-TW" sz="2800" dirty="0">
              <a:solidFill>
                <a:srgbClr val="002060"/>
              </a:solidFill>
              <a:latin typeface="微軟正黑體" panose="020B0604030504040204" pitchFamily="34" charset="-120"/>
              <a:ea typeface="微軟正黑體" panose="020B0604030504040204" pitchFamily="34" charset="-120"/>
            </a:endParaRPr>
          </a:p>
          <a:p>
            <a:r>
              <a:rPr lang="zh-TW" altLang="en-US" sz="2800" dirty="0">
                <a:solidFill>
                  <a:srgbClr val="002060"/>
                </a:solidFill>
                <a:latin typeface="微軟正黑體" panose="020B0604030504040204" pitchFamily="34" charset="-120"/>
                <a:ea typeface="微軟正黑體" panose="020B0604030504040204" pitchFamily="34" charset="-120"/>
              </a:rPr>
              <a:t>二、在學校註冊率的分析上應該可以再多一份是科系註冊率的群組分析，比較能給公司實際應該去準備哪類型教材的建議</a:t>
            </a:r>
            <a:endParaRPr lang="en-US" altLang="zh-TW" sz="2800" dirty="0">
              <a:solidFill>
                <a:srgbClr val="002060"/>
              </a:solidFill>
              <a:latin typeface="微軟正黑體" panose="020B0604030504040204" pitchFamily="34" charset="-120"/>
              <a:ea typeface="微軟正黑體" panose="020B0604030504040204" pitchFamily="34" charset="-120"/>
            </a:endParaRPr>
          </a:p>
          <a:p>
            <a:endParaRPr lang="en-US" altLang="zh-TW" sz="2800" dirty="0">
              <a:solidFill>
                <a:srgbClr val="002060"/>
              </a:solidFill>
              <a:latin typeface="微軟正黑體" panose="020B0604030504040204" pitchFamily="34" charset="-120"/>
              <a:ea typeface="微軟正黑體" panose="020B0604030504040204" pitchFamily="34" charset="-120"/>
            </a:endParaRPr>
          </a:p>
          <a:p>
            <a:r>
              <a:rPr lang="zh-TW" altLang="en-US" sz="2800" dirty="0">
                <a:solidFill>
                  <a:srgbClr val="002060"/>
                </a:solidFill>
                <a:latin typeface="微軟正黑體" panose="020B0604030504040204" pitchFamily="34" charset="-120"/>
                <a:ea typeface="微軟正黑體" panose="020B0604030504040204" pitchFamily="34" charset="-120"/>
              </a:rPr>
              <a:t>三、後面有點偏離一開始的問題（會不會被開除），應該多針對父親個人對於公司的貢獻進行分析</a:t>
            </a:r>
            <a:endParaRPr lang="en-US" altLang="zh-TW" sz="2800" dirty="0">
              <a:solidFill>
                <a:srgbClr val="002060"/>
              </a:solidFill>
              <a:latin typeface="微軟正黑體" panose="020B0604030504040204" pitchFamily="34" charset="-120"/>
              <a:ea typeface="微軟正黑體" panose="020B0604030504040204" pitchFamily="34" charset="-120"/>
            </a:endParaRPr>
          </a:p>
          <a:p>
            <a:endParaRPr lang="en-US" altLang="zh-TW" sz="2800" dirty="0">
              <a:solidFill>
                <a:srgbClr val="00206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32126095"/>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zh-TW" altLang="en-US" sz="2800" dirty="0">
                <a:solidFill>
                  <a:srgbClr val="002060"/>
                </a:solidFill>
                <a:latin typeface="標楷體" panose="03000509000000000000" pitchFamily="65" charset="-120"/>
                <a:ea typeface="標楷體" panose="03000509000000000000" pitchFamily="65" charset="-120"/>
              </a:rPr>
              <a:t>◎</a:t>
            </a:r>
            <a:r>
              <a:rPr lang="zh-TW" altLang="en-US" sz="2800" dirty="0">
                <a:solidFill>
                  <a:srgbClr val="002060"/>
                </a:solidFill>
                <a:latin typeface="微軟正黑體" panose="020B0604030504040204" pitchFamily="34" charset="-120"/>
                <a:ea typeface="微軟正黑體" panose="020B0604030504040204" pitchFamily="34" charset="-120"/>
              </a:rPr>
              <a:t>參考文獻與連結</a:t>
            </a:r>
          </a:p>
        </p:txBody>
      </p:sp>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C44F6B67-AE62-41A2-B094-C28E5992C2CF}"/>
              </a:ext>
            </a:extLst>
          </p:cNvPr>
          <p:cNvSpPr txBox="1"/>
          <p:nvPr/>
        </p:nvSpPr>
        <p:spPr>
          <a:xfrm>
            <a:off x="1023729" y="1586126"/>
            <a:ext cx="10595114" cy="3785652"/>
          </a:xfrm>
          <a:prstGeom prst="rect">
            <a:avLst/>
          </a:prstGeom>
          <a:noFill/>
        </p:spPr>
        <p:txBody>
          <a:bodyPr wrap="square" rtlCol="0">
            <a:spAutoFit/>
          </a:bodyPr>
          <a:lstStyle/>
          <a:p>
            <a:r>
              <a:rPr lang="en-US" altLang="zh-TW" sz="2400" dirty="0" err="1">
                <a:solidFill>
                  <a:srgbClr val="002060"/>
                </a:solidFill>
                <a:latin typeface="微軟正黑體" panose="020B0604030504040204" pitchFamily="34" charset="-120"/>
                <a:ea typeface="微軟正黑體" panose="020B0604030504040204" pitchFamily="34" charset="-120"/>
              </a:rPr>
              <a:t>Github</a:t>
            </a:r>
            <a:r>
              <a:rPr lang="zh-TW" altLang="en-US" sz="2400" dirty="0">
                <a:solidFill>
                  <a:srgbClr val="002060"/>
                </a:solidFill>
                <a:latin typeface="微軟正黑體" panose="020B0604030504040204" pitchFamily="34" charset="-120"/>
                <a:ea typeface="微軟正黑體" panose="020B0604030504040204" pitchFamily="34" charset="-120"/>
              </a:rPr>
              <a:t>連結：</a:t>
            </a:r>
            <a:r>
              <a:rPr lang="en-US" altLang="zh-TW" sz="2400" dirty="0">
                <a:solidFill>
                  <a:srgbClr val="002060"/>
                </a:solidFill>
                <a:latin typeface="微軟正黑體" panose="020B0604030504040204" pitchFamily="34" charset="-120"/>
                <a:ea typeface="微軟正黑體" panose="020B0604030504040204" pitchFamily="34" charset="-120"/>
              </a:rPr>
              <a:t> https://github.com/aes6669ray/Tableau-North-Second-District-business-analysis</a:t>
            </a:r>
          </a:p>
          <a:p>
            <a:endParaRPr lang="en-US" altLang="zh-TW" sz="2400" dirty="0">
              <a:solidFill>
                <a:srgbClr val="002060"/>
              </a:solidFill>
              <a:latin typeface="微軟正黑體" panose="020B0604030504040204" pitchFamily="34" charset="-120"/>
              <a:ea typeface="微軟正黑體" panose="020B0604030504040204" pitchFamily="34" charset="-120"/>
            </a:endParaRPr>
          </a:p>
          <a:p>
            <a:r>
              <a:rPr lang="en-US" altLang="zh-TW" sz="2400" dirty="0">
                <a:solidFill>
                  <a:srgbClr val="002060"/>
                </a:solidFill>
                <a:latin typeface="微軟正黑體" panose="020B0604030504040204" pitchFamily="34" charset="-120"/>
                <a:ea typeface="微軟正黑體" panose="020B0604030504040204" pitchFamily="34" charset="-120"/>
              </a:rPr>
              <a:t>Tableau</a:t>
            </a:r>
            <a:r>
              <a:rPr lang="zh-TW" altLang="en-US" sz="2400" dirty="0">
                <a:solidFill>
                  <a:srgbClr val="002060"/>
                </a:solidFill>
                <a:latin typeface="微軟正黑體" panose="020B0604030504040204" pitchFamily="34" charset="-120"/>
                <a:ea typeface="微軟正黑體" panose="020B0604030504040204" pitchFamily="34" charset="-120"/>
              </a:rPr>
              <a:t>連結：</a:t>
            </a:r>
            <a:r>
              <a:rPr lang="en-US" altLang="zh-TW" sz="2400" dirty="0">
                <a:solidFill>
                  <a:srgbClr val="002060"/>
                </a:solidFill>
                <a:latin typeface="微軟正黑體" panose="020B0604030504040204" pitchFamily="34" charset="-120"/>
                <a:ea typeface="微軟正黑體" panose="020B0604030504040204" pitchFamily="34" charset="-120"/>
                <a:hlinkClick r:id="rId3"/>
              </a:rPr>
              <a:t>https://public.tableau.com/app/profile/.20456506</a:t>
            </a:r>
            <a:endParaRPr lang="en-US" altLang="zh-TW" sz="2400" dirty="0">
              <a:solidFill>
                <a:srgbClr val="002060"/>
              </a:solidFill>
              <a:latin typeface="微軟正黑體" panose="020B0604030504040204" pitchFamily="34" charset="-120"/>
              <a:ea typeface="微軟正黑體" panose="020B0604030504040204" pitchFamily="34" charset="-120"/>
            </a:endParaRPr>
          </a:p>
          <a:p>
            <a:endParaRPr lang="en-US" altLang="zh-TW" sz="2400" dirty="0">
              <a:solidFill>
                <a:srgbClr val="002060"/>
              </a:solidFill>
              <a:latin typeface="微軟正黑體" panose="020B0604030504040204" pitchFamily="34" charset="-120"/>
              <a:ea typeface="微軟正黑體" panose="020B0604030504040204" pitchFamily="34" charset="-120"/>
            </a:endParaRPr>
          </a:p>
          <a:p>
            <a:r>
              <a:rPr lang="zh-TW" altLang="en-US" sz="2400" dirty="0">
                <a:solidFill>
                  <a:srgbClr val="002060"/>
                </a:solidFill>
                <a:latin typeface="微軟正黑體" panose="020B0604030504040204" pitchFamily="34" charset="-120"/>
                <a:ea typeface="微軟正黑體" panose="020B0604030504040204" pitchFamily="34" charset="-120"/>
              </a:rPr>
              <a:t>參考資料：</a:t>
            </a:r>
            <a:endParaRPr lang="en-US" altLang="zh-TW" sz="2400" dirty="0">
              <a:solidFill>
                <a:srgbClr val="002060"/>
              </a:solidFill>
              <a:latin typeface="微軟正黑體" panose="020B0604030504040204" pitchFamily="34" charset="-120"/>
              <a:ea typeface="微軟正黑體" panose="020B0604030504040204" pitchFamily="34" charset="-120"/>
            </a:endParaRPr>
          </a:p>
          <a:p>
            <a:r>
              <a:rPr lang="zh-TW" altLang="en-US" sz="2400" dirty="0">
                <a:solidFill>
                  <a:srgbClr val="002060"/>
                </a:solidFill>
                <a:latin typeface="微軟正黑體" panose="020B0604030504040204" pitchFamily="34" charset="-120"/>
                <a:ea typeface="微軟正黑體" panose="020B0604030504040204" pitchFamily="34" charset="-120"/>
              </a:rPr>
              <a:t>台灣公司網</a:t>
            </a:r>
            <a:endParaRPr lang="en-US" altLang="zh-TW" sz="2400" dirty="0">
              <a:solidFill>
                <a:srgbClr val="002060"/>
              </a:solidFill>
              <a:latin typeface="微軟正黑體" panose="020B0604030504040204" pitchFamily="34" charset="-120"/>
              <a:ea typeface="微軟正黑體" panose="020B0604030504040204" pitchFamily="34" charset="-120"/>
            </a:endParaRPr>
          </a:p>
          <a:p>
            <a:r>
              <a:rPr lang="zh-TW" altLang="en-US" sz="2400" dirty="0">
                <a:solidFill>
                  <a:srgbClr val="002060"/>
                </a:solidFill>
                <a:latin typeface="微軟正黑體" panose="020B0604030504040204" pitchFamily="34" charset="-120"/>
                <a:ea typeface="微軟正黑體" panose="020B0604030504040204" pitchFamily="34" charset="-120"/>
              </a:rPr>
              <a:t>台灣標案網</a:t>
            </a:r>
            <a:endParaRPr lang="en-US" altLang="zh-TW" sz="2400" dirty="0">
              <a:solidFill>
                <a:srgbClr val="002060"/>
              </a:solidFill>
              <a:latin typeface="微軟正黑體" panose="020B0604030504040204" pitchFamily="34" charset="-120"/>
              <a:ea typeface="微軟正黑體" panose="020B0604030504040204" pitchFamily="34" charset="-120"/>
            </a:endParaRPr>
          </a:p>
          <a:p>
            <a:r>
              <a:rPr lang="zh-TW" altLang="en-US" sz="2400" dirty="0">
                <a:solidFill>
                  <a:srgbClr val="002060"/>
                </a:solidFill>
                <a:latin typeface="微軟正黑體" panose="020B0604030504040204" pitchFamily="34" charset="-120"/>
                <a:ea typeface="微軟正黑體" panose="020B0604030504040204" pitchFamily="34" charset="-120"/>
              </a:rPr>
              <a:t>大專院校校務資訊公開平台</a:t>
            </a:r>
            <a:endParaRPr lang="en-US" altLang="zh-TW" sz="2400" dirty="0">
              <a:solidFill>
                <a:srgbClr val="002060"/>
              </a:solidFill>
              <a:latin typeface="微軟正黑體" panose="020B0604030504040204" pitchFamily="34" charset="-120"/>
              <a:ea typeface="微軟正黑體" panose="020B0604030504040204" pitchFamily="34" charset="-120"/>
            </a:endParaRPr>
          </a:p>
          <a:p>
            <a:endParaRPr lang="en-US" altLang="zh-TW" sz="2400" dirty="0">
              <a:solidFill>
                <a:srgbClr val="00206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27331683"/>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DEF4263D-88AF-41AF-A657-CC98E4D67DF2}"/>
              </a:ext>
            </a:extLst>
          </p:cNvPr>
          <p:cNvGrpSpPr/>
          <p:nvPr/>
        </p:nvGrpSpPr>
        <p:grpSpPr>
          <a:xfrm>
            <a:off x="4888089" y="2912092"/>
            <a:ext cx="7922708" cy="1240598"/>
            <a:chOff x="4888089" y="2889956"/>
            <a:chExt cx="7922708" cy="1240598"/>
          </a:xfrm>
        </p:grpSpPr>
        <p:sp>
          <p:nvSpPr>
            <p:cNvPr id="14" name="矩形 13">
              <a:extLst>
                <a:ext uri="{FF2B5EF4-FFF2-40B4-BE49-F238E27FC236}">
                  <a16:creationId xmlns:a16="http://schemas.microsoft.com/office/drawing/2014/main" id="{CE5F3623-4572-4BB6-B0D2-120B0E482FE8}"/>
                </a:ext>
              </a:extLst>
            </p:cNvPr>
            <p:cNvSpPr/>
            <p:nvPr/>
          </p:nvSpPr>
          <p:spPr>
            <a:xfrm>
              <a:off x="4888089" y="2889956"/>
              <a:ext cx="7303911" cy="1240598"/>
            </a:xfrm>
            <a:custGeom>
              <a:avLst/>
              <a:gdLst>
                <a:gd name="connsiteX0" fmla="*/ 0 w 6716889"/>
                <a:gd name="connsiteY0" fmla="*/ 0 h 1557866"/>
                <a:gd name="connsiteX1" fmla="*/ 6716889 w 6716889"/>
                <a:gd name="connsiteY1" fmla="*/ 0 h 1557866"/>
                <a:gd name="connsiteX2" fmla="*/ 6716889 w 6716889"/>
                <a:gd name="connsiteY2" fmla="*/ 1557866 h 1557866"/>
                <a:gd name="connsiteX3" fmla="*/ 0 w 6716889"/>
                <a:gd name="connsiteY3" fmla="*/ 1557866 h 1557866"/>
                <a:gd name="connsiteX4" fmla="*/ 0 w 6716889"/>
                <a:gd name="connsiteY4" fmla="*/ 0 h 1557866"/>
                <a:gd name="connsiteX0" fmla="*/ 790222 w 6716889"/>
                <a:gd name="connsiteY0" fmla="*/ 11288 h 1557866"/>
                <a:gd name="connsiteX1" fmla="*/ 6716889 w 6716889"/>
                <a:gd name="connsiteY1" fmla="*/ 0 h 1557866"/>
                <a:gd name="connsiteX2" fmla="*/ 6716889 w 6716889"/>
                <a:gd name="connsiteY2" fmla="*/ 1557866 h 1557866"/>
                <a:gd name="connsiteX3" fmla="*/ 0 w 6716889"/>
                <a:gd name="connsiteY3" fmla="*/ 1557866 h 1557866"/>
                <a:gd name="connsiteX4" fmla="*/ 790222 w 6716889"/>
                <a:gd name="connsiteY4" fmla="*/ 11288 h 1557866"/>
                <a:gd name="connsiteX0" fmla="*/ 925689 w 6716889"/>
                <a:gd name="connsiteY0" fmla="*/ 11288 h 1557866"/>
                <a:gd name="connsiteX1" fmla="*/ 6716889 w 6716889"/>
                <a:gd name="connsiteY1" fmla="*/ 0 h 1557866"/>
                <a:gd name="connsiteX2" fmla="*/ 6716889 w 6716889"/>
                <a:gd name="connsiteY2" fmla="*/ 1557866 h 1557866"/>
                <a:gd name="connsiteX3" fmla="*/ 0 w 6716889"/>
                <a:gd name="connsiteY3" fmla="*/ 1557866 h 1557866"/>
                <a:gd name="connsiteX4" fmla="*/ 925689 w 6716889"/>
                <a:gd name="connsiteY4" fmla="*/ 11288 h 1557866"/>
                <a:gd name="connsiteX0" fmla="*/ 790222 w 6716889"/>
                <a:gd name="connsiteY0" fmla="*/ 11288 h 1557866"/>
                <a:gd name="connsiteX1" fmla="*/ 6716889 w 6716889"/>
                <a:gd name="connsiteY1" fmla="*/ 0 h 1557866"/>
                <a:gd name="connsiteX2" fmla="*/ 6716889 w 6716889"/>
                <a:gd name="connsiteY2" fmla="*/ 1557866 h 1557866"/>
                <a:gd name="connsiteX3" fmla="*/ 0 w 6716889"/>
                <a:gd name="connsiteY3" fmla="*/ 1557866 h 1557866"/>
                <a:gd name="connsiteX4" fmla="*/ 790222 w 6716889"/>
                <a:gd name="connsiteY4" fmla="*/ 11288 h 1557866"/>
                <a:gd name="connsiteX0" fmla="*/ 711200 w 6716889"/>
                <a:gd name="connsiteY0" fmla="*/ 22577 h 1557866"/>
                <a:gd name="connsiteX1" fmla="*/ 6716889 w 6716889"/>
                <a:gd name="connsiteY1" fmla="*/ 0 h 1557866"/>
                <a:gd name="connsiteX2" fmla="*/ 6716889 w 6716889"/>
                <a:gd name="connsiteY2" fmla="*/ 1557866 h 1557866"/>
                <a:gd name="connsiteX3" fmla="*/ 0 w 6716889"/>
                <a:gd name="connsiteY3" fmla="*/ 1557866 h 1557866"/>
                <a:gd name="connsiteX4" fmla="*/ 711200 w 6716889"/>
                <a:gd name="connsiteY4" fmla="*/ 22577 h 1557866"/>
                <a:gd name="connsiteX0" fmla="*/ 575734 w 6716889"/>
                <a:gd name="connsiteY0" fmla="*/ 22577 h 1557866"/>
                <a:gd name="connsiteX1" fmla="*/ 6716889 w 6716889"/>
                <a:gd name="connsiteY1" fmla="*/ 0 h 1557866"/>
                <a:gd name="connsiteX2" fmla="*/ 6716889 w 6716889"/>
                <a:gd name="connsiteY2" fmla="*/ 1557866 h 1557866"/>
                <a:gd name="connsiteX3" fmla="*/ 0 w 6716889"/>
                <a:gd name="connsiteY3" fmla="*/ 1557866 h 1557866"/>
                <a:gd name="connsiteX4" fmla="*/ 575734 w 6716889"/>
                <a:gd name="connsiteY4" fmla="*/ 22577 h 1557866"/>
                <a:gd name="connsiteX0" fmla="*/ 541867 w 6716889"/>
                <a:gd name="connsiteY0" fmla="*/ 22577 h 1557866"/>
                <a:gd name="connsiteX1" fmla="*/ 6716889 w 6716889"/>
                <a:gd name="connsiteY1" fmla="*/ 0 h 1557866"/>
                <a:gd name="connsiteX2" fmla="*/ 6716889 w 6716889"/>
                <a:gd name="connsiteY2" fmla="*/ 1557866 h 1557866"/>
                <a:gd name="connsiteX3" fmla="*/ 0 w 6716889"/>
                <a:gd name="connsiteY3" fmla="*/ 1557866 h 1557866"/>
                <a:gd name="connsiteX4" fmla="*/ 541867 w 6716889"/>
                <a:gd name="connsiteY4" fmla="*/ 22577 h 1557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6889" h="1557866">
                  <a:moveTo>
                    <a:pt x="541867" y="22577"/>
                  </a:moveTo>
                  <a:lnTo>
                    <a:pt x="6716889" y="0"/>
                  </a:lnTo>
                  <a:lnTo>
                    <a:pt x="6716889" y="1557866"/>
                  </a:lnTo>
                  <a:lnTo>
                    <a:pt x="0" y="1557866"/>
                  </a:lnTo>
                  <a:lnTo>
                    <a:pt x="541867" y="22577"/>
                  </a:lnTo>
                  <a:close/>
                </a:path>
              </a:pathLst>
            </a:custGeom>
            <a:solidFill>
              <a:srgbClr val="4B7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endParaRPr>
            </a:p>
          </p:txBody>
        </p:sp>
        <p:sp>
          <p:nvSpPr>
            <p:cNvPr id="15" name="文本框 14">
              <a:extLst>
                <a:ext uri="{FF2B5EF4-FFF2-40B4-BE49-F238E27FC236}">
                  <a16:creationId xmlns:a16="http://schemas.microsoft.com/office/drawing/2014/main" id="{107A7D9E-75AD-4D75-8E8A-F9CC8C99A15E}"/>
                </a:ext>
              </a:extLst>
            </p:cNvPr>
            <p:cNvSpPr txBox="1"/>
            <p:nvPr/>
          </p:nvSpPr>
          <p:spPr>
            <a:xfrm>
              <a:off x="5418666" y="3059879"/>
              <a:ext cx="6129867" cy="923330"/>
            </a:xfrm>
            <a:prstGeom prst="rect">
              <a:avLst/>
            </a:prstGeom>
            <a:noFill/>
          </p:spPr>
          <p:txBody>
            <a:bodyPr wrap="square" rtlCol="0">
              <a:spAutoFit/>
            </a:bodyPr>
            <a:lstStyle/>
            <a:p>
              <a:endParaRPr lang="zh-CN" altLang="en-US" sz="5400" dirty="0">
                <a:solidFill>
                  <a:srgbClr val="EEF2F4"/>
                </a:solidFill>
                <a:latin typeface="方正正黑简体" panose="02000000000000000000" pitchFamily="2" charset="-122"/>
                <a:ea typeface="方正正黑简体" panose="02000000000000000000" pitchFamily="2" charset="-122"/>
              </a:endParaRPr>
            </a:p>
          </p:txBody>
        </p:sp>
        <p:sp>
          <p:nvSpPr>
            <p:cNvPr id="16" name="文本框 15">
              <a:extLst>
                <a:ext uri="{FF2B5EF4-FFF2-40B4-BE49-F238E27FC236}">
                  <a16:creationId xmlns:a16="http://schemas.microsoft.com/office/drawing/2014/main" id="{508D75EB-F936-4B57-9BE3-75586A727914}"/>
                </a:ext>
              </a:extLst>
            </p:cNvPr>
            <p:cNvSpPr txBox="1"/>
            <p:nvPr/>
          </p:nvSpPr>
          <p:spPr>
            <a:xfrm>
              <a:off x="5265775" y="3336878"/>
              <a:ext cx="7545022" cy="369332"/>
            </a:xfrm>
            <a:prstGeom prst="rect">
              <a:avLst/>
            </a:prstGeom>
            <a:noFill/>
          </p:spPr>
          <p:txBody>
            <a:bodyPr wrap="square" rtlCol="0">
              <a:spAutoFit/>
            </a:bodyPr>
            <a:lstStyle/>
            <a:p>
              <a:r>
                <a:rPr lang="en-US" altLang="zh-CN" spc="1600" dirty="0">
                  <a:solidFill>
                    <a:schemeClr val="bg1"/>
                  </a:solidFill>
                  <a:latin typeface="印品黑体" panose="00000500000000000000" pitchFamily="2" charset="-122"/>
                  <a:ea typeface="印品黑体" panose="00000500000000000000" pitchFamily="2" charset="-122"/>
                </a:rPr>
                <a:t>THANKS FOR WATCHING</a:t>
              </a:r>
              <a:endParaRPr lang="zh-CN" altLang="en-US" spc="1600" dirty="0">
                <a:solidFill>
                  <a:schemeClr val="bg1"/>
                </a:solidFill>
                <a:latin typeface="印品黑体" panose="00000500000000000000" pitchFamily="2" charset="-122"/>
                <a:ea typeface="印品黑体" panose="00000500000000000000" pitchFamily="2" charset="-122"/>
              </a:endParaRPr>
            </a:p>
          </p:txBody>
        </p:sp>
      </p:grpSp>
    </p:spTree>
    <p:extLst>
      <p:ext uri="{BB962C8B-B14F-4D97-AF65-F5344CB8AC3E}">
        <p14:creationId xmlns:p14="http://schemas.microsoft.com/office/powerpoint/2010/main" val="3353448520"/>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1598022" y="581688"/>
            <a:ext cx="8995955" cy="523220"/>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問題：我父親能不能撐到退休不被開除呢？</a:t>
            </a:r>
          </a:p>
        </p:txBody>
      </p:sp>
      <p:graphicFrame>
        <p:nvGraphicFramePr>
          <p:cNvPr id="4" name="物件 3">
            <a:extLst>
              <a:ext uri="{FF2B5EF4-FFF2-40B4-BE49-F238E27FC236}">
                <a16:creationId xmlns:a16="http://schemas.microsoft.com/office/drawing/2014/main" id="{C2FE877E-2A50-402D-8761-D6F0067976A5}"/>
              </a:ext>
            </a:extLst>
          </p:cNvPr>
          <p:cNvGraphicFramePr>
            <a:graphicFrameLocks noChangeAspect="1"/>
          </p:cNvGraphicFramePr>
          <p:nvPr>
            <p:extLst>
              <p:ext uri="{D42A27DB-BD31-4B8C-83A1-F6EECF244321}">
                <p14:modId xmlns:p14="http://schemas.microsoft.com/office/powerpoint/2010/main" val="2290195706"/>
              </p:ext>
            </p:extLst>
          </p:nvPr>
        </p:nvGraphicFramePr>
        <p:xfrm>
          <a:off x="2055222" y="1104908"/>
          <a:ext cx="6445568" cy="5414403"/>
        </p:xfrm>
        <a:graphic>
          <a:graphicData uri="http://schemas.openxmlformats.org/presentationml/2006/ole">
            <mc:AlternateContent xmlns:mc="http://schemas.openxmlformats.org/markup-compatibility/2006">
              <mc:Choice xmlns:v="urn:schemas-microsoft-com:vml" Requires="v">
                <p:oleObj spid="_x0000_s1076" name="點陣圖影像" r:id="rId4" imgW="18288000" imgH="15363720" progId="Paint.Picture">
                  <p:embed/>
                </p:oleObj>
              </mc:Choice>
              <mc:Fallback>
                <p:oleObj name="點陣圖影像" r:id="rId4" imgW="18288000" imgH="15363720" progId="Paint.Picture">
                  <p:embed/>
                  <p:pic>
                    <p:nvPicPr>
                      <p:cNvPr id="0" name=""/>
                      <p:cNvPicPr/>
                      <p:nvPr/>
                    </p:nvPicPr>
                    <p:blipFill>
                      <a:blip r:embed="rId5">
                        <a:lum bright="20000" contrast="-20000"/>
                      </a:blip>
                      <a:stretch>
                        <a:fillRect/>
                      </a:stretch>
                    </p:blipFill>
                    <p:spPr>
                      <a:xfrm>
                        <a:off x="2055222" y="1104908"/>
                        <a:ext cx="6445568" cy="5414403"/>
                      </a:xfrm>
                      <a:prstGeom prst="rect">
                        <a:avLst/>
                      </a:prstGeom>
                    </p:spPr>
                  </p:pic>
                </p:oleObj>
              </mc:Fallback>
            </mc:AlternateContent>
          </a:graphicData>
        </a:graphic>
      </p:graphicFrame>
    </p:spTree>
    <p:extLst>
      <p:ext uri="{BB962C8B-B14F-4D97-AF65-F5344CB8AC3E}">
        <p14:creationId xmlns:p14="http://schemas.microsoft.com/office/powerpoint/2010/main" val="3073333843"/>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en-US" altLang="zh-TW" sz="2800" dirty="0">
                <a:solidFill>
                  <a:srgbClr val="002060"/>
                </a:solidFill>
                <a:latin typeface="微軟正黑體" panose="020B0604030504040204" pitchFamily="34" charset="-120"/>
                <a:ea typeface="微軟正黑體" panose="020B0604030504040204" pitchFamily="34" charset="-120"/>
              </a:rPr>
              <a:t>Chat GPT</a:t>
            </a:r>
            <a:endParaRPr lang="zh-TW" altLang="en-US" sz="2800" dirty="0">
              <a:solidFill>
                <a:srgbClr val="002060"/>
              </a:solidFill>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574845FD-7955-4BA0-B2E7-F1C0800A3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8023" y="717282"/>
            <a:ext cx="8995954" cy="5978883"/>
          </a:xfrm>
          <a:prstGeom prst="rect">
            <a:avLst/>
          </a:prstGeom>
        </p:spPr>
      </p:pic>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89316445"/>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zh-TW" altLang="en-US" sz="2800" dirty="0">
                <a:solidFill>
                  <a:srgbClr val="002060"/>
                </a:solidFill>
                <a:latin typeface="微軟正黑體" panose="020B0604030504040204" pitchFamily="34" charset="-120"/>
                <a:ea typeface="微軟正黑體" panose="020B0604030504040204" pitchFamily="34" charset="-120"/>
              </a:rPr>
              <a:t>公司財務狀況</a:t>
            </a:r>
          </a:p>
        </p:txBody>
      </p:sp>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C30A024B-2186-4ACD-B66A-E33ED43F45E7}"/>
              </a:ext>
            </a:extLst>
          </p:cNvPr>
          <p:cNvSpPr txBox="1"/>
          <p:nvPr/>
        </p:nvSpPr>
        <p:spPr>
          <a:xfrm>
            <a:off x="1023730" y="1176569"/>
            <a:ext cx="8995955" cy="1815882"/>
          </a:xfrm>
          <a:prstGeom prst="rect">
            <a:avLst/>
          </a:prstGeom>
          <a:noFill/>
        </p:spPr>
        <p:txBody>
          <a:bodyPr wrap="square" rtlCol="0">
            <a:spAutoFit/>
          </a:bodyPr>
          <a:lstStyle/>
          <a:p>
            <a:r>
              <a:rPr lang="zh-TW" altLang="en-US" sz="2800" dirty="0">
                <a:solidFill>
                  <a:srgbClr val="002060"/>
                </a:solidFill>
                <a:latin typeface="微軟正黑體" panose="020B0604030504040204" pitchFamily="34" charset="-120"/>
                <a:ea typeface="微軟正黑體" panose="020B0604030504040204" pitchFamily="34" charset="-120"/>
              </a:rPr>
              <a:t>全Ｏ圖書</a:t>
            </a:r>
            <a:endParaRPr lang="en-US" altLang="zh-TW" sz="2800" dirty="0">
              <a:solidFill>
                <a:srgbClr val="002060"/>
              </a:solidFill>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　　核准設立日期：</a:t>
            </a:r>
            <a:r>
              <a:rPr lang="en-US" altLang="zh-TW" sz="2800" dirty="0">
                <a:latin typeface="微軟正黑體" panose="020B0604030504040204" pitchFamily="34" charset="-120"/>
                <a:ea typeface="微軟正黑體" panose="020B0604030504040204" pitchFamily="34" charset="-120"/>
              </a:rPr>
              <a:t>079</a:t>
            </a:r>
            <a:r>
              <a:rPr lang="zh-TW" altLang="en-US" sz="2800" dirty="0">
                <a:latin typeface="微軟正黑體" panose="020B0604030504040204" pitchFamily="34" charset="-120"/>
                <a:ea typeface="微軟正黑體" panose="020B0604030504040204" pitchFamily="34" charset="-120"/>
              </a:rPr>
              <a:t>年</a:t>
            </a:r>
            <a:r>
              <a:rPr lang="en-US" altLang="zh-TW" sz="2800" dirty="0">
                <a:latin typeface="微軟正黑體" panose="020B0604030504040204" pitchFamily="34" charset="-120"/>
                <a:ea typeface="微軟正黑體" panose="020B0604030504040204" pitchFamily="34" charset="-120"/>
              </a:rPr>
              <a:t>04</a:t>
            </a:r>
            <a:r>
              <a:rPr lang="zh-TW" altLang="en-US" sz="2800" dirty="0">
                <a:latin typeface="微軟正黑體" panose="020B0604030504040204" pitchFamily="34" charset="-120"/>
                <a:ea typeface="微軟正黑體" panose="020B0604030504040204" pitchFamily="34" charset="-120"/>
              </a:rPr>
              <a:t>月</a:t>
            </a:r>
            <a:r>
              <a:rPr lang="en-US" altLang="zh-TW" sz="2800" dirty="0">
                <a:latin typeface="微軟正黑體" panose="020B0604030504040204" pitchFamily="34" charset="-120"/>
                <a:ea typeface="微軟正黑體" panose="020B0604030504040204" pitchFamily="34" charset="-120"/>
              </a:rPr>
              <a:t>16</a:t>
            </a:r>
            <a:r>
              <a:rPr lang="zh-TW" altLang="en-US" sz="2800" dirty="0">
                <a:latin typeface="微軟正黑體" panose="020B0604030504040204" pitchFamily="34" charset="-120"/>
                <a:ea typeface="微軟正黑體" panose="020B0604030504040204" pitchFamily="34" charset="-120"/>
              </a:rPr>
              <a:t>日</a:t>
            </a:r>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　　實收資本額：</a:t>
            </a:r>
            <a:r>
              <a:rPr lang="en-US" altLang="zh-TW" sz="2800" dirty="0">
                <a:latin typeface="微軟正黑體" panose="020B0604030504040204" pitchFamily="34" charset="-120"/>
                <a:ea typeface="微軟正黑體" panose="020B0604030504040204" pitchFamily="34" charset="-120"/>
              </a:rPr>
              <a:t>12,000,000</a:t>
            </a:r>
          </a:p>
          <a:p>
            <a:r>
              <a:rPr lang="zh-TW" altLang="en-US" sz="2800" dirty="0">
                <a:latin typeface="微軟正黑體" panose="020B0604030504040204" pitchFamily="34" charset="-120"/>
                <a:ea typeface="微軟正黑體" panose="020B0604030504040204" pitchFamily="34" charset="-120"/>
              </a:rPr>
              <a:t>　　營收：無公開資料</a:t>
            </a:r>
            <a:endParaRPr lang="en-US" altLang="zh-TW" sz="2800" dirty="0">
              <a:latin typeface="微軟正黑體" panose="020B0604030504040204" pitchFamily="34" charset="-120"/>
              <a:ea typeface="微軟正黑體" panose="020B0604030504040204" pitchFamily="34" charset="-120"/>
            </a:endParaRPr>
          </a:p>
        </p:txBody>
      </p:sp>
      <p:sp>
        <p:nvSpPr>
          <p:cNvPr id="8" name="文字方塊 7">
            <a:extLst>
              <a:ext uri="{FF2B5EF4-FFF2-40B4-BE49-F238E27FC236}">
                <a16:creationId xmlns:a16="http://schemas.microsoft.com/office/drawing/2014/main" id="{F36E5B5B-D925-43AB-BD02-AD8FC59BCE68}"/>
              </a:ext>
            </a:extLst>
          </p:cNvPr>
          <p:cNvSpPr txBox="1"/>
          <p:nvPr/>
        </p:nvSpPr>
        <p:spPr>
          <a:xfrm>
            <a:off x="3196045" y="6550223"/>
            <a:ext cx="8995955" cy="307777"/>
          </a:xfrm>
          <a:prstGeom prst="rect">
            <a:avLst/>
          </a:prstGeom>
          <a:noFill/>
        </p:spPr>
        <p:txBody>
          <a:bodyPr wrap="square" rtlCol="0">
            <a:spAutoFit/>
          </a:bodyPr>
          <a:lstStyle/>
          <a:p>
            <a:pPr algn="r"/>
            <a:r>
              <a:rPr lang="zh-TW" altLang="en-US" sz="1400" dirty="0">
                <a:solidFill>
                  <a:srgbClr val="002060"/>
                </a:solidFill>
                <a:latin typeface="微軟正黑體" panose="020B0604030504040204" pitchFamily="34" charset="-120"/>
                <a:ea typeface="微軟正黑體" panose="020B0604030504040204" pitchFamily="34" charset="-120"/>
              </a:rPr>
              <a:t>資料來源：台灣公司網、台灣標案網</a:t>
            </a:r>
          </a:p>
        </p:txBody>
      </p:sp>
      <p:sp>
        <p:nvSpPr>
          <p:cNvPr id="9" name="文字方塊 8">
            <a:extLst>
              <a:ext uri="{FF2B5EF4-FFF2-40B4-BE49-F238E27FC236}">
                <a16:creationId xmlns:a16="http://schemas.microsoft.com/office/drawing/2014/main" id="{FB9492DC-407F-4405-AEE6-E30CAD718C12}"/>
              </a:ext>
            </a:extLst>
          </p:cNvPr>
          <p:cNvSpPr txBox="1"/>
          <p:nvPr/>
        </p:nvSpPr>
        <p:spPr>
          <a:xfrm>
            <a:off x="1023729" y="3865550"/>
            <a:ext cx="8995955" cy="2246769"/>
          </a:xfrm>
          <a:prstGeom prst="rect">
            <a:avLst/>
          </a:prstGeom>
          <a:noFill/>
        </p:spPr>
        <p:txBody>
          <a:bodyPr wrap="square" rtlCol="0">
            <a:spAutoFit/>
          </a:bodyPr>
          <a:lstStyle>
            <a:defPPr>
              <a:defRPr lang="zh-CN"/>
            </a:defPPr>
            <a:lvl1pPr>
              <a:defRPr sz="2800">
                <a:solidFill>
                  <a:srgbClr val="002060"/>
                </a:solidFill>
                <a:latin typeface="微軟正黑體" panose="020B0604030504040204" pitchFamily="34" charset="-120"/>
                <a:ea typeface="微軟正黑體" panose="020B0604030504040204" pitchFamily="34" charset="-120"/>
              </a:defRPr>
            </a:lvl1pPr>
          </a:lstStyle>
          <a:p>
            <a:r>
              <a:rPr lang="zh-TW" altLang="en-US" dirty="0"/>
              <a:t>運用</a:t>
            </a:r>
            <a:r>
              <a:rPr lang="en-US" altLang="zh-TW" b="1" dirty="0"/>
              <a:t>python</a:t>
            </a:r>
            <a:r>
              <a:rPr lang="zh-TW" altLang="en-US" dirty="0"/>
              <a:t>對</a:t>
            </a:r>
            <a:r>
              <a:rPr lang="zh-TW" altLang="en-US" dirty="0">
                <a:solidFill>
                  <a:srgbClr val="FF0000"/>
                </a:solidFill>
              </a:rPr>
              <a:t>台灣標案網</a:t>
            </a:r>
            <a:r>
              <a:rPr lang="zh-TW" altLang="en-US" dirty="0"/>
              <a:t>操作</a:t>
            </a:r>
            <a:r>
              <a:rPr lang="zh-TW" altLang="en-US" b="1" dirty="0"/>
              <a:t>爬蟲</a:t>
            </a:r>
            <a:r>
              <a:rPr lang="zh-TW" altLang="en-US" dirty="0"/>
              <a:t>並進行</a:t>
            </a:r>
            <a:r>
              <a:rPr lang="zh-TW" altLang="en-US" b="1" dirty="0"/>
              <a:t>資料整理</a:t>
            </a:r>
            <a:endParaRPr lang="en-US" altLang="zh-TW" b="1" dirty="0"/>
          </a:p>
          <a:p>
            <a:endParaRPr lang="en-US" altLang="zh-TW" dirty="0"/>
          </a:p>
          <a:p>
            <a:r>
              <a:rPr lang="zh-TW" altLang="en-US" dirty="0"/>
              <a:t>以下六家：</a:t>
            </a:r>
            <a:endParaRPr lang="en-US" altLang="zh-TW" dirty="0"/>
          </a:p>
          <a:p>
            <a:r>
              <a:rPr lang="zh-TW" altLang="en-US" dirty="0"/>
              <a:t>全</a:t>
            </a:r>
            <a:r>
              <a:rPr lang="en-US" altLang="zh-TW" dirty="0"/>
              <a:t>O</a:t>
            </a:r>
            <a:r>
              <a:rPr lang="zh-TW" altLang="en-US" dirty="0"/>
              <a:t>圖書、三Ｏ圖書、龍Ｏ文化、翰Ｏ出版、南Ｏ書局、康Ｏ文教</a:t>
            </a:r>
            <a:endParaRPr lang="en-US" altLang="zh-TW" dirty="0"/>
          </a:p>
        </p:txBody>
      </p:sp>
    </p:spTree>
    <p:extLst>
      <p:ext uri="{BB962C8B-B14F-4D97-AF65-F5344CB8AC3E}">
        <p14:creationId xmlns:p14="http://schemas.microsoft.com/office/powerpoint/2010/main" val="2927259581"/>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zh-TW" altLang="en-US" sz="2800" dirty="0">
                <a:solidFill>
                  <a:srgbClr val="002060"/>
                </a:solidFill>
                <a:latin typeface="標楷體" panose="03000509000000000000" pitchFamily="65" charset="-120"/>
                <a:ea typeface="標楷體" panose="03000509000000000000" pitchFamily="65" charset="-120"/>
              </a:rPr>
              <a:t>◎</a:t>
            </a:r>
            <a:r>
              <a:rPr lang="zh-TW" altLang="en-US" sz="2800" dirty="0">
                <a:solidFill>
                  <a:srgbClr val="002060"/>
                </a:solidFill>
                <a:latin typeface="微軟正黑體" panose="020B0604030504040204" pitchFamily="34" charset="-120"/>
                <a:ea typeface="微軟正黑體" panose="020B0604030504040204" pitchFamily="34" charset="-120"/>
              </a:rPr>
              <a:t>公司財務狀況（標案得標金額統計</a:t>
            </a:r>
            <a:r>
              <a:rPr lang="en-US" altLang="zh-TW" sz="2800" dirty="0">
                <a:solidFill>
                  <a:srgbClr val="002060"/>
                </a:solidFill>
                <a:latin typeface="微軟正黑體" panose="020B0604030504040204" pitchFamily="34" charset="-120"/>
                <a:ea typeface="微軟正黑體" panose="020B0604030504040204" pitchFamily="34" charset="-120"/>
              </a:rPr>
              <a:t>-</a:t>
            </a:r>
            <a:r>
              <a:rPr lang="zh-TW" altLang="en-US" sz="2800" dirty="0">
                <a:solidFill>
                  <a:srgbClr val="002060"/>
                </a:solidFill>
                <a:latin typeface="微軟正黑體" panose="020B0604030504040204" pitchFamily="34" charset="-120"/>
                <a:ea typeface="微軟正黑體" panose="020B0604030504040204" pitchFamily="34" charset="-120"/>
              </a:rPr>
              <a:t>年）</a:t>
            </a:r>
          </a:p>
        </p:txBody>
      </p:sp>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slide2" descr="工作表 1">
            <a:extLst>
              <a:ext uri="{FF2B5EF4-FFF2-40B4-BE49-F238E27FC236}">
                <a16:creationId xmlns:a16="http://schemas.microsoft.com/office/drawing/2014/main" id="{DFE72A6D-24F7-4423-BAD3-CF1EC1876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89284"/>
            <a:ext cx="12192000" cy="5566853"/>
          </a:xfrm>
          <a:prstGeom prst="rect">
            <a:avLst/>
          </a:prstGeom>
        </p:spPr>
      </p:pic>
    </p:spTree>
    <p:extLst>
      <p:ext uri="{BB962C8B-B14F-4D97-AF65-F5344CB8AC3E}">
        <p14:creationId xmlns:p14="http://schemas.microsoft.com/office/powerpoint/2010/main" val="439289637"/>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zh-TW" altLang="en-US" sz="2800" dirty="0">
                <a:solidFill>
                  <a:srgbClr val="002060"/>
                </a:solidFill>
                <a:latin typeface="標楷體" panose="03000509000000000000" pitchFamily="65" charset="-120"/>
                <a:ea typeface="標楷體" panose="03000509000000000000" pitchFamily="65" charset="-120"/>
              </a:rPr>
              <a:t>◎</a:t>
            </a:r>
            <a:r>
              <a:rPr lang="zh-TW" altLang="en-US" sz="2800" dirty="0">
                <a:solidFill>
                  <a:srgbClr val="002060"/>
                </a:solidFill>
                <a:latin typeface="微軟正黑體" panose="020B0604030504040204" pitchFamily="34" charset="-120"/>
                <a:ea typeface="微軟正黑體" panose="020B0604030504040204" pitchFamily="34" charset="-120"/>
              </a:rPr>
              <a:t>公司財務狀況（標案得標金額統計－月）</a:t>
            </a:r>
          </a:p>
        </p:txBody>
      </p:sp>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slide2" descr="工作表 2">
            <a:extLst>
              <a:ext uri="{FF2B5EF4-FFF2-40B4-BE49-F238E27FC236}">
                <a16:creationId xmlns:a16="http://schemas.microsoft.com/office/drawing/2014/main" id="{CF4E1583-497B-40D0-9024-085D56A63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587" y="717282"/>
            <a:ext cx="9988826" cy="6033252"/>
          </a:xfrm>
          <a:prstGeom prst="rect">
            <a:avLst/>
          </a:prstGeom>
        </p:spPr>
      </p:pic>
    </p:spTree>
    <p:extLst>
      <p:ext uri="{BB962C8B-B14F-4D97-AF65-F5344CB8AC3E}">
        <p14:creationId xmlns:p14="http://schemas.microsoft.com/office/powerpoint/2010/main" val="890721370"/>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zh-TW" altLang="en-US" sz="2800" dirty="0">
                <a:solidFill>
                  <a:srgbClr val="002060"/>
                </a:solidFill>
                <a:latin typeface="標楷體" panose="03000509000000000000" pitchFamily="65" charset="-120"/>
                <a:ea typeface="標楷體" panose="03000509000000000000" pitchFamily="65" charset="-120"/>
              </a:rPr>
              <a:t>◎</a:t>
            </a:r>
            <a:r>
              <a:rPr lang="zh-TW" altLang="en-US" sz="2800" dirty="0">
                <a:solidFill>
                  <a:srgbClr val="002060"/>
                </a:solidFill>
                <a:latin typeface="微軟正黑體" panose="020B0604030504040204" pitchFamily="34" charset="-120"/>
                <a:ea typeface="微軟正黑體" panose="020B0604030504040204" pitchFamily="34" charset="-120"/>
              </a:rPr>
              <a:t>公司發展策略（員工人數變化）</a:t>
            </a:r>
          </a:p>
        </p:txBody>
      </p:sp>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slide2" descr="工作表 1">
            <a:extLst>
              <a:ext uri="{FF2B5EF4-FFF2-40B4-BE49-F238E27FC236}">
                <a16:creationId xmlns:a16="http://schemas.microsoft.com/office/drawing/2014/main" id="{370A0DBD-AD81-4178-9104-A6D1CED5C4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16985"/>
            <a:ext cx="12192000" cy="5187666"/>
          </a:xfrm>
          <a:prstGeom prst="rect">
            <a:avLst/>
          </a:prstGeom>
        </p:spPr>
      </p:pic>
    </p:spTree>
    <p:extLst>
      <p:ext uri="{BB962C8B-B14F-4D97-AF65-F5344CB8AC3E}">
        <p14:creationId xmlns:p14="http://schemas.microsoft.com/office/powerpoint/2010/main" val="2763383152"/>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zh-TW" altLang="en-US" sz="2800" dirty="0">
                <a:solidFill>
                  <a:srgbClr val="002060"/>
                </a:solidFill>
                <a:latin typeface="標楷體" panose="03000509000000000000" pitchFamily="65" charset="-120"/>
                <a:ea typeface="標楷體" panose="03000509000000000000" pitchFamily="65" charset="-120"/>
              </a:rPr>
              <a:t>◎</a:t>
            </a:r>
            <a:r>
              <a:rPr lang="zh-TW" altLang="en-US" sz="2800" dirty="0">
                <a:solidFill>
                  <a:srgbClr val="002060"/>
                </a:solidFill>
                <a:latin typeface="微軟正黑體" panose="020B0604030504040204" pitchFamily="34" charset="-120"/>
                <a:ea typeface="微軟正黑體" panose="020B0604030504040204" pitchFamily="34" charset="-120"/>
              </a:rPr>
              <a:t>個人表現</a:t>
            </a:r>
          </a:p>
        </p:txBody>
      </p:sp>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FE992269-06D4-4680-BDC3-0510157CF7F1}"/>
              </a:ext>
            </a:extLst>
          </p:cNvPr>
          <p:cNvSpPr txBox="1"/>
          <p:nvPr/>
        </p:nvSpPr>
        <p:spPr>
          <a:xfrm>
            <a:off x="1023730" y="1176569"/>
            <a:ext cx="8995955" cy="1384995"/>
          </a:xfrm>
          <a:prstGeom prst="rect">
            <a:avLst/>
          </a:prstGeom>
          <a:noFill/>
        </p:spPr>
        <p:txBody>
          <a:bodyPr wrap="square" rtlCol="0">
            <a:spAutoFit/>
          </a:bodyPr>
          <a:lstStyle/>
          <a:p>
            <a:r>
              <a:rPr lang="zh-TW" altLang="en-US" sz="2800" dirty="0">
                <a:solidFill>
                  <a:srgbClr val="002060"/>
                </a:solidFill>
                <a:latin typeface="微軟正黑體" panose="020B0604030504040204" pitchFamily="34" charset="-120"/>
                <a:ea typeface="微軟正黑體" panose="020B0604030504040204" pitchFamily="34" charset="-120"/>
              </a:rPr>
              <a:t>無直接的數據資料可以分析，因此這個段落我打算使用父親負責的北二區所有學校來進行資料分析，打算從中給予建議來幫助未來工作上策略的執行</a:t>
            </a:r>
            <a:endParaRPr lang="en-US" altLang="zh-TW" sz="2800" dirty="0">
              <a:latin typeface="微軟正黑體" panose="020B0604030504040204" pitchFamily="34" charset="-120"/>
              <a:ea typeface="微軟正黑體" panose="020B0604030504040204" pitchFamily="34" charset="-120"/>
            </a:endParaRPr>
          </a:p>
        </p:txBody>
      </p:sp>
      <p:sp>
        <p:nvSpPr>
          <p:cNvPr id="8" name="文字方塊 7">
            <a:extLst>
              <a:ext uri="{FF2B5EF4-FFF2-40B4-BE49-F238E27FC236}">
                <a16:creationId xmlns:a16="http://schemas.microsoft.com/office/drawing/2014/main" id="{DAEE8E0F-7ED3-43D5-9205-4AF517834033}"/>
              </a:ext>
            </a:extLst>
          </p:cNvPr>
          <p:cNvSpPr txBox="1"/>
          <p:nvPr/>
        </p:nvSpPr>
        <p:spPr>
          <a:xfrm>
            <a:off x="6291470" y="6479272"/>
            <a:ext cx="5900530" cy="338554"/>
          </a:xfrm>
          <a:prstGeom prst="rect">
            <a:avLst/>
          </a:prstGeom>
          <a:noFill/>
        </p:spPr>
        <p:txBody>
          <a:bodyPr wrap="square" rtlCol="0">
            <a:spAutoFit/>
          </a:bodyPr>
          <a:lstStyle/>
          <a:p>
            <a:pPr algn="r"/>
            <a:r>
              <a:rPr lang="zh-TW" altLang="en-US" sz="1600" dirty="0">
                <a:latin typeface="微軟正黑體" panose="020B0604030504040204" pitchFamily="34" charset="-120"/>
                <a:ea typeface="微軟正黑體" panose="020B0604030504040204" pitchFamily="34" charset="-120"/>
              </a:rPr>
              <a:t>資料來源：大專院校校務資訊公開平台</a:t>
            </a:r>
            <a:endParaRPr lang="en-US" altLang="zh-TW" sz="1600"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BE9E9769-9154-4F39-A12B-73C4EDD1FEB0}"/>
              </a:ext>
            </a:extLst>
          </p:cNvPr>
          <p:cNvSpPr txBox="1"/>
          <p:nvPr/>
        </p:nvSpPr>
        <p:spPr>
          <a:xfrm>
            <a:off x="1023730" y="3419642"/>
            <a:ext cx="8995955" cy="1384995"/>
          </a:xfrm>
          <a:prstGeom prst="rect">
            <a:avLst/>
          </a:prstGeom>
          <a:noFill/>
        </p:spPr>
        <p:txBody>
          <a:bodyPr wrap="square" rtlCol="0">
            <a:spAutoFit/>
          </a:bodyPr>
          <a:lstStyle/>
          <a:p>
            <a:r>
              <a:rPr lang="zh-TW" altLang="en-US" sz="2800" dirty="0">
                <a:solidFill>
                  <a:srgbClr val="002060"/>
                </a:solidFill>
                <a:latin typeface="微軟正黑體" panose="020B0604030504040204" pitchFamily="34" charset="-120"/>
                <a:ea typeface="微軟正黑體" panose="020B0604030504040204" pitchFamily="34" charset="-120"/>
              </a:rPr>
              <a:t>使用資料：</a:t>
            </a:r>
            <a:r>
              <a:rPr lang="en-US" altLang="zh-TW" sz="2800" dirty="0">
                <a:solidFill>
                  <a:srgbClr val="002060"/>
                </a:solidFill>
                <a:latin typeface="微軟正黑體" panose="020B0604030504040204" pitchFamily="34" charset="-120"/>
                <a:ea typeface="微軟正黑體" panose="020B0604030504040204" pitchFamily="34" charset="-120"/>
              </a:rPr>
              <a:t>106-110</a:t>
            </a:r>
            <a:r>
              <a:rPr lang="zh-TW" altLang="en-US" sz="2800" dirty="0">
                <a:solidFill>
                  <a:srgbClr val="002060"/>
                </a:solidFill>
                <a:latin typeface="微軟正黑體" panose="020B0604030504040204" pitchFamily="34" charset="-120"/>
                <a:ea typeface="微軟正黑體" panose="020B0604030504040204" pitchFamily="34" charset="-120"/>
              </a:rPr>
              <a:t>各大專院校招生資料</a:t>
            </a:r>
            <a:endParaRPr lang="en-US" altLang="zh-TW" sz="2800" dirty="0">
              <a:solidFill>
                <a:srgbClr val="002060"/>
              </a:solidFill>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分析一：北二區學校相較不同群體學校表現</a:t>
            </a:r>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分析二：北二區內的學校表現</a:t>
            </a:r>
            <a:endParaRPr lang="en-US" altLang="zh-TW" sz="2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31628264"/>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zh-TW" altLang="en-US" sz="2800" dirty="0">
                <a:solidFill>
                  <a:srgbClr val="002060"/>
                </a:solidFill>
                <a:latin typeface="標楷體" panose="03000509000000000000" pitchFamily="65" charset="-120"/>
                <a:ea typeface="標楷體" panose="03000509000000000000" pitchFamily="65" charset="-120"/>
              </a:rPr>
              <a:t>◎</a:t>
            </a:r>
            <a:r>
              <a:rPr lang="zh-TW" altLang="en-US" sz="2800" dirty="0">
                <a:solidFill>
                  <a:srgbClr val="002060"/>
                </a:solidFill>
                <a:latin typeface="微軟正黑體" panose="020B0604030504040204" pitchFamily="34" charset="-120"/>
                <a:ea typeface="微軟正黑體" panose="020B0604030504040204" pitchFamily="34" charset="-120"/>
              </a:rPr>
              <a:t>個人表現</a:t>
            </a:r>
          </a:p>
        </p:txBody>
      </p:sp>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slide2" descr="工作表 3">
            <a:extLst>
              <a:ext uri="{FF2B5EF4-FFF2-40B4-BE49-F238E27FC236}">
                <a16:creationId xmlns:a16="http://schemas.microsoft.com/office/drawing/2014/main" id="{A7B65BBE-B2AE-415B-AF4B-9C368EE03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76142"/>
            <a:ext cx="12192000" cy="5305716"/>
          </a:xfrm>
          <a:prstGeom prst="rect">
            <a:avLst/>
          </a:prstGeom>
        </p:spPr>
      </p:pic>
      <p:sp>
        <p:nvSpPr>
          <p:cNvPr id="4" name="等腰三角形 3">
            <a:extLst>
              <a:ext uri="{FF2B5EF4-FFF2-40B4-BE49-F238E27FC236}">
                <a16:creationId xmlns:a16="http://schemas.microsoft.com/office/drawing/2014/main" id="{89EE8843-6BAC-4F8C-A4DB-CB925BB30AD6}"/>
              </a:ext>
            </a:extLst>
          </p:cNvPr>
          <p:cNvSpPr/>
          <p:nvPr/>
        </p:nvSpPr>
        <p:spPr>
          <a:xfrm>
            <a:off x="11294166" y="3071192"/>
            <a:ext cx="304800" cy="318052"/>
          </a:xfrm>
          <a:prstGeom prst="triangle">
            <a:avLst>
              <a:gd name="adj" fmla="val 50000"/>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13239649"/>
      </p:ext>
    </p:extLst>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TotalTime>
  <Words>1346</Words>
  <Application>Microsoft Office PowerPoint</Application>
  <PresentationFormat>寬螢幕</PresentationFormat>
  <Paragraphs>105</Paragraphs>
  <Slides>17</Slides>
  <Notes>17</Notes>
  <HiddenSlides>0</HiddenSlides>
  <MMClips>0</MMClips>
  <ScaleCrop>false</ScaleCrop>
  <HeadingPairs>
    <vt:vector size="8" baseType="variant">
      <vt:variant>
        <vt:lpstr>使用字型</vt:lpstr>
      </vt:variant>
      <vt:variant>
        <vt:i4>10</vt:i4>
      </vt:variant>
      <vt:variant>
        <vt:lpstr>佈景主題</vt:lpstr>
      </vt:variant>
      <vt:variant>
        <vt:i4>2</vt:i4>
      </vt:variant>
      <vt:variant>
        <vt:lpstr>內嵌 OLE 伺服程式</vt:lpstr>
      </vt:variant>
      <vt:variant>
        <vt:i4>1</vt:i4>
      </vt:variant>
      <vt:variant>
        <vt:lpstr>投影片標題</vt:lpstr>
      </vt:variant>
      <vt:variant>
        <vt:i4>17</vt:i4>
      </vt:variant>
    </vt:vector>
  </HeadingPairs>
  <TitlesOfParts>
    <vt:vector size="30" baseType="lpstr">
      <vt:lpstr>等线</vt:lpstr>
      <vt:lpstr>微软雅黑</vt:lpstr>
      <vt:lpstr>宋体</vt:lpstr>
      <vt:lpstr>方正正黑简体</vt:lpstr>
      <vt:lpstr>印品黑体</vt:lpstr>
      <vt:lpstr>微軟正黑體</vt:lpstr>
      <vt:lpstr>新細明體</vt:lpstr>
      <vt:lpstr>標楷體</vt:lpstr>
      <vt:lpstr>Arial</vt:lpstr>
      <vt:lpstr>Calibri</vt:lpstr>
      <vt:lpstr>第一PPT，www.1ppt.com</vt:lpstr>
      <vt:lpstr>自定义设计方案</vt:lpstr>
      <vt:lpstr>點陣圖影像</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劉子睿</cp:lastModifiedBy>
  <cp:revision>145</cp:revision>
  <dcterms:created xsi:type="dcterms:W3CDTF">2017-06-19T01:47:04Z</dcterms:created>
  <dcterms:modified xsi:type="dcterms:W3CDTF">2023-02-27T09:00:13Z</dcterms:modified>
</cp:coreProperties>
</file>