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9" r:id="rId4"/>
    <p:sldId id="263" r:id="rId5"/>
    <p:sldId id="260" r:id="rId6"/>
    <p:sldId id="266" r:id="rId7"/>
    <p:sldId id="289" r:id="rId8"/>
    <p:sldId id="278" r:id="rId9"/>
    <p:sldId id="279" r:id="rId10"/>
    <p:sldId id="280" r:id="rId11"/>
    <p:sldId id="281" r:id="rId12"/>
    <p:sldId id="282" r:id="rId13"/>
    <p:sldId id="284" r:id="rId14"/>
    <p:sldId id="283" r:id="rId15"/>
    <p:sldId id="285" r:id="rId16"/>
    <p:sldId id="286" r:id="rId17"/>
    <p:sldId id="288" r:id="rId18"/>
    <p:sldId id="292" r:id="rId19"/>
    <p:sldId id="293" r:id="rId20"/>
    <p:sldId id="290" r:id="rId21"/>
    <p:sldId id="291" r:id="rId22"/>
    <p:sldId id="287" r:id="rId23"/>
    <p:sldId id="277" r:id="rId24"/>
  </p:sldIdLst>
  <p:sldSz cx="10160000" cy="5715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32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83C6"/>
    <a:srgbClr val="FEF5BF"/>
    <a:srgbClr val="FFCC4C"/>
    <a:srgbClr val="37BEDE"/>
    <a:srgbClr val="19547C"/>
    <a:srgbClr val="E55948"/>
    <a:srgbClr val="F36A64"/>
    <a:srgbClr val="262626"/>
    <a:srgbClr val="E7E5E6"/>
    <a:srgbClr val="FAF5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中等深淺樣式 1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246" autoAdjust="0"/>
  </p:normalViewPr>
  <p:slideViewPr>
    <p:cSldViewPr>
      <p:cViewPr varScale="1">
        <p:scale>
          <a:sx n="104" d="100"/>
          <a:sy n="104" d="100"/>
        </p:scale>
        <p:origin x="276" y="78"/>
      </p:cViewPr>
      <p:guideLst>
        <p:guide orient="horz" pos="1800"/>
        <p:guide pos="320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6EEE2A-E1DA-431F-81A2-EDD56C375C3D}" type="datetimeFigureOut">
              <a:rPr lang="zh-CN" altLang="en-US" smtClean="0"/>
              <a:t>2023/3/6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A40415-9386-408E-9CCF-54F7835AD1E7}" type="slidenum">
              <a:rPr lang="zh-CN" altLang="en-US" smtClean="0"/>
              <a:t>‹#›</a:t>
            </a:fld>
            <a:endParaRPr lang="zh-CN" altLang="en-US"/>
          </a:p>
        </p:txBody>
      </p:sp>
    </p:spTree>
    <p:extLst>
      <p:ext uri="{BB962C8B-B14F-4D97-AF65-F5344CB8AC3E}">
        <p14:creationId xmlns:p14="http://schemas.microsoft.com/office/powerpoint/2010/main" val="3910017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A40415-9386-408E-9CCF-54F7835AD1E7}" type="slidenum">
              <a:rPr lang="zh-CN" altLang="en-US" smtClean="0"/>
              <a:t>1</a:t>
            </a:fld>
            <a:endParaRPr lang="zh-CN" altLang="en-US"/>
          </a:p>
        </p:txBody>
      </p:sp>
    </p:spTree>
    <p:extLst>
      <p:ext uri="{BB962C8B-B14F-4D97-AF65-F5344CB8AC3E}">
        <p14:creationId xmlns:p14="http://schemas.microsoft.com/office/powerpoint/2010/main" val="549114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也就基於前面兩個簡單的概念，我先觀察了網路上大家對於公司的概念或想像</a:t>
            </a:r>
            <a:endParaRPr lang="en-US" altLang="zh-TW" dirty="0"/>
          </a:p>
          <a:p>
            <a:r>
              <a:rPr lang="zh-TW" altLang="en-US" dirty="0"/>
              <a:t>我原本想像會有哪間公司或是哪間學校會出現在最有關連的結果上，</a:t>
            </a:r>
            <a:endParaRPr lang="en-US" altLang="zh-TW" dirty="0"/>
          </a:p>
          <a:p>
            <a:r>
              <a:rPr lang="zh-TW" altLang="en-US" dirty="0"/>
              <a:t>亦或是產品，但是很可惜都沒有我想像的結果，所以我把注意力放在了公司的網站上</a:t>
            </a:r>
            <a:endParaRPr lang="en-US" altLang="zh-TW"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10</a:t>
            </a:fld>
            <a:endParaRPr lang="zh-CN" altLang="en-US"/>
          </a:p>
        </p:txBody>
      </p:sp>
    </p:spTree>
    <p:extLst>
      <p:ext uri="{BB962C8B-B14F-4D97-AF65-F5344CB8AC3E}">
        <p14:creationId xmlns:p14="http://schemas.microsoft.com/office/powerpoint/2010/main" val="783741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雖然只有十筆資料，但是也是給我一個初步的概念去摸索目前客戶的樣貌，</a:t>
            </a:r>
            <a:endParaRPr lang="en-US" altLang="zh-TW" dirty="0"/>
          </a:p>
          <a:p>
            <a:r>
              <a:rPr lang="zh-TW" altLang="en-US" dirty="0"/>
              <a:t>也可以對市場有個初步的理解，首先我去分析了客戶目的，當中有七成是為了拿來上課</a:t>
            </a:r>
            <a:endParaRPr lang="en-US" altLang="zh-TW" dirty="0"/>
          </a:p>
          <a:p>
            <a:r>
              <a:rPr lang="zh-TW" altLang="en-US" dirty="0"/>
              <a:t>而看到右圖可以發現在上課目標的情況下，上課的內容又以</a:t>
            </a:r>
            <a:r>
              <a:rPr lang="en-US" altLang="zh-TW" dirty="0"/>
              <a:t>AI</a:t>
            </a:r>
            <a:r>
              <a:rPr lang="zh-TW" altLang="en-US" dirty="0"/>
              <a:t>課程最多</a:t>
            </a:r>
            <a:endParaRPr lang="en-US" altLang="zh-TW" dirty="0"/>
          </a:p>
          <a:p>
            <a:r>
              <a:rPr lang="zh-TW" altLang="en-US" dirty="0"/>
              <a:t>所以我打算以這個為頭號目標去檢查哪些學校有上</a:t>
            </a:r>
            <a:r>
              <a:rPr lang="en-US" altLang="zh-TW" dirty="0"/>
              <a:t>AI</a:t>
            </a:r>
            <a:r>
              <a:rPr lang="zh-TW" altLang="en-US" dirty="0"/>
              <a:t>課的需求以及條件，</a:t>
            </a:r>
            <a:endParaRPr lang="en-US" altLang="zh-TW" dirty="0"/>
          </a:p>
          <a:p>
            <a:r>
              <a:rPr lang="zh-TW" altLang="en-US" dirty="0"/>
              <a:t>順帶一提，在</a:t>
            </a:r>
            <a:r>
              <a:rPr lang="en-US" altLang="zh-TW" dirty="0"/>
              <a:t>AI</a:t>
            </a:r>
            <a:r>
              <a:rPr lang="zh-TW" altLang="en-US" dirty="0"/>
              <a:t>課程的客戶中，又有八成的客戶是大學，我個人的主觀感受也認同大學比較有條件跟需求去購買這項服務</a:t>
            </a:r>
            <a:endParaRPr lang="en-US" altLang="zh-TW"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11</a:t>
            </a:fld>
            <a:endParaRPr lang="zh-CN" altLang="en-US"/>
          </a:p>
        </p:txBody>
      </p:sp>
    </p:spTree>
    <p:extLst>
      <p:ext uri="{BB962C8B-B14F-4D97-AF65-F5344CB8AC3E}">
        <p14:creationId xmlns:p14="http://schemas.microsoft.com/office/powerpoint/2010/main" val="3333820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另外，我也順便檢查了哪些產品是最常被搭配在一起購買的，</a:t>
            </a:r>
            <a:endParaRPr lang="en-US" altLang="zh-TW" dirty="0"/>
          </a:p>
          <a:p>
            <a:r>
              <a:rPr lang="zh-TW" altLang="en-US" dirty="0"/>
              <a:t>畢竟我以前對產品搭銷有一定的研究與認識，我想整合商業領域跟數據分析的知識</a:t>
            </a:r>
            <a:endParaRPr lang="en-US" altLang="zh-TW" dirty="0"/>
          </a:p>
          <a:p>
            <a:r>
              <a:rPr lang="zh-TW" altLang="en-US" dirty="0"/>
              <a:t>或許後面能有不一樣的</a:t>
            </a:r>
            <a:r>
              <a:rPr lang="en-US" altLang="zh-TW" dirty="0"/>
              <a:t>HINT</a:t>
            </a:r>
          </a:p>
        </p:txBody>
      </p:sp>
      <p:sp>
        <p:nvSpPr>
          <p:cNvPr id="4" name="灯片编号占位符 3"/>
          <p:cNvSpPr>
            <a:spLocks noGrp="1"/>
          </p:cNvSpPr>
          <p:nvPr>
            <p:ph type="sldNum" sz="quarter" idx="10"/>
          </p:nvPr>
        </p:nvSpPr>
        <p:spPr/>
        <p:txBody>
          <a:bodyPr/>
          <a:lstStyle/>
          <a:p>
            <a:fld id="{69A40415-9386-408E-9CCF-54F7835AD1E7}" type="slidenum">
              <a:rPr lang="zh-CN" altLang="en-US" smtClean="0"/>
              <a:t>12</a:t>
            </a:fld>
            <a:endParaRPr lang="zh-CN" altLang="en-US"/>
          </a:p>
        </p:txBody>
      </p:sp>
    </p:spTree>
    <p:extLst>
      <p:ext uri="{BB962C8B-B14F-4D97-AF65-F5344CB8AC3E}">
        <p14:creationId xmlns:p14="http://schemas.microsoft.com/office/powerpoint/2010/main" val="3903034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前面有了初步的概念要往</a:t>
            </a:r>
            <a:r>
              <a:rPr lang="en-US" altLang="zh-TW" dirty="0"/>
              <a:t>ai</a:t>
            </a:r>
            <a:r>
              <a:rPr lang="zh-TW" altLang="en-US" dirty="0"/>
              <a:t>課程分析，不過這個環節我想具體化一下我在做這個專案報告的初步概念想了什麼，</a:t>
            </a:r>
            <a:endParaRPr lang="en-US" altLang="zh-TW" dirty="0"/>
          </a:p>
          <a:p>
            <a:r>
              <a:rPr lang="zh-TW" altLang="en-US" dirty="0"/>
              <a:t>也算是把我中間有思考過的東西展現出來，</a:t>
            </a:r>
            <a:endParaRPr lang="en-US" altLang="zh-TW" dirty="0"/>
          </a:p>
          <a:p>
            <a:r>
              <a:rPr lang="zh-TW" altLang="en-US" dirty="0"/>
              <a:t>首先，我從我以往在補習班教書的經驗出發，因為我也剛好體驗過遠距上課，教材選用這些課題</a:t>
            </a:r>
            <a:endParaRPr lang="en-US" altLang="zh-TW" dirty="0"/>
          </a:p>
          <a:p>
            <a:r>
              <a:rPr lang="zh-TW" altLang="en-US" dirty="0"/>
              <a:t>所以我從高中教學環境改善作為假設情境去思考，我列出了一些優點跟缺點，</a:t>
            </a:r>
            <a:endParaRPr lang="en-US" altLang="zh-TW" dirty="0"/>
          </a:p>
          <a:p>
            <a:r>
              <a:rPr lang="zh-TW" altLang="en-US" dirty="0"/>
              <a:t>我個人認為２，３點的缺點要克服有一定難度，但是換個角度想，當線上教材廣泛使用的時候</a:t>
            </a:r>
            <a:endParaRPr lang="en-US" altLang="zh-TW" dirty="0"/>
          </a:p>
          <a:p>
            <a:r>
              <a:rPr lang="zh-TW" altLang="en-US" dirty="0"/>
              <a:t>我們要推行管理系統跟他們整合可能就沒那麼困難了，或是搶先去跟教科書出版商合作也是一個策略選擇</a:t>
            </a:r>
            <a:endParaRPr lang="en-US" altLang="zh-TW"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13</a:t>
            </a:fld>
            <a:endParaRPr lang="zh-CN" altLang="en-US"/>
          </a:p>
        </p:txBody>
      </p:sp>
    </p:spTree>
    <p:extLst>
      <p:ext uri="{BB962C8B-B14F-4D97-AF65-F5344CB8AC3E}">
        <p14:creationId xmlns:p14="http://schemas.microsoft.com/office/powerpoint/2010/main" val="1863139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既然高中的條件與需求都沒有我個人評估的那麼大，我就打算把目標只放在大學這一塊去分析，</a:t>
            </a:r>
            <a:endParaRPr lang="en-US" altLang="zh-TW" dirty="0"/>
          </a:p>
          <a:p>
            <a:r>
              <a:rPr lang="zh-TW" altLang="en-US" dirty="0"/>
              <a:t>經過不斷的思考</a:t>
            </a:r>
            <a:r>
              <a:rPr lang="en-US" altLang="zh-TW" dirty="0"/>
              <a:t>,</a:t>
            </a:r>
            <a:r>
              <a:rPr lang="zh-TW" altLang="en-US" dirty="0"/>
              <a:t>也找</a:t>
            </a:r>
            <a:r>
              <a:rPr lang="en-US" altLang="zh-TW" dirty="0" err="1"/>
              <a:t>chatgpt</a:t>
            </a:r>
            <a:r>
              <a:rPr lang="zh-TW" altLang="en-US" dirty="0"/>
              <a:t>討論過，我打算從幾個面向去評估一間大學對於</a:t>
            </a:r>
            <a:r>
              <a:rPr lang="en-US" altLang="zh-TW" dirty="0"/>
              <a:t>AI</a:t>
            </a:r>
            <a:r>
              <a:rPr lang="zh-TW" altLang="en-US" dirty="0"/>
              <a:t>課程有沒有條件及需求</a:t>
            </a:r>
            <a:endParaRPr lang="en-US" altLang="zh-TW" dirty="0"/>
          </a:p>
          <a:p>
            <a:r>
              <a:rPr lang="zh-TW" altLang="en-US" dirty="0"/>
              <a:t>概念如上，但是我有幾個變項由於時間或是定義上有些問題我還沒克服，因此我只有投入某些變項去分析</a:t>
            </a:r>
            <a:endParaRPr lang="en-US" altLang="zh-TW" dirty="0"/>
          </a:p>
          <a:p>
            <a:r>
              <a:rPr lang="zh-TW" altLang="en-US" dirty="0"/>
              <a:t>分別是反紅的項目，另外，我這邊說明一下註冊率危機與否為什麼會被列為考量呢，因為我之前有一份專案是研究出版商跟全國大專院校處境的內容，</a:t>
            </a:r>
            <a:endParaRPr lang="en-US" altLang="zh-TW" dirty="0"/>
          </a:p>
          <a:p>
            <a:r>
              <a:rPr lang="zh-TW" altLang="en-US" dirty="0"/>
              <a:t>那當時也看到很多學校會去廣設現在較熱門的學程或課程來吸引學生去他們學校讀書，當中就包含</a:t>
            </a:r>
            <a:r>
              <a:rPr lang="en-US" altLang="zh-TW" dirty="0"/>
              <a:t>AI</a:t>
            </a:r>
            <a:r>
              <a:rPr lang="zh-TW" altLang="en-US" dirty="0"/>
              <a:t>相關的課程，</a:t>
            </a:r>
            <a:endParaRPr lang="en-US" altLang="zh-TW" dirty="0"/>
          </a:p>
          <a:p>
            <a:r>
              <a:rPr lang="zh-TW" altLang="en-US" dirty="0"/>
              <a:t>而公立私立有一部份也算是一間學校的條件指標，例如私校在老師資源上沒那麼好，可是又想學</a:t>
            </a:r>
            <a:r>
              <a:rPr lang="en-US" altLang="zh-TW" dirty="0"/>
              <a:t>AI</a:t>
            </a:r>
            <a:r>
              <a:rPr lang="zh-TW" altLang="en-US" dirty="0"/>
              <a:t>，可能就很適合從門檻低的</a:t>
            </a:r>
            <a:r>
              <a:rPr lang="en-US" altLang="zh-TW" dirty="0"/>
              <a:t>Azure</a:t>
            </a:r>
            <a:r>
              <a:rPr lang="zh-TW" altLang="en-US" dirty="0"/>
              <a:t>開始</a:t>
            </a:r>
            <a:endParaRPr lang="en-US" altLang="zh-TW" dirty="0"/>
          </a:p>
          <a:p>
            <a:endParaRPr lang="en-US" altLang="zh-TW" dirty="0"/>
          </a:p>
          <a:p>
            <a:endParaRPr lang="en-US" altLang="zh-TW"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14</a:t>
            </a:fld>
            <a:endParaRPr lang="zh-CN" altLang="en-US"/>
          </a:p>
        </p:txBody>
      </p:sp>
    </p:spTree>
    <p:extLst>
      <p:ext uri="{BB962C8B-B14F-4D97-AF65-F5344CB8AC3E}">
        <p14:creationId xmlns:p14="http://schemas.microsoft.com/office/powerpoint/2010/main" val="884783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有了資料的架構後，我就從課程資源網爬取了資料，為了簡化分析內容，我只爬取１１０年且課程名稱包含人工智慧這四個字的課程</a:t>
            </a:r>
            <a:endParaRPr lang="en-US" altLang="zh-TW" dirty="0"/>
          </a:p>
          <a:p>
            <a:r>
              <a:rPr lang="zh-TW" altLang="en-US" dirty="0"/>
              <a:t>我運用的是</a:t>
            </a:r>
            <a:r>
              <a:rPr lang="en-US" altLang="zh-TW" dirty="0"/>
              <a:t>selenium</a:t>
            </a:r>
            <a:r>
              <a:rPr lang="zh-TW" altLang="en-US" dirty="0"/>
              <a:t>去爬取資料，</a:t>
            </a:r>
            <a:endParaRPr lang="en-US" altLang="zh-TW" dirty="0"/>
          </a:p>
          <a:p>
            <a:r>
              <a:rPr lang="zh-TW" altLang="en-US" dirty="0"/>
              <a:t>這邊我不免俗想抱怨兩句，我真的好討厭</a:t>
            </a:r>
            <a:r>
              <a:rPr lang="en-US" altLang="zh-TW" dirty="0"/>
              <a:t>ajax</a:t>
            </a:r>
            <a:r>
              <a:rPr lang="zh-TW" altLang="en-US" dirty="0"/>
              <a:t>的設計，讓我如果要用抓資料還要去設定</a:t>
            </a:r>
            <a:r>
              <a:rPr lang="en-US" altLang="zh-TW" dirty="0"/>
              <a:t>post</a:t>
            </a:r>
            <a:r>
              <a:rPr lang="zh-TW" altLang="en-US" dirty="0"/>
              <a:t>，不然他網頁不會變東西爬不到，</a:t>
            </a:r>
            <a:endParaRPr lang="en-US" altLang="zh-TW" dirty="0"/>
          </a:p>
          <a:p>
            <a:r>
              <a:rPr lang="zh-TW" altLang="en-US" dirty="0"/>
              <a:t>我首先大概看了開課數前十五名的大學，沒想到我的母校開了那麼多人工智慧的課程快一百堂，可惜我大學時期尚未開智，</a:t>
            </a:r>
            <a:endParaRPr lang="en-US" altLang="zh-TW" dirty="0"/>
          </a:p>
          <a:p>
            <a:r>
              <a:rPr lang="zh-TW" altLang="en-US" dirty="0"/>
              <a:t>一堂課都沒修過，值得注意的註冊率偏低的明新科技大學以及中國醫事科技大學，我覺得可以進一步觀察這兩間學校有沒有針對</a:t>
            </a:r>
            <a:r>
              <a:rPr lang="en-US" altLang="zh-TW" dirty="0"/>
              <a:t>AI</a:t>
            </a:r>
            <a:r>
              <a:rPr lang="zh-TW" altLang="en-US" dirty="0"/>
              <a:t>課程做出甚麼策略，</a:t>
            </a:r>
            <a:endParaRPr lang="en-US" altLang="zh-TW" dirty="0"/>
          </a:p>
          <a:p>
            <a:r>
              <a:rPr lang="zh-TW" altLang="en-US" dirty="0"/>
              <a:t>是不是註冊率開始下滑了想透過相關課程吸引學生，那麼他們的課程規劃有沒有我們合作的餘地</a:t>
            </a:r>
            <a:endParaRPr lang="en-US" altLang="zh-TW" dirty="0"/>
          </a:p>
          <a:p>
            <a:endParaRPr lang="en-US" altLang="zh-TW"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15</a:t>
            </a:fld>
            <a:endParaRPr lang="zh-CN" altLang="en-US"/>
          </a:p>
        </p:txBody>
      </p:sp>
    </p:spTree>
    <p:extLst>
      <p:ext uri="{BB962C8B-B14F-4D97-AF65-F5344CB8AC3E}">
        <p14:creationId xmlns:p14="http://schemas.microsoft.com/office/powerpoint/2010/main" val="702487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另外，我再把條件改了，我改成修課人數前十五高的條件，再來看看學校有沒有什麼變化，</a:t>
            </a:r>
            <a:endParaRPr lang="en-US" altLang="zh-TW" dirty="0"/>
          </a:p>
          <a:p>
            <a:r>
              <a:rPr lang="zh-TW" altLang="en-US" dirty="0"/>
              <a:t>前十名沒變化，但後五名有些異動，不過我認為比較重要的是，如果可以設立一個門檻或是進一步去做計算比率，</a:t>
            </a:r>
            <a:endParaRPr lang="en-US" altLang="zh-TW" dirty="0"/>
          </a:p>
          <a:p>
            <a:r>
              <a:rPr lang="zh-TW" altLang="en-US" dirty="0"/>
              <a:t>說不定可以更好掌握這間學校的學生對於</a:t>
            </a:r>
            <a:r>
              <a:rPr lang="en-US" altLang="zh-TW" dirty="0"/>
              <a:t>AI</a:t>
            </a:r>
            <a:r>
              <a:rPr lang="zh-TW" altLang="en-US" dirty="0"/>
              <a:t>課程合不合胃口，而不是學校開了很多課但是上課的人不多，</a:t>
            </a:r>
            <a:endParaRPr lang="en-US" altLang="zh-TW" dirty="0"/>
          </a:p>
          <a:p>
            <a:r>
              <a:rPr lang="zh-TW" altLang="en-US" dirty="0"/>
              <a:t>那可能早晚也會被砍掉</a:t>
            </a:r>
            <a:endParaRPr lang="en-US" altLang="zh-TW"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16</a:t>
            </a:fld>
            <a:endParaRPr lang="zh-CN" altLang="en-US"/>
          </a:p>
        </p:txBody>
      </p:sp>
    </p:spTree>
    <p:extLst>
      <p:ext uri="{BB962C8B-B14F-4D97-AF65-F5344CB8AC3E}">
        <p14:creationId xmlns:p14="http://schemas.microsoft.com/office/powerpoint/2010/main" val="15617253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選用</a:t>
            </a:r>
            <a:r>
              <a:rPr lang="en-US" altLang="zh-TW" dirty="0" err="1"/>
              <a:t>XGBoost</a:t>
            </a:r>
            <a:r>
              <a:rPr lang="zh-TW" altLang="en-US" dirty="0"/>
              <a:t>作為模型的原因很簡單，我覺得它是我手頭上，認知上，最好的工具人選</a:t>
            </a:r>
            <a:endParaRPr lang="en-US" altLang="zh-TW" dirty="0"/>
          </a:p>
          <a:p>
            <a:r>
              <a:rPr lang="zh-TW" altLang="en-US" dirty="0"/>
              <a:t>也剛好當作實戰練習，這個模型的任務最主要就是透過不同的參數去判斷各個學校經過它的預測會不會成為我們的客戶，</a:t>
            </a:r>
            <a:endParaRPr lang="en-US" altLang="zh-TW" dirty="0"/>
          </a:p>
          <a:p>
            <a:r>
              <a:rPr lang="zh-TW" altLang="en-US" dirty="0"/>
              <a:t>而這個模型的展示只是我想把我會的東西展示出來，實際結果並不重要，因為</a:t>
            </a:r>
            <a:r>
              <a:rPr lang="en-US" altLang="zh-TW" dirty="0"/>
              <a:t>y</a:t>
            </a:r>
            <a:r>
              <a:rPr lang="zh-TW" altLang="en-US" dirty="0"/>
              <a:t>的資料並不是真實值，</a:t>
            </a:r>
            <a:endParaRPr lang="en-US" altLang="zh-TW" dirty="0"/>
          </a:p>
          <a:p>
            <a:r>
              <a:rPr lang="zh-TW" altLang="en-US" dirty="0"/>
              <a:t>是我跟具貝氏定理簡單算過一下給定分布機率再用隨機給值的工具去給１或０，所以我認為參考價值並不是那麼大</a:t>
            </a:r>
            <a:endParaRPr lang="en-US" altLang="zh-TW" dirty="0"/>
          </a:p>
          <a:p>
            <a:r>
              <a:rPr lang="zh-TW" altLang="en-US" dirty="0"/>
              <a:t>額外說明，因為之前已經把電腦搞到有點燒過一次了，這次超參數調整就沒有讓他跑了，</a:t>
            </a:r>
            <a:endParaRPr lang="en-US" altLang="zh-TW"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17</a:t>
            </a:fld>
            <a:endParaRPr lang="zh-CN" altLang="en-US"/>
          </a:p>
        </p:txBody>
      </p:sp>
    </p:spTree>
    <p:extLst>
      <p:ext uri="{BB962C8B-B14F-4D97-AF65-F5344CB8AC3E}">
        <p14:creationId xmlns:p14="http://schemas.microsoft.com/office/powerpoint/2010/main" val="33499294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模型結果如上，雖然分數看起來不差，但是在重申一次，這個資料是模擬的，</a:t>
            </a:r>
            <a:endParaRPr lang="en-US" altLang="zh-TW" dirty="0"/>
          </a:p>
          <a:p>
            <a:r>
              <a:rPr lang="zh-TW" altLang="en-US" dirty="0"/>
              <a:t>可能有很多機率概念上或是參數上需要做調整</a:t>
            </a:r>
            <a:endParaRPr lang="en-US" altLang="zh-TW"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18</a:t>
            </a:fld>
            <a:endParaRPr lang="zh-CN" altLang="en-US"/>
          </a:p>
        </p:txBody>
      </p:sp>
    </p:spTree>
    <p:extLst>
      <p:ext uri="{BB962C8B-B14F-4D97-AF65-F5344CB8AC3E}">
        <p14:creationId xmlns:p14="http://schemas.microsoft.com/office/powerpoint/2010/main" val="15030365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a:defRPr/>
            </a:pPr>
            <a:r>
              <a:rPr lang="zh-TW" altLang="en-US" b="1" dirty="0">
                <a:solidFill>
                  <a:srgbClr val="2D2D2D"/>
                </a:solidFill>
              </a:rPr>
              <a:t>對於預測模型，註冊率與修課人數是比較重要的變項，</a:t>
            </a:r>
            <a:endParaRPr lang="en-US" altLang="zh-TW" b="1" dirty="0">
              <a:solidFill>
                <a:srgbClr val="2D2D2D"/>
              </a:solidFill>
            </a:endParaRPr>
          </a:p>
          <a:p>
            <a:pPr>
              <a:defRPr/>
            </a:pPr>
            <a:r>
              <a:rPr lang="zh-TW" altLang="en-US" b="1" dirty="0">
                <a:solidFill>
                  <a:srgbClr val="2D2D2D"/>
                </a:solidFill>
              </a:rPr>
              <a:t>我沒想到開課數並不是最重要的，因為直觀上會認為一間學校如果很重視</a:t>
            </a:r>
            <a:r>
              <a:rPr lang="en-US" altLang="zh-TW" b="1" dirty="0">
                <a:solidFill>
                  <a:srgbClr val="2D2D2D"/>
                </a:solidFill>
              </a:rPr>
              <a:t>AI</a:t>
            </a:r>
            <a:r>
              <a:rPr lang="zh-TW" altLang="en-US" b="1" dirty="0">
                <a:solidFill>
                  <a:srgbClr val="2D2D2D"/>
                </a:solidFill>
              </a:rPr>
              <a:t>相關教育那應該會反應在開課數上，</a:t>
            </a:r>
            <a:endParaRPr lang="en-US" altLang="zh-TW" b="1" dirty="0">
              <a:solidFill>
                <a:srgbClr val="2D2D2D"/>
              </a:solidFill>
            </a:endParaRPr>
          </a:p>
          <a:p>
            <a:pPr>
              <a:defRPr/>
            </a:pPr>
            <a:r>
              <a:rPr lang="zh-TW" altLang="en-US" b="1" dirty="0">
                <a:solidFill>
                  <a:srgbClr val="2D2D2D"/>
                </a:solidFill>
              </a:rPr>
              <a:t>或許應該對開課數做轉換，用比例，這樣才能考量進一間學校的負荷等等其他因素</a:t>
            </a:r>
            <a:endParaRPr lang="en-US" altLang="zh-TW" b="1" dirty="0">
              <a:solidFill>
                <a:srgbClr val="2D2D2D"/>
              </a:solidFill>
            </a:endParaRPr>
          </a:p>
        </p:txBody>
      </p:sp>
      <p:sp>
        <p:nvSpPr>
          <p:cNvPr id="4" name="灯片编号占位符 3"/>
          <p:cNvSpPr>
            <a:spLocks noGrp="1"/>
          </p:cNvSpPr>
          <p:nvPr>
            <p:ph type="sldNum" sz="quarter" idx="10"/>
          </p:nvPr>
        </p:nvSpPr>
        <p:spPr/>
        <p:txBody>
          <a:bodyPr/>
          <a:lstStyle/>
          <a:p>
            <a:fld id="{69A40415-9386-408E-9CCF-54F7835AD1E7}" type="slidenum">
              <a:rPr lang="zh-CN" altLang="en-US" smtClean="0"/>
              <a:t>19</a:t>
            </a:fld>
            <a:endParaRPr lang="zh-CN" altLang="en-US"/>
          </a:p>
        </p:txBody>
      </p:sp>
    </p:spTree>
    <p:extLst>
      <p:ext uri="{BB962C8B-B14F-4D97-AF65-F5344CB8AC3E}">
        <p14:creationId xmlns:p14="http://schemas.microsoft.com/office/powerpoint/2010/main" val="1540157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2</a:t>
            </a:fld>
            <a:endParaRPr lang="zh-CN" altLang="en-US"/>
          </a:p>
        </p:txBody>
      </p:sp>
    </p:spTree>
    <p:extLst>
      <p:ext uri="{BB962C8B-B14F-4D97-AF65-F5344CB8AC3E}">
        <p14:creationId xmlns:p14="http://schemas.microsoft.com/office/powerpoint/2010/main" val="34688606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TW"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20</a:t>
            </a:fld>
            <a:endParaRPr lang="zh-CN" altLang="en-US"/>
          </a:p>
        </p:txBody>
      </p:sp>
    </p:spTree>
    <p:extLst>
      <p:ext uri="{BB962C8B-B14F-4D97-AF65-F5344CB8AC3E}">
        <p14:creationId xmlns:p14="http://schemas.microsoft.com/office/powerpoint/2010/main" val="11764718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TW"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21</a:t>
            </a:fld>
            <a:endParaRPr lang="zh-CN" altLang="en-US"/>
          </a:p>
        </p:txBody>
      </p:sp>
    </p:spTree>
    <p:extLst>
      <p:ext uri="{BB962C8B-B14F-4D97-AF65-F5344CB8AC3E}">
        <p14:creationId xmlns:p14="http://schemas.microsoft.com/office/powerpoint/2010/main" val="22775925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22</a:t>
            </a:fld>
            <a:endParaRPr lang="zh-CN" altLang="en-US"/>
          </a:p>
        </p:txBody>
      </p:sp>
    </p:spTree>
    <p:extLst>
      <p:ext uri="{BB962C8B-B14F-4D97-AF65-F5344CB8AC3E}">
        <p14:creationId xmlns:p14="http://schemas.microsoft.com/office/powerpoint/2010/main" val="1321810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A40415-9386-408E-9CCF-54F7835AD1E7}" type="slidenum">
              <a:rPr lang="zh-CN" altLang="en-US" smtClean="0"/>
              <a:t>23</a:t>
            </a:fld>
            <a:endParaRPr lang="zh-CN" altLang="en-US"/>
          </a:p>
        </p:txBody>
      </p:sp>
    </p:spTree>
    <p:extLst>
      <p:ext uri="{BB962C8B-B14F-4D97-AF65-F5344CB8AC3E}">
        <p14:creationId xmlns:p14="http://schemas.microsoft.com/office/powerpoint/2010/main" val="367747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這邊我想補充一點我認為是自己的優點但是同時可能也是缺點的地方，</a:t>
            </a:r>
            <a:endParaRPr lang="en-US" altLang="zh-TW" dirty="0"/>
          </a:p>
          <a:p>
            <a:r>
              <a:rPr lang="zh-TW" altLang="en-US" dirty="0"/>
              <a:t>因為我本身是讀商業心理的，除了統計知識學校還有教到一點以外，</a:t>
            </a:r>
            <a:endParaRPr lang="en-US" altLang="zh-TW" dirty="0"/>
          </a:p>
          <a:p>
            <a:r>
              <a:rPr lang="zh-TW" altLang="en-US" dirty="0"/>
              <a:t>資料科學相關的技能我幾乎是自學的，所以我認為自己的優點在於勤奮的自學，</a:t>
            </a:r>
            <a:endParaRPr lang="en-US" altLang="zh-TW" dirty="0"/>
          </a:p>
          <a:p>
            <a:r>
              <a:rPr lang="zh-TW" altLang="en-US" dirty="0"/>
              <a:t>但是同時缺點可能也是在這方面的技能不會比原本科系出來的學生強</a:t>
            </a:r>
            <a:endParaRPr lang="en-US" altLang="zh-TW"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3</a:t>
            </a:fld>
            <a:endParaRPr lang="zh-CN" altLang="en-US"/>
          </a:p>
        </p:txBody>
      </p:sp>
    </p:spTree>
    <p:extLst>
      <p:ext uri="{BB962C8B-B14F-4D97-AF65-F5344CB8AC3E}">
        <p14:creationId xmlns:p14="http://schemas.microsoft.com/office/powerpoint/2010/main" val="3468860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4</a:t>
            </a:fld>
            <a:endParaRPr lang="zh-CN" altLang="en-US"/>
          </a:p>
        </p:txBody>
      </p:sp>
    </p:spTree>
    <p:extLst>
      <p:ext uri="{BB962C8B-B14F-4D97-AF65-F5344CB8AC3E}">
        <p14:creationId xmlns:p14="http://schemas.microsoft.com/office/powerpoint/2010/main" val="3468860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5</a:t>
            </a:fld>
            <a:endParaRPr lang="zh-CN" altLang="en-US"/>
          </a:p>
        </p:txBody>
      </p:sp>
    </p:spTree>
    <p:extLst>
      <p:ext uri="{BB962C8B-B14F-4D97-AF65-F5344CB8AC3E}">
        <p14:creationId xmlns:p14="http://schemas.microsoft.com/office/powerpoint/2010/main" val="3468860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6</a:t>
            </a:fld>
            <a:endParaRPr lang="zh-CN" altLang="en-US"/>
          </a:p>
        </p:txBody>
      </p:sp>
    </p:spTree>
    <p:extLst>
      <p:ext uri="{BB962C8B-B14F-4D97-AF65-F5344CB8AC3E}">
        <p14:creationId xmlns:p14="http://schemas.microsoft.com/office/powerpoint/2010/main" val="3468860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A40415-9386-408E-9CCF-54F7835AD1E7}" type="slidenum">
              <a:rPr lang="zh-CN" altLang="en-US" smtClean="0"/>
              <a:t>7</a:t>
            </a:fld>
            <a:endParaRPr lang="zh-CN" altLang="en-US"/>
          </a:p>
        </p:txBody>
      </p:sp>
    </p:spTree>
    <p:extLst>
      <p:ext uri="{BB962C8B-B14F-4D97-AF65-F5344CB8AC3E}">
        <p14:creationId xmlns:p14="http://schemas.microsoft.com/office/powerpoint/2010/main" val="856356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我本來在思考我應該分析甚麼，所以從簡單的方向去出發，也順便可以初步理解公司目前市場情況</a:t>
            </a:r>
            <a:endParaRPr lang="en-US" altLang="zh-TW" dirty="0"/>
          </a:p>
          <a:p>
            <a:r>
              <a:rPr lang="zh-TW" altLang="en-US" dirty="0"/>
              <a:t>本來簡單想從兩個點去下手，但是改善服務的部分我並沒有想到很好的資料取得方式，</a:t>
            </a:r>
            <a:endParaRPr lang="en-US" altLang="zh-TW" dirty="0"/>
          </a:p>
          <a:p>
            <a:r>
              <a:rPr lang="zh-TW" altLang="en-US" dirty="0"/>
              <a:t>因此我就決定往上面的路徑去發展，因此我接下來的步驟就是去考量客戶需求以及條件</a:t>
            </a:r>
            <a:endParaRPr lang="zh-CN" altLang="en-US"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8</a:t>
            </a:fld>
            <a:endParaRPr lang="zh-CN" altLang="en-US"/>
          </a:p>
        </p:txBody>
      </p:sp>
    </p:spTree>
    <p:extLst>
      <p:ext uri="{BB962C8B-B14F-4D97-AF65-F5344CB8AC3E}">
        <p14:creationId xmlns:p14="http://schemas.microsoft.com/office/powerpoint/2010/main" val="2381406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同一時間，我也思考了客戶端的角度，他們為什麼要使用我們的產品</a:t>
            </a:r>
            <a:endParaRPr lang="en-US" altLang="zh-TW" dirty="0"/>
          </a:p>
          <a:p>
            <a:r>
              <a:rPr lang="zh-TW" altLang="en-US" dirty="0"/>
              <a:t>也是簡單的列出幾個點讓我如果在後面分析時如果卡住了可以回來思考</a:t>
            </a:r>
            <a:endParaRPr lang="zh-CN" altLang="en-US"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9</a:t>
            </a:fld>
            <a:endParaRPr lang="zh-CN" altLang="en-US"/>
          </a:p>
        </p:txBody>
      </p:sp>
    </p:spTree>
    <p:extLst>
      <p:ext uri="{BB962C8B-B14F-4D97-AF65-F5344CB8AC3E}">
        <p14:creationId xmlns:p14="http://schemas.microsoft.com/office/powerpoint/2010/main" val="2487079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62000" y="1775364"/>
            <a:ext cx="8636000" cy="1225021"/>
          </a:xfrm>
        </p:spPr>
        <p:txBody>
          <a:bodyPr/>
          <a:lstStyle/>
          <a:p>
            <a:r>
              <a:rPr lang="zh-CN" altLang="en-US"/>
              <a:t>单击此处编辑母版标题样式</a:t>
            </a:r>
          </a:p>
        </p:txBody>
      </p:sp>
      <p:sp>
        <p:nvSpPr>
          <p:cNvPr id="3" name="副标题 2"/>
          <p:cNvSpPr>
            <a:spLocks noGrp="1"/>
          </p:cNvSpPr>
          <p:nvPr>
            <p:ph type="subTitle" idx="1"/>
          </p:nvPr>
        </p:nvSpPr>
        <p:spPr>
          <a:xfrm>
            <a:off x="1524000" y="3238500"/>
            <a:ext cx="7112000" cy="1460500"/>
          </a:xfrm>
        </p:spPr>
        <p:txBody>
          <a:bodyPr/>
          <a:lstStyle>
            <a:lvl1pPr marL="0" indent="0" algn="ctr">
              <a:buNone/>
              <a:defRPr>
                <a:solidFill>
                  <a:schemeClr val="tx1">
                    <a:tint val="75000"/>
                  </a:schemeClr>
                </a:solidFill>
              </a:defRPr>
            </a:lvl1pPr>
            <a:lvl2pPr marL="457187" indent="0" algn="ctr">
              <a:buNone/>
              <a:defRPr>
                <a:solidFill>
                  <a:schemeClr val="tx1">
                    <a:tint val="75000"/>
                  </a:schemeClr>
                </a:solidFill>
              </a:defRPr>
            </a:lvl2pPr>
            <a:lvl3pPr marL="914373" indent="0" algn="ctr">
              <a:buNone/>
              <a:defRPr>
                <a:solidFill>
                  <a:schemeClr val="tx1">
                    <a:tint val="75000"/>
                  </a:schemeClr>
                </a:solidFill>
              </a:defRPr>
            </a:lvl3pPr>
            <a:lvl4pPr marL="1371560" indent="0" algn="ctr">
              <a:buNone/>
              <a:defRPr>
                <a:solidFill>
                  <a:schemeClr val="tx1">
                    <a:tint val="75000"/>
                  </a:schemeClr>
                </a:solidFill>
              </a:defRPr>
            </a:lvl4pPr>
            <a:lvl5pPr marL="1828746" indent="0" algn="ctr">
              <a:buNone/>
              <a:defRPr>
                <a:solidFill>
                  <a:schemeClr val="tx1">
                    <a:tint val="75000"/>
                  </a:schemeClr>
                </a:solidFill>
              </a:defRPr>
            </a:lvl5pPr>
            <a:lvl6pPr marL="2285933" indent="0" algn="ctr">
              <a:buNone/>
              <a:defRPr>
                <a:solidFill>
                  <a:schemeClr val="tx1">
                    <a:tint val="75000"/>
                  </a:schemeClr>
                </a:solidFill>
              </a:defRPr>
            </a:lvl6pPr>
            <a:lvl7pPr marL="2743119" indent="0" algn="ctr">
              <a:buNone/>
              <a:defRPr>
                <a:solidFill>
                  <a:schemeClr val="tx1">
                    <a:tint val="75000"/>
                  </a:schemeClr>
                </a:solidFill>
              </a:defRPr>
            </a:lvl7pPr>
            <a:lvl8pPr marL="3200304" indent="0" algn="ctr">
              <a:buNone/>
              <a:defRPr>
                <a:solidFill>
                  <a:schemeClr val="tx1">
                    <a:tint val="75000"/>
                  </a:schemeClr>
                </a:solidFill>
              </a:defRPr>
            </a:lvl8pPr>
            <a:lvl9pPr marL="3657489"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0BB7672-A38A-49A4-843D-607239B7AF42}" type="datetimeFigureOut">
              <a:rPr lang="zh-CN" altLang="en-US" smtClean="0"/>
              <a:t>2023/3/6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3095039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0BB7672-A38A-49A4-843D-607239B7AF42}" type="datetimeFigureOut">
              <a:rPr lang="zh-CN" altLang="en-US" smtClean="0"/>
              <a:t>2023/3/6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4152189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6000" y="190500"/>
            <a:ext cx="2286000" cy="4064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08002" y="190500"/>
            <a:ext cx="6688667" cy="4064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0BB7672-A38A-49A4-843D-607239B7AF42}" type="datetimeFigureOut">
              <a:rPr lang="zh-CN" altLang="en-US" smtClean="0"/>
              <a:t>2023/3/6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388357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0BB7672-A38A-49A4-843D-607239B7AF42}" type="datetimeFigureOut">
              <a:rPr lang="zh-CN" altLang="en-US" smtClean="0"/>
              <a:t>2023/3/6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2536832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02570" y="3672426"/>
            <a:ext cx="8636000" cy="113506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802570" y="2422261"/>
            <a:ext cx="8636000" cy="1250156"/>
          </a:xfrm>
        </p:spPr>
        <p:txBody>
          <a:bodyPr anchor="b"/>
          <a:lstStyle>
            <a:lvl1pPr marL="0" indent="0">
              <a:buNone/>
              <a:defRPr sz="2000">
                <a:solidFill>
                  <a:schemeClr val="tx1">
                    <a:tint val="75000"/>
                  </a:schemeClr>
                </a:solidFill>
              </a:defRPr>
            </a:lvl1pPr>
            <a:lvl2pPr marL="457187" indent="0">
              <a:buNone/>
              <a:defRPr sz="1800">
                <a:solidFill>
                  <a:schemeClr val="tx1">
                    <a:tint val="75000"/>
                  </a:schemeClr>
                </a:solidFill>
              </a:defRPr>
            </a:lvl2pPr>
            <a:lvl3pPr marL="914373" indent="0">
              <a:buNone/>
              <a:defRPr sz="1600">
                <a:solidFill>
                  <a:schemeClr val="tx1">
                    <a:tint val="75000"/>
                  </a:schemeClr>
                </a:solidFill>
              </a:defRPr>
            </a:lvl3pPr>
            <a:lvl4pPr marL="1371560" indent="0">
              <a:buNone/>
              <a:defRPr sz="1400">
                <a:solidFill>
                  <a:schemeClr val="tx1">
                    <a:tint val="75000"/>
                  </a:schemeClr>
                </a:solidFill>
              </a:defRPr>
            </a:lvl4pPr>
            <a:lvl5pPr marL="1828746" indent="0">
              <a:buNone/>
              <a:defRPr sz="1400">
                <a:solidFill>
                  <a:schemeClr val="tx1">
                    <a:tint val="75000"/>
                  </a:schemeClr>
                </a:solidFill>
              </a:defRPr>
            </a:lvl5pPr>
            <a:lvl6pPr marL="2285933" indent="0">
              <a:buNone/>
              <a:defRPr sz="1400">
                <a:solidFill>
                  <a:schemeClr val="tx1">
                    <a:tint val="75000"/>
                  </a:schemeClr>
                </a:solidFill>
              </a:defRPr>
            </a:lvl6pPr>
            <a:lvl7pPr marL="2743119" indent="0">
              <a:buNone/>
              <a:defRPr sz="1400">
                <a:solidFill>
                  <a:schemeClr val="tx1">
                    <a:tint val="75000"/>
                  </a:schemeClr>
                </a:solidFill>
              </a:defRPr>
            </a:lvl7pPr>
            <a:lvl8pPr marL="3200304" indent="0">
              <a:buNone/>
              <a:defRPr sz="1400">
                <a:solidFill>
                  <a:schemeClr val="tx1">
                    <a:tint val="75000"/>
                  </a:schemeClr>
                </a:solidFill>
              </a:defRPr>
            </a:lvl8pPr>
            <a:lvl9pPr marL="3657489"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0BB7672-A38A-49A4-843D-607239B7AF42}" type="datetimeFigureOut">
              <a:rPr lang="zh-CN" altLang="en-US" smtClean="0"/>
              <a:t>2023/3/6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2448835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08000" y="1111250"/>
            <a:ext cx="4487333"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64669" y="1111250"/>
            <a:ext cx="4487333"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0BB7672-A38A-49A4-843D-607239B7AF42}" type="datetimeFigureOut">
              <a:rPr lang="zh-CN" altLang="en-US" smtClean="0"/>
              <a:t>2023/3/6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2067965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08000" y="228865"/>
            <a:ext cx="9144000" cy="9525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08000" y="1279268"/>
            <a:ext cx="4489098" cy="533135"/>
          </a:xfrm>
        </p:spPr>
        <p:txBody>
          <a:bodyPr anchor="b"/>
          <a:lstStyle>
            <a:lvl1pPr marL="0" indent="0">
              <a:buNone/>
              <a:defRPr sz="2400" b="1"/>
            </a:lvl1pPr>
            <a:lvl2pPr marL="457187" indent="0">
              <a:buNone/>
              <a:defRPr sz="2000" b="1"/>
            </a:lvl2pPr>
            <a:lvl3pPr marL="914373" indent="0">
              <a:buNone/>
              <a:defRPr sz="1800" b="1"/>
            </a:lvl3pPr>
            <a:lvl4pPr marL="1371560" indent="0">
              <a:buNone/>
              <a:defRPr sz="1600" b="1"/>
            </a:lvl4pPr>
            <a:lvl5pPr marL="1828746" indent="0">
              <a:buNone/>
              <a:defRPr sz="1600" b="1"/>
            </a:lvl5pPr>
            <a:lvl6pPr marL="2285933" indent="0">
              <a:buNone/>
              <a:defRPr sz="1600" b="1"/>
            </a:lvl6pPr>
            <a:lvl7pPr marL="2743119" indent="0">
              <a:buNone/>
              <a:defRPr sz="1600" b="1"/>
            </a:lvl7pPr>
            <a:lvl8pPr marL="3200304" indent="0">
              <a:buNone/>
              <a:defRPr sz="1600" b="1"/>
            </a:lvl8pPr>
            <a:lvl9pPr marL="365748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08000" y="1812396"/>
            <a:ext cx="448909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161145" y="1279268"/>
            <a:ext cx="4490861" cy="533135"/>
          </a:xfrm>
        </p:spPr>
        <p:txBody>
          <a:bodyPr anchor="b"/>
          <a:lstStyle>
            <a:lvl1pPr marL="0" indent="0">
              <a:buNone/>
              <a:defRPr sz="2400" b="1"/>
            </a:lvl1pPr>
            <a:lvl2pPr marL="457187" indent="0">
              <a:buNone/>
              <a:defRPr sz="2000" b="1"/>
            </a:lvl2pPr>
            <a:lvl3pPr marL="914373" indent="0">
              <a:buNone/>
              <a:defRPr sz="1800" b="1"/>
            </a:lvl3pPr>
            <a:lvl4pPr marL="1371560" indent="0">
              <a:buNone/>
              <a:defRPr sz="1600" b="1"/>
            </a:lvl4pPr>
            <a:lvl5pPr marL="1828746" indent="0">
              <a:buNone/>
              <a:defRPr sz="1600" b="1"/>
            </a:lvl5pPr>
            <a:lvl6pPr marL="2285933" indent="0">
              <a:buNone/>
              <a:defRPr sz="1600" b="1"/>
            </a:lvl6pPr>
            <a:lvl7pPr marL="2743119" indent="0">
              <a:buNone/>
              <a:defRPr sz="1600" b="1"/>
            </a:lvl7pPr>
            <a:lvl8pPr marL="3200304" indent="0">
              <a:buNone/>
              <a:defRPr sz="1600" b="1"/>
            </a:lvl8pPr>
            <a:lvl9pPr marL="365748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161145" y="1812396"/>
            <a:ext cx="4490861"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0BB7672-A38A-49A4-843D-607239B7AF42}" type="datetimeFigureOut">
              <a:rPr lang="zh-CN" altLang="en-US" smtClean="0"/>
              <a:t>2023/3/6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3132776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0BB7672-A38A-49A4-843D-607239B7AF42}" type="datetimeFigureOut">
              <a:rPr lang="zh-CN" altLang="en-US" smtClean="0"/>
              <a:t>2023/3/6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3854788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BB7672-A38A-49A4-843D-607239B7AF42}" type="datetimeFigureOut">
              <a:rPr lang="zh-CN" altLang="en-US" smtClean="0"/>
              <a:t>2023/3/6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2363792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08006" y="227551"/>
            <a:ext cx="3342570"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972278" y="227542"/>
            <a:ext cx="5679722"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08006" y="1195920"/>
            <a:ext cx="3342570" cy="3909219"/>
          </a:xfrm>
        </p:spPr>
        <p:txBody>
          <a:bodyPr/>
          <a:lstStyle>
            <a:lvl1pPr marL="0" indent="0">
              <a:buNone/>
              <a:defRPr sz="1400"/>
            </a:lvl1pPr>
            <a:lvl2pPr marL="457187" indent="0">
              <a:buNone/>
              <a:defRPr sz="1200"/>
            </a:lvl2pPr>
            <a:lvl3pPr marL="914373" indent="0">
              <a:buNone/>
              <a:defRPr sz="1000"/>
            </a:lvl3pPr>
            <a:lvl4pPr marL="1371560" indent="0">
              <a:buNone/>
              <a:defRPr sz="900"/>
            </a:lvl4pPr>
            <a:lvl5pPr marL="1828746" indent="0">
              <a:buNone/>
              <a:defRPr sz="900"/>
            </a:lvl5pPr>
            <a:lvl6pPr marL="2285933" indent="0">
              <a:buNone/>
              <a:defRPr sz="900"/>
            </a:lvl6pPr>
            <a:lvl7pPr marL="2743119" indent="0">
              <a:buNone/>
              <a:defRPr sz="900"/>
            </a:lvl7pPr>
            <a:lvl8pPr marL="3200304" indent="0">
              <a:buNone/>
              <a:defRPr sz="900"/>
            </a:lvl8pPr>
            <a:lvl9pPr marL="3657489"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0BB7672-A38A-49A4-843D-607239B7AF42}" type="datetimeFigureOut">
              <a:rPr lang="zh-CN" altLang="en-US" smtClean="0"/>
              <a:t>2023/3/6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428567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91431" y="4000500"/>
            <a:ext cx="60960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91431" y="510646"/>
            <a:ext cx="6096000" cy="3429000"/>
          </a:xfrm>
        </p:spPr>
        <p:txBody>
          <a:bodyPr/>
          <a:lstStyle>
            <a:lvl1pPr marL="0" indent="0">
              <a:buNone/>
              <a:defRPr sz="3200"/>
            </a:lvl1pPr>
            <a:lvl2pPr marL="457187" indent="0">
              <a:buNone/>
              <a:defRPr sz="2800"/>
            </a:lvl2pPr>
            <a:lvl3pPr marL="914373" indent="0">
              <a:buNone/>
              <a:defRPr sz="2400"/>
            </a:lvl3pPr>
            <a:lvl4pPr marL="1371560" indent="0">
              <a:buNone/>
              <a:defRPr sz="2000"/>
            </a:lvl4pPr>
            <a:lvl5pPr marL="1828746" indent="0">
              <a:buNone/>
              <a:defRPr sz="2000"/>
            </a:lvl5pPr>
            <a:lvl6pPr marL="2285933" indent="0">
              <a:buNone/>
              <a:defRPr sz="2000"/>
            </a:lvl6pPr>
            <a:lvl7pPr marL="2743119" indent="0">
              <a:buNone/>
              <a:defRPr sz="2000"/>
            </a:lvl7pPr>
            <a:lvl8pPr marL="3200304" indent="0">
              <a:buNone/>
              <a:defRPr sz="2000"/>
            </a:lvl8pPr>
            <a:lvl9pPr marL="3657489" indent="0">
              <a:buNone/>
              <a:defRPr sz="2000"/>
            </a:lvl9pPr>
          </a:lstStyle>
          <a:p>
            <a:endParaRPr lang="zh-CN" altLang="en-US"/>
          </a:p>
        </p:txBody>
      </p:sp>
      <p:sp>
        <p:nvSpPr>
          <p:cNvPr id="4" name="文本占位符 3"/>
          <p:cNvSpPr>
            <a:spLocks noGrp="1"/>
          </p:cNvSpPr>
          <p:nvPr>
            <p:ph type="body" sz="half" idx="2"/>
          </p:nvPr>
        </p:nvSpPr>
        <p:spPr>
          <a:xfrm>
            <a:off x="1991431" y="4472782"/>
            <a:ext cx="6096000" cy="670718"/>
          </a:xfrm>
        </p:spPr>
        <p:txBody>
          <a:bodyPr/>
          <a:lstStyle>
            <a:lvl1pPr marL="0" indent="0">
              <a:buNone/>
              <a:defRPr sz="1400"/>
            </a:lvl1pPr>
            <a:lvl2pPr marL="457187" indent="0">
              <a:buNone/>
              <a:defRPr sz="1200"/>
            </a:lvl2pPr>
            <a:lvl3pPr marL="914373" indent="0">
              <a:buNone/>
              <a:defRPr sz="1000"/>
            </a:lvl3pPr>
            <a:lvl4pPr marL="1371560" indent="0">
              <a:buNone/>
              <a:defRPr sz="900"/>
            </a:lvl4pPr>
            <a:lvl5pPr marL="1828746" indent="0">
              <a:buNone/>
              <a:defRPr sz="900"/>
            </a:lvl5pPr>
            <a:lvl6pPr marL="2285933" indent="0">
              <a:buNone/>
              <a:defRPr sz="900"/>
            </a:lvl6pPr>
            <a:lvl7pPr marL="2743119" indent="0">
              <a:buNone/>
              <a:defRPr sz="900"/>
            </a:lvl7pPr>
            <a:lvl8pPr marL="3200304" indent="0">
              <a:buNone/>
              <a:defRPr sz="900"/>
            </a:lvl8pPr>
            <a:lvl9pPr marL="3657489"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0BB7672-A38A-49A4-843D-607239B7AF42}" type="datetimeFigureOut">
              <a:rPr lang="zh-CN" altLang="en-US" smtClean="0"/>
              <a:t>2023/3/6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3236615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08000" y="228865"/>
            <a:ext cx="9144000" cy="9525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508000" y="1333500"/>
            <a:ext cx="9144000" cy="37716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508002" y="5296968"/>
            <a:ext cx="2370667"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40BB7672-A38A-49A4-843D-607239B7AF42}" type="datetimeFigureOut">
              <a:rPr lang="zh-CN" altLang="en-US" smtClean="0"/>
              <a:t>2023/3/6</a:t>
            </a:fld>
            <a:endParaRPr lang="zh-CN" altLang="en-US"/>
          </a:p>
        </p:txBody>
      </p:sp>
      <p:sp>
        <p:nvSpPr>
          <p:cNvPr id="5" name="页脚占位符 4"/>
          <p:cNvSpPr>
            <a:spLocks noGrp="1"/>
          </p:cNvSpPr>
          <p:nvPr>
            <p:ph type="ftr" sz="quarter" idx="3"/>
          </p:nvPr>
        </p:nvSpPr>
        <p:spPr>
          <a:xfrm>
            <a:off x="3471338" y="5296968"/>
            <a:ext cx="3217333"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281333" y="5296968"/>
            <a:ext cx="2370667"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1710182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373" rtl="0" eaLnBrk="1" latinLnBrk="0" hangingPunct="1">
        <a:spcBef>
          <a:spcPct val="0"/>
        </a:spcBef>
        <a:buNone/>
        <a:defRPr sz="4400" kern="1200">
          <a:solidFill>
            <a:schemeClr val="tx1"/>
          </a:solidFill>
          <a:latin typeface="+mj-lt"/>
          <a:ea typeface="+mj-ea"/>
          <a:cs typeface="+mj-cs"/>
        </a:defRPr>
      </a:lvl1pPr>
    </p:titleStyle>
    <p:bodyStyle>
      <a:lvl1pPr marL="342889" indent="-342889" algn="l" defTabSz="914373"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28" indent="-285741" algn="l" defTabSz="91437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66" indent="-228593" algn="l" defTabSz="914373"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52" indent="-228593" algn="l" defTabSz="91437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39" indent="-228593" algn="l" defTabSz="91437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25" indent="-228593" algn="l" defTabSz="91437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11" indent="-228593" algn="l" defTabSz="91437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897" indent="-228593" algn="l" defTabSz="91437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083" indent="-228593" algn="l" defTabSz="91437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373" rtl="0" eaLnBrk="1" latinLnBrk="0" hangingPunct="1">
        <a:defRPr sz="1800" kern="1200">
          <a:solidFill>
            <a:schemeClr val="tx1"/>
          </a:solidFill>
          <a:latin typeface="+mn-lt"/>
          <a:ea typeface="+mn-ea"/>
          <a:cs typeface="+mn-cs"/>
        </a:defRPr>
      </a:lvl1pPr>
      <a:lvl2pPr marL="457187" algn="l" defTabSz="914373" rtl="0" eaLnBrk="1" latinLnBrk="0" hangingPunct="1">
        <a:defRPr sz="1800" kern="1200">
          <a:solidFill>
            <a:schemeClr val="tx1"/>
          </a:solidFill>
          <a:latin typeface="+mn-lt"/>
          <a:ea typeface="+mn-ea"/>
          <a:cs typeface="+mn-cs"/>
        </a:defRPr>
      </a:lvl2pPr>
      <a:lvl3pPr marL="914373" algn="l" defTabSz="914373" rtl="0" eaLnBrk="1" latinLnBrk="0" hangingPunct="1">
        <a:defRPr sz="1800" kern="1200">
          <a:solidFill>
            <a:schemeClr val="tx1"/>
          </a:solidFill>
          <a:latin typeface="+mn-lt"/>
          <a:ea typeface="+mn-ea"/>
          <a:cs typeface="+mn-cs"/>
        </a:defRPr>
      </a:lvl3pPr>
      <a:lvl4pPr marL="1371560" algn="l" defTabSz="914373" rtl="0" eaLnBrk="1" latinLnBrk="0" hangingPunct="1">
        <a:defRPr sz="1800" kern="1200">
          <a:solidFill>
            <a:schemeClr val="tx1"/>
          </a:solidFill>
          <a:latin typeface="+mn-lt"/>
          <a:ea typeface="+mn-ea"/>
          <a:cs typeface="+mn-cs"/>
        </a:defRPr>
      </a:lvl4pPr>
      <a:lvl5pPr marL="1828746" algn="l" defTabSz="914373" rtl="0" eaLnBrk="1" latinLnBrk="0" hangingPunct="1">
        <a:defRPr sz="1800" kern="1200">
          <a:solidFill>
            <a:schemeClr val="tx1"/>
          </a:solidFill>
          <a:latin typeface="+mn-lt"/>
          <a:ea typeface="+mn-ea"/>
          <a:cs typeface="+mn-cs"/>
        </a:defRPr>
      </a:lvl5pPr>
      <a:lvl6pPr marL="2285933" algn="l" defTabSz="914373" rtl="0" eaLnBrk="1" latinLnBrk="0" hangingPunct="1">
        <a:defRPr sz="1800" kern="1200">
          <a:solidFill>
            <a:schemeClr val="tx1"/>
          </a:solidFill>
          <a:latin typeface="+mn-lt"/>
          <a:ea typeface="+mn-ea"/>
          <a:cs typeface="+mn-cs"/>
        </a:defRPr>
      </a:lvl6pPr>
      <a:lvl7pPr marL="2743119" algn="l" defTabSz="914373" rtl="0" eaLnBrk="1" latinLnBrk="0" hangingPunct="1">
        <a:defRPr sz="1800" kern="1200">
          <a:solidFill>
            <a:schemeClr val="tx1"/>
          </a:solidFill>
          <a:latin typeface="+mn-lt"/>
          <a:ea typeface="+mn-ea"/>
          <a:cs typeface="+mn-cs"/>
        </a:defRPr>
      </a:lvl7pPr>
      <a:lvl8pPr marL="3200304" algn="l" defTabSz="914373" rtl="0" eaLnBrk="1" latinLnBrk="0" hangingPunct="1">
        <a:defRPr sz="1800" kern="1200">
          <a:solidFill>
            <a:schemeClr val="tx1"/>
          </a:solidFill>
          <a:latin typeface="+mn-lt"/>
          <a:ea typeface="+mn-ea"/>
          <a:cs typeface="+mn-cs"/>
        </a:defRPr>
      </a:lvl8pPr>
      <a:lvl9pPr marL="3657489" algn="l" defTabSz="91437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aes6669ray@gmail.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五边形 10"/>
          <p:cNvSpPr/>
          <p:nvPr/>
        </p:nvSpPr>
        <p:spPr>
          <a:xfrm>
            <a:off x="-2088" y="1466266"/>
            <a:ext cx="9150842" cy="2062971"/>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五边形 11"/>
          <p:cNvSpPr/>
          <p:nvPr/>
        </p:nvSpPr>
        <p:spPr>
          <a:xfrm flipH="1">
            <a:off x="5726484" y="3137108"/>
            <a:ext cx="4427984" cy="863517"/>
          </a:xfrm>
          <a:prstGeom prst="homePlate">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6739564" y="3344571"/>
            <a:ext cx="1569660" cy="369332"/>
          </a:xfrm>
          <a:prstGeom prst="rect">
            <a:avLst/>
          </a:prstGeom>
          <a:noFill/>
        </p:spPr>
        <p:txBody>
          <a:bodyPr wrap="none" rtlCol="0">
            <a:spAutoFit/>
          </a:bodyPr>
          <a:lstStyle/>
          <a:p>
            <a:r>
              <a:rPr lang="zh-TW" altLang="en-US" dirty="0">
                <a:solidFill>
                  <a:schemeClr val="bg1"/>
                </a:solidFill>
                <a:latin typeface="微软雅黑" panose="020B0503020204020204" pitchFamily="34" charset="-122"/>
                <a:ea typeface="微软雅黑" panose="020B0503020204020204" pitchFamily="34" charset="-122"/>
              </a:rPr>
              <a:t>報告：劉子睿</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687512" y="1897586"/>
            <a:ext cx="2800767" cy="1069845"/>
          </a:xfrm>
          <a:prstGeom prst="rect">
            <a:avLst/>
          </a:prstGeom>
          <a:noFill/>
        </p:spPr>
        <p:txBody>
          <a:bodyPr wrap="none" rtlCol="0">
            <a:spAutoFit/>
          </a:bodyPr>
          <a:lstStyle/>
          <a:p>
            <a:pPr>
              <a:lnSpc>
                <a:spcPct val="150000"/>
              </a:lnSpc>
            </a:pPr>
            <a:r>
              <a:rPr lang="en-US" altLang="zh-CN" sz="4800" b="1" dirty="0">
                <a:solidFill>
                  <a:schemeClr val="bg1"/>
                </a:solidFill>
                <a:latin typeface="微软雅黑" panose="020B0503020204020204" pitchFamily="34" charset="-122"/>
                <a:ea typeface="微软雅黑" panose="020B0503020204020204" pitchFamily="34" charset="-122"/>
              </a:rPr>
              <a:t>RESUME</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7794032" y="523376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8161496" y="523376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8521536" y="523376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8889000" y="523376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47206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par>
                          <p:cTn id="20" fill="hold">
                            <p:stCondLst>
                              <p:cond delay="2000"/>
                            </p:stCondLst>
                            <p:childTnLst>
                              <p:par>
                                <p:cTn id="21" presetID="27" presetClass="emph" presetSubtype="0" fill="remove" grpId="1" nodeType="afterEffect">
                                  <p:stCondLst>
                                    <p:cond delay="0"/>
                                  </p:stCondLst>
                                  <p:childTnLst>
                                    <p:animClr clrSpc="rgb" dir="cw">
                                      <p:cBhvr override="childStyle">
                                        <p:cTn id="22" dur="250" autoRev="1" fill="remove"/>
                                        <p:tgtEl>
                                          <p:spTgt spid="17"/>
                                        </p:tgtEl>
                                        <p:attrNameLst>
                                          <p:attrName>style.color</p:attrName>
                                        </p:attrNameLst>
                                      </p:cBhvr>
                                      <p:to>
                                        <a:schemeClr val="bg1"/>
                                      </p:to>
                                    </p:animClr>
                                    <p:animClr clrSpc="rgb" dir="cw">
                                      <p:cBhvr>
                                        <p:cTn id="23" dur="250" autoRev="1" fill="remove"/>
                                        <p:tgtEl>
                                          <p:spTgt spid="17"/>
                                        </p:tgtEl>
                                        <p:attrNameLst>
                                          <p:attrName>fillcolor</p:attrName>
                                        </p:attrNameLst>
                                      </p:cBhvr>
                                      <p:to>
                                        <a:schemeClr val="bg1"/>
                                      </p:to>
                                    </p:animClr>
                                    <p:set>
                                      <p:cBhvr>
                                        <p:cTn id="24" dur="250" autoRev="1" fill="remove"/>
                                        <p:tgtEl>
                                          <p:spTgt spid="17"/>
                                        </p:tgtEl>
                                        <p:attrNameLst>
                                          <p:attrName>fill.type</p:attrName>
                                        </p:attrNameLst>
                                      </p:cBhvr>
                                      <p:to>
                                        <p:strVal val="solid"/>
                                      </p:to>
                                    </p:set>
                                    <p:set>
                                      <p:cBhvr>
                                        <p:cTn id="25" dur="250" autoRev="1" fill="remove"/>
                                        <p:tgtEl>
                                          <p:spTgt spid="17"/>
                                        </p:tgtEl>
                                        <p:attrNameLst>
                                          <p:attrName>fill.on</p:attrName>
                                        </p:attrNameLst>
                                      </p:cBhvr>
                                      <p:to>
                                        <p:strVal val="true"/>
                                      </p:to>
                                    </p:set>
                                  </p:childTnLst>
                                </p:cTn>
                              </p:par>
                              <p:par>
                                <p:cTn id="26" presetID="27" presetClass="emph" presetSubtype="0" fill="remove" grpId="1" nodeType="withEffect">
                                  <p:stCondLst>
                                    <p:cond delay="0"/>
                                  </p:stCondLst>
                                  <p:childTnLst>
                                    <p:animClr clrSpc="rgb" dir="cw">
                                      <p:cBhvr override="childStyle">
                                        <p:cTn id="27" dur="250" autoRev="1" fill="remove"/>
                                        <p:tgtEl>
                                          <p:spTgt spid="18"/>
                                        </p:tgtEl>
                                        <p:attrNameLst>
                                          <p:attrName>style.color</p:attrName>
                                        </p:attrNameLst>
                                      </p:cBhvr>
                                      <p:to>
                                        <a:schemeClr val="bg1"/>
                                      </p:to>
                                    </p:animClr>
                                    <p:animClr clrSpc="rgb" dir="cw">
                                      <p:cBhvr>
                                        <p:cTn id="28" dur="250" autoRev="1" fill="remove"/>
                                        <p:tgtEl>
                                          <p:spTgt spid="18"/>
                                        </p:tgtEl>
                                        <p:attrNameLst>
                                          <p:attrName>fillcolor</p:attrName>
                                        </p:attrNameLst>
                                      </p:cBhvr>
                                      <p:to>
                                        <a:schemeClr val="bg1"/>
                                      </p:to>
                                    </p:animClr>
                                    <p:set>
                                      <p:cBhvr>
                                        <p:cTn id="29" dur="250" autoRev="1" fill="remove"/>
                                        <p:tgtEl>
                                          <p:spTgt spid="18"/>
                                        </p:tgtEl>
                                        <p:attrNameLst>
                                          <p:attrName>fill.type</p:attrName>
                                        </p:attrNameLst>
                                      </p:cBhvr>
                                      <p:to>
                                        <p:strVal val="solid"/>
                                      </p:to>
                                    </p:set>
                                    <p:set>
                                      <p:cBhvr>
                                        <p:cTn id="30" dur="250" autoRev="1" fill="remove"/>
                                        <p:tgtEl>
                                          <p:spTgt spid="18"/>
                                        </p:tgtEl>
                                        <p:attrNameLst>
                                          <p:attrName>fill.on</p:attrName>
                                        </p:attrNameLst>
                                      </p:cBhvr>
                                      <p:to>
                                        <p:strVal val="true"/>
                                      </p:to>
                                    </p:set>
                                  </p:childTnLst>
                                </p:cTn>
                              </p:par>
                              <p:par>
                                <p:cTn id="31" presetID="27" presetClass="emph" presetSubtype="0" fill="remove" grpId="1" nodeType="withEffect">
                                  <p:stCondLst>
                                    <p:cond delay="0"/>
                                  </p:stCondLst>
                                  <p:childTnLst>
                                    <p:animClr clrSpc="rgb" dir="cw">
                                      <p:cBhvr override="childStyle">
                                        <p:cTn id="32" dur="250" autoRev="1" fill="remove"/>
                                        <p:tgtEl>
                                          <p:spTgt spid="21"/>
                                        </p:tgtEl>
                                        <p:attrNameLst>
                                          <p:attrName>style.color</p:attrName>
                                        </p:attrNameLst>
                                      </p:cBhvr>
                                      <p:to>
                                        <a:schemeClr val="bg1"/>
                                      </p:to>
                                    </p:animClr>
                                    <p:animClr clrSpc="rgb" dir="cw">
                                      <p:cBhvr>
                                        <p:cTn id="33" dur="250" autoRev="1" fill="remove"/>
                                        <p:tgtEl>
                                          <p:spTgt spid="21"/>
                                        </p:tgtEl>
                                        <p:attrNameLst>
                                          <p:attrName>fillcolor</p:attrName>
                                        </p:attrNameLst>
                                      </p:cBhvr>
                                      <p:to>
                                        <a:schemeClr val="bg1"/>
                                      </p:to>
                                    </p:animClr>
                                    <p:set>
                                      <p:cBhvr>
                                        <p:cTn id="34" dur="250" autoRev="1" fill="remove"/>
                                        <p:tgtEl>
                                          <p:spTgt spid="21"/>
                                        </p:tgtEl>
                                        <p:attrNameLst>
                                          <p:attrName>fill.type</p:attrName>
                                        </p:attrNameLst>
                                      </p:cBhvr>
                                      <p:to>
                                        <p:strVal val="solid"/>
                                      </p:to>
                                    </p:set>
                                    <p:set>
                                      <p:cBhvr>
                                        <p:cTn id="35" dur="250" autoRev="1" fill="remove"/>
                                        <p:tgtEl>
                                          <p:spTgt spid="21"/>
                                        </p:tgtEl>
                                        <p:attrNameLst>
                                          <p:attrName>fill.on</p:attrName>
                                        </p:attrNameLst>
                                      </p:cBhvr>
                                      <p:to>
                                        <p:strVal val="true"/>
                                      </p:to>
                                    </p:set>
                                  </p:childTnLst>
                                </p:cTn>
                              </p:par>
                              <p:par>
                                <p:cTn id="36" presetID="27" presetClass="emph" presetSubtype="0" fill="remove" grpId="1" nodeType="withEffect">
                                  <p:stCondLst>
                                    <p:cond delay="0"/>
                                  </p:stCondLst>
                                  <p:childTnLst>
                                    <p:animClr clrSpc="rgb" dir="cw">
                                      <p:cBhvr override="childStyle">
                                        <p:cTn id="37" dur="250" autoRev="1" fill="remove"/>
                                        <p:tgtEl>
                                          <p:spTgt spid="22"/>
                                        </p:tgtEl>
                                        <p:attrNameLst>
                                          <p:attrName>style.color</p:attrName>
                                        </p:attrNameLst>
                                      </p:cBhvr>
                                      <p:to>
                                        <a:schemeClr val="bg1"/>
                                      </p:to>
                                    </p:animClr>
                                    <p:animClr clrSpc="rgb" dir="cw">
                                      <p:cBhvr>
                                        <p:cTn id="38" dur="250" autoRev="1" fill="remove"/>
                                        <p:tgtEl>
                                          <p:spTgt spid="22"/>
                                        </p:tgtEl>
                                        <p:attrNameLst>
                                          <p:attrName>fillcolor</p:attrName>
                                        </p:attrNameLst>
                                      </p:cBhvr>
                                      <p:to>
                                        <a:schemeClr val="bg1"/>
                                      </p:to>
                                    </p:animClr>
                                    <p:set>
                                      <p:cBhvr>
                                        <p:cTn id="39" dur="250" autoRev="1" fill="remove"/>
                                        <p:tgtEl>
                                          <p:spTgt spid="22"/>
                                        </p:tgtEl>
                                        <p:attrNameLst>
                                          <p:attrName>fill.type</p:attrName>
                                        </p:attrNameLst>
                                      </p:cBhvr>
                                      <p:to>
                                        <p:strVal val="solid"/>
                                      </p:to>
                                    </p:set>
                                    <p:set>
                                      <p:cBhvr>
                                        <p:cTn id="40" dur="250" autoRev="1" fill="remove"/>
                                        <p:tgtEl>
                                          <p:spTgt spid="2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21" grpId="0" animBg="1"/>
      <p:bldP spid="21" grpId="1" animBg="1"/>
      <p:bldP spid="22" grpId="0" animBg="1"/>
      <p:bldP spid="22"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87512" y="440586"/>
            <a:ext cx="1569660" cy="369332"/>
          </a:xfrm>
          <a:prstGeom prst="rect">
            <a:avLst/>
          </a:prstGeom>
          <a:noFill/>
        </p:spPr>
        <p:txBody>
          <a:bodyPr wrap="none" rtlCol="0">
            <a:spAutoFit/>
          </a:bodyPr>
          <a:lstStyle/>
          <a:p>
            <a:r>
              <a:rPr lang="zh-TW" altLang="en-US" b="1" dirty="0">
                <a:solidFill>
                  <a:schemeClr val="bg1"/>
                </a:solidFill>
                <a:latin typeface="微软雅黑" panose="020B0503020204020204" pitchFamily="34" charset="-122"/>
                <a:ea typeface="微软雅黑" panose="020B0503020204020204" pitchFamily="34" charset="-122"/>
              </a:rPr>
              <a:t>智域商業分析</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508000" y="5593804"/>
            <a:ext cx="9144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47A454F-07C6-4117-B749-70E92B7B8A46}"/>
              </a:ext>
            </a:extLst>
          </p:cNvPr>
          <p:cNvSpPr/>
          <p:nvPr/>
        </p:nvSpPr>
        <p:spPr>
          <a:xfrm flipV="1">
            <a:off x="508000" y="1515637"/>
            <a:ext cx="2627784" cy="4571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2B4DEE95-6B43-4A1D-808E-4818701F83A9}"/>
              </a:ext>
            </a:extLst>
          </p:cNvPr>
          <p:cNvSpPr txBox="1"/>
          <p:nvPr/>
        </p:nvSpPr>
        <p:spPr>
          <a:xfrm>
            <a:off x="471488" y="1169958"/>
            <a:ext cx="2952328" cy="369332"/>
          </a:xfrm>
          <a:prstGeom prst="rect">
            <a:avLst/>
          </a:prstGeom>
          <a:noFill/>
        </p:spPr>
        <p:txBody>
          <a:bodyPr wrap="square" rtlCol="0">
            <a:spAutoFit/>
          </a:bodyPr>
          <a:lstStyle/>
          <a:p>
            <a:r>
              <a:rPr lang="en-US" altLang="zh-TW" b="1" dirty="0">
                <a:latin typeface="微软雅黑" panose="020B0503020204020204" pitchFamily="34" charset="-122"/>
                <a:ea typeface="微软雅黑" panose="020B0503020204020204" pitchFamily="34" charset="-122"/>
              </a:rPr>
              <a:t>Image</a:t>
            </a:r>
            <a:endParaRPr lang="zh-TW" altLang="en-US" b="1" dirty="0">
              <a:latin typeface="微软雅黑" panose="020B0503020204020204" pitchFamily="34" charset="-122"/>
              <a:ea typeface="微软雅黑" panose="020B0503020204020204" pitchFamily="34" charset="-122"/>
            </a:endParaRPr>
          </a:p>
        </p:txBody>
      </p:sp>
      <p:pic>
        <p:nvPicPr>
          <p:cNvPr id="3" name="圖片 2">
            <a:extLst>
              <a:ext uri="{FF2B5EF4-FFF2-40B4-BE49-F238E27FC236}">
                <a16:creationId xmlns:a16="http://schemas.microsoft.com/office/drawing/2014/main" id="{25329BA9-38F9-4744-A2CE-E21C346FE0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8387" y="1310286"/>
            <a:ext cx="5349488" cy="3821063"/>
          </a:xfrm>
          <a:prstGeom prst="rect">
            <a:avLst/>
          </a:prstGeom>
        </p:spPr>
      </p:pic>
      <p:sp>
        <p:nvSpPr>
          <p:cNvPr id="22" name="矩形 21">
            <a:extLst>
              <a:ext uri="{FF2B5EF4-FFF2-40B4-BE49-F238E27FC236}">
                <a16:creationId xmlns:a16="http://schemas.microsoft.com/office/drawing/2014/main" id="{83FA745C-F26B-4A9A-84B6-10333F4721BA}"/>
              </a:ext>
            </a:extLst>
          </p:cNvPr>
          <p:cNvSpPr/>
          <p:nvPr/>
        </p:nvSpPr>
        <p:spPr bwMode="auto">
          <a:xfrm>
            <a:off x="625716" y="2050409"/>
            <a:ext cx="2772308" cy="923330"/>
          </a:xfrm>
          <a:prstGeom prst="rect">
            <a:avLst/>
          </a:prstGeom>
        </p:spPr>
        <p:txBody>
          <a:bodyPr wrap="square">
            <a:spAutoFit/>
          </a:bodyPr>
          <a:lstStyle/>
          <a:p>
            <a:pPr>
              <a:defRPr/>
            </a:pPr>
            <a:r>
              <a:rPr lang="zh-TW" altLang="en-US" b="1" dirty="0">
                <a:solidFill>
                  <a:srgbClr val="2D2D2D"/>
                </a:solidFill>
                <a:latin typeface="微软雅黑" panose="020B0503020204020204" pitchFamily="34" charset="-122"/>
                <a:ea typeface="微软雅黑" panose="020B0503020204020204" pitchFamily="34" charset="-122"/>
              </a:rPr>
              <a:t>利用</a:t>
            </a:r>
            <a:r>
              <a:rPr lang="en-US" altLang="zh-TW" b="1" dirty="0" err="1">
                <a:solidFill>
                  <a:srgbClr val="2D2D2D"/>
                </a:solidFill>
                <a:latin typeface="微软雅黑" panose="020B0503020204020204" pitchFamily="34" charset="-122"/>
                <a:ea typeface="微软雅黑" panose="020B0503020204020204" pitchFamily="34" charset="-122"/>
              </a:rPr>
              <a:t>OpView</a:t>
            </a:r>
            <a:r>
              <a:rPr lang="zh-TW" altLang="en-US" b="1" dirty="0">
                <a:solidFill>
                  <a:srgbClr val="2D2D2D"/>
                </a:solidFill>
                <a:latin typeface="微软雅黑" panose="020B0503020204020204" pitchFamily="34" charset="-122"/>
                <a:ea typeface="微软雅黑" panose="020B0503020204020204" pitchFamily="34" charset="-122"/>
              </a:rPr>
              <a:t>搜尋演算法去針對</a:t>
            </a:r>
            <a:r>
              <a:rPr lang="en-US" altLang="zh-TW" b="1" dirty="0">
                <a:solidFill>
                  <a:srgbClr val="2D2D2D"/>
                </a:solidFill>
                <a:latin typeface="微软雅黑" panose="020B0503020204020204" pitchFamily="34" charset="-122"/>
                <a:ea typeface="微软雅黑" panose="020B0503020204020204" pitchFamily="34" charset="-122"/>
              </a:rPr>
              <a:t>“</a:t>
            </a:r>
            <a:r>
              <a:rPr lang="zh-TW" altLang="en-US" b="1" dirty="0">
                <a:solidFill>
                  <a:srgbClr val="2D2D2D"/>
                </a:solidFill>
                <a:latin typeface="微软雅黑" panose="020B0503020204020204" pitchFamily="34" charset="-122"/>
                <a:ea typeface="微软雅黑" panose="020B0503020204020204" pitchFamily="34" charset="-122"/>
              </a:rPr>
              <a:t>智域國際</a:t>
            </a:r>
            <a:r>
              <a:rPr lang="en-US" altLang="zh-TW" b="1" dirty="0">
                <a:solidFill>
                  <a:srgbClr val="2D2D2D"/>
                </a:solidFill>
                <a:latin typeface="微软雅黑" panose="020B0503020204020204" pitchFamily="34" charset="-122"/>
                <a:ea typeface="微软雅黑" panose="020B0503020204020204" pitchFamily="34" charset="-122"/>
              </a:rPr>
              <a:t>”</a:t>
            </a:r>
            <a:r>
              <a:rPr lang="zh-TW" altLang="en-US" b="1" dirty="0">
                <a:solidFill>
                  <a:srgbClr val="2D2D2D"/>
                </a:solidFill>
                <a:latin typeface="微软雅黑" panose="020B0503020204020204" pitchFamily="34" charset="-122"/>
                <a:ea typeface="微软雅黑" panose="020B0503020204020204" pitchFamily="34" charset="-122"/>
              </a:rPr>
              <a:t>進行文字雲探索</a:t>
            </a:r>
            <a:endParaRPr lang="zh-CN" altLang="en-US" b="1" dirty="0">
              <a:solidFill>
                <a:srgbClr val="2D2D2D"/>
              </a:solidFill>
            </a:endParaRPr>
          </a:p>
        </p:txBody>
      </p:sp>
      <p:sp>
        <p:nvSpPr>
          <p:cNvPr id="23" name="TextBox 24">
            <a:extLst>
              <a:ext uri="{FF2B5EF4-FFF2-40B4-BE49-F238E27FC236}">
                <a16:creationId xmlns:a16="http://schemas.microsoft.com/office/drawing/2014/main" id="{8CF3BDAC-FC02-4A9C-B9AC-BC5EE9F8B25A}"/>
              </a:ext>
            </a:extLst>
          </p:cNvPr>
          <p:cNvSpPr txBox="1"/>
          <p:nvPr/>
        </p:nvSpPr>
        <p:spPr bwMode="auto">
          <a:xfrm>
            <a:off x="8156525" y="5161468"/>
            <a:ext cx="1686795" cy="335413"/>
          </a:xfrm>
          <a:prstGeom prst="rect">
            <a:avLst/>
          </a:prstGeom>
          <a:noFill/>
        </p:spPr>
        <p:txBody>
          <a:bodyPr wrap="square">
            <a:spAutoFit/>
          </a:bodyPr>
          <a:lstStyle/>
          <a:p>
            <a:pPr>
              <a:lnSpc>
                <a:spcPct val="150000"/>
              </a:lnSpc>
            </a:pPr>
            <a:r>
              <a:rPr lang="zh-TW" altLang="en-US" sz="1200" dirty="0">
                <a:solidFill>
                  <a:srgbClr val="2D2D2D"/>
                </a:solidFill>
                <a:latin typeface="微軟正黑體" panose="020B0604030504040204" pitchFamily="34" charset="-120"/>
                <a:ea typeface="微軟正黑體" panose="020B0604030504040204" pitchFamily="34" charset="-120"/>
              </a:rPr>
              <a:t>資料來源：</a:t>
            </a:r>
            <a:r>
              <a:rPr lang="en-US" altLang="zh-TW" sz="1200" dirty="0" err="1">
                <a:solidFill>
                  <a:srgbClr val="2D2D2D"/>
                </a:solidFill>
                <a:latin typeface="微軟正黑體" panose="020B0604030504040204" pitchFamily="34" charset="-120"/>
                <a:ea typeface="微軟正黑體" panose="020B0604030504040204" pitchFamily="34" charset="-120"/>
              </a:rPr>
              <a:t>OpView</a:t>
            </a:r>
            <a:endParaRPr lang="zh-CN" altLang="en-US" sz="1200" dirty="0">
              <a:solidFill>
                <a:srgbClr val="2D2D2D"/>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99708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A004AD4C-9227-4880-8254-B52378C5A9F8}"/>
              </a:ext>
            </a:extLst>
          </p:cNvPr>
          <p:cNvPicPr>
            <a:picLocks noChangeAspect="1"/>
          </p:cNvPicPr>
          <p:nvPr/>
        </p:nvPicPr>
        <p:blipFill rotWithShape="1">
          <a:blip r:embed="rId3">
            <a:extLst>
              <a:ext uri="{28A0092B-C50C-407E-A947-70E740481C1C}">
                <a14:useLocalDpi xmlns:a14="http://schemas.microsoft.com/office/drawing/2010/main" val="0"/>
              </a:ext>
            </a:extLst>
          </a:blip>
          <a:srcRect t="4641" b="20472"/>
          <a:stretch/>
        </p:blipFill>
        <p:spPr>
          <a:xfrm>
            <a:off x="3738403" y="287843"/>
            <a:ext cx="4723485" cy="5305961"/>
          </a:xfrm>
          <a:prstGeom prst="rect">
            <a:avLst/>
          </a:prstGeom>
        </p:spPr>
      </p:pic>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87512" y="440586"/>
            <a:ext cx="1569660" cy="369332"/>
          </a:xfrm>
          <a:prstGeom prst="rect">
            <a:avLst/>
          </a:prstGeom>
          <a:noFill/>
        </p:spPr>
        <p:txBody>
          <a:bodyPr wrap="none" rtlCol="0">
            <a:spAutoFit/>
          </a:bodyPr>
          <a:lstStyle/>
          <a:p>
            <a:r>
              <a:rPr lang="zh-TW" altLang="en-US" b="1" dirty="0">
                <a:solidFill>
                  <a:schemeClr val="bg1"/>
                </a:solidFill>
                <a:latin typeface="微软雅黑" panose="020B0503020204020204" pitchFamily="34" charset="-122"/>
                <a:ea typeface="微软雅黑" panose="020B0503020204020204" pitchFamily="34" charset="-122"/>
              </a:rPr>
              <a:t>智域商業分析</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508000" y="5593804"/>
            <a:ext cx="9144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47A454F-07C6-4117-B749-70E92B7B8A46}"/>
              </a:ext>
            </a:extLst>
          </p:cNvPr>
          <p:cNvSpPr/>
          <p:nvPr/>
        </p:nvSpPr>
        <p:spPr>
          <a:xfrm flipV="1">
            <a:off x="508000" y="1515637"/>
            <a:ext cx="2627784" cy="4571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2B4DEE95-6B43-4A1D-808E-4818701F83A9}"/>
              </a:ext>
            </a:extLst>
          </p:cNvPr>
          <p:cNvSpPr txBox="1"/>
          <p:nvPr/>
        </p:nvSpPr>
        <p:spPr>
          <a:xfrm>
            <a:off x="471488" y="1169958"/>
            <a:ext cx="2952328" cy="369332"/>
          </a:xfrm>
          <a:prstGeom prst="rect">
            <a:avLst/>
          </a:prstGeom>
          <a:noFill/>
        </p:spPr>
        <p:txBody>
          <a:bodyPr wrap="square" rtlCol="0">
            <a:spAutoFit/>
          </a:bodyPr>
          <a:lstStyle/>
          <a:p>
            <a:r>
              <a:rPr lang="en-US" altLang="zh-TW" b="1" dirty="0">
                <a:latin typeface="微软雅黑" panose="020B0503020204020204" pitchFamily="34" charset="-122"/>
                <a:ea typeface="微软雅黑" panose="020B0503020204020204" pitchFamily="34" charset="-122"/>
              </a:rPr>
              <a:t>Purpose</a:t>
            </a:r>
            <a:endParaRPr lang="zh-TW" altLang="en-US" b="1" dirty="0">
              <a:latin typeface="微软雅黑" panose="020B0503020204020204" pitchFamily="34" charset="-122"/>
              <a:ea typeface="微软雅黑" panose="020B0503020204020204" pitchFamily="34" charset="-122"/>
            </a:endParaRPr>
          </a:p>
        </p:txBody>
      </p:sp>
      <p:sp>
        <p:nvSpPr>
          <p:cNvPr id="23" name="TextBox 24">
            <a:extLst>
              <a:ext uri="{FF2B5EF4-FFF2-40B4-BE49-F238E27FC236}">
                <a16:creationId xmlns:a16="http://schemas.microsoft.com/office/drawing/2014/main" id="{8CF3BDAC-FC02-4A9C-B9AC-BC5EE9F8B25A}"/>
              </a:ext>
            </a:extLst>
          </p:cNvPr>
          <p:cNvSpPr txBox="1"/>
          <p:nvPr/>
        </p:nvSpPr>
        <p:spPr bwMode="auto">
          <a:xfrm>
            <a:off x="340332" y="5210073"/>
            <a:ext cx="2963120" cy="335413"/>
          </a:xfrm>
          <a:prstGeom prst="rect">
            <a:avLst/>
          </a:prstGeom>
          <a:noFill/>
        </p:spPr>
        <p:txBody>
          <a:bodyPr wrap="square">
            <a:spAutoFit/>
          </a:bodyPr>
          <a:lstStyle/>
          <a:p>
            <a:pPr>
              <a:lnSpc>
                <a:spcPct val="150000"/>
              </a:lnSpc>
            </a:pPr>
            <a:r>
              <a:rPr lang="zh-TW" altLang="en-US" sz="1200" dirty="0">
                <a:solidFill>
                  <a:srgbClr val="2D2D2D"/>
                </a:solidFill>
                <a:latin typeface="微軟正黑體" panose="020B0604030504040204" pitchFamily="34" charset="-120"/>
                <a:ea typeface="微軟正黑體" panose="020B0604030504040204" pitchFamily="34" charset="-120"/>
              </a:rPr>
              <a:t>資料來源：智域國際關網</a:t>
            </a:r>
            <a:r>
              <a:rPr lang="en-US" altLang="zh-TW" sz="1200" dirty="0">
                <a:solidFill>
                  <a:srgbClr val="2D2D2D"/>
                </a:solidFill>
                <a:latin typeface="微軟正黑體" panose="020B0604030504040204" pitchFamily="34" charset="-120"/>
                <a:ea typeface="微軟正黑體" panose="020B0604030504040204" pitchFamily="34" charset="-120"/>
              </a:rPr>
              <a:t>-</a:t>
            </a:r>
            <a:r>
              <a:rPr lang="zh-TW" altLang="en-US" sz="1200" dirty="0">
                <a:solidFill>
                  <a:srgbClr val="2D2D2D"/>
                </a:solidFill>
                <a:latin typeface="微軟正黑體" panose="020B0604030504040204" pitchFamily="34" charset="-120"/>
                <a:ea typeface="微軟正黑體" panose="020B0604030504040204" pitchFamily="34" charset="-120"/>
              </a:rPr>
              <a:t>成功案例</a:t>
            </a:r>
            <a:endParaRPr lang="en-US" altLang="zh-TW" sz="1200" dirty="0">
              <a:solidFill>
                <a:srgbClr val="2D2D2D"/>
              </a:solidFill>
              <a:latin typeface="微軟正黑體" panose="020B0604030504040204" pitchFamily="34" charset="-120"/>
              <a:ea typeface="微軟正黑體" panose="020B0604030504040204" pitchFamily="34" charset="-120"/>
            </a:endParaRPr>
          </a:p>
        </p:txBody>
      </p:sp>
      <p:sp>
        <p:nvSpPr>
          <p:cNvPr id="16" name="矩形 15">
            <a:extLst>
              <a:ext uri="{FF2B5EF4-FFF2-40B4-BE49-F238E27FC236}">
                <a16:creationId xmlns:a16="http://schemas.microsoft.com/office/drawing/2014/main" id="{D9F69E93-736C-4850-8669-3C8B7AD255AA}"/>
              </a:ext>
            </a:extLst>
          </p:cNvPr>
          <p:cNvSpPr/>
          <p:nvPr/>
        </p:nvSpPr>
        <p:spPr bwMode="auto">
          <a:xfrm>
            <a:off x="508255" y="3898711"/>
            <a:ext cx="3230148" cy="646331"/>
          </a:xfrm>
          <a:prstGeom prst="rect">
            <a:avLst/>
          </a:prstGeom>
        </p:spPr>
        <p:txBody>
          <a:bodyPr wrap="square">
            <a:spAutoFit/>
          </a:bodyPr>
          <a:lstStyle/>
          <a:p>
            <a:pPr>
              <a:defRPr/>
            </a:pPr>
            <a:r>
              <a:rPr lang="zh-TW" altLang="en-US" b="1" dirty="0">
                <a:solidFill>
                  <a:srgbClr val="2D2D2D"/>
                </a:solidFill>
                <a:latin typeface="微软雅黑" panose="020B0503020204020204" pitchFamily="34" charset="-122"/>
                <a:ea typeface="微软雅黑" panose="020B0503020204020204" pitchFamily="34" charset="-122"/>
              </a:rPr>
              <a:t>在客戶目的為上課的情況下，</a:t>
            </a:r>
            <a:endParaRPr lang="en-US" altLang="zh-TW" b="1" dirty="0">
              <a:solidFill>
                <a:srgbClr val="2D2D2D"/>
              </a:solidFill>
              <a:latin typeface="微软雅黑" panose="020B0503020204020204" pitchFamily="34" charset="-122"/>
              <a:ea typeface="微软雅黑" panose="020B0503020204020204" pitchFamily="34" charset="-122"/>
            </a:endParaRPr>
          </a:p>
          <a:p>
            <a:pPr>
              <a:defRPr/>
            </a:pPr>
            <a:r>
              <a:rPr lang="zh-TW" altLang="en-US" b="1" dirty="0">
                <a:solidFill>
                  <a:srgbClr val="FF0000"/>
                </a:solidFill>
                <a:latin typeface="微软雅黑" panose="020B0503020204020204" pitchFamily="34" charset="-122"/>
                <a:ea typeface="微软雅黑" panose="020B0503020204020204" pitchFamily="34" charset="-122"/>
              </a:rPr>
              <a:t>用在</a:t>
            </a:r>
            <a:r>
              <a:rPr lang="en-US" altLang="zh-TW" b="1" dirty="0">
                <a:solidFill>
                  <a:srgbClr val="FF0000"/>
                </a:solidFill>
                <a:latin typeface="微软雅黑" panose="020B0503020204020204" pitchFamily="34" charset="-122"/>
                <a:ea typeface="微软雅黑" panose="020B0503020204020204" pitchFamily="34" charset="-122"/>
              </a:rPr>
              <a:t>AI</a:t>
            </a:r>
            <a:r>
              <a:rPr lang="zh-TW" altLang="en-US" b="1" dirty="0">
                <a:solidFill>
                  <a:srgbClr val="FF0000"/>
                </a:solidFill>
                <a:latin typeface="微软雅黑" panose="020B0503020204020204" pitchFamily="34" charset="-122"/>
                <a:ea typeface="微软雅黑" panose="020B0503020204020204" pitchFamily="34" charset="-122"/>
              </a:rPr>
              <a:t>相關課程的目的最多</a:t>
            </a:r>
            <a:endParaRPr lang="zh-CN" altLang="en-US" b="1" dirty="0">
              <a:solidFill>
                <a:srgbClr val="FF0000"/>
              </a:solidFill>
            </a:endParaRPr>
          </a:p>
        </p:txBody>
      </p:sp>
      <p:graphicFrame>
        <p:nvGraphicFramePr>
          <p:cNvPr id="8" name="表格 7">
            <a:extLst>
              <a:ext uri="{FF2B5EF4-FFF2-40B4-BE49-F238E27FC236}">
                <a16:creationId xmlns:a16="http://schemas.microsoft.com/office/drawing/2014/main" id="{FF1EDCE0-9E91-4E11-99D9-80E5D5439F89}"/>
              </a:ext>
            </a:extLst>
          </p:cNvPr>
          <p:cNvGraphicFramePr>
            <a:graphicFrameLocks noGrp="1"/>
          </p:cNvGraphicFramePr>
          <p:nvPr>
            <p:extLst>
              <p:ext uri="{D42A27DB-BD31-4B8C-83A1-F6EECF244321}">
                <p14:modId xmlns:p14="http://schemas.microsoft.com/office/powerpoint/2010/main" val="654946833"/>
              </p:ext>
            </p:extLst>
          </p:nvPr>
        </p:nvGraphicFramePr>
        <p:xfrm>
          <a:off x="547111" y="1915487"/>
          <a:ext cx="2801082" cy="1584960"/>
        </p:xfrm>
        <a:graphic>
          <a:graphicData uri="http://schemas.openxmlformats.org/drawingml/2006/table">
            <a:tbl>
              <a:tblPr firstRow="1" bandRow="1">
                <a:tableStyleId>{FABFCF23-3B69-468F-B69F-88F6DE6A72F2}</a:tableStyleId>
              </a:tblPr>
              <a:tblGrid>
                <a:gridCol w="1400541">
                  <a:extLst>
                    <a:ext uri="{9D8B030D-6E8A-4147-A177-3AD203B41FA5}">
                      <a16:colId xmlns:a16="http://schemas.microsoft.com/office/drawing/2014/main" val="2276051605"/>
                    </a:ext>
                  </a:extLst>
                </a:gridCol>
                <a:gridCol w="1400541">
                  <a:extLst>
                    <a:ext uri="{9D8B030D-6E8A-4147-A177-3AD203B41FA5}">
                      <a16:colId xmlns:a16="http://schemas.microsoft.com/office/drawing/2014/main" val="1338404146"/>
                    </a:ext>
                  </a:extLst>
                </a:gridCol>
              </a:tblGrid>
              <a:tr h="313087">
                <a:tc>
                  <a:txBody>
                    <a:bodyPr/>
                    <a:lstStyle/>
                    <a:p>
                      <a:r>
                        <a:rPr lang="zh-TW" altLang="en-US" sz="2000" dirty="0">
                          <a:latin typeface="Microsoft YaHei" panose="020B0503020204020204" pitchFamily="34" charset="-122"/>
                          <a:ea typeface="Microsoft YaHei" panose="020B0503020204020204" pitchFamily="34" charset="-122"/>
                        </a:rPr>
                        <a:t>目標</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TW" altLang="en-US" sz="2000" dirty="0">
                        <a:latin typeface="Microsoft YaHei" panose="020B0503020204020204" pitchFamily="34" charset="-122"/>
                        <a:ea typeface="Microsoft YaHei"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7890231"/>
                  </a:ext>
                </a:extLst>
              </a:tr>
              <a:tr h="313087">
                <a:tc>
                  <a:txBody>
                    <a:bodyPr/>
                    <a:lstStyle/>
                    <a:p>
                      <a:r>
                        <a:rPr lang="zh-TW" altLang="en-US" sz="2000" dirty="0">
                          <a:latin typeface="Microsoft YaHei" panose="020B0503020204020204" pitchFamily="34" charset="-122"/>
                          <a:ea typeface="Microsoft YaHei" panose="020B0503020204020204" pitchFamily="34" charset="-122"/>
                        </a:rPr>
                        <a:t>上課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000" dirty="0">
                          <a:solidFill>
                            <a:srgbClr val="FF0000"/>
                          </a:solidFill>
                          <a:latin typeface="Microsoft YaHei" panose="020B0503020204020204" pitchFamily="34" charset="-122"/>
                          <a:ea typeface="Microsoft YaHei" panose="020B0503020204020204" pitchFamily="34" charset="-122"/>
                        </a:rPr>
                        <a:t>70</a:t>
                      </a:r>
                      <a:r>
                        <a:rPr lang="en-US" altLang="zh-TW" sz="2000" dirty="0">
                          <a:latin typeface="Microsoft YaHei" panose="020B0503020204020204" pitchFamily="34" charset="-122"/>
                          <a:ea typeface="Microsoft YaHei" panose="020B0503020204020204" pitchFamily="34" charset="-122"/>
                        </a:rPr>
                        <a:t>%</a:t>
                      </a:r>
                      <a:endParaRPr lang="zh-TW" altLang="en-US" sz="2000" dirty="0">
                        <a:latin typeface="Microsoft YaHei" panose="020B0503020204020204" pitchFamily="34" charset="-122"/>
                        <a:ea typeface="Microsoft YaHei"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379426"/>
                  </a:ext>
                </a:extLst>
              </a:tr>
              <a:tr h="313087">
                <a:tc>
                  <a:txBody>
                    <a:bodyPr/>
                    <a:lstStyle/>
                    <a:p>
                      <a:r>
                        <a:rPr lang="zh-TW" altLang="en-US" sz="2000" dirty="0">
                          <a:latin typeface="Microsoft YaHei" panose="020B0503020204020204" pitchFamily="34" charset="-122"/>
                          <a:ea typeface="Microsoft YaHei" panose="020B0503020204020204" pitchFamily="34" charset="-122"/>
                        </a:rPr>
                        <a:t>管理</a:t>
                      </a:r>
                      <a:endParaRPr lang="en-US" altLang="zh-TW" sz="2000" dirty="0">
                        <a:latin typeface="Microsoft YaHei" panose="020B0503020204020204" pitchFamily="34" charset="-122"/>
                        <a:ea typeface="Microsoft YaHei"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000" dirty="0">
                          <a:latin typeface="Microsoft YaHei" panose="020B0503020204020204" pitchFamily="34" charset="-122"/>
                          <a:ea typeface="Microsoft YaHei" panose="020B0503020204020204" pitchFamily="34" charset="-122"/>
                        </a:rPr>
                        <a:t>20%</a:t>
                      </a:r>
                      <a:endParaRPr lang="zh-TW" altLang="en-US" sz="2000" dirty="0">
                        <a:latin typeface="Microsoft YaHei" panose="020B0503020204020204" pitchFamily="34" charset="-122"/>
                        <a:ea typeface="Microsoft YaHei"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1049678"/>
                  </a:ext>
                </a:extLst>
              </a:tr>
              <a:tr h="313087">
                <a:tc>
                  <a:txBody>
                    <a:bodyPr/>
                    <a:lstStyle/>
                    <a:p>
                      <a:r>
                        <a:rPr lang="zh-TW" altLang="en-US" sz="2000" dirty="0">
                          <a:latin typeface="Microsoft YaHei" panose="020B0503020204020204" pitchFamily="34" charset="-122"/>
                          <a:ea typeface="Microsoft YaHei" panose="020B0503020204020204" pitchFamily="34" charset="-122"/>
                        </a:rPr>
                        <a:t>考證照</a:t>
                      </a:r>
                      <a:endParaRPr lang="en-US" altLang="zh-TW" sz="2000" dirty="0">
                        <a:latin typeface="Microsoft YaHei" panose="020B0503020204020204" pitchFamily="34" charset="-122"/>
                        <a:ea typeface="Microsoft YaHei"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000" dirty="0">
                          <a:latin typeface="Microsoft YaHei" panose="020B0503020204020204" pitchFamily="34" charset="-122"/>
                          <a:ea typeface="Microsoft YaHei" panose="020B0503020204020204" pitchFamily="34" charset="-122"/>
                        </a:rPr>
                        <a:t>10%</a:t>
                      </a:r>
                      <a:endParaRPr lang="zh-TW" altLang="en-US" sz="2000" dirty="0">
                        <a:latin typeface="Microsoft YaHei" panose="020B0503020204020204" pitchFamily="34" charset="-122"/>
                        <a:ea typeface="Microsoft YaHei"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7665244"/>
                  </a:ext>
                </a:extLst>
              </a:tr>
            </a:tbl>
          </a:graphicData>
        </a:graphic>
      </p:graphicFrame>
    </p:spTree>
    <p:extLst>
      <p:ext uri="{BB962C8B-B14F-4D97-AF65-F5344CB8AC3E}">
        <p14:creationId xmlns:p14="http://schemas.microsoft.com/office/powerpoint/2010/main" val="837294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9B87CBA7-BEE8-444F-B970-265F798CC4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00" y="227352"/>
            <a:ext cx="4255306" cy="5260296"/>
          </a:xfrm>
          <a:prstGeom prst="rect">
            <a:avLst/>
          </a:prstGeom>
        </p:spPr>
      </p:pic>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87512" y="440586"/>
            <a:ext cx="1569660" cy="369332"/>
          </a:xfrm>
          <a:prstGeom prst="rect">
            <a:avLst/>
          </a:prstGeom>
          <a:noFill/>
        </p:spPr>
        <p:txBody>
          <a:bodyPr wrap="none" rtlCol="0">
            <a:spAutoFit/>
          </a:bodyPr>
          <a:lstStyle/>
          <a:p>
            <a:r>
              <a:rPr lang="zh-TW" altLang="en-US" b="1" dirty="0">
                <a:solidFill>
                  <a:schemeClr val="bg1"/>
                </a:solidFill>
                <a:latin typeface="微软雅黑" panose="020B0503020204020204" pitchFamily="34" charset="-122"/>
                <a:ea typeface="微软雅黑" panose="020B0503020204020204" pitchFamily="34" charset="-122"/>
              </a:rPr>
              <a:t>智域商業分析</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508000" y="5593804"/>
            <a:ext cx="9144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47A454F-07C6-4117-B749-70E92B7B8A46}"/>
              </a:ext>
            </a:extLst>
          </p:cNvPr>
          <p:cNvSpPr/>
          <p:nvPr/>
        </p:nvSpPr>
        <p:spPr>
          <a:xfrm flipV="1">
            <a:off x="508000" y="1515637"/>
            <a:ext cx="2627784" cy="4571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2B4DEE95-6B43-4A1D-808E-4818701F83A9}"/>
              </a:ext>
            </a:extLst>
          </p:cNvPr>
          <p:cNvSpPr txBox="1"/>
          <p:nvPr/>
        </p:nvSpPr>
        <p:spPr>
          <a:xfrm>
            <a:off x="471488" y="1169958"/>
            <a:ext cx="2952328" cy="369332"/>
          </a:xfrm>
          <a:prstGeom prst="rect">
            <a:avLst/>
          </a:prstGeom>
          <a:noFill/>
        </p:spPr>
        <p:txBody>
          <a:bodyPr wrap="square" rtlCol="0">
            <a:spAutoFit/>
          </a:bodyPr>
          <a:lstStyle/>
          <a:p>
            <a:r>
              <a:rPr lang="en-US" altLang="zh-TW" b="1" dirty="0">
                <a:latin typeface="微软雅黑" panose="020B0503020204020204" pitchFamily="34" charset="-122"/>
                <a:ea typeface="微软雅黑" panose="020B0503020204020204" pitchFamily="34" charset="-122"/>
              </a:rPr>
              <a:t>Most Combination</a:t>
            </a:r>
            <a:endParaRPr lang="zh-TW" altLang="en-US" b="1" dirty="0">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83FA745C-F26B-4A9A-84B6-10333F4721BA}"/>
              </a:ext>
            </a:extLst>
          </p:cNvPr>
          <p:cNvSpPr/>
          <p:nvPr/>
        </p:nvSpPr>
        <p:spPr bwMode="auto">
          <a:xfrm>
            <a:off x="508000" y="1798397"/>
            <a:ext cx="4848607" cy="1477328"/>
          </a:xfrm>
          <a:prstGeom prst="rect">
            <a:avLst/>
          </a:prstGeom>
        </p:spPr>
        <p:txBody>
          <a:bodyPr wrap="square">
            <a:spAutoFit/>
          </a:bodyPr>
          <a:lstStyle/>
          <a:p>
            <a:pPr>
              <a:defRPr/>
            </a:pPr>
            <a:r>
              <a:rPr lang="zh-TW" altLang="en-US" b="1" dirty="0">
                <a:solidFill>
                  <a:srgbClr val="2D2D2D"/>
                </a:solidFill>
                <a:latin typeface="微软雅黑" panose="020B0503020204020204" pitchFamily="34" charset="-122"/>
                <a:ea typeface="微软雅黑" panose="020B0503020204020204" pitchFamily="34" charset="-122"/>
              </a:rPr>
              <a:t>哪些商品組合最常被組合在一起購買使用呢</a:t>
            </a:r>
            <a:r>
              <a:rPr lang="en-US" altLang="zh-TW" b="1" dirty="0">
                <a:solidFill>
                  <a:srgbClr val="2D2D2D"/>
                </a:solidFill>
                <a:latin typeface="微软雅黑" panose="020B0503020204020204" pitchFamily="34" charset="-122"/>
                <a:ea typeface="微软雅黑" panose="020B0503020204020204" pitchFamily="34" charset="-122"/>
              </a:rPr>
              <a:t>?</a:t>
            </a:r>
          </a:p>
          <a:p>
            <a:pPr>
              <a:defRPr/>
            </a:pPr>
            <a:endParaRPr lang="en-US" altLang="zh-CN" b="1" dirty="0">
              <a:solidFill>
                <a:srgbClr val="2D2D2D"/>
              </a:solidFill>
              <a:latin typeface="微软雅黑" panose="020B0503020204020204" pitchFamily="34" charset="-122"/>
              <a:ea typeface="微软雅黑" panose="020B0503020204020204" pitchFamily="34" charset="-122"/>
            </a:endParaRPr>
          </a:p>
          <a:p>
            <a:pPr>
              <a:defRPr/>
            </a:pPr>
            <a:r>
              <a:rPr lang="en-US" altLang="zh-CN" b="1" dirty="0">
                <a:solidFill>
                  <a:schemeClr val="tx2"/>
                </a:solidFill>
              </a:rPr>
              <a:t>5</a:t>
            </a:r>
            <a:r>
              <a:rPr lang="en-US" altLang="zh-CN" b="1" dirty="0">
                <a:solidFill>
                  <a:srgbClr val="2D2D2D"/>
                </a:solidFill>
              </a:rPr>
              <a:t> times for Azure, Power BI</a:t>
            </a:r>
          </a:p>
          <a:p>
            <a:pPr>
              <a:defRPr/>
            </a:pPr>
            <a:r>
              <a:rPr lang="en-US" altLang="zh-CN" b="1" dirty="0">
                <a:solidFill>
                  <a:schemeClr val="tx2"/>
                </a:solidFill>
              </a:rPr>
              <a:t>3</a:t>
            </a:r>
            <a:r>
              <a:rPr lang="en-US" altLang="zh-CN" b="1" dirty="0">
                <a:solidFill>
                  <a:srgbClr val="2D2D2D"/>
                </a:solidFill>
              </a:rPr>
              <a:t> times for Power BI, SQL</a:t>
            </a:r>
          </a:p>
          <a:p>
            <a:pPr>
              <a:defRPr/>
            </a:pPr>
            <a:r>
              <a:rPr lang="en-US" altLang="zh-CN" b="1" dirty="0">
                <a:solidFill>
                  <a:schemeClr val="tx2"/>
                </a:solidFill>
              </a:rPr>
              <a:t>3</a:t>
            </a:r>
            <a:r>
              <a:rPr lang="en-US" altLang="zh-CN" b="1" dirty="0">
                <a:solidFill>
                  <a:srgbClr val="2D2D2D"/>
                </a:solidFill>
              </a:rPr>
              <a:t> times for Azure, SQL</a:t>
            </a:r>
          </a:p>
        </p:txBody>
      </p:sp>
      <p:pic>
        <p:nvPicPr>
          <p:cNvPr id="19" name="圖片 18">
            <a:extLst>
              <a:ext uri="{FF2B5EF4-FFF2-40B4-BE49-F238E27FC236}">
                <a16:creationId xmlns:a16="http://schemas.microsoft.com/office/drawing/2014/main" id="{B6C604BA-94EB-4A27-8DD9-E3E066314A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027" y="3937080"/>
            <a:ext cx="1230181" cy="948573"/>
          </a:xfrm>
          <a:prstGeom prst="rect">
            <a:avLst/>
          </a:prstGeom>
        </p:spPr>
      </p:pic>
      <p:pic>
        <p:nvPicPr>
          <p:cNvPr id="21" name="圖片 20">
            <a:extLst>
              <a:ext uri="{FF2B5EF4-FFF2-40B4-BE49-F238E27FC236}">
                <a16:creationId xmlns:a16="http://schemas.microsoft.com/office/drawing/2014/main" id="{91F20F91-0812-45E0-90DE-6F74C53B55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38181" y="3948743"/>
            <a:ext cx="1230181" cy="948573"/>
          </a:xfrm>
          <a:prstGeom prst="rect">
            <a:avLst/>
          </a:prstGeom>
        </p:spPr>
      </p:pic>
      <p:pic>
        <p:nvPicPr>
          <p:cNvPr id="25" name="圖片 24">
            <a:extLst>
              <a:ext uri="{FF2B5EF4-FFF2-40B4-BE49-F238E27FC236}">
                <a16:creationId xmlns:a16="http://schemas.microsoft.com/office/drawing/2014/main" id="{079DD809-AD4A-4A7F-954A-900F9911DD0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21727" y="3937079"/>
            <a:ext cx="1230181" cy="948573"/>
          </a:xfrm>
          <a:prstGeom prst="rect">
            <a:avLst/>
          </a:prstGeom>
        </p:spPr>
      </p:pic>
    </p:spTree>
    <p:extLst>
      <p:ext uri="{BB962C8B-B14F-4D97-AF65-F5344CB8AC3E}">
        <p14:creationId xmlns:p14="http://schemas.microsoft.com/office/powerpoint/2010/main" val="3272706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87512" y="440586"/>
            <a:ext cx="1569660" cy="369332"/>
          </a:xfrm>
          <a:prstGeom prst="rect">
            <a:avLst/>
          </a:prstGeom>
          <a:noFill/>
        </p:spPr>
        <p:txBody>
          <a:bodyPr wrap="none" rtlCol="0">
            <a:spAutoFit/>
          </a:bodyPr>
          <a:lstStyle/>
          <a:p>
            <a:r>
              <a:rPr lang="zh-TW" altLang="en-US" b="1" dirty="0">
                <a:solidFill>
                  <a:schemeClr val="bg1"/>
                </a:solidFill>
                <a:latin typeface="微软雅黑" panose="020B0503020204020204" pitchFamily="34" charset="-122"/>
                <a:ea typeface="微软雅黑" panose="020B0503020204020204" pitchFamily="34" charset="-122"/>
              </a:rPr>
              <a:t>智域商業分析</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508000" y="5593804"/>
            <a:ext cx="9144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47A454F-07C6-4117-B749-70E92B7B8A46}"/>
              </a:ext>
            </a:extLst>
          </p:cNvPr>
          <p:cNvSpPr/>
          <p:nvPr/>
        </p:nvSpPr>
        <p:spPr>
          <a:xfrm flipV="1">
            <a:off x="508000" y="1515637"/>
            <a:ext cx="2627784" cy="4571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2B4DEE95-6B43-4A1D-808E-4818701F83A9}"/>
              </a:ext>
            </a:extLst>
          </p:cNvPr>
          <p:cNvSpPr txBox="1"/>
          <p:nvPr/>
        </p:nvSpPr>
        <p:spPr>
          <a:xfrm>
            <a:off x="471488" y="1169958"/>
            <a:ext cx="2952328" cy="369332"/>
          </a:xfrm>
          <a:prstGeom prst="rect">
            <a:avLst/>
          </a:prstGeom>
          <a:noFill/>
        </p:spPr>
        <p:txBody>
          <a:bodyPr wrap="square" rtlCol="0">
            <a:spAutoFit/>
          </a:bodyPr>
          <a:lstStyle/>
          <a:p>
            <a:r>
              <a:rPr lang="en-US" altLang="zh-TW" b="1" dirty="0">
                <a:latin typeface="微软雅黑" panose="020B0503020204020204" pitchFamily="34" charset="-122"/>
                <a:ea typeface="微软雅黑" panose="020B0503020204020204" pitchFamily="34" charset="-122"/>
              </a:rPr>
              <a:t>What I</a:t>
            </a:r>
            <a:r>
              <a:rPr lang="zh-TW" altLang="en-US" b="1" dirty="0">
                <a:latin typeface="微软雅黑" panose="020B0503020204020204" pitchFamily="34" charset="-122"/>
                <a:ea typeface="微软雅黑" panose="020B0503020204020204" pitchFamily="34" charset="-122"/>
              </a:rPr>
              <a:t> </a:t>
            </a:r>
            <a:r>
              <a:rPr lang="en-US" altLang="zh-TW" b="1" dirty="0">
                <a:latin typeface="微软雅黑" panose="020B0503020204020204" pitchFamily="34" charset="-122"/>
                <a:ea typeface="微软雅黑" panose="020B0503020204020204" pitchFamily="34" charset="-122"/>
              </a:rPr>
              <a:t>thought?</a:t>
            </a:r>
            <a:endParaRPr lang="zh-TW" altLang="en-US" b="1" dirty="0">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83FA745C-F26B-4A9A-84B6-10333F4721BA}"/>
              </a:ext>
            </a:extLst>
          </p:cNvPr>
          <p:cNvSpPr/>
          <p:nvPr/>
        </p:nvSpPr>
        <p:spPr bwMode="auto">
          <a:xfrm>
            <a:off x="508000" y="1719887"/>
            <a:ext cx="8419915" cy="3693319"/>
          </a:xfrm>
          <a:prstGeom prst="rect">
            <a:avLst/>
          </a:prstGeom>
        </p:spPr>
        <p:txBody>
          <a:bodyPr wrap="square">
            <a:spAutoFit/>
          </a:bodyPr>
          <a:lstStyle/>
          <a:p>
            <a:pPr>
              <a:defRPr/>
            </a:pPr>
            <a:r>
              <a:rPr lang="zh-TW" altLang="en-US" b="1" dirty="0">
                <a:solidFill>
                  <a:srgbClr val="2D2D2D"/>
                </a:solidFill>
                <a:latin typeface="微软雅黑" panose="020B0503020204020204" pitchFamily="34" charset="-122"/>
                <a:ea typeface="微软雅黑" panose="020B0503020204020204" pitchFamily="34" charset="-122"/>
              </a:rPr>
              <a:t>假設任務目標為：</a:t>
            </a:r>
            <a:r>
              <a:rPr lang="zh-TW" altLang="en-US" b="1" dirty="0">
                <a:solidFill>
                  <a:srgbClr val="1683C6"/>
                </a:solidFill>
                <a:latin typeface="微软雅黑" panose="020B0503020204020204" pitchFamily="34" charset="-122"/>
                <a:ea typeface="微软雅黑" panose="020B0503020204020204" pitchFamily="34" charset="-122"/>
              </a:rPr>
              <a:t>高中要設置雲端數據化管理系統</a:t>
            </a:r>
            <a:endParaRPr lang="en-US" altLang="zh-TW" b="1" dirty="0">
              <a:solidFill>
                <a:srgbClr val="1683C6"/>
              </a:solidFill>
              <a:latin typeface="微软雅黑" panose="020B0503020204020204" pitchFamily="34" charset="-122"/>
              <a:ea typeface="微软雅黑" panose="020B0503020204020204" pitchFamily="34" charset="-122"/>
            </a:endParaRPr>
          </a:p>
          <a:p>
            <a:pPr>
              <a:defRPr/>
            </a:pPr>
            <a:endParaRPr lang="en-US" altLang="zh-CN" b="1" dirty="0">
              <a:solidFill>
                <a:srgbClr val="2D2D2D"/>
              </a:solidFill>
              <a:latin typeface="微软雅黑" panose="020B0503020204020204" pitchFamily="34" charset="-122"/>
              <a:ea typeface="微软雅黑" panose="020B0503020204020204" pitchFamily="34" charset="-122"/>
            </a:endParaRPr>
          </a:p>
          <a:p>
            <a:pPr>
              <a:defRPr/>
            </a:pPr>
            <a:r>
              <a:rPr lang="zh-TW" altLang="en-US" b="1" dirty="0">
                <a:solidFill>
                  <a:schemeClr val="tx2"/>
                </a:solidFill>
                <a:latin typeface="微软雅黑" panose="020B0503020204020204" pitchFamily="34" charset="-122"/>
                <a:ea typeface="微软雅黑" panose="020B0503020204020204" pitchFamily="34" charset="-122"/>
              </a:rPr>
              <a:t>優點：</a:t>
            </a:r>
            <a:endParaRPr lang="en-US" altLang="zh-TW" b="1" dirty="0">
              <a:solidFill>
                <a:schemeClr val="tx2"/>
              </a:solidFill>
              <a:latin typeface="微软雅黑" panose="020B0503020204020204" pitchFamily="34" charset="-122"/>
              <a:ea typeface="微软雅黑" panose="020B0503020204020204" pitchFamily="34" charset="-122"/>
            </a:endParaRPr>
          </a:p>
          <a:p>
            <a:pPr>
              <a:defRPr/>
            </a:pPr>
            <a:r>
              <a:rPr lang="en-US" altLang="zh-TW" b="1" dirty="0">
                <a:solidFill>
                  <a:srgbClr val="2D2D2D"/>
                </a:solidFill>
                <a:latin typeface="微软雅黑" panose="020B0503020204020204" pitchFamily="34" charset="-122"/>
                <a:ea typeface="微软雅黑" panose="020B0503020204020204" pitchFamily="34" charset="-122"/>
              </a:rPr>
              <a:t>1.</a:t>
            </a:r>
            <a:r>
              <a:rPr lang="zh-TW" altLang="en-US" b="1" dirty="0">
                <a:solidFill>
                  <a:srgbClr val="2D2D2D"/>
                </a:solidFill>
                <a:latin typeface="微软雅黑" panose="020B0503020204020204" pitchFamily="34" charset="-122"/>
                <a:ea typeface="微软雅黑" panose="020B0503020204020204" pitchFamily="34" charset="-122"/>
              </a:rPr>
              <a:t>掌握學生學習狀況</a:t>
            </a:r>
            <a:endParaRPr lang="en-US" altLang="zh-TW" b="1" dirty="0">
              <a:solidFill>
                <a:srgbClr val="2D2D2D"/>
              </a:solidFill>
              <a:latin typeface="微软雅黑" panose="020B0503020204020204" pitchFamily="34" charset="-122"/>
              <a:ea typeface="微软雅黑" panose="020B0503020204020204" pitchFamily="34" charset="-122"/>
            </a:endParaRPr>
          </a:p>
          <a:p>
            <a:pPr>
              <a:defRPr/>
            </a:pPr>
            <a:r>
              <a:rPr lang="en-US" altLang="zh-TW" b="1" dirty="0">
                <a:solidFill>
                  <a:srgbClr val="2D2D2D"/>
                </a:solidFill>
                <a:latin typeface="微软雅黑" panose="020B0503020204020204" pitchFamily="34" charset="-122"/>
                <a:ea typeface="微软雅黑" panose="020B0503020204020204" pitchFamily="34" charset="-122"/>
              </a:rPr>
              <a:t>2.</a:t>
            </a:r>
            <a:r>
              <a:rPr lang="zh-TW" altLang="en-US" b="1" dirty="0">
                <a:solidFill>
                  <a:srgbClr val="2D2D2D"/>
                </a:solidFill>
                <a:latin typeface="微软雅黑" panose="020B0503020204020204" pitchFamily="34" charset="-122"/>
                <a:ea typeface="微软雅黑" panose="020B0503020204020204" pitchFamily="34" charset="-122"/>
              </a:rPr>
              <a:t>拓展上課模式，</a:t>
            </a:r>
            <a:r>
              <a:rPr lang="en-US" altLang="zh-TW" b="1" dirty="0">
                <a:solidFill>
                  <a:srgbClr val="2D2D2D"/>
                </a:solidFill>
                <a:latin typeface="微软雅黑" panose="020B0503020204020204" pitchFamily="34" charset="-122"/>
                <a:ea typeface="微软雅黑" panose="020B0503020204020204" pitchFamily="34" charset="-122"/>
              </a:rPr>
              <a:t>	</a:t>
            </a:r>
            <a:r>
              <a:rPr lang="zh-TW" altLang="en-US" b="1" dirty="0">
                <a:solidFill>
                  <a:srgbClr val="2D2D2D"/>
                </a:solidFill>
                <a:latin typeface="微软雅黑" panose="020B0503020204020204" pitchFamily="34" charset="-122"/>
                <a:ea typeface="微软雅黑" panose="020B0503020204020204" pitchFamily="34" charset="-122"/>
              </a:rPr>
              <a:t>如：數位教材選用</a:t>
            </a:r>
            <a:endParaRPr lang="en-US" altLang="zh-TW" b="1" dirty="0">
              <a:solidFill>
                <a:srgbClr val="2D2D2D"/>
              </a:solidFill>
              <a:latin typeface="微软雅黑" panose="020B0503020204020204" pitchFamily="34" charset="-122"/>
              <a:ea typeface="微软雅黑" panose="020B0503020204020204" pitchFamily="34" charset="-122"/>
            </a:endParaRPr>
          </a:p>
          <a:p>
            <a:pPr>
              <a:defRPr/>
            </a:pPr>
            <a:r>
              <a:rPr lang="en-US" altLang="zh-TW" b="1" dirty="0">
                <a:solidFill>
                  <a:srgbClr val="2D2D2D"/>
                </a:solidFill>
                <a:latin typeface="微软雅黑" panose="020B0503020204020204" pitchFamily="34" charset="-122"/>
                <a:ea typeface="微软雅黑" panose="020B0503020204020204" pitchFamily="34" charset="-122"/>
              </a:rPr>
              <a:t>3.</a:t>
            </a:r>
            <a:r>
              <a:rPr lang="zh-TW" altLang="en-US" b="1" dirty="0">
                <a:solidFill>
                  <a:srgbClr val="2D2D2D"/>
                </a:solidFill>
                <a:latin typeface="微软雅黑" panose="020B0503020204020204" pitchFamily="34" charset="-122"/>
                <a:ea typeface="微软雅黑" panose="020B0503020204020204" pitchFamily="34" charset="-122"/>
              </a:rPr>
              <a:t>學校方更方便跟家長</a:t>
            </a:r>
            <a:r>
              <a:rPr lang="en-US" altLang="zh-TW" b="1" dirty="0">
                <a:solidFill>
                  <a:srgbClr val="2D2D2D"/>
                </a:solidFill>
                <a:latin typeface="微软雅黑" panose="020B0503020204020204" pitchFamily="34" charset="-122"/>
                <a:ea typeface="微软雅黑" panose="020B0503020204020204" pitchFamily="34" charset="-122"/>
              </a:rPr>
              <a:t>/</a:t>
            </a:r>
            <a:r>
              <a:rPr lang="zh-TW" altLang="en-US" b="1" dirty="0">
                <a:solidFill>
                  <a:srgbClr val="2D2D2D"/>
                </a:solidFill>
                <a:latin typeface="微软雅黑" panose="020B0503020204020204" pitchFamily="34" charset="-122"/>
                <a:ea typeface="微软雅黑" panose="020B0503020204020204" pitchFamily="34" charset="-122"/>
              </a:rPr>
              <a:t>學生</a:t>
            </a:r>
            <a:r>
              <a:rPr lang="en-US" altLang="zh-TW" b="1" dirty="0">
                <a:solidFill>
                  <a:srgbClr val="2D2D2D"/>
                </a:solidFill>
                <a:latin typeface="微软雅黑" panose="020B0503020204020204" pitchFamily="34" charset="-122"/>
                <a:ea typeface="微软雅黑" panose="020B0503020204020204" pitchFamily="34" charset="-122"/>
              </a:rPr>
              <a:t>/</a:t>
            </a:r>
            <a:r>
              <a:rPr lang="zh-TW" altLang="en-US" b="1" dirty="0">
                <a:solidFill>
                  <a:srgbClr val="2D2D2D"/>
                </a:solidFill>
                <a:latin typeface="微软雅黑" panose="020B0503020204020204" pitchFamily="34" charset="-122"/>
                <a:ea typeface="微软雅黑" panose="020B0503020204020204" pitchFamily="34" charset="-122"/>
              </a:rPr>
              <a:t>教育部</a:t>
            </a:r>
            <a:r>
              <a:rPr lang="en-US" altLang="zh-TW" b="1" dirty="0">
                <a:solidFill>
                  <a:srgbClr val="2D2D2D"/>
                </a:solidFill>
                <a:latin typeface="微软雅黑" panose="020B0503020204020204" pitchFamily="34" charset="-122"/>
                <a:ea typeface="微软雅黑" panose="020B0503020204020204" pitchFamily="34" charset="-122"/>
              </a:rPr>
              <a:t>/</a:t>
            </a:r>
            <a:r>
              <a:rPr lang="zh-TW" altLang="en-US" b="1" dirty="0">
                <a:solidFill>
                  <a:srgbClr val="2D2D2D"/>
                </a:solidFill>
                <a:latin typeface="微软雅黑" panose="020B0503020204020204" pitchFamily="34" charset="-122"/>
                <a:ea typeface="微软雅黑" panose="020B0503020204020204" pitchFamily="34" charset="-122"/>
              </a:rPr>
              <a:t>客戶說明學校成效</a:t>
            </a:r>
            <a:endParaRPr lang="en-US" altLang="zh-TW" b="1" dirty="0">
              <a:solidFill>
                <a:srgbClr val="2D2D2D"/>
              </a:solidFill>
              <a:latin typeface="微软雅黑" panose="020B0503020204020204" pitchFamily="34" charset="-122"/>
              <a:ea typeface="微软雅黑" panose="020B0503020204020204" pitchFamily="34" charset="-122"/>
            </a:endParaRPr>
          </a:p>
          <a:p>
            <a:pPr>
              <a:defRPr/>
            </a:pPr>
            <a:endParaRPr lang="en-US" altLang="zh-TW" b="1" dirty="0">
              <a:solidFill>
                <a:srgbClr val="2D2D2D"/>
              </a:solidFill>
              <a:latin typeface="微软雅黑" panose="020B0503020204020204" pitchFamily="34" charset="-122"/>
              <a:ea typeface="微软雅黑" panose="020B0503020204020204" pitchFamily="34" charset="-122"/>
            </a:endParaRPr>
          </a:p>
          <a:p>
            <a:pPr>
              <a:defRPr/>
            </a:pPr>
            <a:r>
              <a:rPr lang="zh-TW" altLang="en-US" b="1" dirty="0">
                <a:solidFill>
                  <a:srgbClr val="FF0000"/>
                </a:solidFill>
                <a:latin typeface="微软雅黑" panose="020B0503020204020204" pitchFamily="34" charset="-122"/>
                <a:ea typeface="微软雅黑" panose="020B0503020204020204" pitchFamily="34" charset="-122"/>
              </a:rPr>
              <a:t>缺點：</a:t>
            </a:r>
            <a:endParaRPr lang="en-US" altLang="zh-TW" b="1" dirty="0">
              <a:solidFill>
                <a:srgbClr val="FF0000"/>
              </a:solidFill>
              <a:latin typeface="微软雅黑" panose="020B0503020204020204" pitchFamily="34" charset="-122"/>
              <a:ea typeface="微软雅黑" panose="020B0503020204020204" pitchFamily="34" charset="-122"/>
            </a:endParaRPr>
          </a:p>
          <a:p>
            <a:pPr>
              <a:defRPr/>
            </a:pPr>
            <a:r>
              <a:rPr lang="en-US" altLang="zh-TW" b="1" dirty="0">
                <a:solidFill>
                  <a:srgbClr val="2D2D2D"/>
                </a:solidFill>
                <a:latin typeface="微软雅黑" panose="020B0503020204020204" pitchFamily="34" charset="-122"/>
                <a:ea typeface="微软雅黑" panose="020B0503020204020204" pitchFamily="34" charset="-122"/>
              </a:rPr>
              <a:t>1.</a:t>
            </a:r>
            <a:r>
              <a:rPr lang="zh-TW" altLang="en-US" b="1" dirty="0">
                <a:solidFill>
                  <a:srgbClr val="2D2D2D"/>
                </a:solidFill>
                <a:latin typeface="微软雅黑" panose="020B0503020204020204" pitchFamily="34" charset="-122"/>
                <a:ea typeface="微软雅黑" panose="020B0503020204020204" pitchFamily="34" charset="-122"/>
              </a:rPr>
              <a:t>學校，老師要花時間適應</a:t>
            </a:r>
            <a:endParaRPr lang="en-US" altLang="zh-TW" b="1" dirty="0">
              <a:solidFill>
                <a:srgbClr val="2D2D2D"/>
              </a:solidFill>
              <a:latin typeface="微软雅黑" panose="020B0503020204020204" pitchFamily="34" charset="-122"/>
              <a:ea typeface="微软雅黑" panose="020B0503020204020204" pitchFamily="34" charset="-122"/>
            </a:endParaRPr>
          </a:p>
          <a:p>
            <a:pPr>
              <a:defRPr/>
            </a:pPr>
            <a:r>
              <a:rPr lang="en-US" altLang="zh-TW" b="1" dirty="0">
                <a:solidFill>
                  <a:srgbClr val="FF0000"/>
                </a:solidFill>
                <a:latin typeface="微软雅黑" panose="020B0503020204020204" pitchFamily="34" charset="-122"/>
                <a:ea typeface="微软雅黑" panose="020B0503020204020204" pitchFamily="34" charset="-122"/>
              </a:rPr>
              <a:t>2.</a:t>
            </a:r>
            <a:r>
              <a:rPr lang="zh-TW" altLang="en-US" b="1" dirty="0">
                <a:solidFill>
                  <a:srgbClr val="2D2D2D"/>
                </a:solidFill>
                <a:latin typeface="微软雅黑" panose="020B0503020204020204" pitchFamily="34" charset="-122"/>
                <a:ea typeface="微软雅黑" panose="020B0503020204020204" pitchFamily="34" charset="-122"/>
              </a:rPr>
              <a:t>較難跟教科書出版商合作推出，　如：個資隱私，翰</a:t>
            </a:r>
            <a:r>
              <a:rPr lang="en-US" altLang="zh-TW" b="1" dirty="0">
                <a:solidFill>
                  <a:srgbClr val="2D2D2D"/>
                </a:solidFill>
                <a:latin typeface="微软雅黑" panose="020B0503020204020204" pitchFamily="34" charset="-122"/>
                <a:ea typeface="微软雅黑" panose="020B0503020204020204" pitchFamily="34" charset="-122"/>
              </a:rPr>
              <a:t>O</a:t>
            </a:r>
            <a:r>
              <a:rPr lang="zh-TW" altLang="en-US" b="1" dirty="0">
                <a:solidFill>
                  <a:srgbClr val="2D2D2D"/>
                </a:solidFill>
                <a:latin typeface="微软雅黑" panose="020B0503020204020204" pitchFamily="34" charset="-122"/>
                <a:ea typeface="微软雅黑" panose="020B0503020204020204" pitchFamily="34" charset="-122"/>
              </a:rPr>
              <a:t>已經有自己的線上教材系統，幹嘛要用我們的產品</a:t>
            </a:r>
            <a:endParaRPr lang="en-US" altLang="zh-TW" b="1" dirty="0">
              <a:solidFill>
                <a:srgbClr val="2D2D2D"/>
              </a:solidFill>
              <a:latin typeface="微软雅黑" panose="020B0503020204020204" pitchFamily="34" charset="-122"/>
              <a:ea typeface="微软雅黑" panose="020B0503020204020204" pitchFamily="34" charset="-122"/>
            </a:endParaRPr>
          </a:p>
          <a:p>
            <a:pPr>
              <a:defRPr/>
            </a:pPr>
            <a:r>
              <a:rPr lang="en-US" altLang="zh-TW" b="1" dirty="0">
                <a:solidFill>
                  <a:srgbClr val="FF0000"/>
                </a:solidFill>
                <a:latin typeface="微软雅黑" panose="020B0503020204020204" pitchFamily="34" charset="-122"/>
                <a:ea typeface="微软雅黑" panose="020B0503020204020204" pitchFamily="34" charset="-122"/>
              </a:rPr>
              <a:t>3.</a:t>
            </a:r>
            <a:r>
              <a:rPr lang="zh-TW" altLang="en-US" b="1" dirty="0">
                <a:solidFill>
                  <a:srgbClr val="2D2D2D"/>
                </a:solidFill>
                <a:latin typeface="微软雅黑" panose="020B0503020204020204" pitchFamily="34" charset="-122"/>
                <a:ea typeface="微软雅黑" panose="020B0503020204020204" pitchFamily="34" charset="-122"/>
              </a:rPr>
              <a:t>政府目前只有每學期</a:t>
            </a:r>
            <a:r>
              <a:rPr lang="en-US" altLang="zh-TW" b="1" dirty="0">
                <a:solidFill>
                  <a:srgbClr val="2D2D2D"/>
                </a:solidFill>
                <a:latin typeface="微软雅黑" panose="020B0503020204020204" pitchFamily="34" charset="-122"/>
                <a:ea typeface="微软雅黑" panose="020B0503020204020204" pitchFamily="34" charset="-122"/>
              </a:rPr>
              <a:t>2~3</a:t>
            </a:r>
            <a:r>
              <a:rPr lang="zh-TW" altLang="en-US" b="1" dirty="0">
                <a:solidFill>
                  <a:srgbClr val="2D2D2D"/>
                </a:solidFill>
                <a:latin typeface="微软雅黑" panose="020B0503020204020204" pitchFamily="34" charset="-122"/>
                <a:ea typeface="微软雅黑" panose="020B0503020204020204" pitchFamily="34" charset="-122"/>
              </a:rPr>
              <a:t>周線上課的要求，占比不大</a:t>
            </a:r>
            <a:endParaRPr lang="en-US" altLang="zh-TW" b="1" dirty="0">
              <a:solidFill>
                <a:srgbClr val="2D2D2D"/>
              </a:solidFill>
              <a:latin typeface="微软雅黑" panose="020B0503020204020204" pitchFamily="34" charset="-122"/>
              <a:ea typeface="微软雅黑" panose="020B0503020204020204" pitchFamily="34" charset="-122"/>
            </a:endParaRPr>
          </a:p>
          <a:p>
            <a:pPr>
              <a:defRPr/>
            </a:pPr>
            <a:r>
              <a:rPr lang="en-US" altLang="zh-TW" b="1" dirty="0">
                <a:solidFill>
                  <a:srgbClr val="2D2D2D"/>
                </a:solidFill>
                <a:latin typeface="微软雅黑" panose="020B0503020204020204" pitchFamily="34" charset="-122"/>
                <a:ea typeface="微软雅黑" panose="020B0503020204020204" pitchFamily="34" charset="-122"/>
              </a:rPr>
              <a:t>4.</a:t>
            </a:r>
            <a:r>
              <a:rPr lang="zh-TW" altLang="en-US" b="1" dirty="0">
                <a:solidFill>
                  <a:srgbClr val="2D2D2D"/>
                </a:solidFill>
                <a:latin typeface="微软雅黑" panose="020B0503020204020204" pitchFamily="34" charset="-122"/>
                <a:ea typeface="微软雅黑" panose="020B0503020204020204" pitchFamily="34" charset="-122"/>
              </a:rPr>
              <a:t>家長覺得線上教學效果沒有那麼理想</a:t>
            </a:r>
            <a:r>
              <a:rPr lang="en-US" altLang="zh-TW" sz="11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TW" altLang="en-US" sz="1100" b="1" dirty="0">
                <a:solidFill>
                  <a:schemeClr val="tx1">
                    <a:lumMod val="50000"/>
                    <a:lumOff val="50000"/>
                  </a:schemeClr>
                </a:solidFill>
                <a:latin typeface="微软雅黑" panose="020B0503020204020204" pitchFamily="34" charset="-122"/>
                <a:ea typeface="微软雅黑" panose="020B0503020204020204" pitchFamily="34" charset="-122"/>
              </a:rPr>
              <a:t>我以前遠距教學也有一樣感受</a:t>
            </a:r>
            <a:r>
              <a:rPr lang="en-US" altLang="zh-TW" sz="1100" b="1" dirty="0">
                <a:solidFill>
                  <a:schemeClr val="tx1">
                    <a:lumMod val="50000"/>
                    <a:lumOff val="50000"/>
                  </a:schemeClr>
                </a:solidFill>
                <a:latin typeface="微软雅黑" panose="020B0503020204020204" pitchFamily="34" charset="-122"/>
                <a:ea typeface="微软雅黑" panose="020B0503020204020204" pitchFamily="34" charset="-122"/>
              </a:rPr>
              <a:t>)</a:t>
            </a:r>
            <a:endParaRPr lang="en-US" altLang="zh-TW"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0422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87512" y="440586"/>
            <a:ext cx="1569660" cy="369332"/>
          </a:xfrm>
          <a:prstGeom prst="rect">
            <a:avLst/>
          </a:prstGeom>
          <a:noFill/>
        </p:spPr>
        <p:txBody>
          <a:bodyPr wrap="none" rtlCol="0">
            <a:spAutoFit/>
          </a:bodyPr>
          <a:lstStyle/>
          <a:p>
            <a:r>
              <a:rPr lang="zh-TW" altLang="en-US" b="1" dirty="0">
                <a:solidFill>
                  <a:schemeClr val="bg1"/>
                </a:solidFill>
                <a:latin typeface="微软雅黑" panose="020B0503020204020204" pitchFamily="34" charset="-122"/>
                <a:ea typeface="微软雅黑" panose="020B0503020204020204" pitchFamily="34" charset="-122"/>
              </a:rPr>
              <a:t>智域商業分析</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508000" y="5593804"/>
            <a:ext cx="9144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47A454F-07C6-4117-B749-70E92B7B8A46}"/>
              </a:ext>
            </a:extLst>
          </p:cNvPr>
          <p:cNvSpPr/>
          <p:nvPr/>
        </p:nvSpPr>
        <p:spPr>
          <a:xfrm flipV="1">
            <a:off x="508000" y="1515637"/>
            <a:ext cx="2627784" cy="4571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2B4DEE95-6B43-4A1D-808E-4818701F83A9}"/>
              </a:ext>
            </a:extLst>
          </p:cNvPr>
          <p:cNvSpPr txBox="1"/>
          <p:nvPr/>
        </p:nvSpPr>
        <p:spPr>
          <a:xfrm>
            <a:off x="471488" y="1169958"/>
            <a:ext cx="2952328" cy="369332"/>
          </a:xfrm>
          <a:prstGeom prst="rect">
            <a:avLst/>
          </a:prstGeom>
          <a:noFill/>
        </p:spPr>
        <p:txBody>
          <a:bodyPr wrap="square" rtlCol="0">
            <a:spAutoFit/>
          </a:bodyPr>
          <a:lstStyle/>
          <a:p>
            <a:r>
              <a:rPr lang="en-US" altLang="zh-TW" b="1" dirty="0">
                <a:latin typeface="微软雅黑" panose="020B0503020204020204" pitchFamily="34" charset="-122"/>
                <a:ea typeface="微软雅黑" panose="020B0503020204020204" pitchFamily="34" charset="-122"/>
              </a:rPr>
              <a:t>What I</a:t>
            </a:r>
            <a:r>
              <a:rPr lang="zh-TW" altLang="en-US" b="1" dirty="0">
                <a:latin typeface="微软雅黑" panose="020B0503020204020204" pitchFamily="34" charset="-122"/>
                <a:ea typeface="微软雅黑" panose="020B0503020204020204" pitchFamily="34" charset="-122"/>
              </a:rPr>
              <a:t> </a:t>
            </a:r>
            <a:r>
              <a:rPr lang="en-US" altLang="zh-TW" b="1" dirty="0">
                <a:latin typeface="微软雅黑" panose="020B0503020204020204" pitchFamily="34" charset="-122"/>
                <a:ea typeface="微软雅黑" panose="020B0503020204020204" pitchFamily="34" charset="-122"/>
              </a:rPr>
              <a:t>thought?</a:t>
            </a:r>
            <a:endParaRPr lang="zh-TW" altLang="en-US" b="1" dirty="0">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83FA745C-F26B-4A9A-84B6-10333F4721BA}"/>
              </a:ext>
            </a:extLst>
          </p:cNvPr>
          <p:cNvSpPr/>
          <p:nvPr/>
        </p:nvSpPr>
        <p:spPr bwMode="auto">
          <a:xfrm>
            <a:off x="508000" y="1719887"/>
            <a:ext cx="8419915" cy="1200329"/>
          </a:xfrm>
          <a:prstGeom prst="rect">
            <a:avLst/>
          </a:prstGeom>
        </p:spPr>
        <p:txBody>
          <a:bodyPr wrap="square">
            <a:spAutoFit/>
          </a:bodyPr>
          <a:lstStyle/>
          <a:p>
            <a:pPr>
              <a:defRPr/>
            </a:pPr>
            <a:r>
              <a:rPr lang="zh-TW" altLang="en-US" b="1" dirty="0">
                <a:solidFill>
                  <a:srgbClr val="2D2D2D"/>
                </a:solidFill>
                <a:latin typeface="微软雅黑" panose="020B0503020204020204" pitchFamily="34" charset="-122"/>
                <a:ea typeface="微软雅黑" panose="020B0503020204020204" pitchFamily="34" charset="-122"/>
              </a:rPr>
              <a:t>條件＆需求</a:t>
            </a:r>
            <a:endParaRPr lang="en-US" altLang="zh-TW" b="1" dirty="0">
              <a:solidFill>
                <a:srgbClr val="2D2D2D"/>
              </a:solidFill>
              <a:latin typeface="微软雅黑" panose="020B0503020204020204" pitchFamily="34" charset="-122"/>
              <a:ea typeface="微软雅黑" panose="020B0503020204020204" pitchFamily="34" charset="-122"/>
            </a:endParaRPr>
          </a:p>
          <a:p>
            <a:pPr>
              <a:defRPr/>
            </a:pPr>
            <a:endParaRPr lang="en-US" altLang="zh-CN" b="1" dirty="0">
              <a:solidFill>
                <a:srgbClr val="2D2D2D"/>
              </a:solidFill>
              <a:latin typeface="微软雅黑" panose="020B0503020204020204" pitchFamily="34" charset="-122"/>
              <a:ea typeface="微软雅黑" panose="020B0503020204020204" pitchFamily="34" charset="-122"/>
            </a:endParaRPr>
          </a:p>
          <a:p>
            <a:pPr>
              <a:defRPr/>
            </a:pPr>
            <a:r>
              <a:rPr lang="zh-TW" altLang="en-US" b="1" dirty="0">
                <a:solidFill>
                  <a:srgbClr val="FF0000"/>
                </a:solidFill>
                <a:latin typeface="微软雅黑" panose="020B0503020204020204" pitchFamily="34" charset="-122"/>
                <a:ea typeface="微软雅黑" panose="020B0503020204020204" pitchFamily="34" charset="-122"/>
              </a:rPr>
              <a:t>相關課程開課數</a:t>
            </a:r>
            <a:r>
              <a:rPr lang="zh-TW" altLang="en-US" b="1" dirty="0">
                <a:solidFill>
                  <a:srgbClr val="2D2D2D"/>
                </a:solidFill>
                <a:latin typeface="微软雅黑" panose="020B0503020204020204" pitchFamily="34" charset="-122"/>
                <a:ea typeface="微软雅黑" panose="020B0503020204020204" pitchFamily="34" charset="-122"/>
              </a:rPr>
              <a:t>，該學校有無相關學程，非理工科系開設相關課程數，</a:t>
            </a:r>
            <a:r>
              <a:rPr lang="zh-TW" altLang="en-US" b="1" dirty="0">
                <a:solidFill>
                  <a:srgbClr val="FF0000"/>
                </a:solidFill>
                <a:latin typeface="微软雅黑" panose="020B0503020204020204" pitchFamily="34" charset="-122"/>
                <a:ea typeface="微软雅黑" panose="020B0503020204020204" pitchFamily="34" charset="-122"/>
              </a:rPr>
              <a:t>修相關課程的學生多寡</a:t>
            </a:r>
            <a:r>
              <a:rPr lang="zh-TW" altLang="en-US" b="1" dirty="0">
                <a:solidFill>
                  <a:srgbClr val="2D2D2D"/>
                </a:solidFill>
                <a:latin typeface="微软雅黑" panose="020B0503020204020204" pitchFamily="34" charset="-122"/>
                <a:ea typeface="微软雅黑" panose="020B0503020204020204" pitchFamily="34" charset="-122"/>
              </a:rPr>
              <a:t>，</a:t>
            </a:r>
            <a:r>
              <a:rPr lang="zh-TW" altLang="en-US" b="1" dirty="0">
                <a:solidFill>
                  <a:srgbClr val="FF0000"/>
                </a:solidFill>
                <a:latin typeface="微软雅黑" panose="020B0503020204020204" pitchFamily="34" charset="-122"/>
                <a:ea typeface="微软雅黑" panose="020B0503020204020204" pitchFamily="34" charset="-122"/>
              </a:rPr>
              <a:t>註冊率危機與否</a:t>
            </a:r>
            <a:r>
              <a:rPr lang="zh-TW" altLang="en-US" b="1" dirty="0">
                <a:solidFill>
                  <a:srgbClr val="2D2D2D"/>
                </a:solidFill>
                <a:latin typeface="微软雅黑" panose="020B0503020204020204" pitchFamily="34" charset="-122"/>
                <a:ea typeface="微软雅黑" panose="020B0503020204020204" pitchFamily="34" charset="-122"/>
              </a:rPr>
              <a:t>，</a:t>
            </a:r>
            <a:r>
              <a:rPr lang="zh-TW" altLang="en-US" b="1" dirty="0">
                <a:solidFill>
                  <a:srgbClr val="FF0000"/>
                </a:solidFill>
                <a:latin typeface="微软雅黑" panose="020B0503020204020204" pitchFamily="34" charset="-122"/>
                <a:ea typeface="微软雅黑" panose="020B0503020204020204" pitchFamily="34" charset="-122"/>
              </a:rPr>
              <a:t>公立私立</a:t>
            </a:r>
            <a:r>
              <a:rPr lang="zh-TW" altLang="en-US" b="1" dirty="0">
                <a:solidFill>
                  <a:srgbClr val="2D2D2D"/>
                </a:solidFill>
                <a:latin typeface="微软雅黑" panose="020B0503020204020204" pitchFamily="34" charset="-122"/>
                <a:ea typeface="微软雅黑" panose="020B0503020204020204" pitchFamily="34" charset="-122"/>
              </a:rPr>
              <a:t>，</a:t>
            </a:r>
            <a:r>
              <a:rPr lang="zh-TW" altLang="en-US" b="1" dirty="0">
                <a:solidFill>
                  <a:srgbClr val="FF0000"/>
                </a:solidFill>
                <a:latin typeface="微软雅黑" panose="020B0503020204020204" pitchFamily="34" charset="-122"/>
                <a:ea typeface="微软雅黑" panose="020B0503020204020204" pitchFamily="34" charset="-122"/>
              </a:rPr>
              <a:t>學校類別</a:t>
            </a:r>
            <a:r>
              <a:rPr lang="zh-TW" altLang="en-US" b="1" dirty="0">
                <a:solidFill>
                  <a:srgbClr val="2D2D2D"/>
                </a:solidFill>
                <a:latin typeface="微软雅黑" panose="020B0503020204020204" pitchFamily="34" charset="-122"/>
                <a:ea typeface="微软雅黑" panose="020B0503020204020204" pitchFamily="34" charset="-122"/>
              </a:rPr>
              <a:t>（一般大學，科大，技術學院）</a:t>
            </a:r>
            <a:endParaRPr lang="en-US" altLang="zh-CN" b="1" dirty="0">
              <a:solidFill>
                <a:srgbClr val="FF0000"/>
              </a:solidFill>
            </a:endParaRPr>
          </a:p>
        </p:txBody>
      </p:sp>
      <p:pic>
        <p:nvPicPr>
          <p:cNvPr id="3" name="圖片 2">
            <a:extLst>
              <a:ext uri="{FF2B5EF4-FFF2-40B4-BE49-F238E27FC236}">
                <a16:creationId xmlns:a16="http://schemas.microsoft.com/office/drawing/2014/main" id="{FD60B9C3-90BE-45CD-8F40-7276F89E9C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2342" y="3082961"/>
            <a:ext cx="3105520" cy="2304256"/>
          </a:xfrm>
          <a:prstGeom prst="rect">
            <a:avLst/>
          </a:prstGeom>
        </p:spPr>
      </p:pic>
      <p:pic>
        <p:nvPicPr>
          <p:cNvPr id="10" name="圖片 9">
            <a:extLst>
              <a:ext uri="{FF2B5EF4-FFF2-40B4-BE49-F238E27FC236}">
                <a16:creationId xmlns:a16="http://schemas.microsoft.com/office/drawing/2014/main" id="{AEC735FE-54A6-41A7-9E45-FDB8F0BB7C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30077" y="2976844"/>
            <a:ext cx="4117574" cy="2560331"/>
          </a:xfrm>
          <a:prstGeom prst="rect">
            <a:avLst/>
          </a:prstGeom>
        </p:spPr>
      </p:pic>
    </p:spTree>
    <p:extLst>
      <p:ext uri="{BB962C8B-B14F-4D97-AF65-F5344CB8AC3E}">
        <p14:creationId xmlns:p14="http://schemas.microsoft.com/office/powerpoint/2010/main" val="524660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87512" y="440586"/>
            <a:ext cx="1569660" cy="369332"/>
          </a:xfrm>
          <a:prstGeom prst="rect">
            <a:avLst/>
          </a:prstGeom>
          <a:noFill/>
        </p:spPr>
        <p:txBody>
          <a:bodyPr wrap="none" rtlCol="0">
            <a:spAutoFit/>
          </a:bodyPr>
          <a:lstStyle/>
          <a:p>
            <a:r>
              <a:rPr lang="zh-TW" altLang="en-US" b="1" dirty="0">
                <a:solidFill>
                  <a:schemeClr val="bg1"/>
                </a:solidFill>
                <a:latin typeface="微软雅黑" panose="020B0503020204020204" pitchFamily="34" charset="-122"/>
                <a:ea typeface="微软雅黑" panose="020B0503020204020204" pitchFamily="34" charset="-122"/>
              </a:rPr>
              <a:t>智域商業分析</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47A454F-07C6-4117-B749-70E92B7B8A46}"/>
              </a:ext>
            </a:extLst>
          </p:cNvPr>
          <p:cNvSpPr/>
          <p:nvPr/>
        </p:nvSpPr>
        <p:spPr>
          <a:xfrm flipV="1">
            <a:off x="508000" y="1515637"/>
            <a:ext cx="2627784" cy="4571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2B4DEE95-6B43-4A1D-808E-4818701F83A9}"/>
              </a:ext>
            </a:extLst>
          </p:cNvPr>
          <p:cNvSpPr txBox="1"/>
          <p:nvPr/>
        </p:nvSpPr>
        <p:spPr>
          <a:xfrm>
            <a:off x="471488" y="1169958"/>
            <a:ext cx="2952328" cy="369332"/>
          </a:xfrm>
          <a:prstGeom prst="rect">
            <a:avLst/>
          </a:prstGeom>
          <a:noFill/>
        </p:spPr>
        <p:txBody>
          <a:bodyPr wrap="square" rtlCol="0">
            <a:spAutoFit/>
          </a:bodyPr>
          <a:lstStyle/>
          <a:p>
            <a:r>
              <a:rPr lang="en-US" altLang="zh-TW" b="1" dirty="0">
                <a:latin typeface="微软雅黑" panose="020B0503020204020204" pitchFamily="34" charset="-122"/>
                <a:ea typeface="微软雅黑" panose="020B0503020204020204" pitchFamily="34" charset="-122"/>
              </a:rPr>
              <a:t>Data</a:t>
            </a:r>
            <a:endParaRPr lang="zh-TW" altLang="en-US" b="1" dirty="0">
              <a:latin typeface="微软雅黑" panose="020B0503020204020204" pitchFamily="34" charset="-122"/>
              <a:ea typeface="微软雅黑" panose="020B0503020204020204" pitchFamily="34" charset="-122"/>
            </a:endParaRPr>
          </a:p>
        </p:txBody>
      </p:sp>
      <p:sp>
        <p:nvSpPr>
          <p:cNvPr id="16" name="TextBox 24">
            <a:extLst>
              <a:ext uri="{FF2B5EF4-FFF2-40B4-BE49-F238E27FC236}">
                <a16:creationId xmlns:a16="http://schemas.microsoft.com/office/drawing/2014/main" id="{D9965676-9BE8-4750-98A2-08C92CDC05BA}"/>
              </a:ext>
            </a:extLst>
          </p:cNvPr>
          <p:cNvSpPr txBox="1"/>
          <p:nvPr/>
        </p:nvSpPr>
        <p:spPr bwMode="auto">
          <a:xfrm>
            <a:off x="-75830" y="4801716"/>
            <a:ext cx="1411414" cy="889411"/>
          </a:xfrm>
          <a:prstGeom prst="rect">
            <a:avLst/>
          </a:prstGeom>
          <a:noFill/>
        </p:spPr>
        <p:txBody>
          <a:bodyPr wrap="square">
            <a:spAutoFit/>
          </a:bodyPr>
          <a:lstStyle/>
          <a:p>
            <a:pPr>
              <a:lnSpc>
                <a:spcPct val="150000"/>
              </a:lnSpc>
            </a:pPr>
            <a:r>
              <a:rPr lang="zh-TW" altLang="en-US" sz="1200" dirty="0">
                <a:solidFill>
                  <a:srgbClr val="2D2D2D"/>
                </a:solidFill>
                <a:latin typeface="微軟正黑體" panose="020B0604030504040204" pitchFamily="34" charset="-120"/>
                <a:ea typeface="微軟正黑體" panose="020B0604030504040204" pitchFamily="34" charset="-120"/>
              </a:rPr>
              <a:t>資料來源：</a:t>
            </a:r>
            <a:endParaRPr lang="en-US" altLang="zh-TW" sz="1200" dirty="0">
              <a:solidFill>
                <a:srgbClr val="2D2D2D"/>
              </a:solidFill>
              <a:latin typeface="微軟正黑體" panose="020B0604030504040204" pitchFamily="34" charset="-120"/>
              <a:ea typeface="微軟正黑體" panose="020B0604030504040204" pitchFamily="34" charset="-120"/>
            </a:endParaRPr>
          </a:p>
          <a:p>
            <a:pPr>
              <a:lnSpc>
                <a:spcPct val="150000"/>
              </a:lnSpc>
            </a:pPr>
            <a:r>
              <a:rPr lang="zh-TW" altLang="en-US" sz="1200" dirty="0">
                <a:solidFill>
                  <a:srgbClr val="2D2D2D"/>
                </a:solidFill>
                <a:latin typeface="微軟正黑體" panose="020B0604030504040204" pitchFamily="34" charset="-120"/>
                <a:ea typeface="微軟正黑體" panose="020B0604030504040204" pitchFamily="34" charset="-120"/>
              </a:rPr>
              <a:t>大學暨技專校院，</a:t>
            </a:r>
            <a:endParaRPr lang="en-US" altLang="zh-TW" sz="1200" dirty="0">
              <a:solidFill>
                <a:srgbClr val="2D2D2D"/>
              </a:solidFill>
              <a:latin typeface="微軟正黑體" panose="020B0604030504040204" pitchFamily="34" charset="-120"/>
              <a:ea typeface="微軟正黑體" panose="020B0604030504040204" pitchFamily="34" charset="-120"/>
            </a:endParaRPr>
          </a:p>
          <a:p>
            <a:pPr>
              <a:lnSpc>
                <a:spcPct val="150000"/>
              </a:lnSpc>
            </a:pPr>
            <a:r>
              <a:rPr lang="zh-TW" altLang="en-US" sz="1200" dirty="0">
                <a:solidFill>
                  <a:srgbClr val="2D2D2D"/>
                </a:solidFill>
                <a:latin typeface="微軟正黑體" panose="020B0604030504040204" pitchFamily="34" charset="-120"/>
                <a:ea typeface="微軟正黑體" panose="020B0604030504040204" pitchFamily="34" charset="-120"/>
              </a:rPr>
              <a:t>課程資源網</a:t>
            </a:r>
            <a:endParaRPr lang="zh-CN" altLang="en-US" sz="1200" dirty="0">
              <a:solidFill>
                <a:srgbClr val="2D2D2D"/>
              </a:solidFill>
              <a:latin typeface="微軟正黑體" panose="020B0604030504040204" pitchFamily="34" charset="-120"/>
              <a:ea typeface="微軟正黑體" panose="020B0604030504040204" pitchFamily="34" charset="-120"/>
            </a:endParaRPr>
          </a:p>
        </p:txBody>
      </p:sp>
      <p:pic>
        <p:nvPicPr>
          <p:cNvPr id="23" name="圖片 22">
            <a:extLst>
              <a:ext uri="{FF2B5EF4-FFF2-40B4-BE49-F238E27FC236}">
                <a16:creationId xmlns:a16="http://schemas.microsoft.com/office/drawing/2014/main" id="{74DB798A-65CF-490C-90D5-A360781FB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2085" y="0"/>
            <a:ext cx="8898933" cy="5691127"/>
          </a:xfrm>
          <a:prstGeom prst="rect">
            <a:avLst/>
          </a:prstGeom>
        </p:spPr>
      </p:pic>
    </p:spTree>
    <p:extLst>
      <p:ext uri="{BB962C8B-B14F-4D97-AF65-F5344CB8AC3E}">
        <p14:creationId xmlns:p14="http://schemas.microsoft.com/office/powerpoint/2010/main" val="1594866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87512" y="440586"/>
            <a:ext cx="1569660" cy="369332"/>
          </a:xfrm>
          <a:prstGeom prst="rect">
            <a:avLst/>
          </a:prstGeom>
          <a:noFill/>
        </p:spPr>
        <p:txBody>
          <a:bodyPr wrap="none" rtlCol="0">
            <a:spAutoFit/>
          </a:bodyPr>
          <a:lstStyle/>
          <a:p>
            <a:r>
              <a:rPr lang="zh-TW" altLang="en-US" b="1" dirty="0">
                <a:solidFill>
                  <a:schemeClr val="bg1"/>
                </a:solidFill>
                <a:latin typeface="微软雅黑" panose="020B0503020204020204" pitchFamily="34" charset="-122"/>
                <a:ea typeface="微软雅黑" panose="020B0503020204020204" pitchFamily="34" charset="-122"/>
              </a:rPr>
              <a:t>智域商業分析</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47A454F-07C6-4117-B749-70E92B7B8A46}"/>
              </a:ext>
            </a:extLst>
          </p:cNvPr>
          <p:cNvSpPr/>
          <p:nvPr/>
        </p:nvSpPr>
        <p:spPr>
          <a:xfrm flipV="1">
            <a:off x="508000" y="1515637"/>
            <a:ext cx="2627784" cy="4571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2B4DEE95-6B43-4A1D-808E-4818701F83A9}"/>
              </a:ext>
            </a:extLst>
          </p:cNvPr>
          <p:cNvSpPr txBox="1"/>
          <p:nvPr/>
        </p:nvSpPr>
        <p:spPr>
          <a:xfrm>
            <a:off x="471488" y="1169958"/>
            <a:ext cx="2952328" cy="369332"/>
          </a:xfrm>
          <a:prstGeom prst="rect">
            <a:avLst/>
          </a:prstGeom>
          <a:noFill/>
        </p:spPr>
        <p:txBody>
          <a:bodyPr wrap="square" rtlCol="0">
            <a:spAutoFit/>
          </a:bodyPr>
          <a:lstStyle/>
          <a:p>
            <a:r>
              <a:rPr lang="en-US" altLang="zh-TW" b="1" dirty="0">
                <a:latin typeface="微软雅黑" panose="020B0503020204020204" pitchFamily="34" charset="-122"/>
                <a:ea typeface="微软雅黑" panose="020B0503020204020204" pitchFamily="34" charset="-122"/>
              </a:rPr>
              <a:t>Data</a:t>
            </a:r>
            <a:endParaRPr lang="zh-TW" altLang="en-US" b="1" dirty="0">
              <a:latin typeface="微软雅黑" panose="020B0503020204020204" pitchFamily="34" charset="-122"/>
              <a:ea typeface="微软雅黑" panose="020B0503020204020204" pitchFamily="34" charset="-122"/>
            </a:endParaRPr>
          </a:p>
        </p:txBody>
      </p:sp>
      <p:sp>
        <p:nvSpPr>
          <p:cNvPr id="18" name="TextBox 24">
            <a:extLst>
              <a:ext uri="{FF2B5EF4-FFF2-40B4-BE49-F238E27FC236}">
                <a16:creationId xmlns:a16="http://schemas.microsoft.com/office/drawing/2014/main" id="{645D52A7-6766-4F37-A796-0822774AA149}"/>
              </a:ext>
            </a:extLst>
          </p:cNvPr>
          <p:cNvSpPr txBox="1"/>
          <p:nvPr/>
        </p:nvSpPr>
        <p:spPr bwMode="auto">
          <a:xfrm>
            <a:off x="-75830" y="4801716"/>
            <a:ext cx="1411414" cy="889411"/>
          </a:xfrm>
          <a:prstGeom prst="rect">
            <a:avLst/>
          </a:prstGeom>
          <a:noFill/>
        </p:spPr>
        <p:txBody>
          <a:bodyPr wrap="square">
            <a:spAutoFit/>
          </a:bodyPr>
          <a:lstStyle/>
          <a:p>
            <a:pPr>
              <a:lnSpc>
                <a:spcPct val="150000"/>
              </a:lnSpc>
            </a:pPr>
            <a:r>
              <a:rPr lang="zh-TW" altLang="en-US" sz="1200" dirty="0">
                <a:solidFill>
                  <a:srgbClr val="2D2D2D"/>
                </a:solidFill>
                <a:latin typeface="微軟正黑體" panose="020B0604030504040204" pitchFamily="34" charset="-120"/>
                <a:ea typeface="微軟正黑體" panose="020B0604030504040204" pitchFamily="34" charset="-120"/>
              </a:rPr>
              <a:t>資料來源：</a:t>
            </a:r>
            <a:endParaRPr lang="en-US" altLang="zh-TW" sz="1200" dirty="0">
              <a:solidFill>
                <a:srgbClr val="2D2D2D"/>
              </a:solidFill>
              <a:latin typeface="微軟正黑體" panose="020B0604030504040204" pitchFamily="34" charset="-120"/>
              <a:ea typeface="微軟正黑體" panose="020B0604030504040204" pitchFamily="34" charset="-120"/>
            </a:endParaRPr>
          </a:p>
          <a:p>
            <a:pPr>
              <a:lnSpc>
                <a:spcPct val="150000"/>
              </a:lnSpc>
            </a:pPr>
            <a:r>
              <a:rPr lang="zh-TW" altLang="en-US" sz="1200" dirty="0">
                <a:solidFill>
                  <a:srgbClr val="2D2D2D"/>
                </a:solidFill>
                <a:latin typeface="微軟正黑體" panose="020B0604030504040204" pitchFamily="34" charset="-120"/>
                <a:ea typeface="微軟正黑體" panose="020B0604030504040204" pitchFamily="34" charset="-120"/>
              </a:rPr>
              <a:t>大學暨技專校院，</a:t>
            </a:r>
            <a:endParaRPr lang="en-US" altLang="zh-TW" sz="1200" dirty="0">
              <a:solidFill>
                <a:srgbClr val="2D2D2D"/>
              </a:solidFill>
              <a:latin typeface="微軟正黑體" panose="020B0604030504040204" pitchFamily="34" charset="-120"/>
              <a:ea typeface="微軟正黑體" panose="020B0604030504040204" pitchFamily="34" charset="-120"/>
            </a:endParaRPr>
          </a:p>
          <a:p>
            <a:pPr>
              <a:lnSpc>
                <a:spcPct val="150000"/>
              </a:lnSpc>
            </a:pPr>
            <a:r>
              <a:rPr lang="zh-TW" altLang="en-US" sz="1200" dirty="0">
                <a:solidFill>
                  <a:srgbClr val="2D2D2D"/>
                </a:solidFill>
                <a:latin typeface="微軟正黑體" panose="020B0604030504040204" pitchFamily="34" charset="-120"/>
                <a:ea typeface="微軟正黑體" panose="020B0604030504040204" pitchFamily="34" charset="-120"/>
              </a:rPr>
              <a:t>課程資源網</a:t>
            </a:r>
            <a:endParaRPr lang="zh-CN" altLang="en-US" sz="1200" dirty="0">
              <a:solidFill>
                <a:srgbClr val="2D2D2D"/>
              </a:solidFill>
              <a:latin typeface="微軟正黑體" panose="020B0604030504040204" pitchFamily="34" charset="-120"/>
              <a:ea typeface="微軟正黑體" panose="020B0604030504040204" pitchFamily="34" charset="-120"/>
            </a:endParaRPr>
          </a:p>
        </p:txBody>
      </p:sp>
      <p:pic>
        <p:nvPicPr>
          <p:cNvPr id="11" name="圖片 10">
            <a:extLst>
              <a:ext uri="{FF2B5EF4-FFF2-40B4-BE49-F238E27FC236}">
                <a16:creationId xmlns:a16="http://schemas.microsoft.com/office/drawing/2014/main" id="{066205D2-85C3-48DA-87BA-7EB79B6A28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2085" y="23873"/>
            <a:ext cx="8921620" cy="5715000"/>
          </a:xfrm>
          <a:prstGeom prst="rect">
            <a:avLst/>
          </a:prstGeom>
        </p:spPr>
      </p:pic>
    </p:spTree>
    <p:extLst>
      <p:ext uri="{BB962C8B-B14F-4D97-AF65-F5344CB8AC3E}">
        <p14:creationId xmlns:p14="http://schemas.microsoft.com/office/powerpoint/2010/main" val="1961085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87512" y="440586"/>
            <a:ext cx="1569660" cy="369332"/>
          </a:xfrm>
          <a:prstGeom prst="rect">
            <a:avLst/>
          </a:prstGeom>
          <a:noFill/>
        </p:spPr>
        <p:txBody>
          <a:bodyPr wrap="none" rtlCol="0">
            <a:spAutoFit/>
          </a:bodyPr>
          <a:lstStyle/>
          <a:p>
            <a:r>
              <a:rPr lang="zh-TW" altLang="en-US" b="1" dirty="0">
                <a:solidFill>
                  <a:schemeClr val="bg1"/>
                </a:solidFill>
                <a:latin typeface="微软雅黑" panose="020B0503020204020204" pitchFamily="34" charset="-122"/>
                <a:ea typeface="微软雅黑" panose="020B0503020204020204" pitchFamily="34" charset="-122"/>
              </a:rPr>
              <a:t>智域商業分析</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47A454F-07C6-4117-B749-70E92B7B8A46}"/>
              </a:ext>
            </a:extLst>
          </p:cNvPr>
          <p:cNvSpPr/>
          <p:nvPr/>
        </p:nvSpPr>
        <p:spPr>
          <a:xfrm flipV="1">
            <a:off x="508000" y="1515637"/>
            <a:ext cx="2627784" cy="4571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2B4DEE95-6B43-4A1D-808E-4818701F83A9}"/>
              </a:ext>
            </a:extLst>
          </p:cNvPr>
          <p:cNvSpPr txBox="1"/>
          <p:nvPr/>
        </p:nvSpPr>
        <p:spPr>
          <a:xfrm>
            <a:off x="471488" y="1169958"/>
            <a:ext cx="2952328" cy="369332"/>
          </a:xfrm>
          <a:prstGeom prst="rect">
            <a:avLst/>
          </a:prstGeom>
          <a:noFill/>
        </p:spPr>
        <p:txBody>
          <a:bodyPr wrap="square" rtlCol="0">
            <a:spAutoFit/>
          </a:bodyPr>
          <a:lstStyle/>
          <a:p>
            <a:r>
              <a:rPr lang="en-US" altLang="zh-TW" b="1" dirty="0">
                <a:latin typeface="微软雅黑" panose="020B0503020204020204" pitchFamily="34" charset="-122"/>
                <a:ea typeface="微软雅黑" panose="020B0503020204020204" pitchFamily="34" charset="-122"/>
              </a:rPr>
              <a:t>Model-</a:t>
            </a:r>
            <a:r>
              <a:rPr lang="en-US" altLang="zh-TW" b="1" dirty="0" err="1">
                <a:latin typeface="微软雅黑" panose="020B0503020204020204" pitchFamily="34" charset="-122"/>
                <a:ea typeface="微软雅黑" panose="020B0503020204020204" pitchFamily="34" charset="-122"/>
              </a:rPr>
              <a:t>XGBoost</a:t>
            </a:r>
            <a:endParaRPr lang="zh-TW" altLang="en-US" b="1"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B68E13B4-2844-4189-B1EA-41534C926FC3}"/>
              </a:ext>
            </a:extLst>
          </p:cNvPr>
          <p:cNvSpPr/>
          <p:nvPr/>
        </p:nvSpPr>
        <p:spPr bwMode="auto">
          <a:xfrm>
            <a:off x="508000" y="1798397"/>
            <a:ext cx="8124460" cy="2800767"/>
          </a:xfrm>
          <a:prstGeom prst="rect">
            <a:avLst/>
          </a:prstGeom>
        </p:spPr>
        <p:txBody>
          <a:bodyPr wrap="square">
            <a:spAutoFit/>
          </a:bodyPr>
          <a:lstStyle/>
          <a:p>
            <a:pPr>
              <a:defRPr/>
            </a:pPr>
            <a:r>
              <a:rPr lang="zh-TW" altLang="en-US" b="1" dirty="0">
                <a:solidFill>
                  <a:srgbClr val="2D2D2D"/>
                </a:solidFill>
                <a:latin typeface="微软雅黑" panose="020B0503020204020204" pitchFamily="34" charset="-122"/>
                <a:ea typeface="微软雅黑" panose="020B0503020204020204" pitchFamily="34" charset="-122"/>
              </a:rPr>
              <a:t>步驟：</a:t>
            </a:r>
            <a:endParaRPr lang="en-US" altLang="zh-TW" b="1" dirty="0">
              <a:solidFill>
                <a:srgbClr val="2D2D2D"/>
              </a:solidFill>
              <a:latin typeface="微软雅黑" panose="020B0503020204020204" pitchFamily="34" charset="-122"/>
              <a:ea typeface="微软雅黑" panose="020B0503020204020204" pitchFamily="34" charset="-122"/>
            </a:endParaRPr>
          </a:p>
          <a:p>
            <a:pPr>
              <a:defRPr/>
            </a:pPr>
            <a:endParaRPr lang="en-US" altLang="zh-TW" b="1" dirty="0">
              <a:solidFill>
                <a:srgbClr val="2D2D2D"/>
              </a:solidFill>
              <a:latin typeface="微软雅黑" panose="020B0503020204020204" pitchFamily="34" charset="-122"/>
              <a:ea typeface="微软雅黑" panose="020B0503020204020204" pitchFamily="34" charset="-122"/>
            </a:endParaRPr>
          </a:p>
          <a:p>
            <a:pPr>
              <a:defRPr/>
            </a:pPr>
            <a:r>
              <a:rPr lang="zh-TW" altLang="en-US" b="1" dirty="0">
                <a:solidFill>
                  <a:srgbClr val="2D2D2D"/>
                </a:solidFill>
                <a:latin typeface="微软雅黑" panose="020B0503020204020204" pitchFamily="34" charset="-122"/>
                <a:ea typeface="微软雅黑" panose="020B0503020204020204" pitchFamily="34" charset="-122"/>
              </a:rPr>
              <a:t>資料預處理（清理，特徵工程，標記，檢驗）</a:t>
            </a:r>
            <a:endParaRPr lang="en-US" altLang="zh-TW" b="1" dirty="0">
              <a:solidFill>
                <a:srgbClr val="2D2D2D"/>
              </a:solidFill>
              <a:latin typeface="微软雅黑" panose="020B0503020204020204" pitchFamily="34" charset="-122"/>
              <a:ea typeface="微软雅黑" panose="020B0503020204020204" pitchFamily="34" charset="-122"/>
            </a:endParaRPr>
          </a:p>
          <a:p>
            <a:pPr>
              <a:defRPr/>
            </a:pPr>
            <a:r>
              <a:rPr lang="zh-TW" altLang="en-US" sz="1400" b="1" dirty="0">
                <a:solidFill>
                  <a:srgbClr val="2D2D2D"/>
                </a:solidFill>
                <a:latin typeface="微软雅黑" panose="020B0503020204020204" pitchFamily="34" charset="-122"/>
                <a:ea typeface="微软雅黑" panose="020B0503020204020204" pitchFamily="34" charset="-122"/>
              </a:rPr>
              <a:t>備註</a:t>
            </a:r>
            <a:r>
              <a:rPr lang="zh-TW" altLang="en-US" sz="800" b="1" dirty="0">
                <a:solidFill>
                  <a:srgbClr val="FF0000"/>
                </a:solidFill>
                <a:latin typeface="微软雅黑" panose="020B0503020204020204" pitchFamily="34" charset="-122"/>
                <a:ea typeface="微软雅黑" panose="020B0503020204020204" pitchFamily="34" charset="-122"/>
              </a:rPr>
              <a:t>１</a:t>
            </a:r>
            <a:r>
              <a:rPr lang="zh-TW" altLang="en-US" sz="1400" b="1" dirty="0">
                <a:solidFill>
                  <a:srgbClr val="2D2D2D"/>
                </a:solidFill>
                <a:latin typeface="微软雅黑" panose="020B0503020204020204" pitchFamily="34" charset="-122"/>
                <a:ea typeface="微软雅黑" panose="020B0503020204020204" pitchFamily="34" charset="-122"/>
              </a:rPr>
              <a:t>：</a:t>
            </a:r>
            <a:r>
              <a:rPr lang="en-US" altLang="zh-TW" sz="1400" b="1" dirty="0">
                <a:solidFill>
                  <a:srgbClr val="2D2D2D"/>
                </a:solidFill>
                <a:latin typeface="微软雅黑" panose="020B0503020204020204" pitchFamily="34" charset="-122"/>
                <a:ea typeface="微软雅黑" panose="020B0503020204020204" pitchFamily="34" charset="-122"/>
              </a:rPr>
              <a:t>y</a:t>
            </a:r>
            <a:r>
              <a:rPr lang="zh-TW" altLang="en-US" sz="1400" b="1" dirty="0">
                <a:solidFill>
                  <a:srgbClr val="2D2D2D"/>
                </a:solidFill>
                <a:latin typeface="微软雅黑" panose="020B0503020204020204" pitchFamily="34" charset="-122"/>
                <a:ea typeface="微软雅黑" panose="020B0503020204020204" pitchFamily="34" charset="-122"/>
              </a:rPr>
              <a:t>的標記是根據貝氏統計去隨機給定國立</a:t>
            </a:r>
            <a:r>
              <a:rPr lang="en-US" altLang="zh-TW" sz="1400" b="1" dirty="0">
                <a:solidFill>
                  <a:srgbClr val="2D2D2D"/>
                </a:solidFill>
                <a:latin typeface="微软雅黑" panose="020B0503020204020204" pitchFamily="34" charset="-122"/>
                <a:ea typeface="微软雅黑" panose="020B0503020204020204" pitchFamily="34" charset="-122"/>
              </a:rPr>
              <a:t>/</a:t>
            </a:r>
            <a:r>
              <a:rPr lang="zh-TW" altLang="en-US" sz="1400" b="1" dirty="0">
                <a:solidFill>
                  <a:srgbClr val="2D2D2D"/>
                </a:solidFill>
                <a:latin typeface="微软雅黑" panose="020B0503020204020204" pitchFamily="34" charset="-122"/>
                <a:ea typeface="微软雅黑" panose="020B0503020204020204" pitchFamily="34" charset="-122"/>
              </a:rPr>
              <a:t>私立大學會不會購買</a:t>
            </a:r>
            <a:endParaRPr lang="en-US" altLang="zh-TW" sz="1400" b="1" dirty="0">
              <a:solidFill>
                <a:srgbClr val="2D2D2D"/>
              </a:solidFill>
              <a:latin typeface="微软雅黑" panose="020B0503020204020204" pitchFamily="34" charset="-122"/>
              <a:ea typeface="微软雅黑" panose="020B0503020204020204" pitchFamily="34" charset="-122"/>
            </a:endParaRPr>
          </a:p>
          <a:p>
            <a:pPr>
              <a:defRPr/>
            </a:pPr>
            <a:endParaRPr lang="en-US" altLang="zh-TW" b="1" dirty="0">
              <a:solidFill>
                <a:srgbClr val="2D2D2D"/>
              </a:solidFill>
              <a:latin typeface="微软雅黑" panose="020B0503020204020204" pitchFamily="34" charset="-122"/>
              <a:ea typeface="微软雅黑" panose="020B0503020204020204" pitchFamily="34" charset="-122"/>
            </a:endParaRPr>
          </a:p>
          <a:p>
            <a:pPr>
              <a:defRPr/>
            </a:pPr>
            <a:r>
              <a:rPr lang="zh-TW" altLang="en-US" b="1" dirty="0">
                <a:solidFill>
                  <a:srgbClr val="2D2D2D"/>
                </a:solidFill>
                <a:latin typeface="微软雅黑" panose="020B0503020204020204" pitchFamily="34" charset="-122"/>
                <a:ea typeface="微软雅黑" panose="020B0503020204020204" pitchFamily="34" charset="-122"/>
              </a:rPr>
              <a:t>模型建立　</a:t>
            </a:r>
            <a:r>
              <a:rPr lang="en-US" altLang="zh-TW" sz="1400" dirty="0" err="1">
                <a:solidFill>
                  <a:srgbClr val="2D2D2D"/>
                </a:solidFill>
                <a:latin typeface="微软雅黑" panose="020B0503020204020204" pitchFamily="34" charset="-122"/>
                <a:ea typeface="微软雅黑" panose="020B0503020204020204" pitchFamily="34" charset="-122"/>
              </a:rPr>
              <a:t>XGBClassifier</a:t>
            </a:r>
            <a:r>
              <a:rPr lang="en-US" altLang="zh-TW" sz="1400" dirty="0">
                <a:solidFill>
                  <a:srgbClr val="2D2D2D"/>
                </a:solidFill>
                <a:latin typeface="微软雅黑" panose="020B0503020204020204" pitchFamily="34" charset="-122"/>
                <a:ea typeface="微软雅黑" panose="020B0503020204020204" pitchFamily="34" charset="-122"/>
              </a:rPr>
              <a:t>(objective="</a:t>
            </a:r>
            <a:r>
              <a:rPr lang="en-US" altLang="zh-TW" sz="1400" dirty="0" err="1">
                <a:solidFill>
                  <a:srgbClr val="2D2D2D"/>
                </a:solidFill>
                <a:latin typeface="微软雅黑" panose="020B0503020204020204" pitchFamily="34" charset="-122"/>
                <a:ea typeface="微软雅黑" panose="020B0503020204020204" pitchFamily="34" charset="-122"/>
              </a:rPr>
              <a:t>binary:logistic</a:t>
            </a:r>
            <a:r>
              <a:rPr lang="en-US" altLang="zh-TW" sz="1400" dirty="0">
                <a:solidFill>
                  <a:srgbClr val="2D2D2D"/>
                </a:solidFill>
                <a:latin typeface="微软雅黑" panose="020B0503020204020204" pitchFamily="34" charset="-122"/>
                <a:ea typeface="微软雅黑" panose="020B0503020204020204" pitchFamily="34" charset="-122"/>
              </a:rPr>
              <a:t>",missing=-999,seed=66)</a:t>
            </a:r>
          </a:p>
          <a:p>
            <a:pPr>
              <a:defRPr/>
            </a:pPr>
            <a:endParaRPr lang="en-US" altLang="zh-CN" b="1" dirty="0">
              <a:solidFill>
                <a:srgbClr val="2D2D2D"/>
              </a:solidFill>
              <a:latin typeface="微软雅黑" panose="020B0503020204020204" pitchFamily="34" charset="-122"/>
              <a:ea typeface="微软雅黑" panose="020B0503020204020204" pitchFamily="34" charset="-122"/>
            </a:endParaRPr>
          </a:p>
          <a:p>
            <a:r>
              <a:rPr lang="zh-TW" altLang="en-US" b="1" dirty="0">
                <a:solidFill>
                  <a:srgbClr val="2D2D2D"/>
                </a:solidFill>
                <a:latin typeface="微软雅黑" panose="020B0503020204020204" pitchFamily="34" charset="-122"/>
                <a:ea typeface="微软雅黑" panose="020B0503020204020204" pitchFamily="34" charset="-122"/>
              </a:rPr>
              <a:t>超參數調整　</a:t>
            </a:r>
            <a:r>
              <a:rPr lang="en-US" altLang="zh-TW" sz="1400" dirty="0" err="1">
                <a:solidFill>
                  <a:srgbClr val="2D2D2D"/>
                </a:solidFill>
                <a:latin typeface="微软雅黑" panose="020B0503020204020204" pitchFamily="34" charset="-122"/>
                <a:ea typeface="微软雅黑" panose="020B0503020204020204" pitchFamily="34" charset="-122"/>
              </a:rPr>
              <a:t>GridSearchCV</a:t>
            </a:r>
            <a:endParaRPr lang="en-US" altLang="zh-TW" sz="1400" dirty="0">
              <a:solidFill>
                <a:srgbClr val="2D2D2D"/>
              </a:solidFill>
              <a:latin typeface="微软雅黑" panose="020B0503020204020204" pitchFamily="34" charset="-122"/>
              <a:ea typeface="微软雅黑" panose="020B0503020204020204" pitchFamily="34" charset="-122"/>
            </a:endParaRPr>
          </a:p>
          <a:p>
            <a:endParaRPr lang="en-US" altLang="zh-CN" b="1" dirty="0">
              <a:solidFill>
                <a:srgbClr val="2D2D2D"/>
              </a:solidFill>
              <a:latin typeface="微软雅黑" panose="020B0503020204020204" pitchFamily="34" charset="-122"/>
              <a:ea typeface="微软雅黑" panose="020B0503020204020204" pitchFamily="34" charset="-122"/>
            </a:endParaRPr>
          </a:p>
          <a:p>
            <a:r>
              <a:rPr lang="zh-TW" altLang="en-US" b="1" dirty="0">
                <a:solidFill>
                  <a:srgbClr val="2D2D2D"/>
                </a:solidFill>
                <a:latin typeface="微软雅黑" panose="020B0503020204020204" pitchFamily="34" charset="-122"/>
                <a:ea typeface="微软雅黑" panose="020B0503020204020204" pitchFamily="34" charset="-122"/>
              </a:rPr>
              <a:t>檢查模型效果</a:t>
            </a:r>
            <a:r>
              <a:rPr lang="zh-TW" altLang="en-US" b="1" dirty="0">
                <a:solidFill>
                  <a:srgbClr val="2D2D2D"/>
                </a:solidFill>
              </a:rPr>
              <a:t>　</a:t>
            </a:r>
            <a:endParaRPr lang="en-US" altLang="zh-CN" b="1" dirty="0">
              <a:solidFill>
                <a:srgbClr val="2D2D2D"/>
              </a:solidFill>
            </a:endParaRPr>
          </a:p>
        </p:txBody>
      </p:sp>
      <p:sp>
        <p:nvSpPr>
          <p:cNvPr id="11" name="矩形 10">
            <a:extLst>
              <a:ext uri="{FF2B5EF4-FFF2-40B4-BE49-F238E27FC236}">
                <a16:creationId xmlns:a16="http://schemas.microsoft.com/office/drawing/2014/main" id="{9D2B0EDF-53AD-424C-ABD5-AECBF2B18058}"/>
              </a:ext>
            </a:extLst>
          </p:cNvPr>
          <p:cNvSpPr/>
          <p:nvPr/>
        </p:nvSpPr>
        <p:spPr bwMode="auto">
          <a:xfrm>
            <a:off x="5323666" y="4297660"/>
            <a:ext cx="4836334" cy="1384995"/>
          </a:xfrm>
          <a:prstGeom prst="rect">
            <a:avLst/>
          </a:prstGeom>
        </p:spPr>
        <p:txBody>
          <a:bodyPr wrap="square">
            <a:spAutoFit/>
          </a:bodyPr>
          <a:lstStyle/>
          <a:p>
            <a:pPr>
              <a:defRPr/>
            </a:pPr>
            <a:r>
              <a:rPr lang="zh-TW" altLang="en-US" sz="1400" b="1" dirty="0">
                <a:solidFill>
                  <a:srgbClr val="2D2D2D"/>
                </a:solidFill>
                <a:latin typeface="微软雅黑" panose="020B0503020204020204" pitchFamily="34" charset="-122"/>
                <a:ea typeface="微软雅黑" panose="020B0503020204020204" pitchFamily="34" charset="-122"/>
              </a:rPr>
              <a:t>備註</a:t>
            </a:r>
            <a:r>
              <a:rPr lang="zh-TW" altLang="en-US" sz="800" b="1" dirty="0">
                <a:solidFill>
                  <a:srgbClr val="FF0000"/>
                </a:solidFill>
                <a:latin typeface="微软雅黑" panose="020B0503020204020204" pitchFamily="34" charset="-122"/>
                <a:ea typeface="微软雅黑" panose="020B0503020204020204" pitchFamily="34" charset="-122"/>
              </a:rPr>
              <a:t>１</a:t>
            </a:r>
            <a:r>
              <a:rPr lang="zh-TW" altLang="en-US" sz="1400" b="1" dirty="0">
                <a:solidFill>
                  <a:srgbClr val="2D2D2D"/>
                </a:solidFill>
                <a:latin typeface="微软雅黑" panose="020B0503020204020204" pitchFamily="34" charset="-122"/>
                <a:ea typeface="微软雅黑" panose="020B0503020204020204" pitchFamily="34" charset="-122"/>
              </a:rPr>
              <a:t> ：</a:t>
            </a:r>
            <a:endParaRPr lang="en-US" altLang="zh-TW" sz="1400" b="1" dirty="0">
              <a:solidFill>
                <a:srgbClr val="2D2D2D"/>
              </a:solidFill>
              <a:latin typeface="微软雅黑" panose="020B0503020204020204" pitchFamily="34" charset="-122"/>
              <a:ea typeface="微软雅黑" panose="020B0503020204020204" pitchFamily="34" charset="-122"/>
            </a:endParaRPr>
          </a:p>
          <a:p>
            <a:pPr>
              <a:defRPr/>
            </a:pPr>
            <a:r>
              <a:rPr lang="zh-TW" altLang="en-US" sz="1400" b="1" dirty="0">
                <a:solidFill>
                  <a:srgbClr val="2D2D2D"/>
                </a:solidFill>
                <a:latin typeface="微软雅黑" panose="020B0503020204020204" pitchFamily="34" charset="-122"/>
                <a:ea typeface="微软雅黑" panose="020B0503020204020204" pitchFamily="34" charset="-122"/>
              </a:rPr>
              <a:t>給定國立學校有</a:t>
            </a:r>
            <a:r>
              <a:rPr lang="en-US" altLang="zh-TW" sz="1400" b="1" dirty="0">
                <a:solidFill>
                  <a:srgbClr val="2D2D2D"/>
                </a:solidFill>
                <a:latin typeface="微软雅黑" panose="020B0503020204020204" pitchFamily="34" charset="-122"/>
                <a:ea typeface="微软雅黑" panose="020B0503020204020204" pitchFamily="34" charset="-122"/>
              </a:rPr>
              <a:t>50%</a:t>
            </a:r>
            <a:r>
              <a:rPr lang="zh-TW" altLang="en-US" sz="1400" b="1" dirty="0">
                <a:solidFill>
                  <a:srgbClr val="2D2D2D"/>
                </a:solidFill>
                <a:latin typeface="微软雅黑" panose="020B0503020204020204" pitchFamily="34" charset="-122"/>
                <a:ea typeface="微软雅黑" panose="020B0503020204020204" pitchFamily="34" charset="-122"/>
              </a:rPr>
              <a:t>購買意願，私立學校有</a:t>
            </a:r>
            <a:r>
              <a:rPr lang="en-US" altLang="zh-TW" sz="1400" b="1" dirty="0">
                <a:solidFill>
                  <a:srgbClr val="2D2D2D"/>
                </a:solidFill>
                <a:latin typeface="微软雅黑" panose="020B0503020204020204" pitchFamily="34" charset="-122"/>
                <a:ea typeface="微软雅黑" panose="020B0503020204020204" pitchFamily="34" charset="-122"/>
              </a:rPr>
              <a:t>70%</a:t>
            </a:r>
            <a:r>
              <a:rPr lang="zh-TW" altLang="en-US" sz="1400" b="1" dirty="0">
                <a:solidFill>
                  <a:srgbClr val="2D2D2D"/>
                </a:solidFill>
                <a:latin typeface="微软雅黑" panose="020B0503020204020204" pitchFamily="34" charset="-122"/>
                <a:ea typeface="微软雅黑" panose="020B0503020204020204" pitchFamily="34" charset="-122"/>
              </a:rPr>
              <a:t>購買意願</a:t>
            </a:r>
            <a:endParaRPr lang="en-US" altLang="zh-TW" sz="1400" b="1" dirty="0">
              <a:solidFill>
                <a:srgbClr val="2D2D2D"/>
              </a:solidFill>
              <a:latin typeface="微软雅黑" panose="020B0503020204020204" pitchFamily="34" charset="-122"/>
              <a:ea typeface="微软雅黑" panose="020B0503020204020204" pitchFamily="34" charset="-122"/>
            </a:endParaRPr>
          </a:p>
          <a:p>
            <a:pPr>
              <a:defRPr/>
            </a:pPr>
            <a:endParaRPr lang="en-US" altLang="zh-TW" sz="1400" b="1" dirty="0">
              <a:solidFill>
                <a:srgbClr val="2D2D2D"/>
              </a:solidFill>
              <a:latin typeface="微软雅黑" panose="020B0503020204020204" pitchFamily="34" charset="-122"/>
              <a:ea typeface="微软雅黑" panose="020B0503020204020204" pitchFamily="34" charset="-122"/>
            </a:endParaRPr>
          </a:p>
          <a:p>
            <a:pPr>
              <a:defRPr/>
            </a:pPr>
            <a:r>
              <a:rPr lang="zh-TW" altLang="en-US" sz="1400" b="1" dirty="0">
                <a:solidFill>
                  <a:srgbClr val="2D2D2D"/>
                </a:solidFill>
                <a:latin typeface="微软雅黑" panose="020B0503020204020204" pitchFamily="34" charset="-122"/>
                <a:ea typeface="微软雅黑" panose="020B0503020204020204" pitchFamily="34" charset="-122"/>
              </a:rPr>
              <a:t>國立</a:t>
            </a:r>
            <a:r>
              <a:rPr lang="en-US" altLang="zh-TW" sz="1400" b="1" dirty="0">
                <a:solidFill>
                  <a:srgbClr val="2D2D2D"/>
                </a:solidFill>
                <a:latin typeface="微软雅黑" panose="020B0503020204020204" pitchFamily="34" charset="-122"/>
                <a:ea typeface="微软雅黑" panose="020B0503020204020204" pitchFamily="34" charset="-122"/>
              </a:rPr>
              <a:t>/</a:t>
            </a:r>
            <a:r>
              <a:rPr lang="zh-TW" altLang="en-US" sz="1400" b="1" dirty="0">
                <a:solidFill>
                  <a:srgbClr val="2D2D2D"/>
                </a:solidFill>
                <a:latin typeface="微软雅黑" panose="020B0503020204020204" pitchFamily="34" charset="-122"/>
                <a:ea typeface="微软雅黑" panose="020B0503020204020204" pitchFamily="34" charset="-122"/>
              </a:rPr>
              <a:t>私立學校比例：</a:t>
            </a:r>
            <a:r>
              <a:rPr lang="en-US" altLang="zh-TW" sz="1400" b="1" dirty="0">
                <a:solidFill>
                  <a:srgbClr val="2D2D2D"/>
                </a:solidFill>
                <a:latin typeface="微软雅黑" panose="020B0503020204020204" pitchFamily="34" charset="-122"/>
                <a:ea typeface="微软雅黑" panose="020B0503020204020204" pitchFamily="34" charset="-122"/>
              </a:rPr>
              <a:t>0.33/0.67</a:t>
            </a:r>
          </a:p>
          <a:p>
            <a:pPr>
              <a:defRPr/>
            </a:pPr>
            <a:r>
              <a:rPr lang="en-US" altLang="zh-TW" sz="1400" b="1" dirty="0">
                <a:solidFill>
                  <a:srgbClr val="2D2D2D"/>
                </a:solidFill>
                <a:latin typeface="微软雅黑" panose="020B0503020204020204" pitchFamily="34" charset="-122"/>
                <a:ea typeface="微软雅黑" panose="020B0503020204020204" pitchFamily="34" charset="-122"/>
              </a:rPr>
              <a:t>y</a:t>
            </a:r>
            <a:r>
              <a:rPr lang="zh-TW" altLang="en-US" sz="1400" b="1" dirty="0">
                <a:solidFill>
                  <a:srgbClr val="00B0F0"/>
                </a:solidFill>
                <a:latin typeface="微软雅黑" panose="020B0503020204020204" pitchFamily="34" charset="-122"/>
                <a:ea typeface="微软雅黑" panose="020B0503020204020204" pitchFamily="34" charset="-122"/>
              </a:rPr>
              <a:t>估計</a:t>
            </a:r>
            <a:r>
              <a:rPr lang="zh-TW" altLang="en-US" sz="1400" b="1" dirty="0">
                <a:solidFill>
                  <a:srgbClr val="2D2D2D"/>
                </a:solidFill>
                <a:latin typeface="微软雅黑" panose="020B0503020204020204" pitchFamily="34" charset="-122"/>
                <a:ea typeface="微软雅黑" panose="020B0503020204020204" pitchFamily="34" charset="-122"/>
              </a:rPr>
              <a:t>標記的比例：</a:t>
            </a:r>
            <a:r>
              <a:rPr lang="en-US" altLang="zh-TW" sz="1400" b="1" dirty="0">
                <a:solidFill>
                  <a:srgbClr val="2D2D2D"/>
                </a:solidFill>
                <a:latin typeface="微软雅黑" panose="020B0503020204020204" pitchFamily="34" charset="-122"/>
                <a:ea typeface="微软雅黑" panose="020B0503020204020204" pitchFamily="34" charset="-122"/>
              </a:rPr>
              <a:t>0.63%</a:t>
            </a:r>
            <a:r>
              <a:rPr lang="zh-TW" altLang="en-US" sz="1400" b="1" dirty="0">
                <a:solidFill>
                  <a:srgbClr val="2D2D2D"/>
                </a:solidFill>
                <a:latin typeface="微软雅黑" panose="020B0503020204020204" pitchFamily="34" charset="-122"/>
                <a:ea typeface="微软雅黑" panose="020B0503020204020204" pitchFamily="34" charset="-122"/>
              </a:rPr>
              <a:t> 要購買</a:t>
            </a:r>
            <a:r>
              <a:rPr lang="en-US" altLang="zh-TW" sz="1400" b="1" dirty="0">
                <a:solidFill>
                  <a:srgbClr val="2D2D2D"/>
                </a:solidFill>
                <a:latin typeface="微软雅黑" panose="020B0503020204020204" pitchFamily="34" charset="-122"/>
                <a:ea typeface="微软雅黑" panose="020B0503020204020204" pitchFamily="34" charset="-122"/>
              </a:rPr>
              <a:t>(1)</a:t>
            </a:r>
            <a:r>
              <a:rPr lang="zh-TW" altLang="en-US" sz="1400" b="1" dirty="0">
                <a:solidFill>
                  <a:srgbClr val="2D2D2D"/>
                </a:solidFill>
                <a:latin typeface="微软雅黑" panose="020B0503020204020204" pitchFamily="34" charset="-122"/>
                <a:ea typeface="微软雅黑" panose="020B0503020204020204" pitchFamily="34" charset="-122"/>
              </a:rPr>
              <a:t>；</a:t>
            </a:r>
            <a:r>
              <a:rPr lang="en-US" altLang="zh-TW" sz="1400" b="1" dirty="0">
                <a:solidFill>
                  <a:srgbClr val="2D2D2D"/>
                </a:solidFill>
                <a:latin typeface="微软雅黑" panose="020B0503020204020204" pitchFamily="34" charset="-122"/>
                <a:ea typeface="微软雅黑" panose="020B0503020204020204" pitchFamily="34" charset="-122"/>
              </a:rPr>
              <a:t>0.37%</a:t>
            </a:r>
            <a:r>
              <a:rPr lang="zh-TW" altLang="en-US" sz="1400" b="1" dirty="0">
                <a:solidFill>
                  <a:srgbClr val="2D2D2D"/>
                </a:solidFill>
                <a:latin typeface="微软雅黑" panose="020B0503020204020204" pitchFamily="34" charset="-122"/>
                <a:ea typeface="微软雅黑" panose="020B0503020204020204" pitchFamily="34" charset="-122"/>
              </a:rPr>
              <a:t>不購買</a:t>
            </a:r>
            <a:r>
              <a:rPr lang="en-US" altLang="zh-TW" sz="1400" b="1" dirty="0">
                <a:solidFill>
                  <a:srgbClr val="2D2D2D"/>
                </a:solidFill>
                <a:latin typeface="微软雅黑" panose="020B0503020204020204" pitchFamily="34" charset="-122"/>
                <a:ea typeface="微软雅黑" panose="020B0503020204020204" pitchFamily="34" charset="-122"/>
              </a:rPr>
              <a:t>(0)</a:t>
            </a:r>
          </a:p>
          <a:p>
            <a:pPr>
              <a:defRPr/>
            </a:pPr>
            <a:r>
              <a:rPr lang="en-US" altLang="zh-TW" sz="1400" b="1" dirty="0">
                <a:solidFill>
                  <a:srgbClr val="2D2D2D"/>
                </a:solidFill>
                <a:latin typeface="微软雅黑" panose="020B0503020204020204" pitchFamily="34" charset="-122"/>
                <a:ea typeface="微软雅黑" panose="020B0503020204020204" pitchFamily="34" charset="-122"/>
              </a:rPr>
              <a:t>y</a:t>
            </a:r>
            <a:r>
              <a:rPr lang="zh-TW" altLang="en-US" sz="1400" b="1" dirty="0">
                <a:solidFill>
                  <a:srgbClr val="FF0000"/>
                </a:solidFill>
                <a:latin typeface="微软雅黑" panose="020B0503020204020204" pitchFamily="34" charset="-122"/>
                <a:ea typeface="微软雅黑" panose="020B0503020204020204" pitchFamily="34" charset="-122"/>
              </a:rPr>
              <a:t>實際</a:t>
            </a:r>
            <a:r>
              <a:rPr lang="zh-TW" altLang="en-US" sz="1400" b="1" dirty="0">
                <a:solidFill>
                  <a:srgbClr val="2D2D2D"/>
                </a:solidFill>
                <a:latin typeface="微软雅黑" panose="020B0503020204020204" pitchFamily="34" charset="-122"/>
                <a:ea typeface="微软雅黑" panose="020B0503020204020204" pitchFamily="34" charset="-122"/>
              </a:rPr>
              <a:t>標記的比例：</a:t>
            </a:r>
            <a:r>
              <a:rPr lang="en-US" altLang="zh-TW" sz="1400" b="1" dirty="0">
                <a:solidFill>
                  <a:srgbClr val="2D2D2D"/>
                </a:solidFill>
                <a:latin typeface="微软雅黑" panose="020B0503020204020204" pitchFamily="34" charset="-122"/>
                <a:ea typeface="微软雅黑" panose="020B0503020204020204" pitchFamily="34" charset="-122"/>
              </a:rPr>
              <a:t>0.682%</a:t>
            </a:r>
            <a:r>
              <a:rPr lang="zh-TW" altLang="en-US" sz="1400" b="1" dirty="0">
                <a:solidFill>
                  <a:srgbClr val="2D2D2D"/>
                </a:solidFill>
                <a:latin typeface="微软雅黑" panose="020B0503020204020204" pitchFamily="34" charset="-122"/>
                <a:ea typeface="微软雅黑" panose="020B0503020204020204" pitchFamily="34" charset="-122"/>
              </a:rPr>
              <a:t>　</a:t>
            </a:r>
            <a:r>
              <a:rPr lang="en-US" altLang="zh-TW" sz="1400" b="1" dirty="0">
                <a:solidFill>
                  <a:srgbClr val="2D2D2D"/>
                </a:solidFill>
                <a:latin typeface="微软雅黑" panose="020B0503020204020204" pitchFamily="34" charset="-122"/>
                <a:ea typeface="微软雅黑" panose="020B0503020204020204" pitchFamily="34" charset="-122"/>
              </a:rPr>
              <a:t>/</a:t>
            </a:r>
            <a:r>
              <a:rPr lang="zh-TW" altLang="en-US" sz="1400" b="1" dirty="0">
                <a:solidFill>
                  <a:srgbClr val="2D2D2D"/>
                </a:solidFill>
                <a:latin typeface="微软雅黑" panose="020B0503020204020204" pitchFamily="34" charset="-122"/>
                <a:ea typeface="微软雅黑" panose="020B0503020204020204" pitchFamily="34" charset="-122"/>
              </a:rPr>
              <a:t>　</a:t>
            </a:r>
            <a:r>
              <a:rPr lang="en-US" altLang="zh-TW" sz="1400" b="1" dirty="0">
                <a:solidFill>
                  <a:srgbClr val="2D2D2D"/>
                </a:solidFill>
                <a:latin typeface="微软雅黑" panose="020B0503020204020204" pitchFamily="34" charset="-122"/>
                <a:ea typeface="微软雅黑" panose="020B0503020204020204" pitchFamily="34" charset="-122"/>
              </a:rPr>
              <a:t>0.317%</a:t>
            </a:r>
          </a:p>
        </p:txBody>
      </p:sp>
    </p:spTree>
    <p:extLst>
      <p:ext uri="{BB962C8B-B14F-4D97-AF65-F5344CB8AC3E}">
        <p14:creationId xmlns:p14="http://schemas.microsoft.com/office/powerpoint/2010/main" val="1024205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C09A35E4-9675-4100-8BDD-5BD8619E22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2296" y="337220"/>
            <a:ext cx="6371756" cy="4778817"/>
          </a:xfrm>
          <a:prstGeom prst="rect">
            <a:avLst/>
          </a:prstGeom>
        </p:spPr>
      </p:pic>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87512" y="440586"/>
            <a:ext cx="1569660" cy="369332"/>
          </a:xfrm>
          <a:prstGeom prst="rect">
            <a:avLst/>
          </a:prstGeom>
          <a:noFill/>
        </p:spPr>
        <p:txBody>
          <a:bodyPr wrap="none" rtlCol="0">
            <a:spAutoFit/>
          </a:bodyPr>
          <a:lstStyle/>
          <a:p>
            <a:r>
              <a:rPr lang="zh-TW" altLang="en-US" b="1" dirty="0">
                <a:solidFill>
                  <a:schemeClr val="bg1"/>
                </a:solidFill>
                <a:latin typeface="微软雅黑" panose="020B0503020204020204" pitchFamily="34" charset="-122"/>
                <a:ea typeface="微软雅黑" panose="020B0503020204020204" pitchFamily="34" charset="-122"/>
              </a:rPr>
              <a:t>智域商業分析</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47A454F-07C6-4117-B749-70E92B7B8A46}"/>
              </a:ext>
            </a:extLst>
          </p:cNvPr>
          <p:cNvSpPr/>
          <p:nvPr/>
        </p:nvSpPr>
        <p:spPr>
          <a:xfrm flipV="1">
            <a:off x="508000" y="1515637"/>
            <a:ext cx="2627784" cy="4571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2B4DEE95-6B43-4A1D-808E-4818701F83A9}"/>
              </a:ext>
            </a:extLst>
          </p:cNvPr>
          <p:cNvSpPr txBox="1"/>
          <p:nvPr/>
        </p:nvSpPr>
        <p:spPr>
          <a:xfrm>
            <a:off x="471488" y="1169958"/>
            <a:ext cx="2952328" cy="369332"/>
          </a:xfrm>
          <a:prstGeom prst="rect">
            <a:avLst/>
          </a:prstGeom>
          <a:noFill/>
        </p:spPr>
        <p:txBody>
          <a:bodyPr wrap="square" rtlCol="0">
            <a:spAutoFit/>
          </a:bodyPr>
          <a:lstStyle/>
          <a:p>
            <a:r>
              <a:rPr lang="en-US" altLang="zh-TW" b="1" dirty="0">
                <a:latin typeface="微软雅黑" panose="020B0503020204020204" pitchFamily="34" charset="-122"/>
                <a:ea typeface="微软雅黑" panose="020B0503020204020204" pitchFamily="34" charset="-122"/>
              </a:rPr>
              <a:t>Model-</a:t>
            </a:r>
            <a:r>
              <a:rPr lang="en-US" altLang="zh-TW" b="1" dirty="0" err="1">
                <a:latin typeface="微软雅黑" panose="020B0503020204020204" pitchFamily="34" charset="-122"/>
                <a:ea typeface="微软雅黑" panose="020B0503020204020204" pitchFamily="34" charset="-122"/>
              </a:rPr>
              <a:t>XGBoost</a:t>
            </a:r>
            <a:r>
              <a:rPr lang="en-US" altLang="zh-TW" b="1" dirty="0">
                <a:latin typeface="微软雅黑" panose="020B0503020204020204" pitchFamily="34" charset="-122"/>
                <a:ea typeface="微软雅黑" panose="020B0503020204020204" pitchFamily="34" charset="-122"/>
              </a:rPr>
              <a:t>-result</a:t>
            </a:r>
            <a:endParaRPr lang="zh-TW" altLang="en-US" b="1"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B68E13B4-2844-4189-B1EA-41534C926FC3}"/>
              </a:ext>
            </a:extLst>
          </p:cNvPr>
          <p:cNvSpPr/>
          <p:nvPr/>
        </p:nvSpPr>
        <p:spPr bwMode="auto">
          <a:xfrm>
            <a:off x="508000" y="5068669"/>
            <a:ext cx="8352928" cy="646331"/>
          </a:xfrm>
          <a:prstGeom prst="rect">
            <a:avLst/>
          </a:prstGeom>
        </p:spPr>
        <p:txBody>
          <a:bodyPr wrap="square">
            <a:spAutoFit/>
          </a:bodyPr>
          <a:lstStyle/>
          <a:p>
            <a:pPr>
              <a:defRPr/>
            </a:pPr>
            <a:r>
              <a:rPr lang="en-US" altLang="zh-TW" b="1" dirty="0">
                <a:solidFill>
                  <a:srgbClr val="2D2D2D"/>
                </a:solidFill>
                <a:latin typeface="微软雅黑" panose="020B0503020204020204" pitchFamily="34" charset="-122"/>
                <a:ea typeface="微软雅黑" panose="020B0503020204020204" pitchFamily="34" charset="-122"/>
              </a:rPr>
              <a:t>Accuracy Score: 73.68%; Precision Score: 80.77%; Recall Score: 80.77%; F1 score: 80.77% </a:t>
            </a:r>
            <a:r>
              <a:rPr lang="zh-TW" altLang="en-US" b="1" dirty="0">
                <a:solidFill>
                  <a:srgbClr val="2D2D2D"/>
                </a:solidFill>
              </a:rPr>
              <a:t>　</a:t>
            </a:r>
            <a:endParaRPr lang="en-US" altLang="zh-CN" b="1" dirty="0">
              <a:solidFill>
                <a:srgbClr val="2D2D2D"/>
              </a:solidFill>
            </a:endParaRPr>
          </a:p>
        </p:txBody>
      </p:sp>
    </p:spTree>
    <p:extLst>
      <p:ext uri="{BB962C8B-B14F-4D97-AF65-F5344CB8AC3E}">
        <p14:creationId xmlns:p14="http://schemas.microsoft.com/office/powerpoint/2010/main" val="2666639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73756D9B-EE0F-4E0C-B77F-595DEA65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5296" y="588090"/>
            <a:ext cx="6720397" cy="5040298"/>
          </a:xfrm>
          <a:prstGeom prst="rect">
            <a:avLst/>
          </a:prstGeom>
        </p:spPr>
      </p:pic>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87512" y="440586"/>
            <a:ext cx="1569660" cy="369332"/>
          </a:xfrm>
          <a:prstGeom prst="rect">
            <a:avLst/>
          </a:prstGeom>
          <a:noFill/>
        </p:spPr>
        <p:txBody>
          <a:bodyPr wrap="none" rtlCol="0">
            <a:spAutoFit/>
          </a:bodyPr>
          <a:lstStyle/>
          <a:p>
            <a:r>
              <a:rPr lang="zh-TW" altLang="en-US" b="1" dirty="0">
                <a:solidFill>
                  <a:schemeClr val="bg1"/>
                </a:solidFill>
                <a:latin typeface="微软雅黑" panose="020B0503020204020204" pitchFamily="34" charset="-122"/>
                <a:ea typeface="微软雅黑" panose="020B0503020204020204" pitchFamily="34" charset="-122"/>
              </a:rPr>
              <a:t>智域商業分析</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47A454F-07C6-4117-B749-70E92B7B8A46}"/>
              </a:ext>
            </a:extLst>
          </p:cNvPr>
          <p:cNvSpPr/>
          <p:nvPr/>
        </p:nvSpPr>
        <p:spPr>
          <a:xfrm flipV="1">
            <a:off x="508000" y="1515637"/>
            <a:ext cx="2627784" cy="4571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2B4DEE95-6B43-4A1D-808E-4818701F83A9}"/>
              </a:ext>
            </a:extLst>
          </p:cNvPr>
          <p:cNvSpPr txBox="1"/>
          <p:nvPr/>
        </p:nvSpPr>
        <p:spPr>
          <a:xfrm>
            <a:off x="471488" y="1169958"/>
            <a:ext cx="2952328" cy="369332"/>
          </a:xfrm>
          <a:prstGeom prst="rect">
            <a:avLst/>
          </a:prstGeom>
          <a:noFill/>
        </p:spPr>
        <p:txBody>
          <a:bodyPr wrap="square" rtlCol="0">
            <a:spAutoFit/>
          </a:bodyPr>
          <a:lstStyle/>
          <a:p>
            <a:r>
              <a:rPr lang="en-US" altLang="zh-TW" b="1" dirty="0">
                <a:latin typeface="微软雅黑" panose="020B0503020204020204" pitchFamily="34" charset="-122"/>
                <a:ea typeface="微软雅黑" panose="020B0503020204020204" pitchFamily="34" charset="-122"/>
              </a:rPr>
              <a:t>Model-</a:t>
            </a:r>
            <a:r>
              <a:rPr lang="en-US" altLang="zh-TW" b="1" dirty="0" err="1">
                <a:latin typeface="微软雅黑" panose="020B0503020204020204" pitchFamily="34" charset="-122"/>
                <a:ea typeface="微软雅黑" panose="020B0503020204020204" pitchFamily="34" charset="-122"/>
              </a:rPr>
              <a:t>XGBoost</a:t>
            </a:r>
            <a:r>
              <a:rPr lang="en-US" altLang="zh-TW" b="1" dirty="0">
                <a:latin typeface="微软雅黑" panose="020B0503020204020204" pitchFamily="34" charset="-122"/>
                <a:ea typeface="微软雅黑" panose="020B0503020204020204" pitchFamily="34" charset="-122"/>
              </a:rPr>
              <a:t>-result</a:t>
            </a:r>
            <a:endParaRPr lang="zh-TW"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2846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87512" y="440586"/>
            <a:ext cx="1107996"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基本信息</a:t>
            </a:r>
          </a:p>
        </p:txBody>
      </p:sp>
      <p:sp>
        <p:nvSpPr>
          <p:cNvPr id="8" name="TextBox 7"/>
          <p:cNvSpPr txBox="1"/>
          <p:nvPr/>
        </p:nvSpPr>
        <p:spPr>
          <a:xfrm>
            <a:off x="4190248" y="1345332"/>
            <a:ext cx="4113627" cy="3367397"/>
          </a:xfrm>
          <a:prstGeom prst="rect">
            <a:avLst/>
          </a:prstGeom>
          <a:noFill/>
        </p:spPr>
        <p:txBody>
          <a:bodyPr wrap="none" rtlCol="0">
            <a:spAutoFit/>
          </a:bodyPr>
          <a:lstStyle/>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姓名：</a:t>
            </a:r>
            <a:r>
              <a:rPr lang="zh-TW" altLang="en-US" dirty="0">
                <a:solidFill>
                  <a:schemeClr val="tx1">
                    <a:lumMod val="75000"/>
                    <a:lumOff val="25000"/>
                  </a:schemeClr>
                </a:solidFill>
                <a:latin typeface="微软雅黑" panose="020B0503020204020204" pitchFamily="34" charset="-122"/>
                <a:ea typeface="微软雅黑" panose="020B0503020204020204" pitchFamily="34" charset="-122"/>
              </a:rPr>
              <a:t>劉子睿</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TW" altLang="en-US" dirty="0">
                <a:solidFill>
                  <a:schemeClr val="tx1">
                    <a:lumMod val="75000"/>
                    <a:lumOff val="25000"/>
                  </a:schemeClr>
                </a:solidFill>
                <a:latin typeface="微软雅黑" panose="020B0503020204020204" pitchFamily="34" charset="-122"/>
                <a:ea typeface="微软雅黑" panose="020B0503020204020204" pitchFamily="34" charset="-122"/>
              </a:rPr>
              <a:t>英文姓名</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Ray</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出生年月日：</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1997.12.20 </a:t>
            </a:r>
            <a:r>
              <a:rPr lang="zh-TW"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TW" dirty="0">
                <a:solidFill>
                  <a:schemeClr val="tx1">
                    <a:lumMod val="75000"/>
                    <a:lumOff val="25000"/>
                  </a:schemeClr>
                </a:solidFill>
                <a:latin typeface="微软雅黑" panose="020B0503020204020204" pitchFamily="34" charset="-122"/>
                <a:ea typeface="微软雅黑" panose="020B0503020204020204" pitchFamily="34" charset="-122"/>
              </a:rPr>
              <a:t>25</a:t>
            </a:r>
            <a:r>
              <a:rPr lang="zh-TW" altLang="en-US"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TW"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TW" altLang="en-US" dirty="0">
                <a:solidFill>
                  <a:schemeClr val="tx1">
                    <a:lumMod val="75000"/>
                    <a:lumOff val="25000"/>
                  </a:schemeClr>
                </a:solidFill>
                <a:latin typeface="微软雅黑" panose="020B0503020204020204" pitchFamily="34" charset="-122"/>
                <a:ea typeface="微软雅黑" panose="020B0503020204020204" pitchFamily="34" charset="-122"/>
              </a:rPr>
              <a:t>學歷：國立清華大學工商心理所碩士</a:t>
            </a:r>
            <a:endParaRPr lang="en-US" altLang="zh-TW"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E-mail</a:t>
            </a:r>
            <a:r>
              <a:rPr lang="zh-TW"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TW" dirty="0">
                <a:solidFill>
                  <a:schemeClr val="tx1">
                    <a:lumMod val="75000"/>
                    <a:lumOff val="25000"/>
                  </a:schemeClr>
                </a:solidFill>
                <a:latin typeface="微软雅黑" panose="020B0503020204020204" pitchFamily="34" charset="-122"/>
                <a:ea typeface="微软雅黑" panose="020B0503020204020204" pitchFamily="34" charset="-122"/>
                <a:hlinkClick r:id="rId3"/>
              </a:rPr>
              <a:t>aes6669ray@gmail.com</a:t>
            </a:r>
            <a:endParaRPr lang="en-US" altLang="zh-TW"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TW" altLang="en-US" dirty="0">
                <a:solidFill>
                  <a:schemeClr val="tx1">
                    <a:lumMod val="75000"/>
                    <a:lumOff val="25000"/>
                  </a:schemeClr>
                </a:solidFill>
                <a:latin typeface="微软雅黑" panose="020B0503020204020204" pitchFamily="34" charset="-122"/>
                <a:ea typeface="微软雅黑" panose="020B0503020204020204" pitchFamily="34" charset="-122"/>
              </a:rPr>
              <a:t>興趣：看動畫與遊戲</a:t>
            </a:r>
            <a:endParaRPr lang="en-US" altLang="zh-TW"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TW" altLang="en-US" dirty="0">
                <a:solidFill>
                  <a:schemeClr val="tx1">
                    <a:lumMod val="75000"/>
                    <a:lumOff val="25000"/>
                  </a:schemeClr>
                </a:solidFill>
                <a:latin typeface="微软雅黑" panose="020B0503020204020204" pitchFamily="34" charset="-122"/>
                <a:ea typeface="微软雅黑" panose="020B0503020204020204" pitchFamily="34" charset="-122"/>
              </a:rPr>
              <a:t>應徵職務：資料分析師 </a:t>
            </a:r>
            <a:r>
              <a:rPr lang="en-US" altLang="zh-TW" dirty="0">
                <a:solidFill>
                  <a:schemeClr val="tx1">
                    <a:lumMod val="75000"/>
                    <a:lumOff val="25000"/>
                  </a:schemeClr>
                </a:solidFill>
                <a:latin typeface="微软雅黑" panose="020B0503020204020204" pitchFamily="34" charset="-122"/>
                <a:ea typeface="微软雅黑" panose="020B0503020204020204" pitchFamily="34" charset="-122"/>
              </a:rPr>
              <a:t>(Data Analyst)</a:t>
            </a:r>
          </a:p>
          <a:p>
            <a:pPr>
              <a:lnSpc>
                <a:spcPct val="150000"/>
              </a:lnSpc>
            </a:pP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508000" y="5593804"/>
            <a:ext cx="9144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圖片 2">
            <a:extLst>
              <a:ext uri="{FF2B5EF4-FFF2-40B4-BE49-F238E27FC236}">
                <a16:creationId xmlns:a16="http://schemas.microsoft.com/office/drawing/2014/main" id="{0CE62BEE-8A10-4DB1-8104-E3195FC43E7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8316"/>
          <a:stretch/>
        </p:blipFill>
        <p:spPr>
          <a:xfrm>
            <a:off x="1263576" y="1201314"/>
            <a:ext cx="2421326" cy="2951899"/>
          </a:xfrm>
          <a:prstGeom prst="rect">
            <a:avLst/>
          </a:prstGeom>
        </p:spPr>
      </p:pic>
    </p:spTree>
    <p:extLst>
      <p:ext uri="{BB962C8B-B14F-4D97-AF65-F5344CB8AC3E}">
        <p14:creationId xmlns:p14="http://schemas.microsoft.com/office/powerpoint/2010/main" val="803941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87512" y="440586"/>
            <a:ext cx="1569660" cy="369332"/>
          </a:xfrm>
          <a:prstGeom prst="rect">
            <a:avLst/>
          </a:prstGeom>
          <a:noFill/>
        </p:spPr>
        <p:txBody>
          <a:bodyPr wrap="none" rtlCol="0">
            <a:spAutoFit/>
          </a:bodyPr>
          <a:lstStyle/>
          <a:p>
            <a:r>
              <a:rPr lang="zh-TW" altLang="en-US" b="1" dirty="0">
                <a:solidFill>
                  <a:schemeClr val="bg1"/>
                </a:solidFill>
                <a:latin typeface="微软雅黑" panose="020B0503020204020204" pitchFamily="34" charset="-122"/>
                <a:ea typeface="微软雅黑" panose="020B0503020204020204" pitchFamily="34" charset="-122"/>
              </a:rPr>
              <a:t>智域商業分析</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508000" y="2065412"/>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08000" y="28649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08000" y="3741512"/>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47A454F-07C6-4117-B749-70E92B7B8A46}"/>
              </a:ext>
            </a:extLst>
          </p:cNvPr>
          <p:cNvSpPr/>
          <p:nvPr/>
        </p:nvSpPr>
        <p:spPr>
          <a:xfrm flipV="1">
            <a:off x="508000" y="1515637"/>
            <a:ext cx="2627784" cy="4571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2B4DEE95-6B43-4A1D-808E-4818701F83A9}"/>
              </a:ext>
            </a:extLst>
          </p:cNvPr>
          <p:cNvSpPr txBox="1"/>
          <p:nvPr/>
        </p:nvSpPr>
        <p:spPr>
          <a:xfrm>
            <a:off x="471488" y="1169958"/>
            <a:ext cx="2952328" cy="369332"/>
          </a:xfrm>
          <a:prstGeom prst="rect">
            <a:avLst/>
          </a:prstGeom>
          <a:noFill/>
        </p:spPr>
        <p:txBody>
          <a:bodyPr wrap="square" rtlCol="0">
            <a:spAutoFit/>
          </a:bodyPr>
          <a:lstStyle/>
          <a:p>
            <a:r>
              <a:rPr lang="en-US" altLang="zh-TW" b="1" dirty="0">
                <a:latin typeface="微软雅黑" panose="020B0503020204020204" pitchFamily="34" charset="-122"/>
                <a:ea typeface="微软雅黑" panose="020B0503020204020204" pitchFamily="34" charset="-122"/>
              </a:rPr>
              <a:t>Summary</a:t>
            </a:r>
            <a:endParaRPr lang="zh-TW" altLang="en-US" b="1" dirty="0">
              <a:latin typeface="微软雅黑" panose="020B0503020204020204" pitchFamily="34" charset="-122"/>
              <a:ea typeface="微软雅黑" panose="020B0503020204020204" pitchFamily="34" charset="-122"/>
            </a:endParaRPr>
          </a:p>
        </p:txBody>
      </p:sp>
      <p:sp>
        <p:nvSpPr>
          <p:cNvPr id="10" name="文字方塊 9">
            <a:extLst>
              <a:ext uri="{FF2B5EF4-FFF2-40B4-BE49-F238E27FC236}">
                <a16:creationId xmlns:a16="http://schemas.microsoft.com/office/drawing/2014/main" id="{103AC7FB-BF49-4D5F-8787-BF2F358F850C}"/>
              </a:ext>
            </a:extLst>
          </p:cNvPr>
          <p:cNvSpPr txBox="1"/>
          <p:nvPr/>
        </p:nvSpPr>
        <p:spPr>
          <a:xfrm>
            <a:off x="903536" y="2028474"/>
            <a:ext cx="8136904" cy="369332"/>
          </a:xfrm>
          <a:prstGeom prst="rect">
            <a:avLst/>
          </a:prstGeom>
          <a:noFill/>
        </p:spPr>
        <p:txBody>
          <a:bodyPr wrap="square" rtlCol="0">
            <a:spAutoFit/>
          </a:bodyPr>
          <a:lstStyle/>
          <a:p>
            <a:r>
              <a:rPr lang="zh-TW" altLang="en-US" b="1" dirty="0">
                <a:latin typeface="微软雅黑" panose="020B0503020204020204" pitchFamily="34" charset="-122"/>
                <a:ea typeface="微软雅黑" panose="020B0503020204020204" pitchFamily="34" charset="-122"/>
              </a:rPr>
              <a:t>目前的客戶在使用服務上多半是用在</a:t>
            </a:r>
            <a:r>
              <a:rPr lang="en-US" altLang="zh-TW" b="1" dirty="0">
                <a:latin typeface="微软雅黑" panose="020B0503020204020204" pitchFamily="34" charset="-122"/>
                <a:ea typeface="微软雅黑" panose="020B0503020204020204" pitchFamily="34" charset="-122"/>
              </a:rPr>
              <a:t>AI</a:t>
            </a:r>
            <a:r>
              <a:rPr lang="zh-TW" altLang="en-US" b="1" dirty="0">
                <a:latin typeface="微软雅黑" panose="020B0503020204020204" pitchFamily="34" charset="-122"/>
                <a:ea typeface="微软雅黑" panose="020B0503020204020204" pitchFamily="34" charset="-122"/>
              </a:rPr>
              <a:t>相關應用</a:t>
            </a:r>
          </a:p>
        </p:txBody>
      </p:sp>
      <p:sp>
        <p:nvSpPr>
          <p:cNvPr id="11" name="文字方塊 10">
            <a:extLst>
              <a:ext uri="{FF2B5EF4-FFF2-40B4-BE49-F238E27FC236}">
                <a16:creationId xmlns:a16="http://schemas.microsoft.com/office/drawing/2014/main" id="{5A100459-CF72-42DB-987D-D39D17E9B694}"/>
              </a:ext>
            </a:extLst>
          </p:cNvPr>
          <p:cNvSpPr txBox="1"/>
          <p:nvPr/>
        </p:nvSpPr>
        <p:spPr>
          <a:xfrm>
            <a:off x="903536" y="2821129"/>
            <a:ext cx="6480720" cy="369332"/>
          </a:xfrm>
          <a:prstGeom prst="rect">
            <a:avLst/>
          </a:prstGeom>
          <a:noFill/>
        </p:spPr>
        <p:txBody>
          <a:bodyPr wrap="square" rtlCol="0">
            <a:spAutoFit/>
          </a:bodyPr>
          <a:lstStyle/>
          <a:p>
            <a:r>
              <a:rPr lang="zh-TW" altLang="en-US" b="1" dirty="0">
                <a:latin typeface="微软雅黑" panose="020B0503020204020204" pitchFamily="34" charset="-122"/>
                <a:ea typeface="微软雅黑" panose="020B0503020204020204" pitchFamily="34" charset="-122"/>
              </a:rPr>
              <a:t>可以針對專案中符合條件的學校進行重點分析與策略部屬</a:t>
            </a:r>
            <a:endParaRPr lang="en-US" altLang="zh-TW" b="1" dirty="0">
              <a:latin typeface="微软雅黑" panose="020B0503020204020204" pitchFamily="34" charset="-122"/>
              <a:ea typeface="微软雅黑" panose="020B0503020204020204" pitchFamily="34" charset="-122"/>
            </a:endParaRPr>
          </a:p>
        </p:txBody>
      </p:sp>
      <p:sp>
        <p:nvSpPr>
          <p:cNvPr id="16" name="文字方塊 15">
            <a:extLst>
              <a:ext uri="{FF2B5EF4-FFF2-40B4-BE49-F238E27FC236}">
                <a16:creationId xmlns:a16="http://schemas.microsoft.com/office/drawing/2014/main" id="{28BFDA83-D461-429E-A610-7758F7D662BB}"/>
              </a:ext>
            </a:extLst>
          </p:cNvPr>
          <p:cNvSpPr txBox="1"/>
          <p:nvPr/>
        </p:nvSpPr>
        <p:spPr>
          <a:xfrm>
            <a:off x="903536" y="3704574"/>
            <a:ext cx="7488832" cy="369332"/>
          </a:xfrm>
          <a:prstGeom prst="rect">
            <a:avLst/>
          </a:prstGeom>
          <a:noFill/>
        </p:spPr>
        <p:txBody>
          <a:bodyPr wrap="square" rtlCol="0">
            <a:spAutoFit/>
          </a:bodyPr>
          <a:lstStyle/>
          <a:p>
            <a:r>
              <a:rPr lang="zh-TW" altLang="en-US" b="1" dirty="0">
                <a:latin typeface="微软雅黑" panose="020B0503020204020204" pitchFamily="34" charset="-122"/>
                <a:ea typeface="微软雅黑" panose="020B0503020204020204" pitchFamily="34" charset="-122"/>
              </a:rPr>
              <a:t>大學以下的市場需要去額外考量缺點的克服，如：政策，出版商合作</a:t>
            </a:r>
          </a:p>
        </p:txBody>
      </p:sp>
    </p:spTree>
    <p:extLst>
      <p:ext uri="{BB962C8B-B14F-4D97-AF65-F5344CB8AC3E}">
        <p14:creationId xmlns:p14="http://schemas.microsoft.com/office/powerpoint/2010/main" val="3217061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87512" y="440586"/>
            <a:ext cx="1569660" cy="369332"/>
          </a:xfrm>
          <a:prstGeom prst="rect">
            <a:avLst/>
          </a:prstGeom>
          <a:noFill/>
        </p:spPr>
        <p:txBody>
          <a:bodyPr wrap="none" rtlCol="0">
            <a:spAutoFit/>
          </a:bodyPr>
          <a:lstStyle/>
          <a:p>
            <a:r>
              <a:rPr lang="zh-TW" altLang="en-US" b="1" dirty="0">
                <a:solidFill>
                  <a:schemeClr val="bg1"/>
                </a:solidFill>
                <a:latin typeface="微软雅黑" panose="020B0503020204020204" pitchFamily="34" charset="-122"/>
                <a:ea typeface="微软雅黑" panose="020B0503020204020204" pitchFamily="34" charset="-122"/>
              </a:rPr>
              <a:t>智域商業分析</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508000" y="2065412"/>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08000" y="28649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08000" y="4545042"/>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08000" y="3741512"/>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47A454F-07C6-4117-B749-70E92B7B8A46}"/>
              </a:ext>
            </a:extLst>
          </p:cNvPr>
          <p:cNvSpPr/>
          <p:nvPr/>
        </p:nvSpPr>
        <p:spPr>
          <a:xfrm flipV="1">
            <a:off x="508000" y="1515637"/>
            <a:ext cx="2627784" cy="4571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2B4DEE95-6B43-4A1D-808E-4818701F83A9}"/>
              </a:ext>
            </a:extLst>
          </p:cNvPr>
          <p:cNvSpPr txBox="1"/>
          <p:nvPr/>
        </p:nvSpPr>
        <p:spPr>
          <a:xfrm>
            <a:off x="471488" y="1169958"/>
            <a:ext cx="2952328" cy="369332"/>
          </a:xfrm>
          <a:prstGeom prst="rect">
            <a:avLst/>
          </a:prstGeom>
          <a:noFill/>
        </p:spPr>
        <p:txBody>
          <a:bodyPr wrap="square" rtlCol="0">
            <a:spAutoFit/>
          </a:bodyPr>
          <a:lstStyle/>
          <a:p>
            <a:r>
              <a:rPr lang="zh-TW" altLang="en-US" b="1" dirty="0">
                <a:latin typeface="微软雅黑" panose="020B0503020204020204" pitchFamily="34" charset="-122"/>
                <a:ea typeface="微软雅黑" panose="020B0503020204020204" pitchFamily="34" charset="-122"/>
              </a:rPr>
              <a:t>專案檢討</a:t>
            </a:r>
          </a:p>
        </p:txBody>
      </p:sp>
      <p:sp>
        <p:nvSpPr>
          <p:cNvPr id="10" name="文字方塊 9">
            <a:extLst>
              <a:ext uri="{FF2B5EF4-FFF2-40B4-BE49-F238E27FC236}">
                <a16:creationId xmlns:a16="http://schemas.microsoft.com/office/drawing/2014/main" id="{103AC7FB-BF49-4D5F-8787-BF2F358F850C}"/>
              </a:ext>
            </a:extLst>
          </p:cNvPr>
          <p:cNvSpPr txBox="1"/>
          <p:nvPr/>
        </p:nvSpPr>
        <p:spPr>
          <a:xfrm>
            <a:off x="903536" y="2028474"/>
            <a:ext cx="8280920" cy="584775"/>
          </a:xfrm>
          <a:prstGeom prst="rect">
            <a:avLst/>
          </a:prstGeom>
          <a:noFill/>
        </p:spPr>
        <p:txBody>
          <a:bodyPr wrap="square" rtlCol="0">
            <a:spAutoFit/>
          </a:bodyPr>
          <a:lstStyle/>
          <a:p>
            <a:r>
              <a:rPr lang="zh-TW" altLang="en-US" b="1" dirty="0">
                <a:latin typeface="微软雅黑" panose="020B0503020204020204" pitchFamily="34" charset="-122"/>
                <a:ea typeface="微软雅黑" panose="020B0503020204020204" pitchFamily="34" charset="-122"/>
              </a:rPr>
              <a:t>變項選擇與定義可能有破綻</a:t>
            </a:r>
            <a:endParaRPr lang="en-US" altLang="zh-TW" b="1" dirty="0">
              <a:latin typeface="微软雅黑" panose="020B0503020204020204" pitchFamily="34" charset="-122"/>
              <a:ea typeface="微软雅黑" panose="020B0503020204020204" pitchFamily="34" charset="-122"/>
            </a:endParaRPr>
          </a:p>
          <a:p>
            <a:r>
              <a:rPr lang="zh-TW" altLang="en-US" sz="1400" b="1" dirty="0">
                <a:latin typeface="微软雅黑" panose="020B0503020204020204" pitchFamily="34" charset="-122"/>
                <a:ea typeface="微软雅黑" panose="020B0503020204020204" pitchFamily="34" charset="-122"/>
              </a:rPr>
              <a:t>如：學校能開那麼多課程是因為結構，應該用比例去比較</a:t>
            </a:r>
          </a:p>
        </p:txBody>
      </p:sp>
      <p:sp>
        <p:nvSpPr>
          <p:cNvPr id="11" name="文字方塊 10">
            <a:extLst>
              <a:ext uri="{FF2B5EF4-FFF2-40B4-BE49-F238E27FC236}">
                <a16:creationId xmlns:a16="http://schemas.microsoft.com/office/drawing/2014/main" id="{5A100459-CF72-42DB-987D-D39D17E9B694}"/>
              </a:ext>
            </a:extLst>
          </p:cNvPr>
          <p:cNvSpPr txBox="1"/>
          <p:nvPr/>
        </p:nvSpPr>
        <p:spPr>
          <a:xfrm>
            <a:off x="903536" y="2821129"/>
            <a:ext cx="6480720" cy="369332"/>
          </a:xfrm>
          <a:prstGeom prst="rect">
            <a:avLst/>
          </a:prstGeom>
          <a:noFill/>
        </p:spPr>
        <p:txBody>
          <a:bodyPr wrap="square" rtlCol="0">
            <a:spAutoFit/>
          </a:bodyPr>
          <a:lstStyle/>
          <a:p>
            <a:r>
              <a:rPr lang="zh-TW" altLang="en-US" b="1" dirty="0">
                <a:latin typeface="微软雅黑" panose="020B0503020204020204" pitchFamily="34" charset="-122"/>
                <a:ea typeface="微软雅黑" panose="020B0503020204020204" pitchFamily="34" charset="-122"/>
              </a:rPr>
              <a:t>資料只有包含“人工智慧”的課程，混淆因素太多</a:t>
            </a:r>
          </a:p>
        </p:txBody>
      </p:sp>
      <p:sp>
        <p:nvSpPr>
          <p:cNvPr id="16" name="文字方塊 15">
            <a:extLst>
              <a:ext uri="{FF2B5EF4-FFF2-40B4-BE49-F238E27FC236}">
                <a16:creationId xmlns:a16="http://schemas.microsoft.com/office/drawing/2014/main" id="{28BFDA83-D461-429E-A610-7758F7D662BB}"/>
              </a:ext>
            </a:extLst>
          </p:cNvPr>
          <p:cNvSpPr txBox="1"/>
          <p:nvPr/>
        </p:nvSpPr>
        <p:spPr>
          <a:xfrm>
            <a:off x="903536" y="3704574"/>
            <a:ext cx="7488832" cy="369332"/>
          </a:xfrm>
          <a:prstGeom prst="rect">
            <a:avLst/>
          </a:prstGeom>
          <a:noFill/>
        </p:spPr>
        <p:txBody>
          <a:bodyPr wrap="square" rtlCol="0">
            <a:spAutoFit/>
          </a:bodyPr>
          <a:lstStyle/>
          <a:p>
            <a:r>
              <a:rPr lang="zh-TW" altLang="en-US" b="1" dirty="0">
                <a:latin typeface="微软雅黑" panose="020B0503020204020204" pitchFamily="34" charset="-122"/>
                <a:ea typeface="微软雅黑" panose="020B0503020204020204" pitchFamily="34" charset="-122"/>
              </a:rPr>
              <a:t>對於自身產品的定位並不全面，沒有具體提出產品可以“怎麼滿足客戶”</a:t>
            </a:r>
          </a:p>
        </p:txBody>
      </p:sp>
      <p:sp>
        <p:nvSpPr>
          <p:cNvPr id="17" name="文字方塊 16">
            <a:extLst>
              <a:ext uri="{FF2B5EF4-FFF2-40B4-BE49-F238E27FC236}">
                <a16:creationId xmlns:a16="http://schemas.microsoft.com/office/drawing/2014/main" id="{D13644F6-A6B0-43BC-8B10-FF81D4F736ED}"/>
              </a:ext>
            </a:extLst>
          </p:cNvPr>
          <p:cNvSpPr txBox="1"/>
          <p:nvPr/>
        </p:nvSpPr>
        <p:spPr>
          <a:xfrm>
            <a:off x="903536" y="4508104"/>
            <a:ext cx="6480720" cy="369332"/>
          </a:xfrm>
          <a:prstGeom prst="rect">
            <a:avLst/>
          </a:prstGeom>
          <a:noFill/>
        </p:spPr>
        <p:txBody>
          <a:bodyPr wrap="square" rtlCol="0">
            <a:spAutoFit/>
          </a:bodyPr>
          <a:lstStyle/>
          <a:p>
            <a:r>
              <a:rPr lang="zh-TW" altLang="en-US" b="1" dirty="0">
                <a:solidFill>
                  <a:schemeClr val="tx1">
                    <a:lumMod val="65000"/>
                    <a:lumOff val="35000"/>
                  </a:schemeClr>
                </a:solidFill>
                <a:latin typeface="微软雅黑" panose="020B0503020204020204" pitchFamily="34" charset="-122"/>
                <a:ea typeface="微软雅黑" panose="020B0503020204020204" pitchFamily="34" charset="-122"/>
              </a:rPr>
              <a:t>我可能沒注意到的</a:t>
            </a:r>
            <a:r>
              <a:rPr lang="en-US" altLang="zh-TW" b="1"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TW"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8542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87512" y="440586"/>
            <a:ext cx="877163" cy="369332"/>
          </a:xfrm>
          <a:prstGeom prst="rect">
            <a:avLst/>
          </a:prstGeom>
          <a:noFill/>
        </p:spPr>
        <p:txBody>
          <a:bodyPr wrap="none" rtlCol="0">
            <a:spAutoFit/>
          </a:bodyPr>
          <a:lstStyle/>
          <a:p>
            <a:r>
              <a:rPr lang="zh-TW" altLang="en-US" b="1" dirty="0">
                <a:solidFill>
                  <a:schemeClr val="bg1"/>
                </a:solidFill>
                <a:latin typeface="微软雅黑" panose="020B0503020204020204" pitchFamily="34" charset="-122"/>
                <a:ea typeface="微软雅黑" panose="020B0503020204020204" pitchFamily="34" charset="-122"/>
              </a:rPr>
              <a:t>作品集</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615504" y="4313113"/>
            <a:ext cx="4198284" cy="646331"/>
          </a:xfrm>
          <a:prstGeom prst="rect">
            <a:avLst/>
          </a:prstGeom>
          <a:noFill/>
        </p:spPr>
        <p:txBody>
          <a:bodyPr wrap="square" rtlCol="0">
            <a:spAutoFit/>
          </a:bodyPr>
          <a:lstStyle>
            <a:defPPr>
              <a:defRPr lang="zh-CN"/>
            </a:defPPr>
          </a:lstStyle>
          <a:p>
            <a:r>
              <a:rPr lang="en-US" altLang="zh-CN" dirty="0"/>
              <a:t>https://github.com/aes6669ray?tab=repositories</a:t>
            </a:r>
          </a:p>
        </p:txBody>
      </p:sp>
      <p:sp>
        <p:nvSpPr>
          <p:cNvPr id="11" name="矩形 10"/>
          <p:cNvSpPr/>
          <p:nvPr/>
        </p:nvSpPr>
        <p:spPr>
          <a:xfrm>
            <a:off x="508000" y="5593804"/>
            <a:ext cx="9144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7">
            <a:extLst>
              <a:ext uri="{FF2B5EF4-FFF2-40B4-BE49-F238E27FC236}">
                <a16:creationId xmlns:a16="http://schemas.microsoft.com/office/drawing/2014/main" id="{D471791C-5E55-4042-8EB2-B1776C78DFDB}"/>
              </a:ext>
            </a:extLst>
          </p:cNvPr>
          <p:cNvSpPr txBox="1"/>
          <p:nvPr/>
        </p:nvSpPr>
        <p:spPr>
          <a:xfrm>
            <a:off x="5347741" y="4313113"/>
            <a:ext cx="3947638" cy="646331"/>
          </a:xfrm>
          <a:prstGeom prst="rect">
            <a:avLst/>
          </a:prstGeom>
          <a:noFill/>
        </p:spPr>
        <p:txBody>
          <a:bodyPr wrap="square" rtlCol="0">
            <a:spAutoFit/>
          </a:bodyPr>
          <a:lstStyle/>
          <a:p>
            <a:r>
              <a:rPr lang="zh-TW" altLang="en-US" dirty="0"/>
              <a:t>https://public.tableau.com/app/profile/.20456506</a:t>
            </a:r>
          </a:p>
        </p:txBody>
      </p:sp>
      <p:pic>
        <p:nvPicPr>
          <p:cNvPr id="7" name="圖片 6">
            <a:extLst>
              <a:ext uri="{FF2B5EF4-FFF2-40B4-BE49-F238E27FC236}">
                <a16:creationId xmlns:a16="http://schemas.microsoft.com/office/drawing/2014/main" id="{0CE1825F-8D91-4866-9372-48CEAD4182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2008" y="1480720"/>
            <a:ext cx="2535422" cy="2535422"/>
          </a:xfrm>
          <a:prstGeom prst="rect">
            <a:avLst/>
          </a:prstGeom>
        </p:spPr>
      </p:pic>
      <p:pic>
        <p:nvPicPr>
          <p:cNvPr id="10" name="圖片 9">
            <a:extLst>
              <a:ext uri="{FF2B5EF4-FFF2-40B4-BE49-F238E27FC236}">
                <a16:creationId xmlns:a16="http://schemas.microsoft.com/office/drawing/2014/main" id="{ACE34A11-B90B-4745-BCA8-6BFC1F171C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504" y="1480720"/>
            <a:ext cx="2535422" cy="2535422"/>
          </a:xfrm>
          <a:prstGeom prst="rect">
            <a:avLst/>
          </a:prstGeom>
        </p:spPr>
      </p:pic>
      <p:pic>
        <p:nvPicPr>
          <p:cNvPr id="18" name="圖片 17">
            <a:extLst>
              <a:ext uri="{FF2B5EF4-FFF2-40B4-BE49-F238E27FC236}">
                <a16:creationId xmlns:a16="http://schemas.microsoft.com/office/drawing/2014/main" id="{639AA04B-E3B1-4601-8341-84711A7910E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63776" y="3018845"/>
            <a:ext cx="1385772" cy="779497"/>
          </a:xfrm>
          <a:prstGeom prst="rect">
            <a:avLst/>
          </a:prstGeom>
        </p:spPr>
      </p:pic>
      <p:pic>
        <p:nvPicPr>
          <p:cNvPr id="20" name="圖片 19">
            <a:extLst>
              <a:ext uri="{FF2B5EF4-FFF2-40B4-BE49-F238E27FC236}">
                <a16:creationId xmlns:a16="http://schemas.microsoft.com/office/drawing/2014/main" id="{A5BFDE03-7158-4FC2-9F94-5B78BCFDE53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28923" y="2893664"/>
            <a:ext cx="1959589" cy="1102269"/>
          </a:xfrm>
          <a:prstGeom prst="rect">
            <a:avLst/>
          </a:prstGeom>
        </p:spPr>
      </p:pic>
    </p:spTree>
    <p:extLst>
      <p:ext uri="{BB962C8B-B14F-4D97-AF65-F5344CB8AC3E}">
        <p14:creationId xmlns:p14="http://schemas.microsoft.com/office/powerpoint/2010/main" val="3764671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五边形 9"/>
          <p:cNvSpPr/>
          <p:nvPr/>
        </p:nvSpPr>
        <p:spPr>
          <a:xfrm>
            <a:off x="0" y="1466266"/>
            <a:ext cx="9652000" cy="2062971"/>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720026" y="1921399"/>
            <a:ext cx="4635115" cy="1107996"/>
          </a:xfrm>
          <a:prstGeom prst="rect">
            <a:avLst/>
          </a:prstGeom>
          <a:noFill/>
        </p:spPr>
        <p:txBody>
          <a:bodyPr wrap="none" rtlCol="0">
            <a:spAutoFit/>
          </a:bodyPr>
          <a:lstStyle/>
          <a:p>
            <a:r>
              <a:rPr lang="en-US" altLang="zh-CN" sz="6600" b="1" dirty="0">
                <a:solidFill>
                  <a:schemeClr val="bg1"/>
                </a:solidFill>
                <a:latin typeface="微软雅黑" panose="020B0503020204020204" pitchFamily="34" charset="-122"/>
                <a:ea typeface="微软雅黑" panose="020B0503020204020204" pitchFamily="34" charset="-122"/>
              </a:rPr>
              <a:t>Thank you</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12" name="五边形 11"/>
          <p:cNvSpPr/>
          <p:nvPr/>
        </p:nvSpPr>
        <p:spPr>
          <a:xfrm flipH="1">
            <a:off x="5211622" y="3137108"/>
            <a:ext cx="4948378" cy="863517"/>
          </a:xfrm>
          <a:prstGeom prst="homePlate">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6363756" y="3386452"/>
            <a:ext cx="1569660" cy="369332"/>
          </a:xfrm>
          <a:prstGeom prst="rect">
            <a:avLst/>
          </a:prstGeom>
          <a:noFill/>
        </p:spPr>
        <p:txBody>
          <a:bodyPr wrap="none" rtlCol="0">
            <a:spAutoFit/>
          </a:bodyPr>
          <a:lstStyle/>
          <a:p>
            <a:r>
              <a:rPr lang="zh-TW" altLang="en-US" dirty="0">
                <a:solidFill>
                  <a:schemeClr val="bg1"/>
                </a:solidFill>
                <a:latin typeface="微软雅黑" panose="020B0503020204020204" pitchFamily="34" charset="-122"/>
                <a:ea typeface="微软雅黑" panose="020B0503020204020204" pitchFamily="34" charset="-122"/>
              </a:rPr>
              <a:t>報告：劉子睿</a:t>
            </a:r>
            <a:endParaRPr lang="zh-CN" alt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37269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87512" y="440586"/>
            <a:ext cx="646331" cy="369332"/>
          </a:xfrm>
          <a:prstGeom prst="rect">
            <a:avLst/>
          </a:prstGeom>
          <a:noFill/>
        </p:spPr>
        <p:txBody>
          <a:bodyPr wrap="none" rtlCol="0">
            <a:spAutoFit/>
          </a:bodyPr>
          <a:lstStyle/>
          <a:p>
            <a:r>
              <a:rPr lang="zh-TW" altLang="en-US" b="1" dirty="0">
                <a:solidFill>
                  <a:schemeClr val="bg1"/>
                </a:solidFill>
                <a:latin typeface="微软雅黑" panose="020B0503020204020204" pitchFamily="34" charset="-122"/>
                <a:ea typeface="微软雅黑" panose="020B0503020204020204" pitchFamily="34" charset="-122"/>
              </a:rPr>
              <a:t>專長</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p:nvSpPr>
        <p:spPr>
          <a:xfrm>
            <a:off x="508000" y="5593804"/>
            <a:ext cx="9144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4289734" y="2271723"/>
            <a:ext cx="1728192" cy="1489820"/>
          </a:xfrm>
          <a:prstGeom prst="triangle">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3425637" y="3761543"/>
            <a:ext cx="1728192" cy="1489820"/>
          </a:xfrm>
          <a:prstGeom prst="triangle">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p:nvSpPr>
        <p:spPr>
          <a:xfrm>
            <a:off x="5152008" y="3761543"/>
            <a:ext cx="1728192" cy="1489820"/>
          </a:xfrm>
          <a:prstGeom prst="triangl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flipH="1">
            <a:off x="2847752" y="1070920"/>
            <a:ext cx="4851087" cy="943820"/>
          </a:xfrm>
          <a:prstGeom prst="rect">
            <a:avLst/>
          </a:prstGeom>
        </p:spPr>
        <p:txBody>
          <a:bodyPr wrap="square" lIns="121893" tIns="60946" rIns="121893" bIns="60946">
            <a:spAutoFit/>
          </a:bodyPr>
          <a:lstStyle/>
          <a:p>
            <a:pPr algn="just" defTabSz="1218863" fontAlgn="base">
              <a:lnSpc>
                <a:spcPts val="1600"/>
              </a:lnSpc>
              <a:spcBef>
                <a:spcPct val="0"/>
              </a:spcBef>
              <a:spcAft>
                <a:spcPct val="0"/>
              </a:spcAft>
            </a:pP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運用</a:t>
            </a:r>
            <a:r>
              <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rPr>
              <a:t>python</a:t>
            </a: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a:t>
            </a:r>
            <a:r>
              <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rPr>
              <a:t>R</a:t>
            </a: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a:t>
            </a:r>
            <a:r>
              <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rPr>
              <a:t>SQL</a:t>
            </a: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a:t>
            </a:r>
            <a:r>
              <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rPr>
              <a:t>Tableau…</a:t>
            </a: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等工具進行數據分析之所有作業</a:t>
            </a:r>
            <a:r>
              <a:rPr lang="zh-TW" altLang="en-US" sz="1400" dirty="0">
                <a:solidFill>
                  <a:schemeClr val="tx1">
                    <a:lumMod val="75000"/>
                    <a:lumOff val="25000"/>
                  </a:schemeClr>
                </a:solidFill>
                <a:latin typeface="標楷體" panose="03000509000000000000" pitchFamily="65" charset="-120"/>
                <a:ea typeface="標楷體" panose="03000509000000000000" pitchFamily="65" charset="-120"/>
              </a:rPr>
              <a:t>。</a:t>
            </a:r>
            <a:endPar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endParaRPr>
          </a:p>
          <a:p>
            <a:pPr algn="just" defTabSz="1218863" fontAlgn="base">
              <a:lnSpc>
                <a:spcPts val="1600"/>
              </a:lnSpc>
              <a:spcBef>
                <a:spcPct val="0"/>
              </a:spcBef>
              <a:spcAft>
                <a:spcPct val="0"/>
              </a:spcAft>
            </a:pP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包含：網路爬蟲、資料預處理、特徵工程</a:t>
            </a:r>
            <a:r>
              <a:rPr lang="zh-TW" altLang="en-US" sz="1400">
                <a:solidFill>
                  <a:schemeClr val="tx1">
                    <a:lumMod val="75000"/>
                    <a:lumOff val="25000"/>
                  </a:schemeClr>
                </a:solidFill>
                <a:latin typeface="微軟正黑體" panose="020B0604030504040204" pitchFamily="34" charset="-120"/>
                <a:ea typeface="微軟正黑體" panose="020B0604030504040204" pitchFamily="34" charset="-120"/>
              </a:rPr>
              <a:t>、統計檢定分析</a:t>
            </a: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、機器學習、資料視覺化、</a:t>
            </a:r>
            <a:r>
              <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rPr>
              <a:t>API</a:t>
            </a: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應用</a:t>
            </a:r>
            <a:r>
              <a:rPr lang="zh-TW" altLang="en-US" sz="1400" dirty="0">
                <a:solidFill>
                  <a:schemeClr val="tx1">
                    <a:lumMod val="75000"/>
                    <a:lumOff val="25000"/>
                  </a:schemeClr>
                </a:solidFill>
                <a:latin typeface="標楷體" panose="03000509000000000000" pitchFamily="65" charset="-120"/>
                <a:ea typeface="標楷體" panose="03000509000000000000" pitchFamily="65" charset="-120"/>
              </a:rPr>
              <a:t>。</a:t>
            </a:r>
            <a:endParaRPr lang="en-US" altLang="zh-CN" sz="1400" dirty="0">
              <a:solidFill>
                <a:schemeClr val="tx1">
                  <a:lumMod val="75000"/>
                  <a:lumOff val="25000"/>
                </a:schemeClr>
              </a:solidFill>
              <a:latin typeface="微軟正黑體" panose="020B0604030504040204" pitchFamily="34" charset="-120"/>
              <a:ea typeface="微軟正黑體" panose="020B0604030504040204" pitchFamily="34" charset="-120"/>
            </a:endParaRPr>
          </a:p>
        </p:txBody>
      </p:sp>
      <p:sp>
        <p:nvSpPr>
          <p:cNvPr id="40" name="矩形 39"/>
          <p:cNvSpPr/>
          <p:nvPr/>
        </p:nvSpPr>
        <p:spPr>
          <a:xfrm>
            <a:off x="4107384" y="686290"/>
            <a:ext cx="1852800" cy="328267"/>
          </a:xfrm>
          <a:prstGeom prst="rect">
            <a:avLst/>
          </a:prstGeom>
        </p:spPr>
        <p:txBody>
          <a:bodyPr wrap="square" lIns="121893" tIns="60946" rIns="121893" bIns="60946">
            <a:spAutoFit/>
          </a:bodyPr>
          <a:lstStyle/>
          <a:p>
            <a:pPr algn="just" defTabSz="1218863" fontAlgn="base">
              <a:lnSpc>
                <a:spcPts val="1600"/>
              </a:lnSpc>
              <a:spcBef>
                <a:spcPct val="0"/>
              </a:spcBef>
              <a:spcAft>
                <a:spcPct val="0"/>
              </a:spcAft>
            </a:pPr>
            <a:r>
              <a:rPr lang="zh-TW" altLang="en-US" sz="1600" b="1" dirty="0">
                <a:solidFill>
                  <a:schemeClr val="tx1">
                    <a:lumMod val="75000"/>
                    <a:lumOff val="25000"/>
                  </a:schemeClr>
                </a:solidFill>
                <a:latin typeface="微软雅黑" pitchFamily="34" charset="-122"/>
                <a:ea typeface="微软雅黑" pitchFamily="34" charset="-122"/>
              </a:rPr>
              <a:t>數據分析</a:t>
            </a:r>
            <a:endParaRPr lang="en-US" altLang="zh-CN" sz="1600" b="1" dirty="0">
              <a:solidFill>
                <a:schemeClr val="tx1">
                  <a:lumMod val="75000"/>
                  <a:lumOff val="25000"/>
                </a:schemeClr>
              </a:solidFill>
              <a:latin typeface="微软雅黑" pitchFamily="34" charset="-122"/>
              <a:ea typeface="微软雅黑" pitchFamily="34" charset="-122"/>
            </a:endParaRPr>
          </a:p>
        </p:txBody>
      </p:sp>
      <p:sp>
        <p:nvSpPr>
          <p:cNvPr id="41" name="矩形 40"/>
          <p:cNvSpPr/>
          <p:nvPr/>
        </p:nvSpPr>
        <p:spPr>
          <a:xfrm flipH="1">
            <a:off x="762157" y="3771434"/>
            <a:ext cx="2790076" cy="1381376"/>
          </a:xfrm>
          <a:prstGeom prst="rect">
            <a:avLst/>
          </a:prstGeom>
          <a:effectLst/>
        </p:spPr>
        <p:txBody>
          <a:bodyPr wrap="square" lIns="121893" tIns="60946" rIns="121893" bIns="60946">
            <a:spAutoFit/>
          </a:bodyPr>
          <a:lstStyle/>
          <a:p>
            <a:pPr>
              <a:lnSpc>
                <a:spcPct val="150000"/>
              </a:lnSpc>
            </a:pP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能夠研究並整理不同領域之知識進行整合研究</a:t>
            </a:r>
            <a:r>
              <a:rPr lang="zh-TW" altLang="en-US" sz="1400" dirty="0">
                <a:solidFill>
                  <a:schemeClr val="tx1">
                    <a:lumMod val="75000"/>
                    <a:lumOff val="25000"/>
                  </a:schemeClr>
                </a:solidFill>
                <a:latin typeface="標楷體" panose="03000509000000000000" pitchFamily="65" charset="-120"/>
                <a:ea typeface="標楷體" panose="03000509000000000000" pitchFamily="65" charset="-120"/>
              </a:rPr>
              <a:t>。</a:t>
            </a:r>
            <a:endPar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endParaRPr>
          </a:p>
          <a:p>
            <a:pPr>
              <a:lnSpc>
                <a:spcPct val="150000"/>
              </a:lnSpc>
            </a:pP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曾整合訊號處理、機器學習、情緒分析、生理資料特性的研究</a:t>
            </a:r>
            <a:endParaRPr lang="en-US" altLang="zh-CN" sz="1400" dirty="0">
              <a:solidFill>
                <a:schemeClr val="tx1">
                  <a:lumMod val="75000"/>
                  <a:lumOff val="25000"/>
                </a:schemeClr>
              </a:solidFill>
              <a:latin typeface="微軟正黑體" panose="020B0604030504040204" pitchFamily="34" charset="-120"/>
              <a:ea typeface="微軟正黑體" panose="020B0604030504040204" pitchFamily="34" charset="-120"/>
            </a:endParaRPr>
          </a:p>
        </p:txBody>
      </p:sp>
      <p:sp>
        <p:nvSpPr>
          <p:cNvPr id="42" name="矩形 41"/>
          <p:cNvSpPr/>
          <p:nvPr/>
        </p:nvSpPr>
        <p:spPr>
          <a:xfrm>
            <a:off x="1252662" y="3492503"/>
            <a:ext cx="2202486" cy="328267"/>
          </a:xfrm>
          <a:prstGeom prst="rect">
            <a:avLst/>
          </a:prstGeom>
        </p:spPr>
        <p:txBody>
          <a:bodyPr wrap="square" lIns="121893" tIns="60946" rIns="121893" bIns="60946">
            <a:spAutoFit/>
          </a:bodyPr>
          <a:lstStyle/>
          <a:p>
            <a:pPr algn="just" defTabSz="1218863" fontAlgn="base">
              <a:lnSpc>
                <a:spcPts val="1600"/>
              </a:lnSpc>
              <a:spcBef>
                <a:spcPct val="0"/>
              </a:spcBef>
              <a:spcAft>
                <a:spcPct val="0"/>
              </a:spcAft>
            </a:pPr>
            <a:r>
              <a:rPr lang="zh-TW" altLang="en-US" sz="1600" b="1" dirty="0">
                <a:solidFill>
                  <a:schemeClr val="tx1">
                    <a:lumMod val="75000"/>
                    <a:lumOff val="25000"/>
                  </a:schemeClr>
                </a:solidFill>
                <a:latin typeface="微软雅黑" pitchFamily="34" charset="-122"/>
                <a:ea typeface="微软雅黑" pitchFamily="34" charset="-122"/>
              </a:rPr>
              <a:t>跨領域研究</a:t>
            </a:r>
            <a:endParaRPr lang="en-US" altLang="zh-CN" sz="1600" b="1" dirty="0">
              <a:solidFill>
                <a:schemeClr val="tx1">
                  <a:lumMod val="75000"/>
                  <a:lumOff val="25000"/>
                </a:schemeClr>
              </a:solidFill>
              <a:latin typeface="微软雅黑" pitchFamily="34" charset="-122"/>
              <a:ea typeface="微软雅黑" pitchFamily="34" charset="-122"/>
            </a:endParaRPr>
          </a:p>
        </p:txBody>
      </p:sp>
      <p:sp>
        <p:nvSpPr>
          <p:cNvPr id="43" name="矩形 42"/>
          <p:cNvSpPr/>
          <p:nvPr/>
        </p:nvSpPr>
        <p:spPr>
          <a:xfrm flipH="1">
            <a:off x="7006722" y="4192191"/>
            <a:ext cx="2790076" cy="1059172"/>
          </a:xfrm>
          <a:prstGeom prst="rect">
            <a:avLst/>
          </a:prstGeom>
          <a:effectLst/>
        </p:spPr>
        <p:txBody>
          <a:bodyPr wrap="square" lIns="121893" tIns="60946" rIns="121893" bIns="60946">
            <a:spAutoFit/>
          </a:bodyPr>
          <a:lstStyle/>
          <a:p>
            <a:pPr>
              <a:lnSpc>
                <a:spcPct val="150000"/>
              </a:lnSpc>
            </a:pP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英文 聽力</a:t>
            </a:r>
            <a:r>
              <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rPr>
              <a:t>/</a:t>
            </a: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閱讀 精熟</a:t>
            </a:r>
            <a:endPar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endParaRPr>
          </a:p>
          <a:p>
            <a:pPr>
              <a:lnSpc>
                <a:spcPct val="150000"/>
              </a:lnSpc>
            </a:pP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英文 口說</a:t>
            </a:r>
            <a:r>
              <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rPr>
              <a:t>/</a:t>
            </a: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書寫 中等</a:t>
            </a:r>
            <a:endPar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endParaRPr>
          </a:p>
          <a:p>
            <a:pPr>
              <a:lnSpc>
                <a:spcPct val="150000"/>
              </a:lnSpc>
            </a:pP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曾任補習班高中英文講師</a:t>
            </a:r>
            <a:endParaRPr lang="en-US" altLang="zh-CN" sz="1400" dirty="0">
              <a:solidFill>
                <a:schemeClr val="tx1">
                  <a:lumMod val="75000"/>
                  <a:lumOff val="25000"/>
                </a:schemeClr>
              </a:solidFill>
              <a:latin typeface="微軟正黑體" panose="020B0604030504040204" pitchFamily="34" charset="-120"/>
              <a:ea typeface="微軟正黑體" panose="020B0604030504040204" pitchFamily="34" charset="-120"/>
            </a:endParaRPr>
          </a:p>
        </p:txBody>
      </p:sp>
      <p:sp>
        <p:nvSpPr>
          <p:cNvPr id="44" name="矩形 43"/>
          <p:cNvSpPr/>
          <p:nvPr/>
        </p:nvSpPr>
        <p:spPr>
          <a:xfrm>
            <a:off x="7294549" y="3863924"/>
            <a:ext cx="2202486" cy="328267"/>
          </a:xfrm>
          <a:prstGeom prst="rect">
            <a:avLst/>
          </a:prstGeom>
        </p:spPr>
        <p:txBody>
          <a:bodyPr wrap="square" lIns="121893" tIns="60946" rIns="121893" bIns="60946">
            <a:spAutoFit/>
          </a:bodyPr>
          <a:lstStyle/>
          <a:p>
            <a:pPr algn="just" defTabSz="1218863" fontAlgn="base">
              <a:lnSpc>
                <a:spcPts val="1600"/>
              </a:lnSpc>
              <a:spcBef>
                <a:spcPct val="0"/>
              </a:spcBef>
              <a:spcAft>
                <a:spcPct val="0"/>
              </a:spcAft>
            </a:pPr>
            <a:r>
              <a:rPr lang="zh-TW" altLang="en-US" sz="1600" b="1" dirty="0">
                <a:solidFill>
                  <a:schemeClr val="tx1">
                    <a:lumMod val="75000"/>
                    <a:lumOff val="25000"/>
                  </a:schemeClr>
                </a:solidFill>
                <a:latin typeface="微软雅黑" pitchFamily="34" charset="-122"/>
                <a:ea typeface="微软雅黑" pitchFamily="34" charset="-122"/>
              </a:rPr>
              <a:t>語文能力</a:t>
            </a:r>
            <a:endParaRPr lang="en-US" altLang="zh-CN" sz="1600" b="1" dirty="0">
              <a:solidFill>
                <a:schemeClr val="tx1">
                  <a:lumMod val="75000"/>
                  <a:lumOff val="25000"/>
                </a:schemeClr>
              </a:solidFill>
              <a:latin typeface="微软雅黑" pitchFamily="34" charset="-122"/>
              <a:ea typeface="微软雅黑" pitchFamily="34" charset="-122"/>
            </a:endParaRPr>
          </a:p>
        </p:txBody>
      </p:sp>
      <p:sp>
        <p:nvSpPr>
          <p:cNvPr id="45" name="TextBox 44"/>
          <p:cNvSpPr txBox="1"/>
          <p:nvPr/>
        </p:nvSpPr>
        <p:spPr>
          <a:xfrm>
            <a:off x="4769043" y="2603887"/>
            <a:ext cx="700833" cy="1107996"/>
          </a:xfrm>
          <a:prstGeom prst="rect">
            <a:avLst/>
          </a:prstGeom>
          <a:noFill/>
        </p:spPr>
        <p:txBody>
          <a:bodyPr wrap="none" rtlCol="0">
            <a:spAutoFit/>
          </a:bodyPr>
          <a:lstStyle/>
          <a:p>
            <a:r>
              <a:rPr lang="en-US" altLang="zh-CN" sz="6600" dirty="0">
                <a:solidFill>
                  <a:schemeClr val="bg1"/>
                </a:solidFill>
                <a:latin typeface="方正兰亭粗黑_GBK" panose="02000000000000000000" pitchFamily="2" charset="-122"/>
                <a:ea typeface="方正兰亭粗黑_GBK" panose="02000000000000000000" pitchFamily="2" charset="-122"/>
              </a:rPr>
              <a:t>1</a:t>
            </a:r>
            <a:endParaRPr lang="zh-CN" altLang="en-US" sz="6600" dirty="0">
              <a:solidFill>
                <a:schemeClr val="bg1"/>
              </a:solidFill>
              <a:latin typeface="方正兰亭粗黑_GBK" panose="02000000000000000000" pitchFamily="2" charset="-122"/>
              <a:ea typeface="方正兰亭粗黑_GBK" panose="02000000000000000000" pitchFamily="2" charset="-122"/>
            </a:endParaRPr>
          </a:p>
        </p:txBody>
      </p:sp>
      <p:sp>
        <p:nvSpPr>
          <p:cNvPr id="46" name="TextBox 45"/>
          <p:cNvSpPr txBox="1"/>
          <p:nvPr/>
        </p:nvSpPr>
        <p:spPr>
          <a:xfrm>
            <a:off x="3939320" y="4143370"/>
            <a:ext cx="732893" cy="1107996"/>
          </a:xfrm>
          <a:prstGeom prst="rect">
            <a:avLst/>
          </a:prstGeom>
          <a:noFill/>
        </p:spPr>
        <p:txBody>
          <a:bodyPr wrap="none" rtlCol="0">
            <a:spAutoFit/>
          </a:bodyPr>
          <a:lstStyle/>
          <a:p>
            <a:r>
              <a:rPr lang="en-US" altLang="zh-CN" sz="6600" dirty="0">
                <a:solidFill>
                  <a:schemeClr val="bg1"/>
                </a:solidFill>
                <a:latin typeface="方正兰亭粗黑_GBK" panose="02000000000000000000" pitchFamily="2" charset="-122"/>
                <a:ea typeface="方正兰亭粗黑_GBK" panose="02000000000000000000" pitchFamily="2" charset="-122"/>
              </a:rPr>
              <a:t>2</a:t>
            </a:r>
            <a:endParaRPr lang="zh-CN" altLang="en-US" sz="6600" dirty="0">
              <a:solidFill>
                <a:schemeClr val="bg1"/>
              </a:solidFill>
              <a:latin typeface="方正兰亭粗黑_GBK" panose="02000000000000000000" pitchFamily="2" charset="-122"/>
              <a:ea typeface="方正兰亭粗黑_GBK" panose="02000000000000000000" pitchFamily="2" charset="-122"/>
            </a:endParaRPr>
          </a:p>
        </p:txBody>
      </p:sp>
      <p:sp>
        <p:nvSpPr>
          <p:cNvPr id="47" name="TextBox 46"/>
          <p:cNvSpPr txBox="1"/>
          <p:nvPr/>
        </p:nvSpPr>
        <p:spPr>
          <a:xfrm>
            <a:off x="5651482" y="4143370"/>
            <a:ext cx="736099" cy="1107996"/>
          </a:xfrm>
          <a:prstGeom prst="rect">
            <a:avLst/>
          </a:prstGeom>
          <a:noFill/>
        </p:spPr>
        <p:txBody>
          <a:bodyPr wrap="none" rtlCol="0">
            <a:spAutoFit/>
          </a:bodyPr>
          <a:lstStyle/>
          <a:p>
            <a:r>
              <a:rPr lang="en-US" altLang="zh-CN" sz="6600" dirty="0">
                <a:solidFill>
                  <a:schemeClr val="bg1"/>
                </a:solidFill>
                <a:latin typeface="方正兰亭粗黑_GBK" panose="02000000000000000000" pitchFamily="2" charset="-122"/>
                <a:ea typeface="方正兰亭粗黑_GBK" panose="02000000000000000000" pitchFamily="2" charset="-122"/>
              </a:rPr>
              <a:t>3</a:t>
            </a:r>
            <a:endParaRPr lang="zh-CN" altLang="en-US" sz="6600" dirty="0">
              <a:solidFill>
                <a:schemeClr val="bg1"/>
              </a:solidFill>
              <a:latin typeface="方正兰亭粗黑_GBK" panose="02000000000000000000" pitchFamily="2" charset="-122"/>
              <a:ea typeface="方正兰亭粗黑_GBK" panose="02000000000000000000" pitchFamily="2" charset="-122"/>
            </a:endParaRPr>
          </a:p>
        </p:txBody>
      </p:sp>
    </p:spTree>
    <p:extLst>
      <p:ext uri="{BB962C8B-B14F-4D97-AF65-F5344CB8AC3E}">
        <p14:creationId xmlns:p14="http://schemas.microsoft.com/office/powerpoint/2010/main" val="242621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Box 4"/>
          <p:cNvSpPr txBox="1"/>
          <p:nvPr/>
        </p:nvSpPr>
        <p:spPr>
          <a:xfrm>
            <a:off x="687512" y="440586"/>
            <a:ext cx="1678665" cy="369332"/>
          </a:xfrm>
          <a:prstGeom prst="rect">
            <a:avLst/>
          </a:prstGeom>
          <a:noFill/>
        </p:spPr>
        <p:txBody>
          <a:bodyPr wrap="none" rtlCol="0">
            <a:spAutoFit/>
          </a:bodyPr>
          <a:lstStyle/>
          <a:p>
            <a:r>
              <a:rPr lang="zh-TW" altLang="en-US" b="1" dirty="0">
                <a:solidFill>
                  <a:schemeClr val="bg1"/>
                </a:solidFill>
                <a:latin typeface="微软雅黑" panose="020B0503020204020204" pitchFamily="34" charset="-122"/>
                <a:ea typeface="微软雅黑" panose="020B0503020204020204" pitchFamily="34" charset="-122"/>
              </a:rPr>
              <a:t>證照</a:t>
            </a:r>
            <a:r>
              <a:rPr lang="en-US" altLang="zh-TW" b="1" dirty="0">
                <a:solidFill>
                  <a:schemeClr val="bg1"/>
                </a:solidFill>
                <a:latin typeface="微软雅黑" panose="020B0503020204020204" pitchFamily="34" charset="-122"/>
                <a:ea typeface="微软雅黑" panose="020B0503020204020204" pitchFamily="34" charset="-122"/>
              </a:rPr>
              <a:t>/</a:t>
            </a:r>
            <a:r>
              <a:rPr lang="zh-TW" altLang="en-US" b="1" dirty="0">
                <a:solidFill>
                  <a:schemeClr val="bg1"/>
                </a:solidFill>
                <a:latin typeface="微软雅黑" panose="020B0503020204020204" pitchFamily="34" charset="-122"/>
                <a:ea typeface="微软雅黑" panose="020B0503020204020204" pitchFamily="34" charset="-122"/>
              </a:rPr>
              <a:t>榮譽事蹟</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p:nvSpPr>
        <p:spPr>
          <a:xfrm>
            <a:off x="508000" y="5593804"/>
            <a:ext cx="9144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六边形 23"/>
          <p:cNvSpPr/>
          <p:nvPr/>
        </p:nvSpPr>
        <p:spPr>
          <a:xfrm>
            <a:off x="5872088" y="2898528"/>
            <a:ext cx="465137" cy="401637"/>
          </a:xfrm>
          <a:prstGeom prst="hexagon">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a:p>
        </p:txBody>
      </p:sp>
      <p:sp>
        <p:nvSpPr>
          <p:cNvPr id="25" name="六边形 24"/>
          <p:cNvSpPr/>
          <p:nvPr/>
        </p:nvSpPr>
        <p:spPr>
          <a:xfrm>
            <a:off x="7752000" y="3550711"/>
            <a:ext cx="465137" cy="401637"/>
          </a:xfrm>
          <a:prstGeom prst="hexagon">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a:p>
        </p:txBody>
      </p:sp>
      <p:sp>
        <p:nvSpPr>
          <p:cNvPr id="26" name="六边形 25"/>
          <p:cNvSpPr/>
          <p:nvPr/>
        </p:nvSpPr>
        <p:spPr>
          <a:xfrm>
            <a:off x="7681045" y="4318262"/>
            <a:ext cx="465137" cy="401637"/>
          </a:xfrm>
          <a:prstGeom prst="hexagon">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a:p>
        </p:txBody>
      </p:sp>
      <p:sp>
        <p:nvSpPr>
          <p:cNvPr id="27" name="六边形 26"/>
          <p:cNvSpPr/>
          <p:nvPr/>
        </p:nvSpPr>
        <p:spPr>
          <a:xfrm>
            <a:off x="9039945" y="2922846"/>
            <a:ext cx="301625" cy="258763"/>
          </a:xfrm>
          <a:prstGeom prst="hexagon">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a:p>
        </p:txBody>
      </p:sp>
      <p:sp>
        <p:nvSpPr>
          <p:cNvPr id="28" name="六边形 27"/>
          <p:cNvSpPr/>
          <p:nvPr/>
        </p:nvSpPr>
        <p:spPr>
          <a:xfrm>
            <a:off x="8366839" y="2768862"/>
            <a:ext cx="442912" cy="382587"/>
          </a:xfrm>
          <a:prstGeom prst="hexagon">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a:p>
        </p:txBody>
      </p:sp>
      <p:sp>
        <p:nvSpPr>
          <p:cNvPr id="29" name="六边形 28"/>
          <p:cNvSpPr/>
          <p:nvPr/>
        </p:nvSpPr>
        <p:spPr>
          <a:xfrm>
            <a:off x="6396757" y="2483106"/>
            <a:ext cx="182563" cy="157162"/>
          </a:xfrm>
          <a:prstGeom prst="hexagon">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a:p>
        </p:txBody>
      </p:sp>
      <p:sp>
        <p:nvSpPr>
          <p:cNvPr id="32" name="六边形 31"/>
          <p:cNvSpPr/>
          <p:nvPr/>
        </p:nvSpPr>
        <p:spPr>
          <a:xfrm>
            <a:off x="7490545" y="4232531"/>
            <a:ext cx="204787" cy="177800"/>
          </a:xfrm>
          <a:prstGeom prst="hexagon">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a:p>
        </p:txBody>
      </p:sp>
      <p:sp>
        <p:nvSpPr>
          <p:cNvPr id="33" name="六边形 32"/>
          <p:cNvSpPr/>
          <p:nvPr/>
        </p:nvSpPr>
        <p:spPr>
          <a:xfrm>
            <a:off x="8795464" y="3151446"/>
            <a:ext cx="214312" cy="184150"/>
          </a:xfrm>
          <a:prstGeom prst="hexagon">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a:p>
        </p:txBody>
      </p:sp>
      <p:sp>
        <p:nvSpPr>
          <p:cNvPr id="34" name="六边形 33"/>
          <p:cNvSpPr/>
          <p:nvPr/>
        </p:nvSpPr>
        <p:spPr>
          <a:xfrm>
            <a:off x="6554494" y="2833023"/>
            <a:ext cx="358775" cy="307975"/>
          </a:xfrm>
          <a:prstGeom prst="hexagon">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a:p>
        </p:txBody>
      </p:sp>
      <p:sp>
        <p:nvSpPr>
          <p:cNvPr id="35" name="六边形 34"/>
          <p:cNvSpPr/>
          <p:nvPr/>
        </p:nvSpPr>
        <p:spPr>
          <a:xfrm>
            <a:off x="6411426" y="3243522"/>
            <a:ext cx="301625" cy="258763"/>
          </a:xfrm>
          <a:prstGeom prst="hexagon">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a:p>
        </p:txBody>
      </p:sp>
      <p:grpSp>
        <p:nvGrpSpPr>
          <p:cNvPr id="36" name="组合 35"/>
          <p:cNvGrpSpPr/>
          <p:nvPr/>
        </p:nvGrpSpPr>
        <p:grpSpPr>
          <a:xfrm>
            <a:off x="5155436" y="3593563"/>
            <a:ext cx="2003091" cy="1541451"/>
            <a:chOff x="1706166" y="2936728"/>
            <a:chExt cx="2009775" cy="1733550"/>
          </a:xfrm>
        </p:grpSpPr>
        <p:sp>
          <p:nvSpPr>
            <p:cNvPr id="39" name="流程图: 联系 2"/>
            <p:cNvSpPr/>
            <p:nvPr/>
          </p:nvSpPr>
          <p:spPr>
            <a:xfrm>
              <a:off x="2481241" y="3322565"/>
              <a:ext cx="406400" cy="401637"/>
            </a:xfrm>
            <a:custGeom>
              <a:avLst/>
              <a:gdLst/>
              <a:ahLst/>
              <a:cxnLst/>
              <a:rect l="l" t="t" r="r" b="b"/>
              <a:pathLst>
                <a:path w="802483" h="792958">
                  <a:moveTo>
                    <a:pt x="623890" y="697087"/>
                  </a:moveTo>
                  <a:lnTo>
                    <a:pt x="623890" y="764174"/>
                  </a:lnTo>
                  <a:cubicBezTo>
                    <a:pt x="581823" y="782953"/>
                    <a:pt x="533974" y="792958"/>
                    <a:pt x="483397" y="792958"/>
                  </a:cubicBezTo>
                  <a:cubicBezTo>
                    <a:pt x="429917" y="792958"/>
                    <a:pt x="379487" y="781771"/>
                    <a:pt x="335758" y="760851"/>
                  </a:cubicBezTo>
                  <a:lnTo>
                    <a:pt x="335758" y="700537"/>
                  </a:lnTo>
                  <a:cubicBezTo>
                    <a:pt x="376490" y="723218"/>
                    <a:pt x="424723" y="735769"/>
                    <a:pt x="476251" y="735769"/>
                  </a:cubicBezTo>
                  <a:cubicBezTo>
                    <a:pt x="530693" y="735769"/>
                    <a:pt x="581457" y="721758"/>
                    <a:pt x="623890" y="697087"/>
                  </a:cubicBezTo>
                  <a:close/>
                  <a:moveTo>
                    <a:pt x="302421" y="685181"/>
                  </a:moveTo>
                  <a:lnTo>
                    <a:pt x="302421" y="752268"/>
                  </a:lnTo>
                  <a:cubicBezTo>
                    <a:pt x="260354" y="771047"/>
                    <a:pt x="212505" y="781052"/>
                    <a:pt x="161928" y="781052"/>
                  </a:cubicBezTo>
                  <a:cubicBezTo>
                    <a:pt x="108448" y="781052"/>
                    <a:pt x="58018" y="769865"/>
                    <a:pt x="14289" y="748945"/>
                  </a:cubicBezTo>
                  <a:lnTo>
                    <a:pt x="14289" y="688631"/>
                  </a:lnTo>
                  <a:cubicBezTo>
                    <a:pt x="55021" y="711312"/>
                    <a:pt x="103254" y="723863"/>
                    <a:pt x="154782" y="723863"/>
                  </a:cubicBezTo>
                  <a:cubicBezTo>
                    <a:pt x="209224" y="723863"/>
                    <a:pt x="259988" y="709852"/>
                    <a:pt x="302421" y="685181"/>
                  </a:cubicBezTo>
                  <a:close/>
                  <a:moveTo>
                    <a:pt x="307183" y="628652"/>
                  </a:moveTo>
                  <a:lnTo>
                    <a:pt x="307183" y="678641"/>
                  </a:lnTo>
                  <a:cubicBezTo>
                    <a:pt x="265116" y="692634"/>
                    <a:pt x="217267" y="700089"/>
                    <a:pt x="166690" y="700089"/>
                  </a:cubicBezTo>
                  <a:cubicBezTo>
                    <a:pt x="113210" y="700089"/>
                    <a:pt x="62780" y="691753"/>
                    <a:pt x="19051" y="676165"/>
                  </a:cubicBezTo>
                  <a:lnTo>
                    <a:pt x="19051" y="631223"/>
                  </a:lnTo>
                  <a:cubicBezTo>
                    <a:pt x="59783" y="648123"/>
                    <a:pt x="108016" y="657475"/>
                    <a:pt x="159544" y="657475"/>
                  </a:cubicBezTo>
                  <a:cubicBezTo>
                    <a:pt x="213986" y="657475"/>
                    <a:pt x="264750" y="647035"/>
                    <a:pt x="307183" y="628652"/>
                  </a:cubicBezTo>
                  <a:close/>
                  <a:moveTo>
                    <a:pt x="623889" y="620887"/>
                  </a:moveTo>
                  <a:lnTo>
                    <a:pt x="623889" y="687974"/>
                  </a:lnTo>
                  <a:cubicBezTo>
                    <a:pt x="581822" y="706753"/>
                    <a:pt x="533973" y="716758"/>
                    <a:pt x="483396" y="716758"/>
                  </a:cubicBezTo>
                  <a:cubicBezTo>
                    <a:pt x="429916" y="716758"/>
                    <a:pt x="379486" y="705571"/>
                    <a:pt x="335757" y="684651"/>
                  </a:cubicBezTo>
                  <a:lnTo>
                    <a:pt x="335757" y="624337"/>
                  </a:lnTo>
                  <a:cubicBezTo>
                    <a:pt x="376489" y="647018"/>
                    <a:pt x="424722" y="659569"/>
                    <a:pt x="476250" y="659569"/>
                  </a:cubicBezTo>
                  <a:cubicBezTo>
                    <a:pt x="530692" y="659569"/>
                    <a:pt x="581456" y="645558"/>
                    <a:pt x="623889" y="620887"/>
                  </a:cubicBezTo>
                  <a:close/>
                  <a:moveTo>
                    <a:pt x="628652" y="552453"/>
                  </a:moveTo>
                  <a:lnTo>
                    <a:pt x="628652" y="602442"/>
                  </a:lnTo>
                  <a:cubicBezTo>
                    <a:pt x="586585" y="616435"/>
                    <a:pt x="538736" y="623890"/>
                    <a:pt x="488159" y="623890"/>
                  </a:cubicBezTo>
                  <a:cubicBezTo>
                    <a:pt x="434679" y="623890"/>
                    <a:pt x="384249" y="615554"/>
                    <a:pt x="340520" y="599966"/>
                  </a:cubicBezTo>
                  <a:lnTo>
                    <a:pt x="340520" y="555024"/>
                  </a:lnTo>
                  <a:cubicBezTo>
                    <a:pt x="381252" y="571924"/>
                    <a:pt x="429485" y="581276"/>
                    <a:pt x="481013" y="581276"/>
                  </a:cubicBezTo>
                  <a:cubicBezTo>
                    <a:pt x="535455" y="581276"/>
                    <a:pt x="586219" y="570836"/>
                    <a:pt x="628652" y="552453"/>
                  </a:cubicBezTo>
                  <a:close/>
                  <a:moveTo>
                    <a:pt x="304802" y="537544"/>
                  </a:moveTo>
                  <a:lnTo>
                    <a:pt x="304802" y="604631"/>
                  </a:lnTo>
                  <a:cubicBezTo>
                    <a:pt x="262735" y="623410"/>
                    <a:pt x="214886" y="633415"/>
                    <a:pt x="164309" y="633415"/>
                  </a:cubicBezTo>
                  <a:cubicBezTo>
                    <a:pt x="110829" y="633415"/>
                    <a:pt x="60399" y="622228"/>
                    <a:pt x="16670" y="601308"/>
                  </a:cubicBezTo>
                  <a:lnTo>
                    <a:pt x="16670" y="540994"/>
                  </a:lnTo>
                  <a:cubicBezTo>
                    <a:pt x="57402" y="563675"/>
                    <a:pt x="105635" y="576226"/>
                    <a:pt x="157163" y="576226"/>
                  </a:cubicBezTo>
                  <a:cubicBezTo>
                    <a:pt x="211605" y="576226"/>
                    <a:pt x="262369" y="562215"/>
                    <a:pt x="304802" y="537544"/>
                  </a:cubicBezTo>
                  <a:close/>
                  <a:moveTo>
                    <a:pt x="304802" y="463725"/>
                  </a:moveTo>
                  <a:lnTo>
                    <a:pt x="304802" y="530812"/>
                  </a:lnTo>
                  <a:cubicBezTo>
                    <a:pt x="262735" y="549591"/>
                    <a:pt x="214886" y="559596"/>
                    <a:pt x="164309" y="559596"/>
                  </a:cubicBezTo>
                  <a:cubicBezTo>
                    <a:pt x="110829" y="559596"/>
                    <a:pt x="60399" y="548409"/>
                    <a:pt x="16670" y="527489"/>
                  </a:cubicBezTo>
                  <a:lnTo>
                    <a:pt x="16670" y="467175"/>
                  </a:lnTo>
                  <a:cubicBezTo>
                    <a:pt x="57402" y="489856"/>
                    <a:pt x="105635" y="502407"/>
                    <a:pt x="157163" y="502407"/>
                  </a:cubicBezTo>
                  <a:cubicBezTo>
                    <a:pt x="211605" y="502407"/>
                    <a:pt x="262369" y="488396"/>
                    <a:pt x="304802" y="463725"/>
                  </a:cubicBezTo>
                  <a:close/>
                  <a:moveTo>
                    <a:pt x="488048" y="409575"/>
                  </a:moveTo>
                  <a:cubicBezTo>
                    <a:pt x="421116" y="409575"/>
                    <a:pt x="364585" y="426817"/>
                    <a:pt x="349612" y="452315"/>
                  </a:cubicBezTo>
                  <a:cubicBezTo>
                    <a:pt x="386630" y="474468"/>
                    <a:pt x="430121" y="485776"/>
                    <a:pt x="476252" y="485776"/>
                  </a:cubicBezTo>
                  <a:cubicBezTo>
                    <a:pt x="528922" y="485776"/>
                    <a:pt x="578149" y="471035"/>
                    <a:pt x="619362" y="444393"/>
                  </a:cubicBezTo>
                  <a:cubicBezTo>
                    <a:pt x="597925" y="422961"/>
                    <a:pt x="547026" y="409575"/>
                    <a:pt x="488048" y="409575"/>
                  </a:cubicBezTo>
                  <a:close/>
                  <a:moveTo>
                    <a:pt x="485776" y="385763"/>
                  </a:moveTo>
                  <a:cubicBezTo>
                    <a:pt x="567315" y="385763"/>
                    <a:pt x="633414" y="411350"/>
                    <a:pt x="633414" y="442913"/>
                  </a:cubicBezTo>
                  <a:lnTo>
                    <a:pt x="628341" y="452641"/>
                  </a:lnTo>
                  <a:lnTo>
                    <a:pt x="623891" y="448554"/>
                  </a:lnTo>
                  <a:lnTo>
                    <a:pt x="623891" y="517706"/>
                  </a:lnTo>
                  <a:cubicBezTo>
                    <a:pt x="581824" y="538816"/>
                    <a:pt x="533975" y="550063"/>
                    <a:pt x="483398" y="550063"/>
                  </a:cubicBezTo>
                  <a:cubicBezTo>
                    <a:pt x="429918" y="550063"/>
                    <a:pt x="379488" y="537487"/>
                    <a:pt x="335759" y="513971"/>
                  </a:cubicBezTo>
                  <a:lnTo>
                    <a:pt x="335759" y="446171"/>
                  </a:lnTo>
                  <a:lnTo>
                    <a:pt x="341065" y="448524"/>
                  </a:lnTo>
                  <a:cubicBezTo>
                    <a:pt x="338448" y="447203"/>
                    <a:pt x="338138" y="445072"/>
                    <a:pt x="338138" y="442913"/>
                  </a:cubicBezTo>
                  <a:cubicBezTo>
                    <a:pt x="338138" y="411350"/>
                    <a:pt x="404238" y="385763"/>
                    <a:pt x="485776" y="385763"/>
                  </a:cubicBezTo>
                  <a:close/>
                  <a:moveTo>
                    <a:pt x="304802" y="382762"/>
                  </a:moveTo>
                  <a:lnTo>
                    <a:pt x="304802" y="449849"/>
                  </a:lnTo>
                  <a:cubicBezTo>
                    <a:pt x="262735" y="468628"/>
                    <a:pt x="214886" y="478633"/>
                    <a:pt x="164309" y="478633"/>
                  </a:cubicBezTo>
                  <a:cubicBezTo>
                    <a:pt x="110829" y="478633"/>
                    <a:pt x="60399" y="467446"/>
                    <a:pt x="16670" y="446526"/>
                  </a:cubicBezTo>
                  <a:lnTo>
                    <a:pt x="16670" y="386212"/>
                  </a:lnTo>
                  <a:cubicBezTo>
                    <a:pt x="57402" y="408893"/>
                    <a:pt x="105635" y="421444"/>
                    <a:pt x="157163" y="421444"/>
                  </a:cubicBezTo>
                  <a:cubicBezTo>
                    <a:pt x="211605" y="421444"/>
                    <a:pt x="262369" y="407433"/>
                    <a:pt x="304802" y="382762"/>
                  </a:cubicBezTo>
                  <a:close/>
                  <a:moveTo>
                    <a:pt x="300040" y="297037"/>
                  </a:moveTo>
                  <a:lnTo>
                    <a:pt x="300040" y="372450"/>
                  </a:lnTo>
                  <a:cubicBezTo>
                    <a:pt x="257973" y="393560"/>
                    <a:pt x="210124" y="404807"/>
                    <a:pt x="159547" y="404807"/>
                  </a:cubicBezTo>
                  <a:cubicBezTo>
                    <a:pt x="106067" y="404807"/>
                    <a:pt x="55637" y="392231"/>
                    <a:pt x="11908" y="368715"/>
                  </a:cubicBezTo>
                  <a:lnTo>
                    <a:pt x="11908" y="300915"/>
                  </a:lnTo>
                  <a:cubicBezTo>
                    <a:pt x="52640" y="326411"/>
                    <a:pt x="100873" y="340520"/>
                    <a:pt x="152401" y="340520"/>
                  </a:cubicBezTo>
                  <a:cubicBezTo>
                    <a:pt x="206843" y="340520"/>
                    <a:pt x="257607" y="324770"/>
                    <a:pt x="300040" y="297037"/>
                  </a:cubicBezTo>
                  <a:close/>
                  <a:moveTo>
                    <a:pt x="557216" y="232744"/>
                  </a:moveTo>
                  <a:lnTo>
                    <a:pt x="557216" y="299831"/>
                  </a:lnTo>
                  <a:cubicBezTo>
                    <a:pt x="515149" y="318610"/>
                    <a:pt x="467300" y="328615"/>
                    <a:pt x="416723" y="328615"/>
                  </a:cubicBezTo>
                  <a:lnTo>
                    <a:pt x="347665" y="321298"/>
                  </a:lnTo>
                  <a:lnTo>
                    <a:pt x="347665" y="263834"/>
                  </a:lnTo>
                  <a:cubicBezTo>
                    <a:pt x="367357" y="269262"/>
                    <a:pt x="388183" y="271426"/>
                    <a:pt x="409577" y="271426"/>
                  </a:cubicBezTo>
                  <a:cubicBezTo>
                    <a:pt x="464019" y="271426"/>
                    <a:pt x="514783" y="257415"/>
                    <a:pt x="557216" y="232744"/>
                  </a:cubicBezTo>
                  <a:close/>
                  <a:moveTo>
                    <a:pt x="154782" y="228602"/>
                  </a:moveTo>
                  <a:cubicBezTo>
                    <a:pt x="240266" y="228602"/>
                    <a:pt x="309564" y="254189"/>
                    <a:pt x="309564" y="285752"/>
                  </a:cubicBezTo>
                  <a:lnTo>
                    <a:pt x="304245" y="295480"/>
                  </a:lnTo>
                  <a:cubicBezTo>
                    <a:pt x="287819" y="270012"/>
                    <a:pt x="228058" y="252414"/>
                    <a:pt x="157164" y="252414"/>
                  </a:cubicBezTo>
                  <a:cubicBezTo>
                    <a:pt x="81891" y="252414"/>
                    <a:pt x="19167" y="272254"/>
                    <a:pt x="7701" y="299836"/>
                  </a:cubicBezTo>
                  <a:cubicBezTo>
                    <a:pt x="2019" y="296352"/>
                    <a:pt x="0" y="291139"/>
                    <a:pt x="0" y="285752"/>
                  </a:cubicBezTo>
                  <a:cubicBezTo>
                    <a:pt x="0" y="254189"/>
                    <a:pt x="69298" y="228602"/>
                    <a:pt x="154782" y="228602"/>
                  </a:cubicBezTo>
                  <a:close/>
                  <a:moveTo>
                    <a:pt x="559595" y="166690"/>
                  </a:moveTo>
                  <a:lnTo>
                    <a:pt x="559595" y="216679"/>
                  </a:lnTo>
                  <a:cubicBezTo>
                    <a:pt x="517528" y="230672"/>
                    <a:pt x="469679" y="238127"/>
                    <a:pt x="419102" y="238127"/>
                  </a:cubicBezTo>
                  <a:cubicBezTo>
                    <a:pt x="365622" y="238127"/>
                    <a:pt x="315192" y="229791"/>
                    <a:pt x="271463" y="214203"/>
                  </a:cubicBezTo>
                  <a:lnTo>
                    <a:pt x="271463" y="169261"/>
                  </a:lnTo>
                  <a:cubicBezTo>
                    <a:pt x="312195" y="186161"/>
                    <a:pt x="360428" y="195513"/>
                    <a:pt x="411956" y="195513"/>
                  </a:cubicBezTo>
                  <a:cubicBezTo>
                    <a:pt x="466398" y="195513"/>
                    <a:pt x="517162" y="185073"/>
                    <a:pt x="559595" y="166690"/>
                  </a:cubicBezTo>
                  <a:close/>
                  <a:moveTo>
                    <a:pt x="722471" y="97633"/>
                  </a:moveTo>
                  <a:lnTo>
                    <a:pt x="802483" y="246702"/>
                  </a:lnTo>
                  <a:lnTo>
                    <a:pt x="762477" y="246702"/>
                  </a:lnTo>
                  <a:lnTo>
                    <a:pt x="762477" y="704852"/>
                  </a:lnTo>
                  <a:lnTo>
                    <a:pt x="682465" y="704852"/>
                  </a:lnTo>
                  <a:lnTo>
                    <a:pt x="682465" y="246702"/>
                  </a:lnTo>
                  <a:lnTo>
                    <a:pt x="642459" y="246702"/>
                  </a:lnTo>
                  <a:close/>
                  <a:moveTo>
                    <a:pt x="418991" y="23812"/>
                  </a:moveTo>
                  <a:cubicBezTo>
                    <a:pt x="352059" y="23812"/>
                    <a:pt x="295528" y="41054"/>
                    <a:pt x="280555" y="66552"/>
                  </a:cubicBezTo>
                  <a:cubicBezTo>
                    <a:pt x="317573" y="88704"/>
                    <a:pt x="361064" y="100013"/>
                    <a:pt x="407195" y="100013"/>
                  </a:cubicBezTo>
                  <a:cubicBezTo>
                    <a:pt x="459865" y="100013"/>
                    <a:pt x="509092" y="85272"/>
                    <a:pt x="550305" y="58630"/>
                  </a:cubicBezTo>
                  <a:cubicBezTo>
                    <a:pt x="528868" y="37198"/>
                    <a:pt x="477969" y="23812"/>
                    <a:pt x="418991" y="23812"/>
                  </a:cubicBezTo>
                  <a:close/>
                  <a:moveTo>
                    <a:pt x="416719" y="0"/>
                  </a:moveTo>
                  <a:cubicBezTo>
                    <a:pt x="498258" y="0"/>
                    <a:pt x="564357" y="25587"/>
                    <a:pt x="564357" y="57150"/>
                  </a:cubicBezTo>
                  <a:lnTo>
                    <a:pt x="559284" y="66878"/>
                  </a:lnTo>
                  <a:lnTo>
                    <a:pt x="554834" y="62791"/>
                  </a:lnTo>
                  <a:lnTo>
                    <a:pt x="554834" y="131943"/>
                  </a:lnTo>
                  <a:cubicBezTo>
                    <a:pt x="512767" y="153053"/>
                    <a:pt x="464918" y="164300"/>
                    <a:pt x="414341" y="164300"/>
                  </a:cubicBezTo>
                  <a:cubicBezTo>
                    <a:pt x="360861" y="164300"/>
                    <a:pt x="310431" y="151724"/>
                    <a:pt x="266702" y="128208"/>
                  </a:cubicBezTo>
                  <a:lnTo>
                    <a:pt x="266702" y="60408"/>
                  </a:lnTo>
                  <a:lnTo>
                    <a:pt x="272008" y="62761"/>
                  </a:lnTo>
                  <a:cubicBezTo>
                    <a:pt x="269391" y="61440"/>
                    <a:pt x="269081" y="59309"/>
                    <a:pt x="269081" y="57150"/>
                  </a:cubicBezTo>
                  <a:cubicBezTo>
                    <a:pt x="269081" y="25587"/>
                    <a:pt x="335181" y="0"/>
                    <a:pt x="416719"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dirty="0"/>
            </a:p>
          </p:txBody>
        </p:sp>
        <p:sp>
          <p:nvSpPr>
            <p:cNvPr id="37" name="六边形 36"/>
            <p:cNvSpPr/>
            <p:nvPr/>
          </p:nvSpPr>
          <p:spPr>
            <a:xfrm>
              <a:off x="1706166" y="2936728"/>
              <a:ext cx="2009775" cy="1733550"/>
            </a:xfrm>
            <a:prstGeom prst="hexagon">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dirty="0"/>
            </a:p>
          </p:txBody>
        </p:sp>
      </p:grpSp>
      <p:grpSp>
        <p:nvGrpSpPr>
          <p:cNvPr id="40" name="组合 39"/>
          <p:cNvGrpSpPr/>
          <p:nvPr/>
        </p:nvGrpSpPr>
        <p:grpSpPr>
          <a:xfrm>
            <a:off x="6678771" y="1490990"/>
            <a:ext cx="1866107" cy="1608357"/>
            <a:chOff x="3379663" y="1721272"/>
            <a:chExt cx="2011363" cy="1733550"/>
          </a:xfrm>
        </p:grpSpPr>
        <p:sp>
          <p:nvSpPr>
            <p:cNvPr id="43" name="矩形 45"/>
            <p:cNvSpPr/>
            <p:nvPr/>
          </p:nvSpPr>
          <p:spPr>
            <a:xfrm>
              <a:off x="4205163" y="2065759"/>
              <a:ext cx="385763" cy="388938"/>
            </a:xfrm>
            <a:custGeom>
              <a:avLst/>
              <a:gdLst/>
              <a:ahLst/>
              <a:cxnLst/>
              <a:rect l="l" t="t" r="r" b="b"/>
              <a:pathLst>
                <a:path w="752475" h="755648">
                  <a:moveTo>
                    <a:pt x="60325" y="0"/>
                  </a:moveTo>
                  <a:cubicBezTo>
                    <a:pt x="86342" y="0"/>
                    <a:pt x="108512" y="16470"/>
                    <a:pt x="116492" y="39730"/>
                  </a:cubicBezTo>
                  <a:lnTo>
                    <a:pt x="251669" y="169806"/>
                  </a:lnTo>
                  <a:lnTo>
                    <a:pt x="654050" y="15875"/>
                  </a:lnTo>
                  <a:lnTo>
                    <a:pt x="749300" y="88900"/>
                  </a:lnTo>
                  <a:lnTo>
                    <a:pt x="420437" y="332205"/>
                  </a:lnTo>
                  <a:lnTo>
                    <a:pt x="574416" y="480374"/>
                  </a:lnTo>
                  <a:lnTo>
                    <a:pt x="752475" y="469900"/>
                  </a:lnTo>
                  <a:lnTo>
                    <a:pt x="742950" y="565150"/>
                  </a:lnTo>
                  <a:lnTo>
                    <a:pt x="609861" y="596204"/>
                  </a:lnTo>
                  <a:lnTo>
                    <a:pt x="552451" y="749298"/>
                  </a:lnTo>
                  <a:lnTo>
                    <a:pt x="473076" y="755648"/>
                  </a:lnTo>
                  <a:lnTo>
                    <a:pt x="486660" y="572267"/>
                  </a:lnTo>
                  <a:lnTo>
                    <a:pt x="331516" y="416116"/>
                  </a:lnTo>
                  <a:lnTo>
                    <a:pt x="98425" y="752475"/>
                  </a:lnTo>
                  <a:lnTo>
                    <a:pt x="6350" y="660400"/>
                  </a:lnTo>
                  <a:lnTo>
                    <a:pt x="172156" y="255721"/>
                  </a:lnTo>
                  <a:lnTo>
                    <a:pt x="25948" y="108564"/>
                  </a:lnTo>
                  <a:cubicBezTo>
                    <a:pt x="9989" y="98516"/>
                    <a:pt x="0" y="80587"/>
                    <a:pt x="0" y="60325"/>
                  </a:cubicBezTo>
                  <a:cubicBezTo>
                    <a:pt x="0" y="27008"/>
                    <a:pt x="27008" y="0"/>
                    <a:pt x="60325"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dirty="0"/>
            </a:p>
          </p:txBody>
        </p:sp>
        <p:sp>
          <p:nvSpPr>
            <p:cNvPr id="41" name="六边形 40"/>
            <p:cNvSpPr/>
            <p:nvPr/>
          </p:nvSpPr>
          <p:spPr>
            <a:xfrm>
              <a:off x="3379663" y="1721272"/>
              <a:ext cx="2011363" cy="1733550"/>
            </a:xfrm>
            <a:prstGeom prst="hexagon">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a:p>
          </p:txBody>
        </p:sp>
      </p:grpSp>
      <p:grpSp>
        <p:nvGrpSpPr>
          <p:cNvPr id="45" name="组合 44"/>
          <p:cNvGrpSpPr/>
          <p:nvPr/>
        </p:nvGrpSpPr>
        <p:grpSpPr>
          <a:xfrm>
            <a:off x="8149356" y="3405445"/>
            <a:ext cx="1844267" cy="1589534"/>
            <a:chOff x="5186238" y="2780134"/>
            <a:chExt cx="2011363" cy="1733550"/>
          </a:xfrm>
        </p:grpSpPr>
        <p:sp>
          <p:nvSpPr>
            <p:cNvPr id="47" name="圆角矩形 51"/>
            <p:cNvSpPr/>
            <p:nvPr/>
          </p:nvSpPr>
          <p:spPr>
            <a:xfrm flipH="1">
              <a:off x="5965701" y="3110334"/>
              <a:ext cx="434975" cy="390525"/>
            </a:xfrm>
            <a:custGeom>
              <a:avLst/>
              <a:gdLst/>
              <a:ahLst/>
              <a:cxnLst/>
              <a:rect l="l" t="t" r="r" b="b"/>
              <a:pathLst>
                <a:path w="833438" h="744826">
                  <a:moveTo>
                    <a:pt x="735803" y="200026"/>
                  </a:moveTo>
                  <a:lnTo>
                    <a:pt x="588168" y="200026"/>
                  </a:lnTo>
                  <a:lnTo>
                    <a:pt x="588168" y="459582"/>
                  </a:lnTo>
                  <a:lnTo>
                    <a:pt x="280988" y="459582"/>
                  </a:lnTo>
                  <a:lnTo>
                    <a:pt x="280988" y="516729"/>
                  </a:lnTo>
                  <a:cubicBezTo>
                    <a:pt x="280988" y="570651"/>
                    <a:pt x="324701" y="614364"/>
                    <a:pt x="378623" y="614364"/>
                  </a:cubicBezTo>
                  <a:lnTo>
                    <a:pt x="591312" y="614364"/>
                  </a:lnTo>
                  <a:lnTo>
                    <a:pt x="712338" y="744826"/>
                  </a:lnTo>
                  <a:lnTo>
                    <a:pt x="704983" y="614364"/>
                  </a:lnTo>
                  <a:lnTo>
                    <a:pt x="735803" y="614364"/>
                  </a:lnTo>
                  <a:cubicBezTo>
                    <a:pt x="789725" y="614364"/>
                    <a:pt x="833438" y="570651"/>
                    <a:pt x="833438" y="516729"/>
                  </a:cubicBezTo>
                  <a:lnTo>
                    <a:pt x="833438" y="297661"/>
                  </a:lnTo>
                  <a:cubicBezTo>
                    <a:pt x="833438" y="243739"/>
                    <a:pt x="789725" y="200026"/>
                    <a:pt x="735803" y="200026"/>
                  </a:cubicBezTo>
                  <a:close/>
                  <a:moveTo>
                    <a:pt x="454815" y="0"/>
                  </a:moveTo>
                  <a:lnTo>
                    <a:pt x="97635" y="0"/>
                  </a:lnTo>
                  <a:cubicBezTo>
                    <a:pt x="43713" y="0"/>
                    <a:pt x="0" y="43713"/>
                    <a:pt x="0" y="97635"/>
                  </a:cubicBezTo>
                  <a:lnTo>
                    <a:pt x="0" y="316703"/>
                  </a:lnTo>
                  <a:cubicBezTo>
                    <a:pt x="0" y="370625"/>
                    <a:pt x="43713" y="414338"/>
                    <a:pt x="97635" y="414338"/>
                  </a:cubicBezTo>
                  <a:lnTo>
                    <a:pt x="128455" y="414338"/>
                  </a:lnTo>
                  <a:lnTo>
                    <a:pt x="121100" y="544800"/>
                  </a:lnTo>
                  <a:lnTo>
                    <a:pt x="242126" y="414338"/>
                  </a:lnTo>
                  <a:lnTo>
                    <a:pt x="454815" y="414338"/>
                  </a:lnTo>
                  <a:cubicBezTo>
                    <a:pt x="508737" y="414338"/>
                    <a:pt x="552450" y="370625"/>
                    <a:pt x="552450" y="316703"/>
                  </a:cubicBezTo>
                  <a:lnTo>
                    <a:pt x="552450" y="97635"/>
                  </a:lnTo>
                  <a:cubicBezTo>
                    <a:pt x="552450" y="43713"/>
                    <a:pt x="508737" y="0"/>
                    <a:pt x="454815"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dirty="0"/>
            </a:p>
          </p:txBody>
        </p:sp>
        <p:sp>
          <p:nvSpPr>
            <p:cNvPr id="46" name="六边形 45"/>
            <p:cNvSpPr/>
            <p:nvPr/>
          </p:nvSpPr>
          <p:spPr>
            <a:xfrm>
              <a:off x="5186238" y="2780134"/>
              <a:ext cx="2011363" cy="1733550"/>
            </a:xfrm>
            <a:prstGeom prst="hexagon">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dirty="0"/>
            </a:p>
          </p:txBody>
        </p:sp>
      </p:grpSp>
      <p:sp>
        <p:nvSpPr>
          <p:cNvPr id="49" name="六边形 48"/>
          <p:cNvSpPr/>
          <p:nvPr/>
        </p:nvSpPr>
        <p:spPr>
          <a:xfrm>
            <a:off x="7091165" y="3243524"/>
            <a:ext cx="442912" cy="382587"/>
          </a:xfrm>
          <a:prstGeom prst="hexagon">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a:p>
        </p:txBody>
      </p:sp>
      <p:sp>
        <p:nvSpPr>
          <p:cNvPr id="66" name="六边形 65"/>
          <p:cNvSpPr/>
          <p:nvPr/>
        </p:nvSpPr>
        <p:spPr>
          <a:xfrm>
            <a:off x="7429717" y="3661939"/>
            <a:ext cx="301625" cy="258763"/>
          </a:xfrm>
          <a:prstGeom prst="hexagon">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a:p>
        </p:txBody>
      </p:sp>
      <p:sp>
        <p:nvSpPr>
          <p:cNvPr id="67" name="六边形 66"/>
          <p:cNvSpPr/>
          <p:nvPr/>
        </p:nvSpPr>
        <p:spPr>
          <a:xfrm>
            <a:off x="7185236" y="3890535"/>
            <a:ext cx="214312" cy="184150"/>
          </a:xfrm>
          <a:prstGeom prst="hexagon">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a:p>
        </p:txBody>
      </p:sp>
      <p:sp>
        <p:nvSpPr>
          <p:cNvPr id="69" name="矩形 68"/>
          <p:cNvSpPr/>
          <p:nvPr/>
        </p:nvSpPr>
        <p:spPr bwMode="auto">
          <a:xfrm>
            <a:off x="1037945" y="1498717"/>
            <a:ext cx="4690127" cy="369332"/>
          </a:xfrm>
          <a:prstGeom prst="rect">
            <a:avLst/>
          </a:prstGeom>
        </p:spPr>
        <p:txBody>
          <a:bodyPr wrap="square">
            <a:spAutoFit/>
          </a:bodyPr>
          <a:lstStyle/>
          <a:p>
            <a:r>
              <a:rPr lang="en-US" altLang="zh-TW" b="1" dirty="0">
                <a:solidFill>
                  <a:srgbClr val="2D2D2D"/>
                </a:solidFill>
                <a:latin typeface="微软雅黑" panose="020B0503020204020204" pitchFamily="34" charset="-122"/>
                <a:ea typeface="微软雅黑" panose="020B0503020204020204" pitchFamily="34" charset="-122"/>
              </a:rPr>
              <a:t>Google Analytics Certification(2022~)</a:t>
            </a:r>
            <a:endParaRPr lang="zh-CN" altLang="en-US" b="1" dirty="0">
              <a:solidFill>
                <a:srgbClr val="2D2D2D"/>
              </a:solidFill>
              <a:latin typeface="微软雅黑" panose="020B0503020204020204" pitchFamily="34" charset="-122"/>
              <a:ea typeface="微软雅黑" panose="020B0503020204020204" pitchFamily="34" charset="-122"/>
            </a:endParaRPr>
          </a:p>
        </p:txBody>
      </p:sp>
      <p:sp>
        <p:nvSpPr>
          <p:cNvPr id="71" name="矩形 70"/>
          <p:cNvSpPr/>
          <p:nvPr/>
        </p:nvSpPr>
        <p:spPr bwMode="auto">
          <a:xfrm>
            <a:off x="1037941" y="2199475"/>
            <a:ext cx="2961940" cy="369332"/>
          </a:xfrm>
          <a:prstGeom prst="rect">
            <a:avLst/>
          </a:prstGeom>
        </p:spPr>
        <p:txBody>
          <a:bodyPr wrap="square">
            <a:spAutoFit/>
          </a:bodyPr>
          <a:lstStyle/>
          <a:p>
            <a:pPr>
              <a:defRPr/>
            </a:pPr>
            <a:r>
              <a:rPr lang="en-US" altLang="zh-CN" b="1" dirty="0" err="1">
                <a:solidFill>
                  <a:srgbClr val="2D2D2D"/>
                </a:solidFill>
                <a:latin typeface="微软雅黑" panose="020B0503020204020204" pitchFamily="34" charset="-122"/>
                <a:ea typeface="微软雅黑" panose="020B0503020204020204" pitchFamily="34" charset="-122"/>
              </a:rPr>
              <a:t>Leetcode</a:t>
            </a:r>
            <a:r>
              <a:rPr lang="en-US" altLang="zh-CN" b="1" dirty="0">
                <a:solidFill>
                  <a:srgbClr val="2D2D2D"/>
                </a:solidFill>
                <a:latin typeface="微软雅黑" panose="020B0503020204020204" pitchFamily="34" charset="-122"/>
                <a:ea typeface="微软雅黑" panose="020B0503020204020204" pitchFamily="34" charset="-122"/>
              </a:rPr>
              <a:t> SQL Badge</a:t>
            </a:r>
            <a:endParaRPr lang="zh-CN" altLang="en-US" b="1" dirty="0">
              <a:solidFill>
                <a:srgbClr val="2D2D2D"/>
              </a:solidFill>
            </a:endParaRPr>
          </a:p>
        </p:txBody>
      </p:sp>
      <p:sp>
        <p:nvSpPr>
          <p:cNvPr id="73" name="矩形 72"/>
          <p:cNvSpPr/>
          <p:nvPr/>
        </p:nvSpPr>
        <p:spPr bwMode="auto">
          <a:xfrm>
            <a:off x="1037941" y="2935517"/>
            <a:ext cx="2020887" cy="369332"/>
          </a:xfrm>
          <a:prstGeom prst="rect">
            <a:avLst/>
          </a:prstGeom>
        </p:spPr>
        <p:txBody>
          <a:bodyPr>
            <a:spAutoFit/>
          </a:bodyPr>
          <a:lstStyle/>
          <a:p>
            <a:pPr>
              <a:defRPr/>
            </a:pPr>
            <a:r>
              <a:rPr lang="zh-TW" altLang="en-US" b="1" dirty="0">
                <a:solidFill>
                  <a:srgbClr val="2D2D2D"/>
                </a:solidFill>
                <a:latin typeface="微软雅黑" panose="020B0503020204020204" pitchFamily="34" charset="-122"/>
                <a:ea typeface="微软雅黑" panose="020B0503020204020204" pitchFamily="34" charset="-122"/>
              </a:rPr>
              <a:t>全民英檢中級</a:t>
            </a:r>
            <a:endParaRPr lang="zh-CN" altLang="en-US" b="1" dirty="0">
              <a:solidFill>
                <a:srgbClr val="2D2D2D"/>
              </a:solidFill>
            </a:endParaRPr>
          </a:p>
        </p:txBody>
      </p:sp>
      <p:sp>
        <p:nvSpPr>
          <p:cNvPr id="42" name="矩形 41">
            <a:extLst>
              <a:ext uri="{FF2B5EF4-FFF2-40B4-BE49-F238E27FC236}">
                <a16:creationId xmlns:a16="http://schemas.microsoft.com/office/drawing/2014/main" id="{0A44AF96-D47F-469E-BD85-B4EFAD96323E}"/>
              </a:ext>
            </a:extLst>
          </p:cNvPr>
          <p:cNvSpPr/>
          <p:nvPr/>
        </p:nvSpPr>
        <p:spPr bwMode="auto">
          <a:xfrm>
            <a:off x="1037940" y="3763639"/>
            <a:ext cx="1390718" cy="369332"/>
          </a:xfrm>
          <a:prstGeom prst="rect">
            <a:avLst/>
          </a:prstGeom>
        </p:spPr>
        <p:txBody>
          <a:bodyPr wrap="square">
            <a:spAutoFit/>
          </a:bodyPr>
          <a:lstStyle/>
          <a:p>
            <a:pPr>
              <a:defRPr/>
            </a:pPr>
            <a:r>
              <a:rPr lang="en-US" altLang="zh-CN" b="1" dirty="0">
                <a:solidFill>
                  <a:srgbClr val="2D2D2D"/>
                </a:solidFill>
              </a:rPr>
              <a:t>ECPP 2022</a:t>
            </a:r>
            <a:endParaRPr lang="zh-CN" altLang="en-US" b="1" dirty="0">
              <a:solidFill>
                <a:srgbClr val="2D2D2D"/>
              </a:solidFill>
            </a:endParaRPr>
          </a:p>
        </p:txBody>
      </p:sp>
      <p:sp>
        <p:nvSpPr>
          <p:cNvPr id="2" name="矩形 1">
            <a:extLst>
              <a:ext uri="{FF2B5EF4-FFF2-40B4-BE49-F238E27FC236}">
                <a16:creationId xmlns:a16="http://schemas.microsoft.com/office/drawing/2014/main" id="{9EC7748D-96A5-4E14-95B1-0386B0B9A28F}"/>
              </a:ext>
            </a:extLst>
          </p:cNvPr>
          <p:cNvSpPr/>
          <p:nvPr/>
        </p:nvSpPr>
        <p:spPr>
          <a:xfrm>
            <a:off x="1024656" y="4132971"/>
            <a:ext cx="3979909" cy="584775"/>
          </a:xfrm>
          <a:prstGeom prst="rect">
            <a:avLst/>
          </a:prstGeom>
        </p:spPr>
        <p:txBody>
          <a:bodyPr wrap="square">
            <a:spAutoFit/>
          </a:bodyPr>
          <a:lstStyle/>
          <a:p>
            <a:r>
              <a:rPr lang="en-US" altLang="zh-TW" sz="800" b="1" dirty="0">
                <a:solidFill>
                  <a:srgbClr val="FF0000"/>
                </a:solidFill>
                <a:latin typeface="Arial" panose="020B0604020202020204" pitchFamily="34" charset="0"/>
              </a:rPr>
              <a:t>Liu, T.-J</a:t>
            </a:r>
            <a:r>
              <a:rPr lang="en-US" altLang="zh-TW" sz="800" dirty="0">
                <a:solidFill>
                  <a:srgbClr val="000000"/>
                </a:solidFill>
                <a:latin typeface="Arial" panose="020B0604020202020204" pitchFamily="34" charset="0"/>
              </a:rPr>
              <a:t>., Yang, C.-J., Lee, Y.-C., </a:t>
            </a:r>
            <a:r>
              <a:rPr lang="en-US" altLang="zh-TW" sz="800" dirty="0" err="1">
                <a:solidFill>
                  <a:srgbClr val="000000"/>
                </a:solidFill>
                <a:latin typeface="Arial" panose="020B0604020202020204" pitchFamily="34" charset="0"/>
              </a:rPr>
              <a:t>Chien</a:t>
            </a:r>
            <a:r>
              <a:rPr lang="en-US" altLang="zh-TW" sz="800" dirty="0">
                <a:solidFill>
                  <a:srgbClr val="000000"/>
                </a:solidFill>
                <a:latin typeface="Arial" panose="020B0604020202020204" pitchFamily="34" charset="0"/>
              </a:rPr>
              <a:t>, W.-S., Lee, C.-C., &amp; Chang, Y.-P. (2022).</a:t>
            </a:r>
          </a:p>
          <a:p>
            <a:r>
              <a:rPr lang="en-US" altLang="zh-TW" sz="800" i="1" dirty="0">
                <a:solidFill>
                  <a:srgbClr val="000000"/>
                </a:solidFill>
                <a:latin typeface="Arial" panose="020B0604020202020204" pitchFamily="34" charset="0"/>
              </a:rPr>
              <a:t>Clicked! Advanced quantifications of couple emotional synchrony using electrodermal data and their effects on relationship quality.</a:t>
            </a:r>
            <a:r>
              <a:rPr lang="en-US" altLang="zh-TW" sz="800" dirty="0">
                <a:solidFill>
                  <a:srgbClr val="000000"/>
                </a:solidFill>
                <a:latin typeface="Arial" panose="020B0604020202020204" pitchFamily="34" charset="0"/>
              </a:rPr>
              <a:t> Poster to be presented at the 10</a:t>
            </a:r>
            <a:r>
              <a:rPr lang="en-US" altLang="zh-TW" sz="800" baseline="30000" dirty="0">
                <a:solidFill>
                  <a:srgbClr val="000000"/>
                </a:solidFill>
                <a:latin typeface="Arial" panose="020B0604020202020204" pitchFamily="34" charset="0"/>
              </a:rPr>
              <a:t>th</a:t>
            </a:r>
            <a:r>
              <a:rPr lang="en-US" altLang="zh-TW" sz="800" dirty="0">
                <a:solidFill>
                  <a:srgbClr val="000000"/>
                </a:solidFill>
                <a:latin typeface="Arial" panose="020B0604020202020204" pitchFamily="34" charset="0"/>
              </a:rPr>
              <a:t> ECPP, Reykjavík, Iceland.</a:t>
            </a:r>
            <a:endParaRPr lang="zh-TW" altLang="en-US" sz="800" dirty="0"/>
          </a:p>
        </p:txBody>
      </p:sp>
    </p:spTree>
    <p:extLst>
      <p:ext uri="{BB962C8B-B14F-4D97-AF65-F5344CB8AC3E}">
        <p14:creationId xmlns:p14="http://schemas.microsoft.com/office/powerpoint/2010/main" val="555951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五边形 13"/>
          <p:cNvSpPr/>
          <p:nvPr/>
        </p:nvSpPr>
        <p:spPr>
          <a:xfrm>
            <a:off x="822377" y="1633364"/>
            <a:ext cx="3181255" cy="1296144"/>
          </a:xfrm>
          <a:prstGeom prst="homePlate">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五边形 42"/>
          <p:cNvSpPr/>
          <p:nvPr/>
        </p:nvSpPr>
        <p:spPr>
          <a:xfrm>
            <a:off x="4683451" y="1633364"/>
            <a:ext cx="3181255" cy="1296144"/>
          </a:xfrm>
          <a:prstGeom prst="homePlate">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五边形 43"/>
          <p:cNvSpPr/>
          <p:nvPr/>
        </p:nvSpPr>
        <p:spPr>
          <a:xfrm>
            <a:off x="2477018" y="3649588"/>
            <a:ext cx="3181255" cy="129614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Box 4"/>
          <p:cNvSpPr txBox="1"/>
          <p:nvPr/>
        </p:nvSpPr>
        <p:spPr>
          <a:xfrm>
            <a:off x="687512" y="440586"/>
            <a:ext cx="1107996"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工作</a:t>
            </a:r>
            <a:r>
              <a:rPr lang="zh-TW" altLang="en-US" b="1" dirty="0">
                <a:solidFill>
                  <a:schemeClr val="bg1"/>
                </a:solidFill>
                <a:latin typeface="微软雅黑" panose="020B0503020204020204" pitchFamily="34" charset="-122"/>
                <a:ea typeface="微软雅黑" panose="020B0503020204020204" pitchFamily="34" charset="-122"/>
              </a:rPr>
              <a:t>經歷</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p:nvSpPr>
        <p:spPr>
          <a:xfrm>
            <a:off x="508000" y="5593804"/>
            <a:ext cx="9144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471488" y="3278954"/>
            <a:ext cx="9144000" cy="0"/>
          </a:xfrm>
          <a:prstGeom prst="line">
            <a:avLst/>
          </a:prstGeom>
          <a:ln w="57150">
            <a:solidFill>
              <a:srgbClr val="37BEDE"/>
            </a:solidFill>
          </a:ln>
        </p:spPr>
        <p:style>
          <a:lnRef idx="1">
            <a:schemeClr val="accent1"/>
          </a:lnRef>
          <a:fillRef idx="0">
            <a:schemeClr val="accent1"/>
          </a:fillRef>
          <a:effectRef idx="0">
            <a:schemeClr val="accent1"/>
          </a:effectRef>
          <a:fontRef idx="minor">
            <a:schemeClr val="tx1"/>
          </a:fontRef>
        </p:style>
      </p:cxnSp>
      <p:grpSp>
        <p:nvGrpSpPr>
          <p:cNvPr id="54" name="组合 53"/>
          <p:cNvGrpSpPr/>
          <p:nvPr/>
        </p:nvGrpSpPr>
        <p:grpSpPr>
          <a:xfrm>
            <a:off x="795022" y="1973499"/>
            <a:ext cx="217567" cy="1414245"/>
            <a:chOff x="287016" y="1973493"/>
            <a:chExt cx="217567" cy="1414245"/>
          </a:xfrm>
        </p:grpSpPr>
        <p:cxnSp>
          <p:nvCxnSpPr>
            <p:cNvPr id="13" name="直接连接符 12"/>
            <p:cNvCxnSpPr>
              <a:endCxn id="10" idx="0"/>
            </p:cNvCxnSpPr>
            <p:nvPr/>
          </p:nvCxnSpPr>
          <p:spPr>
            <a:xfrm>
              <a:off x="395799" y="1993404"/>
              <a:ext cx="1" cy="1176767"/>
            </a:xfrm>
            <a:prstGeom prst="line">
              <a:avLst/>
            </a:prstGeom>
            <a:ln w="19050">
              <a:solidFill>
                <a:srgbClr val="FFCC4C"/>
              </a:solidFill>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342311" y="1973493"/>
              <a:ext cx="108784" cy="108784"/>
            </a:xfrm>
            <a:prstGeom prst="ellipse">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10" name="椭圆 9"/>
            <p:cNvSpPr/>
            <p:nvPr/>
          </p:nvSpPr>
          <p:spPr>
            <a:xfrm>
              <a:off x="287016" y="3170171"/>
              <a:ext cx="217567" cy="217567"/>
            </a:xfrm>
            <a:prstGeom prst="ellipse">
              <a:avLst/>
            </a:prstGeom>
            <a:solidFill>
              <a:srgbClr val="FFCC4C"/>
            </a:solidFill>
            <a:ln>
              <a:solidFill>
                <a:srgbClr val="37BE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 name="组合 55"/>
          <p:cNvGrpSpPr/>
          <p:nvPr/>
        </p:nvGrpSpPr>
        <p:grpSpPr>
          <a:xfrm>
            <a:off x="4683454" y="2082464"/>
            <a:ext cx="217567" cy="1305462"/>
            <a:chOff x="4175448" y="2082462"/>
            <a:chExt cx="217567" cy="1305462"/>
          </a:xfrm>
        </p:grpSpPr>
        <p:cxnSp>
          <p:nvCxnSpPr>
            <p:cNvPr id="36" name="直接连接符 35"/>
            <p:cNvCxnSpPr/>
            <p:nvPr/>
          </p:nvCxnSpPr>
          <p:spPr>
            <a:xfrm>
              <a:off x="4284231" y="2102373"/>
              <a:ext cx="1" cy="1176767"/>
            </a:xfrm>
            <a:prstGeom prst="line">
              <a:avLst/>
            </a:prstGeom>
            <a:ln w="19050">
              <a:solidFill>
                <a:srgbClr val="19547C"/>
              </a:solidFill>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a:off x="4230743" y="2082462"/>
              <a:ext cx="108784" cy="108784"/>
            </a:xfrm>
            <a:prstGeom prst="ellips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33" name="椭圆 32"/>
            <p:cNvSpPr/>
            <p:nvPr/>
          </p:nvSpPr>
          <p:spPr>
            <a:xfrm>
              <a:off x="4175448" y="3170357"/>
              <a:ext cx="217567" cy="217567"/>
            </a:xfrm>
            <a:prstGeom prst="ellipse">
              <a:avLst/>
            </a:prstGeom>
            <a:solidFill>
              <a:srgbClr val="19547C"/>
            </a:solidFill>
            <a:ln>
              <a:solidFill>
                <a:srgbClr val="37BE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grpSp>
      <p:grpSp>
        <p:nvGrpSpPr>
          <p:cNvPr id="55" name="组合 54"/>
          <p:cNvGrpSpPr/>
          <p:nvPr/>
        </p:nvGrpSpPr>
        <p:grpSpPr>
          <a:xfrm>
            <a:off x="2449663" y="3170357"/>
            <a:ext cx="217567" cy="1431902"/>
            <a:chOff x="1941657" y="3170357"/>
            <a:chExt cx="217567" cy="1431902"/>
          </a:xfrm>
        </p:grpSpPr>
        <p:cxnSp>
          <p:nvCxnSpPr>
            <p:cNvPr id="38" name="直接连接符 37"/>
            <p:cNvCxnSpPr/>
            <p:nvPr/>
          </p:nvCxnSpPr>
          <p:spPr>
            <a:xfrm>
              <a:off x="2053159" y="3371100"/>
              <a:ext cx="1" cy="1176767"/>
            </a:xfrm>
            <a:prstGeom prst="line">
              <a:avLst/>
            </a:prstGeom>
            <a:ln w="19050">
              <a:solidFill>
                <a:srgbClr val="E55948"/>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1999671" y="4493475"/>
              <a:ext cx="108784" cy="108784"/>
            </a:xfrm>
            <a:prstGeom prst="ellipse">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32" name="椭圆 31"/>
            <p:cNvSpPr/>
            <p:nvPr/>
          </p:nvSpPr>
          <p:spPr>
            <a:xfrm>
              <a:off x="1941657" y="3170357"/>
              <a:ext cx="217567" cy="217567"/>
            </a:xfrm>
            <a:prstGeom prst="ellipse">
              <a:avLst/>
            </a:prstGeom>
            <a:solidFill>
              <a:srgbClr val="E55948"/>
            </a:solidFill>
            <a:ln>
              <a:solidFill>
                <a:srgbClr val="37BE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grpSp>
      <p:sp>
        <p:nvSpPr>
          <p:cNvPr id="46" name="矩形 45"/>
          <p:cNvSpPr/>
          <p:nvPr/>
        </p:nvSpPr>
        <p:spPr>
          <a:xfrm flipH="1">
            <a:off x="1096107" y="1735152"/>
            <a:ext cx="2795259" cy="1146824"/>
          </a:xfrm>
          <a:prstGeom prst="rect">
            <a:avLst/>
          </a:prstGeom>
          <a:effectLst/>
        </p:spPr>
        <p:txBody>
          <a:bodyPr wrap="square" lIns="121893" tIns="60946" rIns="121893" bIns="60946">
            <a:spAutoFit/>
          </a:bodyPr>
          <a:lstStyle/>
          <a:p>
            <a:pPr>
              <a:lnSpc>
                <a:spcPct val="150000"/>
              </a:lnSpc>
            </a:pPr>
            <a:r>
              <a:rPr lang="zh-TW" altLang="en-US" sz="1400" dirty="0">
                <a:solidFill>
                  <a:schemeClr val="bg1"/>
                </a:solidFill>
                <a:latin typeface="微軟正黑體" panose="020B0604030504040204" pitchFamily="34" charset="-120"/>
                <a:ea typeface="微軟正黑體" panose="020B0604030504040204" pitchFamily="34" charset="-120"/>
              </a:rPr>
              <a:t>中原大學 </a:t>
            </a:r>
            <a:r>
              <a:rPr lang="en-US" altLang="zh-TW" sz="1400" dirty="0">
                <a:solidFill>
                  <a:schemeClr val="bg1"/>
                </a:solidFill>
                <a:latin typeface="微軟正黑體" panose="020B0604030504040204" pitchFamily="34" charset="-120"/>
                <a:ea typeface="微軟正黑體" panose="020B0604030504040204" pitchFamily="34" charset="-120"/>
              </a:rPr>
              <a:t>2016-2018</a:t>
            </a:r>
          </a:p>
          <a:p>
            <a:pPr>
              <a:lnSpc>
                <a:spcPct val="150000"/>
              </a:lnSpc>
            </a:pPr>
            <a:r>
              <a:rPr lang="zh-TW" altLang="en-US" dirty="0">
                <a:solidFill>
                  <a:schemeClr val="bg1"/>
                </a:solidFill>
                <a:latin typeface="微软雅黑" pitchFamily="34" charset="-122"/>
                <a:ea typeface="微软雅黑" pitchFamily="34" charset="-122"/>
              </a:rPr>
              <a:t>校友處行政處理工讀生</a:t>
            </a:r>
            <a:endParaRPr lang="en-US" altLang="zh-TW" dirty="0">
              <a:solidFill>
                <a:schemeClr val="bg1"/>
              </a:solidFill>
              <a:latin typeface="微软雅黑" pitchFamily="34" charset="-122"/>
              <a:ea typeface="微软雅黑" pitchFamily="34" charset="-122"/>
            </a:endParaRPr>
          </a:p>
          <a:p>
            <a:pPr>
              <a:lnSpc>
                <a:spcPct val="150000"/>
              </a:lnSpc>
            </a:pPr>
            <a:endParaRPr lang="en-US" altLang="zh-CN" sz="1400" dirty="0">
              <a:solidFill>
                <a:schemeClr val="bg1"/>
              </a:solidFill>
              <a:latin typeface="微软雅黑" pitchFamily="34" charset="-122"/>
              <a:ea typeface="微软雅黑" pitchFamily="34" charset="-122"/>
            </a:endParaRPr>
          </a:p>
        </p:txBody>
      </p:sp>
      <p:sp>
        <p:nvSpPr>
          <p:cNvPr id="47" name="矩形 46"/>
          <p:cNvSpPr/>
          <p:nvPr/>
        </p:nvSpPr>
        <p:spPr>
          <a:xfrm flipH="1">
            <a:off x="4984539" y="1746601"/>
            <a:ext cx="2795259" cy="817503"/>
          </a:xfrm>
          <a:prstGeom prst="rect">
            <a:avLst/>
          </a:prstGeom>
          <a:effectLst/>
        </p:spPr>
        <p:txBody>
          <a:bodyPr wrap="square" lIns="121893" tIns="60946" rIns="121893" bIns="60946">
            <a:spAutoFit/>
          </a:bodyPr>
          <a:lstStyle/>
          <a:p>
            <a:pPr>
              <a:lnSpc>
                <a:spcPct val="150000"/>
              </a:lnSpc>
            </a:pPr>
            <a:r>
              <a:rPr lang="zh-TW" altLang="en-US" sz="1400" dirty="0">
                <a:solidFill>
                  <a:schemeClr val="bg1"/>
                </a:solidFill>
                <a:latin typeface="微軟正黑體" panose="020B0604030504040204" pitchFamily="34" charset="-120"/>
                <a:ea typeface="微軟正黑體" panose="020B0604030504040204" pitchFamily="34" charset="-120"/>
              </a:rPr>
              <a:t>清華大學 </a:t>
            </a:r>
            <a:r>
              <a:rPr lang="en-US" altLang="zh-TW" sz="1400" dirty="0">
                <a:solidFill>
                  <a:schemeClr val="bg1"/>
                </a:solidFill>
                <a:latin typeface="微軟正黑體" panose="020B0604030504040204" pitchFamily="34" charset="-120"/>
                <a:ea typeface="微軟正黑體" panose="020B0604030504040204" pitchFamily="34" charset="-120"/>
              </a:rPr>
              <a:t>2021-2022</a:t>
            </a:r>
          </a:p>
          <a:p>
            <a:pPr>
              <a:lnSpc>
                <a:spcPct val="150000"/>
              </a:lnSpc>
            </a:pPr>
            <a:r>
              <a:rPr lang="en-US" altLang="zh-TW" dirty="0">
                <a:solidFill>
                  <a:schemeClr val="bg1"/>
                </a:solidFill>
                <a:latin typeface="微软雅黑" pitchFamily="34" charset="-122"/>
                <a:ea typeface="微软雅黑" pitchFamily="34" charset="-122"/>
              </a:rPr>
              <a:t>ERICA Lab</a:t>
            </a:r>
            <a:r>
              <a:rPr lang="zh-TW" altLang="en-US" dirty="0">
                <a:solidFill>
                  <a:schemeClr val="bg1"/>
                </a:solidFill>
                <a:latin typeface="微软雅黑" pitchFamily="34" charset="-122"/>
                <a:ea typeface="微软雅黑" pitchFamily="34" charset="-122"/>
              </a:rPr>
              <a:t>研究助理</a:t>
            </a:r>
            <a:endParaRPr lang="en-US" altLang="zh-CN" dirty="0">
              <a:solidFill>
                <a:schemeClr val="bg1"/>
              </a:solidFill>
              <a:latin typeface="微软雅黑" pitchFamily="34" charset="-122"/>
              <a:ea typeface="微软雅黑" pitchFamily="34" charset="-122"/>
            </a:endParaRPr>
          </a:p>
        </p:txBody>
      </p:sp>
      <p:sp>
        <p:nvSpPr>
          <p:cNvPr id="48" name="矩形 47"/>
          <p:cNvSpPr/>
          <p:nvPr/>
        </p:nvSpPr>
        <p:spPr>
          <a:xfrm flipH="1">
            <a:off x="2670015" y="3751376"/>
            <a:ext cx="2795259" cy="1146824"/>
          </a:xfrm>
          <a:prstGeom prst="rect">
            <a:avLst/>
          </a:prstGeom>
          <a:effectLst/>
        </p:spPr>
        <p:txBody>
          <a:bodyPr wrap="square" lIns="121893" tIns="60946" rIns="121893" bIns="60946">
            <a:spAutoFit/>
          </a:bodyPr>
          <a:lstStyle/>
          <a:p>
            <a:pPr>
              <a:lnSpc>
                <a:spcPct val="150000"/>
              </a:lnSpc>
            </a:pPr>
            <a:r>
              <a:rPr lang="zh-TW" altLang="en-US" sz="1400" dirty="0">
                <a:solidFill>
                  <a:schemeClr val="bg1"/>
                </a:solidFill>
                <a:latin typeface="微軟正黑體" panose="020B0604030504040204" pitchFamily="34" charset="-120"/>
                <a:ea typeface="微軟正黑體" panose="020B0604030504040204" pitchFamily="34" charset="-120"/>
              </a:rPr>
              <a:t>明光義塾 </a:t>
            </a:r>
            <a:r>
              <a:rPr lang="en-US" altLang="zh-TW" sz="1400" dirty="0">
                <a:solidFill>
                  <a:schemeClr val="bg1"/>
                </a:solidFill>
                <a:latin typeface="微軟正黑體" panose="020B0604030504040204" pitchFamily="34" charset="-120"/>
                <a:ea typeface="微軟正黑體" panose="020B0604030504040204" pitchFamily="34" charset="-120"/>
              </a:rPr>
              <a:t>2020-2021</a:t>
            </a:r>
          </a:p>
          <a:p>
            <a:pPr>
              <a:lnSpc>
                <a:spcPct val="150000"/>
              </a:lnSpc>
            </a:pPr>
            <a:r>
              <a:rPr lang="zh-TW" altLang="en-US" dirty="0">
                <a:solidFill>
                  <a:schemeClr val="bg1"/>
                </a:solidFill>
                <a:latin typeface="微软雅黑" pitchFamily="34" charset="-122"/>
                <a:ea typeface="微软雅黑" pitchFamily="34" charset="-122"/>
              </a:rPr>
              <a:t>上課講師</a:t>
            </a:r>
            <a:endParaRPr lang="en-US" altLang="zh-CN" dirty="0">
              <a:solidFill>
                <a:schemeClr val="bg1"/>
              </a:solidFill>
              <a:latin typeface="微软雅黑" pitchFamily="34" charset="-122"/>
              <a:ea typeface="微软雅黑" pitchFamily="34" charset="-122"/>
            </a:endParaRPr>
          </a:p>
          <a:p>
            <a:pPr>
              <a:lnSpc>
                <a:spcPct val="150000"/>
              </a:lnSpc>
            </a:pPr>
            <a:endParaRPr lang="en-US" altLang="zh-CN" sz="1400" dirty="0">
              <a:solidFill>
                <a:schemeClr val="bg1"/>
              </a:solidFill>
              <a:latin typeface="微软雅黑" pitchFamily="34" charset="-122"/>
              <a:ea typeface="微软雅黑" pitchFamily="34" charset="-122"/>
            </a:endParaRPr>
          </a:p>
        </p:txBody>
      </p:sp>
      <p:sp>
        <p:nvSpPr>
          <p:cNvPr id="50" name="矩形 49"/>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00569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slide2" descr="北二區">
            <a:extLst>
              <a:ext uri="{FF2B5EF4-FFF2-40B4-BE49-F238E27FC236}">
                <a16:creationId xmlns:a16="http://schemas.microsoft.com/office/drawing/2014/main" id="{8ACD0537-F860-471A-8AB3-B346AEC36C2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92339" y="1418173"/>
            <a:ext cx="1825697" cy="2090512"/>
          </a:xfrm>
          <a:prstGeom prst="rect">
            <a:avLst/>
          </a:prstGeom>
        </p:spPr>
      </p:pic>
      <p:pic>
        <p:nvPicPr>
          <p:cNvPr id="37" name="slide6" descr="儀表板窗格 1">
            <a:extLst>
              <a:ext uri="{FF2B5EF4-FFF2-40B4-BE49-F238E27FC236}">
                <a16:creationId xmlns:a16="http://schemas.microsoft.com/office/drawing/2014/main" id="{E7CE779A-125E-486E-985A-73848306E8F9}"/>
              </a:ext>
            </a:extLst>
          </p:cNvPr>
          <p:cNvPicPr>
            <a:picLocks noChangeAspect="1"/>
          </p:cNvPicPr>
          <p:nvPr/>
        </p:nvPicPr>
        <p:blipFill rotWithShape="1">
          <a:blip r:embed="rId4">
            <a:extLst>
              <a:ext uri="{28A0092B-C50C-407E-A947-70E740481C1C}">
                <a14:useLocalDpi xmlns:a14="http://schemas.microsoft.com/office/drawing/2010/main" val="0"/>
              </a:ext>
            </a:extLst>
          </a:blip>
          <a:srcRect t="51938" r="58846"/>
          <a:stretch/>
        </p:blipFill>
        <p:spPr>
          <a:xfrm>
            <a:off x="5108448" y="1423565"/>
            <a:ext cx="1887322" cy="2090512"/>
          </a:xfrm>
          <a:prstGeom prst="rect">
            <a:avLst/>
          </a:prstGeom>
        </p:spPr>
      </p:pic>
      <p:pic>
        <p:nvPicPr>
          <p:cNvPr id="3" name="圖片 2">
            <a:extLst>
              <a:ext uri="{FF2B5EF4-FFF2-40B4-BE49-F238E27FC236}">
                <a16:creationId xmlns:a16="http://schemas.microsoft.com/office/drawing/2014/main" id="{2CF6E50A-8A62-46C2-B3DD-F9FA47719E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0580" y="1341800"/>
            <a:ext cx="1748326" cy="2229426"/>
          </a:xfrm>
          <a:prstGeom prst="rect">
            <a:avLst/>
          </a:prstGeom>
        </p:spPr>
      </p:pic>
      <p:pic>
        <p:nvPicPr>
          <p:cNvPr id="35" name="slide2" descr="工作表 1">
            <a:extLst>
              <a:ext uri="{FF2B5EF4-FFF2-40B4-BE49-F238E27FC236}">
                <a16:creationId xmlns:a16="http://schemas.microsoft.com/office/drawing/2014/main" id="{B35DF002-FADA-4B51-B6F6-56C3EC403ED2}"/>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689" t="5138" r="33395"/>
          <a:stretch/>
        </p:blipFill>
        <p:spPr>
          <a:xfrm>
            <a:off x="3251798" y="1420972"/>
            <a:ext cx="1637521" cy="2229426"/>
          </a:xfrm>
          <a:prstGeom prst="rect">
            <a:avLst/>
          </a:prstGeom>
        </p:spPr>
      </p:pic>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Box 4"/>
          <p:cNvSpPr txBox="1"/>
          <p:nvPr/>
        </p:nvSpPr>
        <p:spPr>
          <a:xfrm>
            <a:off x="687515" y="440586"/>
            <a:ext cx="1107996"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作品展示</a:t>
            </a:r>
          </a:p>
        </p:txBody>
      </p:sp>
      <p:sp>
        <p:nvSpPr>
          <p:cNvPr id="21" name="矩形 20"/>
          <p:cNvSpPr/>
          <p:nvPr/>
        </p:nvSpPr>
        <p:spPr>
          <a:xfrm>
            <a:off x="508000" y="5593804"/>
            <a:ext cx="9144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839640" y="3390397"/>
            <a:ext cx="504056" cy="504056"/>
          </a:xfrm>
          <a:prstGeom prst="ellipse">
            <a:avLst/>
          </a:prstGeom>
          <a:solidFill>
            <a:srgbClr val="19547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1907965" y="3388788"/>
            <a:ext cx="367408" cy="523220"/>
          </a:xfrm>
          <a:prstGeom prst="rect">
            <a:avLst/>
          </a:prstGeom>
          <a:noFill/>
        </p:spPr>
        <p:txBody>
          <a:bodyPr wrap="none" rtlCol="0">
            <a:spAutoFit/>
          </a:bodyPr>
          <a:lstStyle/>
          <a:p>
            <a:r>
              <a:rPr lang="en-US" altLang="zh-CN" sz="2800" b="1" dirty="0">
                <a:solidFill>
                  <a:schemeClr val="bg1"/>
                </a:solidFill>
              </a:rPr>
              <a:t>1</a:t>
            </a:r>
            <a:endParaRPr lang="zh-CN" altLang="en-US" sz="2800" b="1" dirty="0">
              <a:solidFill>
                <a:schemeClr val="bg1"/>
              </a:solidFill>
            </a:endParaRPr>
          </a:p>
        </p:txBody>
      </p:sp>
      <p:grpSp>
        <p:nvGrpSpPr>
          <p:cNvPr id="12" name="组合 11"/>
          <p:cNvGrpSpPr/>
          <p:nvPr/>
        </p:nvGrpSpPr>
        <p:grpSpPr>
          <a:xfrm>
            <a:off x="3801604" y="3388794"/>
            <a:ext cx="504056" cy="523220"/>
            <a:chOff x="3293604" y="3414400"/>
            <a:chExt cx="504056" cy="523220"/>
          </a:xfrm>
        </p:grpSpPr>
        <p:sp>
          <p:nvSpPr>
            <p:cNvPr id="14" name="椭圆 13"/>
            <p:cNvSpPr/>
            <p:nvPr/>
          </p:nvSpPr>
          <p:spPr>
            <a:xfrm>
              <a:off x="3293604" y="3416009"/>
              <a:ext cx="504056" cy="504056"/>
            </a:xfrm>
            <a:prstGeom prst="ellipse">
              <a:avLst/>
            </a:prstGeom>
            <a:solidFill>
              <a:srgbClr val="37BED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3361928" y="3414400"/>
              <a:ext cx="367408" cy="523220"/>
            </a:xfrm>
            <a:prstGeom prst="rect">
              <a:avLst/>
            </a:prstGeom>
            <a:noFill/>
          </p:spPr>
          <p:txBody>
            <a:bodyPr wrap="none" rtlCol="0">
              <a:spAutoFit/>
            </a:bodyPr>
            <a:lstStyle/>
            <a:p>
              <a:r>
                <a:rPr lang="en-US" altLang="zh-CN" sz="2800" b="1" dirty="0">
                  <a:solidFill>
                    <a:schemeClr val="bg1"/>
                  </a:solidFill>
                </a:rPr>
                <a:t>2</a:t>
              </a:r>
              <a:endParaRPr lang="zh-CN" altLang="en-US" sz="2800" b="1" dirty="0">
                <a:solidFill>
                  <a:schemeClr val="bg1"/>
                </a:solidFill>
              </a:endParaRPr>
            </a:p>
          </p:txBody>
        </p:sp>
      </p:grpSp>
      <p:grpSp>
        <p:nvGrpSpPr>
          <p:cNvPr id="16" name="组合 15"/>
          <p:cNvGrpSpPr/>
          <p:nvPr/>
        </p:nvGrpSpPr>
        <p:grpSpPr>
          <a:xfrm>
            <a:off x="5800081" y="3388794"/>
            <a:ext cx="504056" cy="523220"/>
            <a:chOff x="5292080" y="3414400"/>
            <a:chExt cx="504056" cy="523220"/>
          </a:xfrm>
        </p:grpSpPr>
        <p:sp>
          <p:nvSpPr>
            <p:cNvPr id="18" name="椭圆 17"/>
            <p:cNvSpPr/>
            <p:nvPr/>
          </p:nvSpPr>
          <p:spPr>
            <a:xfrm>
              <a:off x="5292080" y="3416009"/>
              <a:ext cx="504056" cy="504056"/>
            </a:xfrm>
            <a:prstGeom prst="ellipse">
              <a:avLst/>
            </a:prstGeom>
            <a:solidFill>
              <a:srgbClr val="E5594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5360404" y="3414400"/>
              <a:ext cx="367408" cy="523220"/>
            </a:xfrm>
            <a:prstGeom prst="rect">
              <a:avLst/>
            </a:prstGeom>
            <a:noFill/>
          </p:spPr>
          <p:txBody>
            <a:bodyPr wrap="none" rtlCol="0">
              <a:spAutoFit/>
            </a:bodyPr>
            <a:lstStyle/>
            <a:p>
              <a:r>
                <a:rPr lang="en-US" altLang="zh-CN" sz="2800" b="1" dirty="0">
                  <a:solidFill>
                    <a:schemeClr val="bg1"/>
                  </a:solidFill>
                </a:rPr>
                <a:t>3</a:t>
              </a:r>
              <a:endParaRPr lang="zh-CN" altLang="en-US" sz="2800" b="1" dirty="0">
                <a:solidFill>
                  <a:schemeClr val="bg1"/>
                </a:solidFill>
              </a:endParaRPr>
            </a:p>
          </p:txBody>
        </p:sp>
      </p:grpSp>
      <p:grpSp>
        <p:nvGrpSpPr>
          <p:cNvPr id="20" name="组合 19"/>
          <p:cNvGrpSpPr/>
          <p:nvPr/>
        </p:nvGrpSpPr>
        <p:grpSpPr>
          <a:xfrm>
            <a:off x="7762045" y="3388794"/>
            <a:ext cx="504056" cy="523220"/>
            <a:chOff x="7254044" y="3414400"/>
            <a:chExt cx="504056" cy="523220"/>
          </a:xfrm>
        </p:grpSpPr>
        <p:sp>
          <p:nvSpPr>
            <p:cNvPr id="23" name="椭圆 22"/>
            <p:cNvSpPr/>
            <p:nvPr/>
          </p:nvSpPr>
          <p:spPr>
            <a:xfrm>
              <a:off x="7254044" y="3416009"/>
              <a:ext cx="504056" cy="504056"/>
            </a:xfrm>
            <a:prstGeom prst="ellipse">
              <a:avLst/>
            </a:prstGeom>
            <a:solidFill>
              <a:srgbClr val="FFCC4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7322368" y="3414400"/>
              <a:ext cx="367408" cy="523220"/>
            </a:xfrm>
            <a:prstGeom prst="rect">
              <a:avLst/>
            </a:prstGeom>
            <a:noFill/>
          </p:spPr>
          <p:txBody>
            <a:bodyPr wrap="none" rtlCol="0">
              <a:spAutoFit/>
            </a:bodyPr>
            <a:lstStyle/>
            <a:p>
              <a:r>
                <a:rPr lang="en-US" altLang="zh-CN" sz="2800" b="1" dirty="0">
                  <a:solidFill>
                    <a:schemeClr val="bg1"/>
                  </a:solidFill>
                </a:rPr>
                <a:t>4</a:t>
              </a:r>
              <a:endParaRPr lang="zh-CN" altLang="en-US" sz="2800" b="1" dirty="0">
                <a:solidFill>
                  <a:schemeClr val="bg1"/>
                </a:solidFill>
              </a:endParaRPr>
            </a:p>
          </p:txBody>
        </p:sp>
      </p:grpSp>
      <p:sp>
        <p:nvSpPr>
          <p:cNvPr id="25" name="TextBox 24"/>
          <p:cNvSpPr txBox="1"/>
          <p:nvPr/>
        </p:nvSpPr>
        <p:spPr bwMode="auto">
          <a:xfrm>
            <a:off x="1160957" y="4495098"/>
            <a:ext cx="1830817" cy="616900"/>
          </a:xfrm>
          <a:prstGeom prst="rect">
            <a:avLst/>
          </a:prstGeom>
          <a:noFill/>
        </p:spPr>
        <p:txBody>
          <a:bodyPr wrap="square">
            <a:spAutoFit/>
          </a:bodyPr>
          <a:lstStyle/>
          <a:p>
            <a:pPr algn="ctr">
              <a:lnSpc>
                <a:spcPct val="150000"/>
              </a:lnSpc>
            </a:pPr>
            <a:r>
              <a:rPr lang="zh-TW" altLang="en-US" sz="1200" dirty="0">
                <a:solidFill>
                  <a:srgbClr val="2D2D2D"/>
                </a:solidFill>
                <a:latin typeface="微軟正黑體" panose="020B0604030504040204" pitchFamily="34" charset="-120"/>
                <a:ea typeface="微軟正黑體" panose="020B0604030504040204" pitchFamily="34" charset="-120"/>
              </a:rPr>
              <a:t>流浪動物領養平台搭建與數據分析</a:t>
            </a:r>
            <a:endParaRPr lang="zh-CN" altLang="en-US" sz="1200" dirty="0">
              <a:solidFill>
                <a:srgbClr val="2D2D2D"/>
              </a:solidFill>
              <a:latin typeface="微軟正黑體" panose="020B0604030504040204" pitchFamily="34" charset="-120"/>
              <a:ea typeface="微軟正黑體" panose="020B0604030504040204" pitchFamily="34" charset="-120"/>
            </a:endParaRPr>
          </a:p>
        </p:txBody>
      </p:sp>
      <p:sp>
        <p:nvSpPr>
          <p:cNvPr id="26" name="矩形 25"/>
          <p:cNvSpPr/>
          <p:nvPr/>
        </p:nvSpPr>
        <p:spPr bwMode="auto">
          <a:xfrm>
            <a:off x="1193823" y="4217828"/>
            <a:ext cx="1765083" cy="369332"/>
          </a:xfrm>
          <a:prstGeom prst="rect">
            <a:avLst/>
          </a:prstGeom>
        </p:spPr>
        <p:txBody>
          <a:bodyPr wrap="square">
            <a:spAutoFit/>
          </a:bodyPr>
          <a:lstStyle/>
          <a:p>
            <a:pPr>
              <a:defRPr/>
            </a:pPr>
            <a:r>
              <a:rPr lang="en-US" altLang="zh-TW" b="1" dirty="0">
                <a:solidFill>
                  <a:srgbClr val="2D2D2D"/>
                </a:solidFill>
                <a:latin typeface="微软雅黑" panose="020B0503020204020204" pitchFamily="34" charset="-122"/>
                <a:ea typeface="微软雅黑" panose="020B0503020204020204" pitchFamily="34" charset="-122"/>
              </a:rPr>
              <a:t>110</a:t>
            </a:r>
            <a:r>
              <a:rPr lang="zh-TW" altLang="en-US" b="1" dirty="0">
                <a:solidFill>
                  <a:srgbClr val="2D2D2D"/>
                </a:solidFill>
                <a:latin typeface="微软雅黑" panose="020B0503020204020204" pitchFamily="34" charset="-122"/>
                <a:ea typeface="微软雅黑" panose="020B0503020204020204" pitchFamily="34" charset="-122"/>
              </a:rPr>
              <a:t>大數據競賽</a:t>
            </a:r>
            <a:endParaRPr lang="zh-CN" altLang="en-US" b="1" dirty="0">
              <a:solidFill>
                <a:srgbClr val="2D2D2D"/>
              </a:solidFill>
            </a:endParaRPr>
          </a:p>
        </p:txBody>
      </p:sp>
      <p:sp>
        <p:nvSpPr>
          <p:cNvPr id="27" name="TextBox 26"/>
          <p:cNvSpPr txBox="1"/>
          <p:nvPr/>
        </p:nvSpPr>
        <p:spPr bwMode="auto">
          <a:xfrm>
            <a:off x="3135790" y="4495098"/>
            <a:ext cx="1830817" cy="339901"/>
          </a:xfrm>
          <a:prstGeom prst="rect">
            <a:avLst/>
          </a:prstGeom>
          <a:noFill/>
        </p:spPr>
        <p:txBody>
          <a:bodyPr wrap="square">
            <a:spAutoFit/>
          </a:bodyPr>
          <a:lstStyle/>
          <a:p>
            <a:pPr algn="ctr">
              <a:lnSpc>
                <a:spcPct val="150000"/>
              </a:lnSpc>
            </a:pPr>
            <a:r>
              <a:rPr lang="zh-TW" altLang="en-US" sz="1200" dirty="0">
                <a:solidFill>
                  <a:srgbClr val="2D2D2D"/>
                </a:solidFill>
                <a:latin typeface="微軟正黑體" panose="020B0604030504040204" pitchFamily="34" charset="-120"/>
                <a:ea typeface="微軟正黑體" panose="020B0604030504040204" pitchFamily="34" charset="-120"/>
              </a:rPr>
              <a:t>惡靈古堡市場定位分析</a:t>
            </a:r>
            <a:endParaRPr lang="zh-CN" altLang="en-US" sz="1200" dirty="0">
              <a:solidFill>
                <a:srgbClr val="2D2D2D"/>
              </a:solidFill>
              <a:latin typeface="微軟正黑體" panose="020B0604030504040204" pitchFamily="34" charset="-120"/>
              <a:ea typeface="微軟正黑體" panose="020B0604030504040204" pitchFamily="34" charset="-120"/>
            </a:endParaRPr>
          </a:p>
        </p:txBody>
      </p:sp>
      <p:sp>
        <p:nvSpPr>
          <p:cNvPr id="28" name="矩形 27"/>
          <p:cNvSpPr/>
          <p:nvPr/>
        </p:nvSpPr>
        <p:spPr bwMode="auto">
          <a:xfrm>
            <a:off x="3251798" y="4200040"/>
            <a:ext cx="1621070" cy="369332"/>
          </a:xfrm>
          <a:prstGeom prst="rect">
            <a:avLst/>
          </a:prstGeom>
        </p:spPr>
        <p:txBody>
          <a:bodyPr wrap="square">
            <a:spAutoFit/>
          </a:bodyPr>
          <a:lstStyle/>
          <a:p>
            <a:pPr>
              <a:defRPr/>
            </a:pPr>
            <a:r>
              <a:rPr lang="en-US" altLang="zh-CN" b="1" dirty="0" err="1">
                <a:solidFill>
                  <a:srgbClr val="2D2D2D"/>
                </a:solidFill>
                <a:latin typeface="微软雅黑" panose="020B0503020204020204" pitchFamily="34" charset="-122"/>
                <a:ea typeface="微软雅黑" panose="020B0503020204020204" pitchFamily="34" charset="-122"/>
              </a:rPr>
              <a:t>OpView</a:t>
            </a:r>
            <a:r>
              <a:rPr lang="zh-TW" altLang="en-US" b="1" dirty="0">
                <a:solidFill>
                  <a:srgbClr val="2D2D2D"/>
                </a:solidFill>
                <a:latin typeface="微软雅黑" panose="020B0503020204020204" pitchFamily="34" charset="-122"/>
                <a:ea typeface="微软雅黑" panose="020B0503020204020204" pitchFamily="34" charset="-122"/>
              </a:rPr>
              <a:t>分析</a:t>
            </a:r>
            <a:endParaRPr lang="zh-CN" altLang="en-US" b="1" dirty="0">
              <a:solidFill>
                <a:srgbClr val="2D2D2D"/>
              </a:solidFill>
            </a:endParaRPr>
          </a:p>
        </p:txBody>
      </p:sp>
      <p:sp>
        <p:nvSpPr>
          <p:cNvPr id="29" name="TextBox 28"/>
          <p:cNvSpPr txBox="1"/>
          <p:nvPr/>
        </p:nvSpPr>
        <p:spPr bwMode="auto">
          <a:xfrm>
            <a:off x="5217506" y="4495098"/>
            <a:ext cx="1830817" cy="616900"/>
          </a:xfrm>
          <a:prstGeom prst="rect">
            <a:avLst/>
          </a:prstGeom>
          <a:noFill/>
        </p:spPr>
        <p:txBody>
          <a:bodyPr wrap="square">
            <a:spAutoFit/>
          </a:bodyPr>
          <a:lstStyle/>
          <a:p>
            <a:pPr algn="ctr">
              <a:lnSpc>
                <a:spcPct val="150000"/>
              </a:lnSpc>
            </a:pPr>
            <a:r>
              <a:rPr lang="zh-TW" altLang="en-US" sz="1200" dirty="0">
                <a:solidFill>
                  <a:srgbClr val="2D2D2D"/>
                </a:solidFill>
                <a:latin typeface="微軟正黑體" panose="020B0604030504040204" pitchFamily="34" charset="-120"/>
                <a:ea typeface="微軟正黑體" panose="020B0604030504040204" pitchFamily="34" charset="-120"/>
              </a:rPr>
              <a:t>疫苗施打與</a:t>
            </a:r>
            <a:endParaRPr lang="en-US" altLang="zh-TW" sz="1200" dirty="0">
              <a:solidFill>
                <a:srgbClr val="2D2D2D"/>
              </a:solidFill>
              <a:latin typeface="微軟正黑體" panose="020B0604030504040204" pitchFamily="34" charset="-120"/>
              <a:ea typeface="微軟正黑體" panose="020B0604030504040204" pitchFamily="34" charset="-120"/>
            </a:endParaRPr>
          </a:p>
          <a:p>
            <a:pPr algn="ctr">
              <a:lnSpc>
                <a:spcPct val="150000"/>
              </a:lnSpc>
            </a:pPr>
            <a:r>
              <a:rPr lang="zh-TW" altLang="en-US" sz="1200" dirty="0">
                <a:solidFill>
                  <a:srgbClr val="2D2D2D"/>
                </a:solidFill>
                <a:latin typeface="微軟正黑體" panose="020B0604030504040204" pitchFamily="34" charset="-120"/>
                <a:ea typeface="微軟正黑體" panose="020B0604030504040204" pitchFamily="34" charset="-120"/>
              </a:rPr>
              <a:t>死亡關係分析</a:t>
            </a:r>
            <a:endParaRPr lang="zh-CN" altLang="en-US" sz="1200" dirty="0">
              <a:solidFill>
                <a:srgbClr val="2D2D2D"/>
              </a:solidFill>
              <a:latin typeface="微軟正黑體" panose="020B0604030504040204" pitchFamily="34" charset="-120"/>
              <a:ea typeface="微軟正黑體" panose="020B0604030504040204" pitchFamily="34" charset="-120"/>
            </a:endParaRPr>
          </a:p>
        </p:txBody>
      </p:sp>
      <p:sp>
        <p:nvSpPr>
          <p:cNvPr id="30" name="矩形 29"/>
          <p:cNvSpPr/>
          <p:nvPr/>
        </p:nvSpPr>
        <p:spPr bwMode="auto">
          <a:xfrm>
            <a:off x="5333514" y="4200040"/>
            <a:ext cx="1621070" cy="369332"/>
          </a:xfrm>
          <a:prstGeom prst="rect">
            <a:avLst/>
          </a:prstGeom>
        </p:spPr>
        <p:txBody>
          <a:bodyPr wrap="square">
            <a:spAutoFit/>
          </a:bodyPr>
          <a:lstStyle/>
          <a:p>
            <a:pPr>
              <a:defRPr/>
            </a:pPr>
            <a:r>
              <a:rPr lang="zh-TW" altLang="en-US" b="1" dirty="0">
                <a:solidFill>
                  <a:srgbClr val="2D2D2D"/>
                </a:solidFill>
                <a:latin typeface="微软雅黑" panose="020B0503020204020204" pitchFamily="34" charset="-122"/>
                <a:ea typeface="微软雅黑" panose="020B0503020204020204" pitchFamily="34" charset="-122"/>
              </a:rPr>
              <a:t>疫苗效果分析</a:t>
            </a:r>
            <a:endParaRPr lang="zh-CN" altLang="en-US" b="1" dirty="0">
              <a:solidFill>
                <a:srgbClr val="2D2D2D"/>
              </a:solidFill>
            </a:endParaRPr>
          </a:p>
        </p:txBody>
      </p:sp>
      <p:sp>
        <p:nvSpPr>
          <p:cNvPr id="31" name="TextBox 30"/>
          <p:cNvSpPr txBox="1"/>
          <p:nvPr/>
        </p:nvSpPr>
        <p:spPr bwMode="auto">
          <a:xfrm>
            <a:off x="7192339" y="4495098"/>
            <a:ext cx="1830817" cy="616900"/>
          </a:xfrm>
          <a:prstGeom prst="rect">
            <a:avLst/>
          </a:prstGeom>
          <a:noFill/>
        </p:spPr>
        <p:txBody>
          <a:bodyPr wrap="square">
            <a:spAutoFit/>
          </a:bodyPr>
          <a:lstStyle/>
          <a:p>
            <a:pPr algn="ctr">
              <a:lnSpc>
                <a:spcPct val="150000"/>
              </a:lnSpc>
            </a:pPr>
            <a:r>
              <a:rPr lang="zh-TW" altLang="en-US" sz="1200" dirty="0">
                <a:solidFill>
                  <a:srgbClr val="2D2D2D"/>
                </a:solidFill>
                <a:latin typeface="微軟正黑體" panose="020B0604030504040204" pitchFamily="34" charset="-120"/>
                <a:ea typeface="微軟正黑體" panose="020B0604030504040204" pitchFamily="34" charset="-120"/>
              </a:rPr>
              <a:t>我爸撐不撐的</a:t>
            </a:r>
            <a:endParaRPr lang="en-US" altLang="zh-TW" sz="1200" dirty="0">
              <a:solidFill>
                <a:srgbClr val="2D2D2D"/>
              </a:solidFill>
              <a:latin typeface="微軟正黑體" panose="020B0604030504040204" pitchFamily="34" charset="-120"/>
              <a:ea typeface="微軟正黑體" panose="020B0604030504040204" pitchFamily="34" charset="-120"/>
            </a:endParaRPr>
          </a:p>
          <a:p>
            <a:pPr algn="ctr">
              <a:lnSpc>
                <a:spcPct val="150000"/>
              </a:lnSpc>
            </a:pPr>
            <a:r>
              <a:rPr lang="zh-TW" altLang="en-US" sz="1200" dirty="0">
                <a:solidFill>
                  <a:srgbClr val="2D2D2D"/>
                </a:solidFill>
                <a:latin typeface="微軟正黑體" panose="020B0604030504040204" pitchFamily="34" charset="-120"/>
                <a:ea typeface="微軟正黑體" panose="020B0604030504040204" pitchFamily="34" charset="-120"/>
              </a:rPr>
              <a:t>到退休分析</a:t>
            </a:r>
            <a:endParaRPr lang="zh-CN" altLang="en-US" sz="1200" dirty="0">
              <a:solidFill>
                <a:srgbClr val="2D2D2D"/>
              </a:solidFill>
              <a:latin typeface="微軟正黑體" panose="020B0604030504040204" pitchFamily="34" charset="-120"/>
              <a:ea typeface="微軟正黑體" panose="020B0604030504040204" pitchFamily="34" charset="-120"/>
            </a:endParaRPr>
          </a:p>
        </p:txBody>
      </p:sp>
      <p:sp>
        <p:nvSpPr>
          <p:cNvPr id="32" name="矩形 31"/>
          <p:cNvSpPr/>
          <p:nvPr/>
        </p:nvSpPr>
        <p:spPr bwMode="auto">
          <a:xfrm>
            <a:off x="7194267" y="4214656"/>
            <a:ext cx="1830817" cy="369332"/>
          </a:xfrm>
          <a:prstGeom prst="rect">
            <a:avLst/>
          </a:prstGeom>
        </p:spPr>
        <p:txBody>
          <a:bodyPr wrap="square">
            <a:spAutoFit/>
          </a:bodyPr>
          <a:lstStyle/>
          <a:p>
            <a:pPr>
              <a:defRPr/>
            </a:pPr>
            <a:r>
              <a:rPr lang="zh-TW" altLang="en-US" b="1" dirty="0">
                <a:solidFill>
                  <a:srgbClr val="2D2D2D"/>
                </a:solidFill>
                <a:latin typeface="微软雅黑" panose="020B0503020204020204" pitchFamily="34" charset="-122"/>
                <a:ea typeface="微软雅黑" panose="020B0503020204020204" pitchFamily="34" charset="-122"/>
              </a:rPr>
              <a:t>圖書出版業分析</a:t>
            </a:r>
            <a:endParaRPr lang="zh-CN" altLang="en-US" b="1" dirty="0">
              <a:solidFill>
                <a:srgbClr val="2D2D2D"/>
              </a:solidFill>
            </a:endParaRPr>
          </a:p>
        </p:txBody>
      </p:sp>
    </p:spTree>
    <p:extLst>
      <p:ext uri="{BB962C8B-B14F-4D97-AF65-F5344CB8AC3E}">
        <p14:creationId xmlns:p14="http://schemas.microsoft.com/office/powerpoint/2010/main" val="442593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五边形 10"/>
          <p:cNvSpPr/>
          <p:nvPr/>
        </p:nvSpPr>
        <p:spPr>
          <a:xfrm>
            <a:off x="-2088" y="1466266"/>
            <a:ext cx="9150842" cy="2062971"/>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五边形 11"/>
          <p:cNvSpPr/>
          <p:nvPr/>
        </p:nvSpPr>
        <p:spPr>
          <a:xfrm flipH="1">
            <a:off x="5726484" y="3137108"/>
            <a:ext cx="4427984" cy="863517"/>
          </a:xfrm>
          <a:prstGeom prst="homePlate">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6739564" y="3344571"/>
            <a:ext cx="1569660" cy="369332"/>
          </a:xfrm>
          <a:prstGeom prst="rect">
            <a:avLst/>
          </a:prstGeom>
          <a:noFill/>
        </p:spPr>
        <p:txBody>
          <a:bodyPr wrap="none" rtlCol="0">
            <a:spAutoFit/>
          </a:bodyPr>
          <a:lstStyle/>
          <a:p>
            <a:r>
              <a:rPr lang="zh-TW" altLang="en-US" dirty="0">
                <a:solidFill>
                  <a:schemeClr val="bg1"/>
                </a:solidFill>
                <a:latin typeface="微软雅黑" panose="020B0503020204020204" pitchFamily="34" charset="-122"/>
                <a:ea typeface="微软雅黑" panose="020B0503020204020204" pitchFamily="34" charset="-122"/>
              </a:rPr>
              <a:t>報告：劉子睿</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687512" y="1897586"/>
            <a:ext cx="3877985" cy="1069845"/>
          </a:xfrm>
          <a:prstGeom prst="rect">
            <a:avLst/>
          </a:prstGeom>
          <a:noFill/>
        </p:spPr>
        <p:txBody>
          <a:bodyPr wrap="none" rtlCol="0">
            <a:spAutoFit/>
          </a:bodyPr>
          <a:lstStyle/>
          <a:p>
            <a:pPr>
              <a:lnSpc>
                <a:spcPct val="150000"/>
              </a:lnSpc>
            </a:pPr>
            <a:r>
              <a:rPr lang="zh-TW" altLang="en-US" sz="4800" b="1" dirty="0">
                <a:solidFill>
                  <a:schemeClr val="bg1"/>
                </a:solidFill>
                <a:latin typeface="微软雅黑" panose="020B0503020204020204" pitchFamily="34" charset="-122"/>
                <a:ea typeface="微软雅黑" panose="020B0503020204020204" pitchFamily="34" charset="-122"/>
              </a:rPr>
              <a:t>智域商業分析</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7794032" y="523376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8161496" y="523376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8521536" y="523376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8889000" y="523376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66755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par>
                          <p:cTn id="20" fill="hold">
                            <p:stCondLst>
                              <p:cond delay="2000"/>
                            </p:stCondLst>
                            <p:childTnLst>
                              <p:par>
                                <p:cTn id="21" presetID="27" presetClass="emph" presetSubtype="0" fill="remove" grpId="1" nodeType="afterEffect">
                                  <p:stCondLst>
                                    <p:cond delay="0"/>
                                  </p:stCondLst>
                                  <p:childTnLst>
                                    <p:animClr clrSpc="rgb" dir="cw">
                                      <p:cBhvr override="childStyle">
                                        <p:cTn id="22" dur="250" autoRev="1" fill="remove"/>
                                        <p:tgtEl>
                                          <p:spTgt spid="17"/>
                                        </p:tgtEl>
                                        <p:attrNameLst>
                                          <p:attrName>style.color</p:attrName>
                                        </p:attrNameLst>
                                      </p:cBhvr>
                                      <p:to>
                                        <a:schemeClr val="bg1"/>
                                      </p:to>
                                    </p:animClr>
                                    <p:animClr clrSpc="rgb" dir="cw">
                                      <p:cBhvr>
                                        <p:cTn id="23" dur="250" autoRev="1" fill="remove"/>
                                        <p:tgtEl>
                                          <p:spTgt spid="17"/>
                                        </p:tgtEl>
                                        <p:attrNameLst>
                                          <p:attrName>fillcolor</p:attrName>
                                        </p:attrNameLst>
                                      </p:cBhvr>
                                      <p:to>
                                        <a:schemeClr val="bg1"/>
                                      </p:to>
                                    </p:animClr>
                                    <p:set>
                                      <p:cBhvr>
                                        <p:cTn id="24" dur="250" autoRev="1" fill="remove"/>
                                        <p:tgtEl>
                                          <p:spTgt spid="17"/>
                                        </p:tgtEl>
                                        <p:attrNameLst>
                                          <p:attrName>fill.type</p:attrName>
                                        </p:attrNameLst>
                                      </p:cBhvr>
                                      <p:to>
                                        <p:strVal val="solid"/>
                                      </p:to>
                                    </p:set>
                                    <p:set>
                                      <p:cBhvr>
                                        <p:cTn id="25" dur="250" autoRev="1" fill="remove"/>
                                        <p:tgtEl>
                                          <p:spTgt spid="17"/>
                                        </p:tgtEl>
                                        <p:attrNameLst>
                                          <p:attrName>fill.on</p:attrName>
                                        </p:attrNameLst>
                                      </p:cBhvr>
                                      <p:to>
                                        <p:strVal val="true"/>
                                      </p:to>
                                    </p:set>
                                  </p:childTnLst>
                                </p:cTn>
                              </p:par>
                              <p:par>
                                <p:cTn id="26" presetID="27" presetClass="emph" presetSubtype="0" fill="remove" grpId="1" nodeType="withEffect">
                                  <p:stCondLst>
                                    <p:cond delay="0"/>
                                  </p:stCondLst>
                                  <p:childTnLst>
                                    <p:animClr clrSpc="rgb" dir="cw">
                                      <p:cBhvr override="childStyle">
                                        <p:cTn id="27" dur="250" autoRev="1" fill="remove"/>
                                        <p:tgtEl>
                                          <p:spTgt spid="18"/>
                                        </p:tgtEl>
                                        <p:attrNameLst>
                                          <p:attrName>style.color</p:attrName>
                                        </p:attrNameLst>
                                      </p:cBhvr>
                                      <p:to>
                                        <a:schemeClr val="bg1"/>
                                      </p:to>
                                    </p:animClr>
                                    <p:animClr clrSpc="rgb" dir="cw">
                                      <p:cBhvr>
                                        <p:cTn id="28" dur="250" autoRev="1" fill="remove"/>
                                        <p:tgtEl>
                                          <p:spTgt spid="18"/>
                                        </p:tgtEl>
                                        <p:attrNameLst>
                                          <p:attrName>fillcolor</p:attrName>
                                        </p:attrNameLst>
                                      </p:cBhvr>
                                      <p:to>
                                        <a:schemeClr val="bg1"/>
                                      </p:to>
                                    </p:animClr>
                                    <p:set>
                                      <p:cBhvr>
                                        <p:cTn id="29" dur="250" autoRev="1" fill="remove"/>
                                        <p:tgtEl>
                                          <p:spTgt spid="18"/>
                                        </p:tgtEl>
                                        <p:attrNameLst>
                                          <p:attrName>fill.type</p:attrName>
                                        </p:attrNameLst>
                                      </p:cBhvr>
                                      <p:to>
                                        <p:strVal val="solid"/>
                                      </p:to>
                                    </p:set>
                                    <p:set>
                                      <p:cBhvr>
                                        <p:cTn id="30" dur="250" autoRev="1" fill="remove"/>
                                        <p:tgtEl>
                                          <p:spTgt spid="18"/>
                                        </p:tgtEl>
                                        <p:attrNameLst>
                                          <p:attrName>fill.on</p:attrName>
                                        </p:attrNameLst>
                                      </p:cBhvr>
                                      <p:to>
                                        <p:strVal val="true"/>
                                      </p:to>
                                    </p:set>
                                  </p:childTnLst>
                                </p:cTn>
                              </p:par>
                              <p:par>
                                <p:cTn id="31" presetID="27" presetClass="emph" presetSubtype="0" fill="remove" grpId="1" nodeType="withEffect">
                                  <p:stCondLst>
                                    <p:cond delay="0"/>
                                  </p:stCondLst>
                                  <p:childTnLst>
                                    <p:animClr clrSpc="rgb" dir="cw">
                                      <p:cBhvr override="childStyle">
                                        <p:cTn id="32" dur="250" autoRev="1" fill="remove"/>
                                        <p:tgtEl>
                                          <p:spTgt spid="21"/>
                                        </p:tgtEl>
                                        <p:attrNameLst>
                                          <p:attrName>style.color</p:attrName>
                                        </p:attrNameLst>
                                      </p:cBhvr>
                                      <p:to>
                                        <a:schemeClr val="bg1"/>
                                      </p:to>
                                    </p:animClr>
                                    <p:animClr clrSpc="rgb" dir="cw">
                                      <p:cBhvr>
                                        <p:cTn id="33" dur="250" autoRev="1" fill="remove"/>
                                        <p:tgtEl>
                                          <p:spTgt spid="21"/>
                                        </p:tgtEl>
                                        <p:attrNameLst>
                                          <p:attrName>fillcolor</p:attrName>
                                        </p:attrNameLst>
                                      </p:cBhvr>
                                      <p:to>
                                        <a:schemeClr val="bg1"/>
                                      </p:to>
                                    </p:animClr>
                                    <p:set>
                                      <p:cBhvr>
                                        <p:cTn id="34" dur="250" autoRev="1" fill="remove"/>
                                        <p:tgtEl>
                                          <p:spTgt spid="21"/>
                                        </p:tgtEl>
                                        <p:attrNameLst>
                                          <p:attrName>fill.type</p:attrName>
                                        </p:attrNameLst>
                                      </p:cBhvr>
                                      <p:to>
                                        <p:strVal val="solid"/>
                                      </p:to>
                                    </p:set>
                                    <p:set>
                                      <p:cBhvr>
                                        <p:cTn id="35" dur="250" autoRev="1" fill="remove"/>
                                        <p:tgtEl>
                                          <p:spTgt spid="21"/>
                                        </p:tgtEl>
                                        <p:attrNameLst>
                                          <p:attrName>fill.on</p:attrName>
                                        </p:attrNameLst>
                                      </p:cBhvr>
                                      <p:to>
                                        <p:strVal val="true"/>
                                      </p:to>
                                    </p:set>
                                  </p:childTnLst>
                                </p:cTn>
                              </p:par>
                              <p:par>
                                <p:cTn id="36" presetID="27" presetClass="emph" presetSubtype="0" fill="remove" grpId="1" nodeType="withEffect">
                                  <p:stCondLst>
                                    <p:cond delay="0"/>
                                  </p:stCondLst>
                                  <p:childTnLst>
                                    <p:animClr clrSpc="rgb" dir="cw">
                                      <p:cBhvr override="childStyle">
                                        <p:cTn id="37" dur="250" autoRev="1" fill="remove"/>
                                        <p:tgtEl>
                                          <p:spTgt spid="22"/>
                                        </p:tgtEl>
                                        <p:attrNameLst>
                                          <p:attrName>style.color</p:attrName>
                                        </p:attrNameLst>
                                      </p:cBhvr>
                                      <p:to>
                                        <a:schemeClr val="bg1"/>
                                      </p:to>
                                    </p:animClr>
                                    <p:animClr clrSpc="rgb" dir="cw">
                                      <p:cBhvr>
                                        <p:cTn id="38" dur="250" autoRev="1" fill="remove"/>
                                        <p:tgtEl>
                                          <p:spTgt spid="22"/>
                                        </p:tgtEl>
                                        <p:attrNameLst>
                                          <p:attrName>fillcolor</p:attrName>
                                        </p:attrNameLst>
                                      </p:cBhvr>
                                      <p:to>
                                        <a:schemeClr val="bg1"/>
                                      </p:to>
                                    </p:animClr>
                                    <p:set>
                                      <p:cBhvr>
                                        <p:cTn id="39" dur="250" autoRev="1" fill="remove"/>
                                        <p:tgtEl>
                                          <p:spTgt spid="22"/>
                                        </p:tgtEl>
                                        <p:attrNameLst>
                                          <p:attrName>fill.type</p:attrName>
                                        </p:attrNameLst>
                                      </p:cBhvr>
                                      <p:to>
                                        <p:strVal val="solid"/>
                                      </p:to>
                                    </p:set>
                                    <p:set>
                                      <p:cBhvr>
                                        <p:cTn id="40" dur="250" autoRev="1" fill="remove"/>
                                        <p:tgtEl>
                                          <p:spTgt spid="2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21" grpId="0" animBg="1"/>
      <p:bldP spid="21" grpId="1" animBg="1"/>
      <p:bldP spid="22" grpId="0" animBg="1"/>
      <p:bldP spid="22"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87512" y="440586"/>
            <a:ext cx="1569660" cy="369332"/>
          </a:xfrm>
          <a:prstGeom prst="rect">
            <a:avLst/>
          </a:prstGeom>
          <a:noFill/>
        </p:spPr>
        <p:txBody>
          <a:bodyPr wrap="none" rtlCol="0">
            <a:spAutoFit/>
          </a:bodyPr>
          <a:lstStyle/>
          <a:p>
            <a:r>
              <a:rPr lang="zh-TW" altLang="en-US" b="1" dirty="0">
                <a:solidFill>
                  <a:schemeClr val="bg1"/>
                </a:solidFill>
                <a:latin typeface="微软雅黑" panose="020B0503020204020204" pitchFamily="34" charset="-122"/>
                <a:ea typeface="微软雅黑" panose="020B0503020204020204" pitchFamily="34" charset="-122"/>
              </a:rPr>
              <a:t>智域商業分析</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508000" y="5593804"/>
            <a:ext cx="9144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47A454F-07C6-4117-B749-70E92B7B8A46}"/>
              </a:ext>
            </a:extLst>
          </p:cNvPr>
          <p:cNvSpPr/>
          <p:nvPr/>
        </p:nvSpPr>
        <p:spPr>
          <a:xfrm flipV="1">
            <a:off x="508000" y="1515637"/>
            <a:ext cx="2627784" cy="4571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2B4DEE95-6B43-4A1D-808E-4818701F83A9}"/>
              </a:ext>
            </a:extLst>
          </p:cNvPr>
          <p:cNvSpPr txBox="1"/>
          <p:nvPr/>
        </p:nvSpPr>
        <p:spPr>
          <a:xfrm>
            <a:off x="471488" y="1169958"/>
            <a:ext cx="2952328" cy="369332"/>
          </a:xfrm>
          <a:prstGeom prst="rect">
            <a:avLst/>
          </a:prstGeom>
          <a:noFill/>
        </p:spPr>
        <p:txBody>
          <a:bodyPr wrap="square" rtlCol="0">
            <a:spAutoFit/>
          </a:bodyPr>
          <a:lstStyle/>
          <a:p>
            <a:r>
              <a:rPr lang="en-US" altLang="zh-TW" b="1" dirty="0">
                <a:latin typeface="微软雅黑" panose="020B0503020204020204" pitchFamily="34" charset="-122"/>
                <a:ea typeface="微软雅黑" panose="020B0503020204020204" pitchFamily="34" charset="-122"/>
              </a:rPr>
              <a:t>How to make </a:t>
            </a:r>
            <a:r>
              <a:rPr lang="en-US" altLang="zh-TW" b="1" dirty="0">
                <a:highlight>
                  <a:srgbClr val="FEF5BF"/>
                </a:highlight>
                <a:latin typeface="微软雅黑" panose="020B0503020204020204" pitchFamily="34" charset="-122"/>
                <a:ea typeface="微软雅黑" panose="020B0503020204020204" pitchFamily="34" charset="-122"/>
              </a:rPr>
              <a:t>money</a:t>
            </a:r>
            <a:r>
              <a:rPr lang="en-US" altLang="zh-TW" b="1" dirty="0">
                <a:latin typeface="微软雅黑" panose="020B0503020204020204" pitchFamily="34" charset="-122"/>
                <a:ea typeface="微软雅黑" panose="020B0503020204020204" pitchFamily="34" charset="-122"/>
              </a:rPr>
              <a:t>?</a:t>
            </a:r>
            <a:endParaRPr lang="zh-TW" altLang="en-US" b="1" dirty="0">
              <a:latin typeface="微软雅黑" panose="020B0503020204020204" pitchFamily="34" charset="-122"/>
              <a:ea typeface="微软雅黑" panose="020B0503020204020204" pitchFamily="34" charset="-122"/>
            </a:endParaRPr>
          </a:p>
        </p:txBody>
      </p:sp>
      <p:sp>
        <p:nvSpPr>
          <p:cNvPr id="18" name="矩形: 圓角 17">
            <a:extLst>
              <a:ext uri="{FF2B5EF4-FFF2-40B4-BE49-F238E27FC236}">
                <a16:creationId xmlns:a16="http://schemas.microsoft.com/office/drawing/2014/main" id="{0330B2DF-B59F-49D9-8504-151ED8552D3B}"/>
              </a:ext>
            </a:extLst>
          </p:cNvPr>
          <p:cNvSpPr/>
          <p:nvPr/>
        </p:nvSpPr>
        <p:spPr>
          <a:xfrm>
            <a:off x="3082350" y="1992470"/>
            <a:ext cx="1925642" cy="80904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latin typeface="Microsoft YaHei" panose="020B0503020204020204" pitchFamily="34" charset="-122"/>
                <a:ea typeface="Microsoft YaHei" panose="020B0503020204020204" pitchFamily="34" charset="-122"/>
              </a:rPr>
              <a:t>誰是潛在客戶</a:t>
            </a:r>
          </a:p>
        </p:txBody>
      </p:sp>
      <p:sp>
        <p:nvSpPr>
          <p:cNvPr id="19" name="矩形: 圓角 18">
            <a:extLst>
              <a:ext uri="{FF2B5EF4-FFF2-40B4-BE49-F238E27FC236}">
                <a16:creationId xmlns:a16="http://schemas.microsoft.com/office/drawing/2014/main" id="{40EE2C04-8280-4470-87BC-5E7589BB24DA}"/>
              </a:ext>
            </a:extLst>
          </p:cNvPr>
          <p:cNvSpPr/>
          <p:nvPr/>
        </p:nvSpPr>
        <p:spPr>
          <a:xfrm>
            <a:off x="3082350" y="3832869"/>
            <a:ext cx="1925642" cy="80904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latin typeface="Microsoft YaHei" panose="020B0503020204020204" pitchFamily="34" charset="-122"/>
                <a:ea typeface="Microsoft YaHei" panose="020B0503020204020204" pitchFamily="34" charset="-122"/>
              </a:rPr>
              <a:t>改善服務</a:t>
            </a:r>
            <a:endParaRPr lang="en-US" altLang="zh-TW" sz="2000" dirty="0">
              <a:solidFill>
                <a:schemeClr val="tx1"/>
              </a:solidFill>
              <a:latin typeface="Microsoft YaHei" panose="020B0503020204020204" pitchFamily="34" charset="-122"/>
              <a:ea typeface="Microsoft YaHei" panose="020B0503020204020204" pitchFamily="34" charset="-122"/>
            </a:endParaRPr>
          </a:p>
          <a:p>
            <a:pPr algn="ctr"/>
            <a:r>
              <a:rPr lang="zh-TW" altLang="en-US" sz="1100" dirty="0">
                <a:solidFill>
                  <a:srgbClr val="FF0000"/>
                </a:solidFill>
                <a:latin typeface="Microsoft YaHei" panose="020B0503020204020204" pitchFamily="34" charset="-122"/>
                <a:ea typeface="Microsoft YaHei" panose="020B0503020204020204" pitchFamily="34" charset="-122"/>
              </a:rPr>
              <a:t>資料取得困難</a:t>
            </a:r>
          </a:p>
        </p:txBody>
      </p:sp>
      <p:sp>
        <p:nvSpPr>
          <p:cNvPr id="20" name="矩形: 圓角 19">
            <a:extLst>
              <a:ext uri="{FF2B5EF4-FFF2-40B4-BE49-F238E27FC236}">
                <a16:creationId xmlns:a16="http://schemas.microsoft.com/office/drawing/2014/main" id="{718DE25B-D32C-4A18-A8AA-9B8D85454092}"/>
              </a:ext>
            </a:extLst>
          </p:cNvPr>
          <p:cNvSpPr/>
          <p:nvPr/>
        </p:nvSpPr>
        <p:spPr>
          <a:xfrm>
            <a:off x="508000" y="2925518"/>
            <a:ext cx="1925642" cy="80904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latin typeface="Microsoft YaHei" panose="020B0503020204020204" pitchFamily="34" charset="-122"/>
                <a:ea typeface="Microsoft YaHei" panose="020B0503020204020204" pitchFamily="34" charset="-122"/>
              </a:rPr>
              <a:t>公司角度</a:t>
            </a:r>
          </a:p>
        </p:txBody>
      </p:sp>
      <p:cxnSp>
        <p:nvCxnSpPr>
          <p:cNvPr id="21" name="接點: 弧形 20">
            <a:extLst>
              <a:ext uri="{FF2B5EF4-FFF2-40B4-BE49-F238E27FC236}">
                <a16:creationId xmlns:a16="http://schemas.microsoft.com/office/drawing/2014/main" id="{5BE31B3C-87DB-4AC3-B4DD-523F88C869C4}"/>
              </a:ext>
            </a:extLst>
          </p:cNvPr>
          <p:cNvCxnSpPr>
            <a:stCxn id="20" idx="3"/>
            <a:endCxn id="18" idx="1"/>
          </p:cNvCxnSpPr>
          <p:nvPr/>
        </p:nvCxnSpPr>
        <p:spPr>
          <a:xfrm flipV="1">
            <a:off x="2433642" y="2396994"/>
            <a:ext cx="648708" cy="93304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2" name="接點: 弧形 21">
            <a:extLst>
              <a:ext uri="{FF2B5EF4-FFF2-40B4-BE49-F238E27FC236}">
                <a16:creationId xmlns:a16="http://schemas.microsoft.com/office/drawing/2014/main" id="{975DF3DA-3580-439F-BFDE-17AD93168CBD}"/>
              </a:ext>
            </a:extLst>
          </p:cNvPr>
          <p:cNvCxnSpPr>
            <a:cxnSpLocks/>
            <a:stCxn id="20" idx="3"/>
            <a:endCxn id="19" idx="1"/>
          </p:cNvCxnSpPr>
          <p:nvPr/>
        </p:nvCxnSpPr>
        <p:spPr>
          <a:xfrm>
            <a:off x="2433642" y="3330042"/>
            <a:ext cx="648708" cy="907351"/>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
        <p:nvSpPr>
          <p:cNvPr id="25" name="矩形: 圓角 24">
            <a:extLst>
              <a:ext uri="{FF2B5EF4-FFF2-40B4-BE49-F238E27FC236}">
                <a16:creationId xmlns:a16="http://schemas.microsoft.com/office/drawing/2014/main" id="{FB121114-5C63-470C-9BA6-C1F586698FEE}"/>
              </a:ext>
            </a:extLst>
          </p:cNvPr>
          <p:cNvSpPr/>
          <p:nvPr/>
        </p:nvSpPr>
        <p:spPr>
          <a:xfrm>
            <a:off x="5979313" y="2787758"/>
            <a:ext cx="1925642" cy="80904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latin typeface="Microsoft YaHei" panose="020B0503020204020204" pitchFamily="34" charset="-122"/>
                <a:ea typeface="Microsoft YaHei" panose="020B0503020204020204" pitchFamily="34" charset="-122"/>
              </a:rPr>
              <a:t>客戶條件</a:t>
            </a:r>
          </a:p>
        </p:txBody>
      </p:sp>
      <p:sp>
        <p:nvSpPr>
          <p:cNvPr id="26" name="矩形: 圓角 25">
            <a:extLst>
              <a:ext uri="{FF2B5EF4-FFF2-40B4-BE49-F238E27FC236}">
                <a16:creationId xmlns:a16="http://schemas.microsoft.com/office/drawing/2014/main" id="{06B2A514-ABC0-461B-AB07-D037EB5B30AA}"/>
              </a:ext>
            </a:extLst>
          </p:cNvPr>
          <p:cNvSpPr/>
          <p:nvPr/>
        </p:nvSpPr>
        <p:spPr>
          <a:xfrm>
            <a:off x="5979313" y="1183423"/>
            <a:ext cx="1925642" cy="80904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latin typeface="Microsoft YaHei" panose="020B0503020204020204" pitchFamily="34" charset="-122"/>
                <a:ea typeface="Microsoft YaHei" panose="020B0503020204020204" pitchFamily="34" charset="-122"/>
              </a:rPr>
              <a:t>客戶需求</a:t>
            </a:r>
          </a:p>
        </p:txBody>
      </p:sp>
      <p:cxnSp>
        <p:nvCxnSpPr>
          <p:cNvPr id="31" name="直線單箭頭接點 30">
            <a:extLst>
              <a:ext uri="{FF2B5EF4-FFF2-40B4-BE49-F238E27FC236}">
                <a16:creationId xmlns:a16="http://schemas.microsoft.com/office/drawing/2014/main" id="{2740B9B8-6808-4A76-8446-3315911F27D6}"/>
              </a:ext>
            </a:extLst>
          </p:cNvPr>
          <p:cNvCxnSpPr>
            <a:stCxn id="18" idx="3"/>
            <a:endCxn id="26" idx="1"/>
          </p:cNvCxnSpPr>
          <p:nvPr/>
        </p:nvCxnSpPr>
        <p:spPr>
          <a:xfrm flipV="1">
            <a:off x="5007992" y="1587947"/>
            <a:ext cx="971321" cy="8090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直線單箭頭接點 31">
            <a:extLst>
              <a:ext uri="{FF2B5EF4-FFF2-40B4-BE49-F238E27FC236}">
                <a16:creationId xmlns:a16="http://schemas.microsoft.com/office/drawing/2014/main" id="{304CD941-A4C3-448F-95D2-8E1AE459C265}"/>
              </a:ext>
            </a:extLst>
          </p:cNvPr>
          <p:cNvCxnSpPr>
            <a:cxnSpLocks/>
            <a:stCxn id="18" idx="3"/>
            <a:endCxn id="25" idx="1"/>
          </p:cNvCxnSpPr>
          <p:nvPr/>
        </p:nvCxnSpPr>
        <p:spPr>
          <a:xfrm>
            <a:off x="5007992" y="2396994"/>
            <a:ext cx="971321" cy="7952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35898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2"/>
                                        </p:tgtEl>
                                      </p:cBhvr>
                                    </p:animEffect>
                                    <p:set>
                                      <p:cBhvr>
                                        <p:cTn id="10"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87512" y="440586"/>
            <a:ext cx="1569660" cy="369332"/>
          </a:xfrm>
          <a:prstGeom prst="rect">
            <a:avLst/>
          </a:prstGeom>
          <a:noFill/>
        </p:spPr>
        <p:txBody>
          <a:bodyPr wrap="none" rtlCol="0">
            <a:spAutoFit/>
          </a:bodyPr>
          <a:lstStyle/>
          <a:p>
            <a:r>
              <a:rPr lang="zh-TW" altLang="en-US" b="1" dirty="0">
                <a:solidFill>
                  <a:schemeClr val="bg1"/>
                </a:solidFill>
                <a:latin typeface="微软雅黑" panose="020B0503020204020204" pitchFamily="34" charset="-122"/>
                <a:ea typeface="微软雅黑" panose="020B0503020204020204" pitchFamily="34" charset="-122"/>
              </a:rPr>
              <a:t>智域商業分析</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508000" y="5593804"/>
            <a:ext cx="9144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47A454F-07C6-4117-B749-70E92B7B8A46}"/>
              </a:ext>
            </a:extLst>
          </p:cNvPr>
          <p:cNvSpPr/>
          <p:nvPr/>
        </p:nvSpPr>
        <p:spPr>
          <a:xfrm flipV="1">
            <a:off x="508000" y="1515637"/>
            <a:ext cx="2627784" cy="4571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2B4DEE95-6B43-4A1D-808E-4818701F83A9}"/>
              </a:ext>
            </a:extLst>
          </p:cNvPr>
          <p:cNvSpPr txBox="1"/>
          <p:nvPr/>
        </p:nvSpPr>
        <p:spPr>
          <a:xfrm>
            <a:off x="471488" y="1169958"/>
            <a:ext cx="2952328" cy="369332"/>
          </a:xfrm>
          <a:prstGeom prst="rect">
            <a:avLst/>
          </a:prstGeom>
          <a:noFill/>
        </p:spPr>
        <p:txBody>
          <a:bodyPr wrap="square" rtlCol="0">
            <a:spAutoFit/>
          </a:bodyPr>
          <a:lstStyle/>
          <a:p>
            <a:r>
              <a:rPr lang="en-US" altLang="zh-TW" b="1" dirty="0">
                <a:latin typeface="微软雅黑" panose="020B0503020204020204" pitchFamily="34" charset="-122"/>
                <a:ea typeface="微软雅黑" panose="020B0503020204020204" pitchFamily="34" charset="-122"/>
              </a:rPr>
              <a:t>Why would I </a:t>
            </a:r>
            <a:r>
              <a:rPr lang="en-US" altLang="zh-TW" b="1" dirty="0">
                <a:highlight>
                  <a:srgbClr val="FEF5BF"/>
                </a:highlight>
                <a:latin typeface="微软雅黑" panose="020B0503020204020204" pitchFamily="34" charset="-122"/>
                <a:ea typeface="微软雅黑" panose="020B0503020204020204" pitchFamily="34" charset="-122"/>
              </a:rPr>
              <a:t>buy</a:t>
            </a:r>
            <a:r>
              <a:rPr lang="en-US" altLang="zh-TW" b="1" dirty="0">
                <a:latin typeface="微软雅黑" panose="020B0503020204020204" pitchFamily="34" charset="-122"/>
                <a:ea typeface="微软雅黑" panose="020B0503020204020204" pitchFamily="34" charset="-122"/>
              </a:rPr>
              <a:t> it?</a:t>
            </a:r>
            <a:endParaRPr lang="zh-TW" altLang="en-US" b="1" dirty="0">
              <a:latin typeface="微软雅黑" panose="020B0503020204020204" pitchFamily="34" charset="-122"/>
              <a:ea typeface="微软雅黑" panose="020B0503020204020204" pitchFamily="34" charset="-122"/>
            </a:endParaRPr>
          </a:p>
        </p:txBody>
      </p:sp>
      <p:sp>
        <p:nvSpPr>
          <p:cNvPr id="20" name="矩形: 圓角 19">
            <a:extLst>
              <a:ext uri="{FF2B5EF4-FFF2-40B4-BE49-F238E27FC236}">
                <a16:creationId xmlns:a16="http://schemas.microsoft.com/office/drawing/2014/main" id="{718DE25B-D32C-4A18-A8AA-9B8D85454092}"/>
              </a:ext>
            </a:extLst>
          </p:cNvPr>
          <p:cNvSpPr/>
          <p:nvPr/>
        </p:nvSpPr>
        <p:spPr>
          <a:xfrm>
            <a:off x="1839640" y="2849020"/>
            <a:ext cx="1925642" cy="80904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latin typeface="Microsoft YaHei" panose="020B0503020204020204" pitchFamily="34" charset="-122"/>
                <a:ea typeface="Microsoft YaHei" panose="020B0503020204020204" pitchFamily="34" charset="-122"/>
              </a:rPr>
              <a:t>客戶角度</a:t>
            </a:r>
          </a:p>
        </p:txBody>
      </p:sp>
      <p:sp>
        <p:nvSpPr>
          <p:cNvPr id="25" name="矩形: 圓角 24">
            <a:extLst>
              <a:ext uri="{FF2B5EF4-FFF2-40B4-BE49-F238E27FC236}">
                <a16:creationId xmlns:a16="http://schemas.microsoft.com/office/drawing/2014/main" id="{FB121114-5C63-470C-9BA6-C1F586698FEE}"/>
              </a:ext>
            </a:extLst>
          </p:cNvPr>
          <p:cNvSpPr/>
          <p:nvPr/>
        </p:nvSpPr>
        <p:spPr>
          <a:xfrm>
            <a:off x="5584056" y="2309888"/>
            <a:ext cx="1925642" cy="80904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latin typeface="Microsoft YaHei" panose="020B0503020204020204" pitchFamily="34" charset="-122"/>
                <a:ea typeface="Microsoft YaHei" panose="020B0503020204020204" pitchFamily="34" charset="-122"/>
              </a:rPr>
              <a:t>我買的東西</a:t>
            </a:r>
            <a:endParaRPr lang="en-US" altLang="zh-TW" sz="2000" dirty="0">
              <a:solidFill>
                <a:schemeClr val="tx1"/>
              </a:solidFill>
              <a:latin typeface="Microsoft YaHei" panose="020B0503020204020204" pitchFamily="34" charset="-122"/>
              <a:ea typeface="Microsoft YaHei" panose="020B0503020204020204" pitchFamily="34" charset="-122"/>
            </a:endParaRPr>
          </a:p>
          <a:p>
            <a:pPr algn="ctr"/>
            <a:r>
              <a:rPr lang="zh-TW" altLang="en-US" sz="2000" dirty="0">
                <a:solidFill>
                  <a:schemeClr val="tx1"/>
                </a:solidFill>
                <a:latin typeface="Microsoft YaHei" panose="020B0503020204020204" pitchFamily="34" charset="-122"/>
                <a:ea typeface="Microsoft YaHei" panose="020B0503020204020204" pitchFamily="34" charset="-122"/>
              </a:rPr>
              <a:t>好不好</a:t>
            </a:r>
          </a:p>
        </p:txBody>
      </p:sp>
      <p:sp>
        <p:nvSpPr>
          <p:cNvPr id="26" name="矩形: 圓角 25">
            <a:extLst>
              <a:ext uri="{FF2B5EF4-FFF2-40B4-BE49-F238E27FC236}">
                <a16:creationId xmlns:a16="http://schemas.microsoft.com/office/drawing/2014/main" id="{06B2A514-ABC0-461B-AB07-D037EB5B30AA}"/>
              </a:ext>
            </a:extLst>
          </p:cNvPr>
          <p:cNvSpPr/>
          <p:nvPr/>
        </p:nvSpPr>
        <p:spPr>
          <a:xfrm>
            <a:off x="5584056" y="1196445"/>
            <a:ext cx="1925642" cy="80904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latin typeface="Microsoft YaHei" panose="020B0503020204020204" pitchFamily="34" charset="-122"/>
                <a:ea typeface="Microsoft YaHei" panose="020B0503020204020204" pitchFamily="34" charset="-122"/>
              </a:rPr>
              <a:t>我要買甚麼</a:t>
            </a:r>
          </a:p>
        </p:txBody>
      </p:sp>
      <p:cxnSp>
        <p:nvCxnSpPr>
          <p:cNvPr id="31" name="直線單箭頭接點 30">
            <a:extLst>
              <a:ext uri="{FF2B5EF4-FFF2-40B4-BE49-F238E27FC236}">
                <a16:creationId xmlns:a16="http://schemas.microsoft.com/office/drawing/2014/main" id="{2740B9B8-6808-4A76-8446-3315911F27D6}"/>
              </a:ext>
            </a:extLst>
          </p:cNvPr>
          <p:cNvCxnSpPr>
            <a:cxnSpLocks/>
            <a:stCxn id="20" idx="3"/>
            <a:endCxn id="26" idx="1"/>
          </p:cNvCxnSpPr>
          <p:nvPr/>
        </p:nvCxnSpPr>
        <p:spPr>
          <a:xfrm flipV="1">
            <a:off x="3765282" y="1600969"/>
            <a:ext cx="1818774" cy="16525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直線單箭頭接點 31">
            <a:extLst>
              <a:ext uri="{FF2B5EF4-FFF2-40B4-BE49-F238E27FC236}">
                <a16:creationId xmlns:a16="http://schemas.microsoft.com/office/drawing/2014/main" id="{304CD941-A4C3-448F-95D2-8E1AE459C265}"/>
              </a:ext>
            </a:extLst>
          </p:cNvPr>
          <p:cNvCxnSpPr>
            <a:cxnSpLocks/>
            <a:stCxn id="20" idx="3"/>
            <a:endCxn id="25" idx="1"/>
          </p:cNvCxnSpPr>
          <p:nvPr/>
        </p:nvCxnSpPr>
        <p:spPr>
          <a:xfrm flipV="1">
            <a:off x="3765282" y="2714412"/>
            <a:ext cx="1818774" cy="5391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7" name="矩形: 圓角 26">
            <a:extLst>
              <a:ext uri="{FF2B5EF4-FFF2-40B4-BE49-F238E27FC236}">
                <a16:creationId xmlns:a16="http://schemas.microsoft.com/office/drawing/2014/main" id="{4F852572-05BC-4C75-8387-51201D73214C}"/>
              </a:ext>
            </a:extLst>
          </p:cNvPr>
          <p:cNvSpPr/>
          <p:nvPr/>
        </p:nvSpPr>
        <p:spPr>
          <a:xfrm>
            <a:off x="5584056" y="3413186"/>
            <a:ext cx="1925642" cy="80904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Microsoft YaHei" panose="020B0503020204020204" pitchFamily="34" charset="-122"/>
                <a:ea typeface="Microsoft YaHei" panose="020B0503020204020204" pitchFamily="34" charset="-122"/>
              </a:rPr>
              <a:t>CP</a:t>
            </a:r>
            <a:r>
              <a:rPr lang="zh-TW" altLang="en-US" sz="2000" dirty="0">
                <a:solidFill>
                  <a:schemeClr val="tx1"/>
                </a:solidFill>
                <a:latin typeface="Microsoft YaHei" panose="020B0503020204020204" pitchFamily="34" charset="-122"/>
                <a:ea typeface="Microsoft YaHei" panose="020B0503020204020204" pitchFamily="34" charset="-122"/>
              </a:rPr>
              <a:t>值高不高</a:t>
            </a:r>
            <a:endParaRPr lang="en-US" altLang="zh-TW" sz="2000" dirty="0">
              <a:solidFill>
                <a:schemeClr val="tx1"/>
              </a:solidFill>
              <a:latin typeface="Microsoft YaHei" panose="020B0503020204020204" pitchFamily="34" charset="-122"/>
              <a:ea typeface="Microsoft YaHei" panose="020B0503020204020204" pitchFamily="34" charset="-122"/>
            </a:endParaRPr>
          </a:p>
        </p:txBody>
      </p:sp>
      <p:cxnSp>
        <p:nvCxnSpPr>
          <p:cNvPr id="28" name="直線單箭頭接點 27">
            <a:extLst>
              <a:ext uri="{FF2B5EF4-FFF2-40B4-BE49-F238E27FC236}">
                <a16:creationId xmlns:a16="http://schemas.microsoft.com/office/drawing/2014/main" id="{79AAB460-A897-4E8A-944A-5C9390F6EA7E}"/>
              </a:ext>
            </a:extLst>
          </p:cNvPr>
          <p:cNvCxnSpPr>
            <a:cxnSpLocks/>
            <a:stCxn id="20" idx="3"/>
            <a:endCxn id="27" idx="1"/>
          </p:cNvCxnSpPr>
          <p:nvPr/>
        </p:nvCxnSpPr>
        <p:spPr>
          <a:xfrm>
            <a:off x="3765282" y="3253544"/>
            <a:ext cx="1818774" cy="5641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6" name="矩形: 圓角 45">
            <a:extLst>
              <a:ext uri="{FF2B5EF4-FFF2-40B4-BE49-F238E27FC236}">
                <a16:creationId xmlns:a16="http://schemas.microsoft.com/office/drawing/2014/main" id="{90F9948B-3ADE-4A63-A1B1-539B259AE3DB}"/>
              </a:ext>
            </a:extLst>
          </p:cNvPr>
          <p:cNvSpPr/>
          <p:nvPr/>
        </p:nvSpPr>
        <p:spPr>
          <a:xfrm>
            <a:off x="5590219" y="4516484"/>
            <a:ext cx="1925642" cy="80904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latin typeface="Microsoft YaHei" panose="020B0503020204020204" pitchFamily="34" charset="-122"/>
                <a:ea typeface="Microsoft YaHei" panose="020B0503020204020204" pitchFamily="34" charset="-122"/>
              </a:rPr>
              <a:t>為什麼要買</a:t>
            </a:r>
            <a:endParaRPr lang="en-US" altLang="zh-TW" sz="2000" dirty="0">
              <a:solidFill>
                <a:schemeClr val="tx1"/>
              </a:solidFill>
              <a:latin typeface="Microsoft YaHei" panose="020B0503020204020204" pitchFamily="34" charset="-122"/>
              <a:ea typeface="Microsoft YaHei" panose="020B0503020204020204" pitchFamily="34" charset="-122"/>
            </a:endParaRPr>
          </a:p>
        </p:txBody>
      </p:sp>
      <p:cxnSp>
        <p:nvCxnSpPr>
          <p:cNvPr id="47" name="直線單箭頭接點 46">
            <a:extLst>
              <a:ext uri="{FF2B5EF4-FFF2-40B4-BE49-F238E27FC236}">
                <a16:creationId xmlns:a16="http://schemas.microsoft.com/office/drawing/2014/main" id="{9E86659C-6515-4881-A8CA-CC5B2E771DA7}"/>
              </a:ext>
            </a:extLst>
          </p:cNvPr>
          <p:cNvCxnSpPr>
            <a:cxnSpLocks/>
            <a:stCxn id="20" idx="3"/>
            <a:endCxn id="46" idx="1"/>
          </p:cNvCxnSpPr>
          <p:nvPr/>
        </p:nvCxnSpPr>
        <p:spPr>
          <a:xfrm>
            <a:off x="3765282" y="3253544"/>
            <a:ext cx="1824937" cy="166746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682446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576</TotalTime>
  <Words>2410</Words>
  <Application>Microsoft Office PowerPoint</Application>
  <PresentationFormat>自訂</PresentationFormat>
  <Paragraphs>243</Paragraphs>
  <Slides>23</Slides>
  <Notes>23</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23</vt:i4>
      </vt:variant>
    </vt:vector>
  </HeadingPairs>
  <TitlesOfParts>
    <vt:vector size="33" baseType="lpstr">
      <vt:lpstr>微软雅黑</vt:lpstr>
      <vt:lpstr>微软雅黑</vt:lpstr>
      <vt:lpstr>宋体</vt:lpstr>
      <vt:lpstr>方正兰亭粗黑_GBK</vt:lpstr>
      <vt:lpstr>微軟正黑體</vt:lpstr>
      <vt:lpstr>新細明體</vt:lpstr>
      <vt:lpstr>標楷體</vt:lpstr>
      <vt:lpstr>Arial</vt:lpstr>
      <vt:lpstr>Calibri</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劉子睿</cp:lastModifiedBy>
  <cp:revision>165</cp:revision>
  <dcterms:created xsi:type="dcterms:W3CDTF">2014-09-02T00:06:22Z</dcterms:created>
  <dcterms:modified xsi:type="dcterms:W3CDTF">2023-03-06T05:37:26Z</dcterms:modified>
</cp:coreProperties>
</file>