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3" r:id="rId5"/>
    <p:sldId id="260" r:id="rId6"/>
    <p:sldId id="266" r:id="rId7"/>
    <p:sldId id="289" r:id="rId8"/>
    <p:sldId id="278" r:id="rId9"/>
    <p:sldId id="279" r:id="rId10"/>
    <p:sldId id="280" r:id="rId11"/>
    <p:sldId id="281" r:id="rId12"/>
    <p:sldId id="282" r:id="rId13"/>
    <p:sldId id="284" r:id="rId14"/>
    <p:sldId id="283" r:id="rId15"/>
    <p:sldId id="285" r:id="rId16"/>
    <p:sldId id="286" r:id="rId17"/>
    <p:sldId id="288" r:id="rId18"/>
    <p:sldId id="292" r:id="rId19"/>
    <p:sldId id="290" r:id="rId20"/>
    <p:sldId id="291" r:id="rId21"/>
    <p:sldId id="287" r:id="rId22"/>
    <p:sldId id="277" r:id="rId23"/>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3C6"/>
    <a:srgbClr val="FEF5BF"/>
    <a:srgbClr val="FFCC4C"/>
    <a:srgbClr val="37BEDE"/>
    <a:srgbClr val="19547C"/>
    <a:srgbClr val="E55948"/>
    <a:srgbClr val="F36A64"/>
    <a:srgbClr val="262626"/>
    <a:srgbClr val="E7E5E6"/>
    <a:srgbClr val="FAF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46" autoAdjust="0"/>
  </p:normalViewPr>
  <p:slideViewPr>
    <p:cSldViewPr>
      <p:cViewPr varScale="1">
        <p:scale>
          <a:sx n="116" d="100"/>
          <a:sy n="116" d="100"/>
        </p:scale>
        <p:origin x="1098" y="102"/>
      </p:cViewPr>
      <p:guideLst>
        <p:guide orient="horz" pos="1800"/>
        <p:guide pos="320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EEE2A-E1DA-431F-81A2-EDD56C375C3D}" type="datetimeFigureOut">
              <a:rPr lang="zh-CN" altLang="en-US" smtClean="0"/>
              <a:t>2023/3/5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40415-9386-408E-9CCF-54F7835AD1E7}" type="slidenum">
              <a:rPr lang="zh-CN" altLang="en-US" smtClean="0"/>
              <a:t>‹#›</a:t>
            </a:fld>
            <a:endParaRPr lang="zh-CN" altLang="en-US"/>
          </a:p>
        </p:txBody>
      </p:sp>
    </p:spTree>
    <p:extLst>
      <p:ext uri="{BB962C8B-B14F-4D97-AF65-F5344CB8AC3E}">
        <p14:creationId xmlns:p14="http://schemas.microsoft.com/office/powerpoint/2010/main" val="391001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1</a:t>
            </a:fld>
            <a:endParaRPr lang="zh-CN" altLang="en-US"/>
          </a:p>
        </p:txBody>
      </p:sp>
    </p:spTree>
    <p:extLst>
      <p:ext uri="{BB962C8B-B14F-4D97-AF65-F5344CB8AC3E}">
        <p14:creationId xmlns:p14="http://schemas.microsoft.com/office/powerpoint/2010/main" val="54911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也就基於前面兩個簡單的概念，我先觀察了網路上大家對於公司的概念或想像</a:t>
            </a:r>
            <a:endParaRPr lang="en-US" altLang="zh-TW" dirty="0"/>
          </a:p>
          <a:p>
            <a:r>
              <a:rPr lang="zh-TW" altLang="en-US" dirty="0"/>
              <a:t>我原本想像會有哪間公司或是哪間學校會出現在最有關連的結果上，</a:t>
            </a:r>
            <a:endParaRPr lang="en-US" altLang="zh-TW" dirty="0"/>
          </a:p>
          <a:p>
            <a:r>
              <a:rPr lang="zh-TW" altLang="en-US" dirty="0"/>
              <a:t>亦或是產品，但是很可惜都沒有我想像的結果，所以我把注意力放在了公司的網站上</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10</a:t>
            </a:fld>
            <a:endParaRPr lang="zh-CN" altLang="en-US"/>
          </a:p>
        </p:txBody>
      </p:sp>
    </p:spTree>
    <p:extLst>
      <p:ext uri="{BB962C8B-B14F-4D97-AF65-F5344CB8AC3E}">
        <p14:creationId xmlns:p14="http://schemas.microsoft.com/office/powerpoint/2010/main" val="78374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雖然只有十筆資料，但是也是給我一個初步的概念去摸索目前客戶的樣貌，</a:t>
            </a:r>
            <a:endParaRPr lang="en-US" altLang="zh-TW" dirty="0"/>
          </a:p>
          <a:p>
            <a:r>
              <a:rPr lang="zh-TW" altLang="en-US" dirty="0"/>
              <a:t>也可以對市場有個初步的理解，首先我去分析了客戶目的，當中有七成是為了拿來上課</a:t>
            </a:r>
            <a:endParaRPr lang="en-US" altLang="zh-TW" dirty="0"/>
          </a:p>
          <a:p>
            <a:r>
              <a:rPr lang="zh-TW" altLang="en-US" dirty="0"/>
              <a:t>而看到右圖可以發現在上課目標的情況下，上課的內容又以</a:t>
            </a:r>
            <a:r>
              <a:rPr lang="en-US" altLang="zh-TW" dirty="0"/>
              <a:t>AI</a:t>
            </a:r>
            <a:r>
              <a:rPr lang="zh-TW" altLang="en-US" dirty="0"/>
              <a:t>課程最多</a:t>
            </a:r>
            <a:endParaRPr lang="en-US" altLang="zh-TW" dirty="0"/>
          </a:p>
          <a:p>
            <a:r>
              <a:rPr lang="zh-TW" altLang="en-US" dirty="0"/>
              <a:t>所以我打算以這個為頭號目標去檢查哪些學校有上</a:t>
            </a:r>
            <a:r>
              <a:rPr lang="en-US" altLang="zh-TW" dirty="0"/>
              <a:t>AI</a:t>
            </a:r>
            <a:r>
              <a:rPr lang="zh-TW" altLang="en-US" dirty="0"/>
              <a:t>課的需求以及條件，</a:t>
            </a:r>
            <a:endParaRPr lang="en-US" altLang="zh-TW" dirty="0"/>
          </a:p>
          <a:p>
            <a:r>
              <a:rPr lang="zh-TW" altLang="en-US" dirty="0"/>
              <a:t>順帶一提，在</a:t>
            </a:r>
            <a:r>
              <a:rPr lang="en-US" altLang="zh-TW" dirty="0"/>
              <a:t>AI</a:t>
            </a:r>
            <a:r>
              <a:rPr lang="zh-TW" altLang="en-US" dirty="0"/>
              <a:t>課程的客戶中，又有八成的客戶是大學，我個人的主觀感受也認同大學比較有條件跟需求去購買這項服務</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11</a:t>
            </a:fld>
            <a:endParaRPr lang="zh-CN" altLang="en-US"/>
          </a:p>
        </p:txBody>
      </p:sp>
    </p:spTree>
    <p:extLst>
      <p:ext uri="{BB962C8B-B14F-4D97-AF65-F5344CB8AC3E}">
        <p14:creationId xmlns:p14="http://schemas.microsoft.com/office/powerpoint/2010/main" val="333382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另外，我也順便檢查了哪些產品是最常被搭配在一起購買的，</a:t>
            </a:r>
            <a:endParaRPr lang="en-US" altLang="zh-TW" dirty="0"/>
          </a:p>
          <a:p>
            <a:r>
              <a:rPr lang="zh-TW" altLang="en-US" dirty="0"/>
              <a:t>畢竟我以前對產品搭銷有一定的研究與認識，我想整合商業領域跟數據分析的知識</a:t>
            </a:r>
            <a:endParaRPr lang="en-US" altLang="zh-TW" dirty="0"/>
          </a:p>
          <a:p>
            <a:r>
              <a:rPr lang="zh-TW" altLang="en-US" dirty="0"/>
              <a:t>或許後面能有不一樣的</a:t>
            </a:r>
            <a:r>
              <a:rPr lang="en-US" altLang="zh-TW" dirty="0"/>
              <a:t>HINT</a:t>
            </a:r>
          </a:p>
        </p:txBody>
      </p:sp>
      <p:sp>
        <p:nvSpPr>
          <p:cNvPr id="4" name="灯片编号占位符 3"/>
          <p:cNvSpPr>
            <a:spLocks noGrp="1"/>
          </p:cNvSpPr>
          <p:nvPr>
            <p:ph type="sldNum" sz="quarter" idx="10"/>
          </p:nvPr>
        </p:nvSpPr>
        <p:spPr/>
        <p:txBody>
          <a:bodyPr/>
          <a:lstStyle/>
          <a:p>
            <a:fld id="{69A40415-9386-408E-9CCF-54F7835AD1E7}" type="slidenum">
              <a:rPr lang="zh-CN" altLang="en-US" smtClean="0"/>
              <a:t>12</a:t>
            </a:fld>
            <a:endParaRPr lang="zh-CN" altLang="en-US"/>
          </a:p>
        </p:txBody>
      </p:sp>
    </p:spTree>
    <p:extLst>
      <p:ext uri="{BB962C8B-B14F-4D97-AF65-F5344CB8AC3E}">
        <p14:creationId xmlns:p14="http://schemas.microsoft.com/office/powerpoint/2010/main" val="390303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前面有了初步的概念要往</a:t>
            </a:r>
            <a:r>
              <a:rPr lang="en-US" altLang="zh-TW" dirty="0"/>
              <a:t>ai</a:t>
            </a:r>
            <a:r>
              <a:rPr lang="zh-TW" altLang="en-US" dirty="0"/>
              <a:t>課程分析，不過這個環節我想具體化一下我在做這個專案報告的初步概念想了什麼，</a:t>
            </a:r>
            <a:endParaRPr lang="en-US" altLang="zh-TW" dirty="0"/>
          </a:p>
          <a:p>
            <a:r>
              <a:rPr lang="zh-TW" altLang="en-US" dirty="0"/>
              <a:t>也算是把我中間有思考過的東西展現出來，</a:t>
            </a:r>
            <a:endParaRPr lang="en-US" altLang="zh-TW" dirty="0"/>
          </a:p>
          <a:p>
            <a:r>
              <a:rPr lang="zh-TW" altLang="en-US" dirty="0"/>
              <a:t>首先，我從我以往在補習班教書的經驗出發，因為我也剛好體驗過遠距上課，教材選用這些課題</a:t>
            </a:r>
            <a:endParaRPr lang="en-US" altLang="zh-TW" dirty="0"/>
          </a:p>
          <a:p>
            <a:r>
              <a:rPr lang="zh-TW" altLang="en-US" dirty="0"/>
              <a:t>所以我從高中教學環境改善作為假設情境去思考，我列出了一些優點跟缺點，</a:t>
            </a:r>
            <a:endParaRPr lang="en-US" altLang="zh-TW" dirty="0"/>
          </a:p>
          <a:p>
            <a:r>
              <a:rPr lang="zh-TW" altLang="en-US" dirty="0"/>
              <a:t>我個人認為２，３點的缺點要克服有一定難度，但是換個角度想，當線上教材廣泛使用的時候</a:t>
            </a:r>
            <a:endParaRPr lang="en-US" altLang="zh-TW" dirty="0"/>
          </a:p>
          <a:p>
            <a:r>
              <a:rPr lang="zh-TW" altLang="en-US" dirty="0"/>
              <a:t>我們要推行管理系統跟他們整合可能就沒那麼困難了，或是搶先去跟教科書出版商合作也是一個策略選擇</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13</a:t>
            </a:fld>
            <a:endParaRPr lang="zh-CN" altLang="en-US"/>
          </a:p>
        </p:txBody>
      </p:sp>
    </p:spTree>
    <p:extLst>
      <p:ext uri="{BB962C8B-B14F-4D97-AF65-F5344CB8AC3E}">
        <p14:creationId xmlns:p14="http://schemas.microsoft.com/office/powerpoint/2010/main" val="186313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既然高中的條件與需求都沒有我個人評估的那麼大，我就打算把目標只放在大學這一塊去分析，</a:t>
            </a:r>
            <a:endParaRPr lang="en-US" altLang="zh-TW" dirty="0"/>
          </a:p>
          <a:p>
            <a:r>
              <a:rPr lang="zh-TW" altLang="en-US" dirty="0"/>
              <a:t>經過不斷的思考</a:t>
            </a:r>
            <a:r>
              <a:rPr lang="en-US" altLang="zh-TW" dirty="0"/>
              <a:t>,</a:t>
            </a:r>
            <a:r>
              <a:rPr lang="zh-TW" altLang="en-US" dirty="0"/>
              <a:t>也找</a:t>
            </a:r>
            <a:r>
              <a:rPr lang="en-US" altLang="zh-TW" dirty="0" err="1"/>
              <a:t>chatgpt</a:t>
            </a:r>
            <a:r>
              <a:rPr lang="zh-TW" altLang="en-US" dirty="0"/>
              <a:t>討論過，我打算從幾個面向去評估一間大學對於</a:t>
            </a:r>
            <a:r>
              <a:rPr lang="en-US" altLang="zh-TW" dirty="0"/>
              <a:t>AI</a:t>
            </a:r>
            <a:r>
              <a:rPr lang="zh-TW" altLang="en-US" dirty="0"/>
              <a:t>課程有沒有條件及需求</a:t>
            </a:r>
            <a:endParaRPr lang="en-US" altLang="zh-TW" dirty="0"/>
          </a:p>
          <a:p>
            <a:r>
              <a:rPr lang="zh-TW" altLang="en-US" dirty="0"/>
              <a:t>概念如上，但是我有幾個變項由於時間或是定義上有些問題我還沒克服，因此我只有投入某些變項去分析</a:t>
            </a:r>
            <a:endParaRPr lang="en-US" altLang="zh-TW" dirty="0"/>
          </a:p>
          <a:p>
            <a:r>
              <a:rPr lang="zh-TW" altLang="en-US" dirty="0"/>
              <a:t>分別是反紅的項目，另外，我這邊說明一下註冊率危機與否為什麼會被列為考量呢，因為我之前有一份專案是研究出版商跟全國大專院校處境的內容，</a:t>
            </a:r>
            <a:endParaRPr lang="en-US" altLang="zh-TW" dirty="0"/>
          </a:p>
          <a:p>
            <a:r>
              <a:rPr lang="zh-TW" altLang="en-US" dirty="0"/>
              <a:t>那當時也看到很多學校會去廣設現在較熱門的學程或課程來吸引學生去他們學校讀書，當中就包含</a:t>
            </a:r>
            <a:r>
              <a:rPr lang="en-US" altLang="zh-TW" dirty="0"/>
              <a:t>AI</a:t>
            </a:r>
            <a:r>
              <a:rPr lang="zh-TW" altLang="en-US" dirty="0"/>
              <a:t>相關的課程，</a:t>
            </a:r>
            <a:endParaRPr lang="en-US" altLang="zh-TW" dirty="0"/>
          </a:p>
          <a:p>
            <a:r>
              <a:rPr lang="zh-TW" altLang="en-US" dirty="0"/>
              <a:t>而公立私立有一部份也算是一間學校的條件指標，例如私校在老師資源上沒那麼好，可是又想學</a:t>
            </a:r>
            <a:r>
              <a:rPr lang="en-US" altLang="zh-TW" dirty="0"/>
              <a:t>AI</a:t>
            </a:r>
            <a:r>
              <a:rPr lang="zh-TW" altLang="en-US" dirty="0"/>
              <a:t>，可能就很適合從門檻低的</a:t>
            </a:r>
            <a:r>
              <a:rPr lang="en-US" altLang="zh-TW" dirty="0"/>
              <a:t>Azure</a:t>
            </a:r>
            <a:r>
              <a:rPr lang="zh-TW" altLang="en-US" dirty="0"/>
              <a:t>開始</a:t>
            </a:r>
            <a:endParaRPr lang="en-US" altLang="zh-TW" dirty="0"/>
          </a:p>
          <a:p>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14</a:t>
            </a:fld>
            <a:endParaRPr lang="zh-CN" altLang="en-US"/>
          </a:p>
        </p:txBody>
      </p:sp>
    </p:spTree>
    <p:extLst>
      <p:ext uri="{BB962C8B-B14F-4D97-AF65-F5344CB8AC3E}">
        <p14:creationId xmlns:p14="http://schemas.microsoft.com/office/powerpoint/2010/main" val="884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有了資料的架構後，我就從課程資源網爬取了資料，為了簡化分析內容，我只爬取１１０年且課程名稱包含人工智慧這四個字的課程</a:t>
            </a:r>
            <a:endParaRPr lang="en-US" altLang="zh-TW" dirty="0"/>
          </a:p>
          <a:p>
            <a:r>
              <a:rPr lang="zh-TW" altLang="en-US" dirty="0"/>
              <a:t>我運用的是</a:t>
            </a:r>
            <a:r>
              <a:rPr lang="en-US" altLang="zh-TW" dirty="0"/>
              <a:t>selenium</a:t>
            </a:r>
            <a:r>
              <a:rPr lang="zh-TW" altLang="en-US" dirty="0"/>
              <a:t>去爬取資料，</a:t>
            </a:r>
            <a:endParaRPr lang="en-US" altLang="zh-TW" dirty="0"/>
          </a:p>
          <a:p>
            <a:r>
              <a:rPr lang="zh-TW" altLang="en-US" dirty="0"/>
              <a:t>這邊我不免俗想抱怨兩句，我真的好討厭</a:t>
            </a:r>
            <a:r>
              <a:rPr lang="en-US" altLang="zh-TW" dirty="0"/>
              <a:t>ajax</a:t>
            </a:r>
            <a:r>
              <a:rPr lang="zh-TW" altLang="en-US" dirty="0"/>
              <a:t>的設計，讓我如果要用抓資料還要去設定</a:t>
            </a:r>
            <a:r>
              <a:rPr lang="en-US" altLang="zh-TW" dirty="0"/>
              <a:t>post</a:t>
            </a:r>
            <a:r>
              <a:rPr lang="zh-TW" altLang="en-US" dirty="0"/>
              <a:t>，不然他網頁不會變東西爬不到，</a:t>
            </a:r>
            <a:endParaRPr lang="en-US" altLang="zh-TW" dirty="0"/>
          </a:p>
          <a:p>
            <a:r>
              <a:rPr lang="zh-TW" altLang="en-US" dirty="0"/>
              <a:t>我首先大概看了開課數前十五名的大學，沒想到我的母校開了那麼多人工智慧的課程快一百堂，可惜我大學時期尚未開智，</a:t>
            </a:r>
            <a:endParaRPr lang="en-US" altLang="zh-TW" dirty="0"/>
          </a:p>
          <a:p>
            <a:r>
              <a:rPr lang="zh-TW" altLang="en-US" dirty="0"/>
              <a:t>一堂課都沒修過，值得注意的註冊率偏低的明新科技大學以及中國醫事科技大學，我覺得可以進一步觀察這兩間學校有沒有針對</a:t>
            </a:r>
            <a:r>
              <a:rPr lang="en-US" altLang="zh-TW" dirty="0"/>
              <a:t>AI</a:t>
            </a:r>
            <a:r>
              <a:rPr lang="zh-TW" altLang="en-US" dirty="0"/>
              <a:t>課程做出甚麼策略，</a:t>
            </a:r>
            <a:endParaRPr lang="en-US" altLang="zh-TW" dirty="0"/>
          </a:p>
          <a:p>
            <a:r>
              <a:rPr lang="zh-TW" altLang="en-US" dirty="0"/>
              <a:t>是不是註冊率開始下滑了想透過相關課程吸引學生，那麼他們的課程規劃有沒有我們合作的餘地</a:t>
            </a:r>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15</a:t>
            </a:fld>
            <a:endParaRPr lang="zh-CN" altLang="en-US"/>
          </a:p>
        </p:txBody>
      </p:sp>
    </p:spTree>
    <p:extLst>
      <p:ext uri="{BB962C8B-B14F-4D97-AF65-F5344CB8AC3E}">
        <p14:creationId xmlns:p14="http://schemas.microsoft.com/office/powerpoint/2010/main" val="70248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另外，我再把條件改了，我改成修課人數前十五高的條件，再來看看學校有沒有什麼變化，</a:t>
            </a:r>
            <a:endParaRPr lang="en-US" altLang="zh-TW" dirty="0"/>
          </a:p>
          <a:p>
            <a:r>
              <a:rPr lang="zh-TW" altLang="en-US" dirty="0"/>
              <a:t>前十名沒變化，但後五名有些異動，不過我認為比較重要的是，如果可以設立一個門檻或是進一步去做計算比率，</a:t>
            </a:r>
            <a:endParaRPr lang="en-US" altLang="zh-TW" dirty="0"/>
          </a:p>
          <a:p>
            <a:r>
              <a:rPr lang="zh-TW" altLang="en-US" dirty="0"/>
              <a:t>說不定可以更好掌握這間學校的學生對於</a:t>
            </a:r>
            <a:r>
              <a:rPr lang="en-US" altLang="zh-TW" dirty="0"/>
              <a:t>AI</a:t>
            </a:r>
            <a:r>
              <a:rPr lang="zh-TW" altLang="en-US" dirty="0"/>
              <a:t>課程合不合胃口，而不是學校開了很多課但是上課的人不多，</a:t>
            </a:r>
            <a:endParaRPr lang="en-US" altLang="zh-TW" dirty="0"/>
          </a:p>
          <a:p>
            <a:r>
              <a:rPr lang="zh-TW" altLang="en-US" dirty="0"/>
              <a:t>那可能早晚也會被砍掉</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16</a:t>
            </a:fld>
            <a:endParaRPr lang="zh-CN" altLang="en-US"/>
          </a:p>
        </p:txBody>
      </p:sp>
    </p:spTree>
    <p:extLst>
      <p:ext uri="{BB962C8B-B14F-4D97-AF65-F5344CB8AC3E}">
        <p14:creationId xmlns:p14="http://schemas.microsoft.com/office/powerpoint/2010/main" val="1561725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選用</a:t>
            </a:r>
            <a:r>
              <a:rPr lang="en-US" altLang="zh-TW" dirty="0" err="1"/>
              <a:t>XGBoost</a:t>
            </a:r>
            <a:r>
              <a:rPr lang="zh-TW" altLang="en-US" dirty="0"/>
              <a:t>作為模型的原因很簡單，我覺得它是我手頭上，認知上，最好的工具人選</a:t>
            </a:r>
            <a:endParaRPr lang="en-US" altLang="zh-TW" dirty="0"/>
          </a:p>
          <a:p>
            <a:r>
              <a:rPr lang="zh-TW" altLang="en-US" dirty="0"/>
              <a:t>也剛好當作實戰練習，這個模型的任務最主要就是透過不同的參數去判斷各個學校經過它的預測會不會成為我們的客戶，</a:t>
            </a:r>
            <a:endParaRPr lang="en-US" altLang="zh-TW" dirty="0"/>
          </a:p>
          <a:p>
            <a:r>
              <a:rPr lang="zh-TW" altLang="en-US" dirty="0"/>
              <a:t>而這個模型的展示只是我想把我會的東西展示出來，實際結果並不重要，因為</a:t>
            </a:r>
            <a:r>
              <a:rPr lang="en-US" altLang="zh-TW" dirty="0"/>
              <a:t>y</a:t>
            </a:r>
            <a:r>
              <a:rPr lang="zh-TW" altLang="en-US" dirty="0"/>
              <a:t>的資料並不是真實值，</a:t>
            </a:r>
            <a:endParaRPr lang="en-US" altLang="zh-TW" dirty="0"/>
          </a:p>
          <a:p>
            <a:r>
              <a:rPr lang="zh-TW" altLang="en-US" dirty="0"/>
              <a:t>是我跟具貝氏定理簡單算過一下給定分布機率再用隨機給值的工具去給１或０，所以我認為參考價值並不是那麼大</a:t>
            </a:r>
            <a:endParaRPr lang="en-US" altLang="zh-TW" dirty="0"/>
          </a:p>
          <a:p>
            <a:r>
              <a:rPr lang="zh-TW" altLang="en-US" dirty="0"/>
              <a:t>額外說明，因為之前已經把電腦搞到有點燒過一次了，這次超參數調整就沒有讓他跑了，</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17</a:t>
            </a:fld>
            <a:endParaRPr lang="zh-CN" altLang="en-US"/>
          </a:p>
        </p:txBody>
      </p:sp>
    </p:spTree>
    <p:extLst>
      <p:ext uri="{BB962C8B-B14F-4D97-AF65-F5344CB8AC3E}">
        <p14:creationId xmlns:p14="http://schemas.microsoft.com/office/powerpoint/2010/main" val="334992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模型結果如上，雖然分數看起來不差，但是在重申一次，這個資料是模擬的，</a:t>
            </a:r>
            <a:endParaRPr lang="en-US" altLang="zh-TW" dirty="0"/>
          </a:p>
          <a:p>
            <a:r>
              <a:rPr lang="zh-TW" altLang="en-US" dirty="0"/>
              <a:t>可能有很多機率概念上或是參數上需要做調整</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18</a:t>
            </a:fld>
            <a:endParaRPr lang="zh-CN" altLang="en-US"/>
          </a:p>
        </p:txBody>
      </p:sp>
    </p:spTree>
    <p:extLst>
      <p:ext uri="{BB962C8B-B14F-4D97-AF65-F5344CB8AC3E}">
        <p14:creationId xmlns:p14="http://schemas.microsoft.com/office/powerpoint/2010/main" val="1503036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19</a:t>
            </a:fld>
            <a:endParaRPr lang="zh-CN" altLang="en-US"/>
          </a:p>
        </p:txBody>
      </p:sp>
    </p:spTree>
    <p:extLst>
      <p:ext uri="{BB962C8B-B14F-4D97-AF65-F5344CB8AC3E}">
        <p14:creationId xmlns:p14="http://schemas.microsoft.com/office/powerpoint/2010/main" val="117647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20</a:t>
            </a:fld>
            <a:endParaRPr lang="zh-CN" altLang="en-US"/>
          </a:p>
        </p:txBody>
      </p:sp>
    </p:spTree>
    <p:extLst>
      <p:ext uri="{BB962C8B-B14F-4D97-AF65-F5344CB8AC3E}">
        <p14:creationId xmlns:p14="http://schemas.microsoft.com/office/powerpoint/2010/main" val="227759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21</a:t>
            </a:fld>
            <a:endParaRPr lang="zh-CN" altLang="en-US"/>
          </a:p>
        </p:txBody>
      </p:sp>
    </p:spTree>
    <p:extLst>
      <p:ext uri="{BB962C8B-B14F-4D97-AF65-F5344CB8AC3E}">
        <p14:creationId xmlns:p14="http://schemas.microsoft.com/office/powerpoint/2010/main" val="1321810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22</a:t>
            </a:fld>
            <a:endParaRPr lang="zh-CN" altLang="en-US"/>
          </a:p>
        </p:txBody>
      </p:sp>
    </p:spTree>
    <p:extLst>
      <p:ext uri="{BB962C8B-B14F-4D97-AF65-F5344CB8AC3E}">
        <p14:creationId xmlns:p14="http://schemas.microsoft.com/office/powerpoint/2010/main" val="36774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這邊我想補充一點我認為是自己的優點但是同時可能也是缺點的地方，</a:t>
            </a:r>
            <a:endParaRPr lang="en-US" altLang="zh-TW" dirty="0"/>
          </a:p>
          <a:p>
            <a:r>
              <a:rPr lang="zh-TW" altLang="en-US" dirty="0"/>
              <a:t>因為我本身是讀商業心理的，除了統計知識學校還有教到一點以外，</a:t>
            </a:r>
            <a:endParaRPr lang="en-US" altLang="zh-TW" dirty="0"/>
          </a:p>
          <a:p>
            <a:r>
              <a:rPr lang="zh-TW" altLang="en-US" dirty="0"/>
              <a:t>資料科學相關的技能我幾乎是自學的，所以我認為自己的優點在於勤奮的自學，</a:t>
            </a:r>
            <a:endParaRPr lang="en-US" altLang="zh-TW" dirty="0"/>
          </a:p>
          <a:p>
            <a:r>
              <a:rPr lang="zh-TW" altLang="en-US" dirty="0"/>
              <a:t>但是同時缺點可能也是在這方面的技能不會比原本科系出來的學生強</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3</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4</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5</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6</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7</a:t>
            </a:fld>
            <a:endParaRPr lang="zh-CN" altLang="en-US"/>
          </a:p>
        </p:txBody>
      </p:sp>
    </p:spTree>
    <p:extLst>
      <p:ext uri="{BB962C8B-B14F-4D97-AF65-F5344CB8AC3E}">
        <p14:creationId xmlns:p14="http://schemas.microsoft.com/office/powerpoint/2010/main" val="85635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我本來在思考我應該分析甚麼，所以從簡單的方向去出發，也順便可以初步理解公司目前市場情況</a:t>
            </a:r>
            <a:endParaRPr lang="en-US" altLang="zh-TW" dirty="0"/>
          </a:p>
          <a:p>
            <a:r>
              <a:rPr lang="zh-TW" altLang="en-US" dirty="0"/>
              <a:t>本來簡單想從兩個點去下手，但是改善服務的部分我並沒有想到很好的資料取得方式，</a:t>
            </a:r>
            <a:endParaRPr lang="en-US" altLang="zh-TW" dirty="0"/>
          </a:p>
          <a:p>
            <a:r>
              <a:rPr lang="zh-TW" altLang="en-US" dirty="0"/>
              <a:t>因此我就決定往上面的路徑去發展，因此我接下來的步驟就是去考量客戶需求以及條件</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8</a:t>
            </a:fld>
            <a:endParaRPr lang="zh-CN" altLang="en-US"/>
          </a:p>
        </p:txBody>
      </p:sp>
    </p:spTree>
    <p:extLst>
      <p:ext uri="{BB962C8B-B14F-4D97-AF65-F5344CB8AC3E}">
        <p14:creationId xmlns:p14="http://schemas.microsoft.com/office/powerpoint/2010/main" val="238140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同一時間，我也思考了客戶端的角度，他們為什麼要使用我們的產品</a:t>
            </a:r>
            <a:endParaRPr lang="en-US" altLang="zh-TW" dirty="0"/>
          </a:p>
          <a:p>
            <a:r>
              <a:rPr lang="zh-TW" altLang="en-US" dirty="0"/>
              <a:t>也是簡單的列出幾個點讓我如果在後面分析時如果卡住了可以回來思考</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9</a:t>
            </a:fld>
            <a:endParaRPr lang="zh-CN" altLang="en-US"/>
          </a:p>
        </p:txBody>
      </p:sp>
    </p:spTree>
    <p:extLst>
      <p:ext uri="{BB962C8B-B14F-4D97-AF65-F5344CB8AC3E}">
        <p14:creationId xmlns:p14="http://schemas.microsoft.com/office/powerpoint/2010/main" val="248707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64"/>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4" indent="0" algn="ctr">
              <a:buNone/>
              <a:defRPr>
                <a:solidFill>
                  <a:schemeClr val="tx1">
                    <a:tint val="75000"/>
                  </a:schemeClr>
                </a:solidFill>
              </a:defRPr>
            </a:lvl8pPr>
            <a:lvl9pPr marL="365748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095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218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2"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835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5368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6"/>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87" indent="0">
              <a:buNone/>
              <a:defRPr sz="1800">
                <a:solidFill>
                  <a:schemeClr val="tx1">
                    <a:tint val="75000"/>
                  </a:schemeClr>
                </a:solidFill>
              </a:defRPr>
            </a:lvl2pPr>
            <a:lvl3pPr marL="914373" indent="0">
              <a:buNone/>
              <a:defRPr sz="1600">
                <a:solidFill>
                  <a:schemeClr val="tx1">
                    <a:tint val="75000"/>
                  </a:schemeClr>
                </a:solidFill>
              </a:defRPr>
            </a:lvl3pPr>
            <a:lvl4pPr marL="1371560" indent="0">
              <a:buNone/>
              <a:defRPr sz="1400">
                <a:solidFill>
                  <a:schemeClr val="tx1">
                    <a:tint val="75000"/>
                  </a:schemeClr>
                </a:solidFill>
              </a:defRPr>
            </a:lvl4pPr>
            <a:lvl5pPr marL="1828746" indent="0">
              <a:buNone/>
              <a:defRPr sz="1400">
                <a:solidFill>
                  <a:schemeClr val="tx1">
                    <a:tint val="75000"/>
                  </a:schemeClr>
                </a:solidFill>
              </a:defRPr>
            </a:lvl5pPr>
            <a:lvl6pPr marL="2285933" indent="0">
              <a:buNone/>
              <a:defRPr sz="1400">
                <a:solidFill>
                  <a:schemeClr val="tx1">
                    <a:tint val="75000"/>
                  </a:schemeClr>
                </a:solidFill>
              </a:defRPr>
            </a:lvl6pPr>
            <a:lvl7pPr marL="2743119" indent="0">
              <a:buNone/>
              <a:defRPr sz="1400">
                <a:solidFill>
                  <a:schemeClr val="tx1">
                    <a:tint val="75000"/>
                  </a:schemeClr>
                </a:solidFill>
              </a:defRPr>
            </a:lvl7pPr>
            <a:lvl8pPr marL="3200304" indent="0">
              <a:buNone/>
              <a:defRPr sz="1400">
                <a:solidFill>
                  <a:schemeClr val="tx1">
                    <a:tint val="75000"/>
                  </a:schemeClr>
                </a:solidFill>
              </a:defRPr>
            </a:lvl8pPr>
            <a:lvl9pPr marL="365748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44883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9"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0679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8"/>
            <a:ext cx="4489098"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5" y="1279268"/>
            <a:ext cx="4490861"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5"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13277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54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3637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6" y="227551"/>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6" y="1195920"/>
            <a:ext cx="3342570" cy="3909219"/>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2856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87" indent="0">
              <a:buNone/>
              <a:defRPr sz="2800"/>
            </a:lvl2pPr>
            <a:lvl3pPr marL="914373" indent="0">
              <a:buNone/>
              <a:defRPr sz="2400"/>
            </a:lvl3pPr>
            <a:lvl4pPr marL="1371560" indent="0">
              <a:buNone/>
              <a:defRPr sz="2000"/>
            </a:lvl4pPr>
            <a:lvl5pPr marL="1828746" indent="0">
              <a:buNone/>
              <a:defRPr sz="2000"/>
            </a:lvl5pPr>
            <a:lvl6pPr marL="2285933" indent="0">
              <a:buNone/>
              <a:defRPr sz="2000"/>
            </a:lvl6pPr>
            <a:lvl7pPr marL="2743119" indent="0">
              <a:buNone/>
              <a:defRPr sz="2000"/>
            </a:lvl7pPr>
            <a:lvl8pPr marL="3200304" indent="0">
              <a:buNone/>
              <a:defRPr sz="2000"/>
            </a:lvl8pPr>
            <a:lvl9pPr marL="3657489"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23661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2" y="5296968"/>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BB7672-A38A-49A4-843D-607239B7AF42}" type="datetimeFigureOut">
              <a:rPr lang="zh-CN" altLang="en-US" smtClean="0"/>
              <a:t>2023/3/5</a:t>
            </a:fld>
            <a:endParaRPr lang="zh-CN" altLang="en-US"/>
          </a:p>
        </p:txBody>
      </p:sp>
      <p:sp>
        <p:nvSpPr>
          <p:cNvPr id="5" name="页脚占位符 4"/>
          <p:cNvSpPr>
            <a:spLocks noGrp="1"/>
          </p:cNvSpPr>
          <p:nvPr>
            <p:ph type="ftr" sz="quarter" idx="3"/>
          </p:nvPr>
        </p:nvSpPr>
        <p:spPr>
          <a:xfrm>
            <a:off x="3471338" y="5296968"/>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8"/>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17101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89" indent="-342889"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8" indent="-285741"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6" indent="-228593"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2"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39"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5"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1"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97"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3"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es6669ray@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2800767" cy="1069845"/>
          </a:xfrm>
          <a:prstGeom prst="rect">
            <a:avLst/>
          </a:prstGeom>
          <a:noFill/>
        </p:spPr>
        <p:txBody>
          <a:bodyPr wrap="none" rtlCol="0">
            <a:spAutoFit/>
          </a:bodyPr>
          <a:lstStyle/>
          <a:p>
            <a:pP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rPr>
              <a:t>RESUME</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72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Image</a:t>
            </a:r>
            <a:endParaRPr lang="zh-TW" altLang="en-US" b="1" dirty="0">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25329BA9-38F9-4744-A2CE-E21C346FE0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387" y="1310286"/>
            <a:ext cx="5349488" cy="3821063"/>
          </a:xfrm>
          <a:prstGeom prst="rect">
            <a:avLst/>
          </a:prstGeom>
        </p:spPr>
      </p:pic>
      <p:sp>
        <p:nvSpPr>
          <p:cNvPr id="22" name="矩形 21">
            <a:extLst>
              <a:ext uri="{FF2B5EF4-FFF2-40B4-BE49-F238E27FC236}">
                <a16:creationId xmlns:a16="http://schemas.microsoft.com/office/drawing/2014/main" id="{83FA745C-F26B-4A9A-84B6-10333F4721BA}"/>
              </a:ext>
            </a:extLst>
          </p:cNvPr>
          <p:cNvSpPr/>
          <p:nvPr/>
        </p:nvSpPr>
        <p:spPr bwMode="auto">
          <a:xfrm>
            <a:off x="625716" y="2050409"/>
            <a:ext cx="2772308" cy="923330"/>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利用</a:t>
            </a:r>
            <a:r>
              <a:rPr lang="en-US" altLang="zh-TW"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搜尋演算法去針對</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智域國際</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進行文字雲探索</a:t>
            </a:r>
            <a:endParaRPr lang="zh-CN" altLang="en-US" b="1" dirty="0">
              <a:solidFill>
                <a:srgbClr val="2D2D2D"/>
              </a:solidFill>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8156525" y="5161468"/>
            <a:ext cx="1686795"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r>
              <a:rPr lang="en-US" altLang="zh-TW" sz="1200" dirty="0" err="1">
                <a:solidFill>
                  <a:srgbClr val="2D2D2D"/>
                </a:solidFill>
                <a:latin typeface="微軟正黑體" panose="020B0604030504040204" pitchFamily="34" charset="-120"/>
                <a:ea typeface="微軟正黑體" panose="020B0604030504040204" pitchFamily="34" charset="-120"/>
              </a:rPr>
              <a:t>OpView</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970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004AD4C-9227-4880-8254-B52378C5A9F8}"/>
              </a:ext>
            </a:extLst>
          </p:cNvPr>
          <p:cNvPicPr>
            <a:picLocks noChangeAspect="1"/>
          </p:cNvPicPr>
          <p:nvPr/>
        </p:nvPicPr>
        <p:blipFill rotWithShape="1">
          <a:blip r:embed="rId3">
            <a:extLst>
              <a:ext uri="{28A0092B-C50C-407E-A947-70E740481C1C}">
                <a14:useLocalDpi xmlns:a14="http://schemas.microsoft.com/office/drawing/2010/main" val="0"/>
              </a:ext>
            </a:extLst>
          </a:blip>
          <a:srcRect t="4641" b="20472"/>
          <a:stretch/>
        </p:blipFill>
        <p:spPr>
          <a:xfrm>
            <a:off x="3738403" y="287843"/>
            <a:ext cx="4723485" cy="5305961"/>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Purpose</a:t>
            </a:r>
            <a:endParaRPr lang="zh-TW" altLang="en-US" b="1" dirty="0">
              <a:latin typeface="微软雅黑" panose="020B0503020204020204" pitchFamily="34" charset="-122"/>
              <a:ea typeface="微软雅黑" panose="020B0503020204020204" pitchFamily="34" charset="-122"/>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340332" y="5210073"/>
            <a:ext cx="2963120"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資料來源：智域國際關網</a:t>
            </a:r>
            <a:r>
              <a:rPr lang="en-US" altLang="zh-TW" sz="1200" dirty="0">
                <a:solidFill>
                  <a:srgbClr val="2D2D2D"/>
                </a:solidFill>
                <a:latin typeface="微軟正黑體" panose="020B0604030504040204" pitchFamily="34" charset="-120"/>
                <a:ea typeface="微軟正黑體" panose="020B0604030504040204" pitchFamily="34" charset="-120"/>
              </a:rPr>
              <a:t>-</a:t>
            </a:r>
            <a:r>
              <a:rPr lang="zh-TW" altLang="en-US" sz="1200" dirty="0">
                <a:solidFill>
                  <a:srgbClr val="2D2D2D"/>
                </a:solidFill>
                <a:latin typeface="微軟正黑體" panose="020B0604030504040204" pitchFamily="34" charset="-120"/>
                <a:ea typeface="微軟正黑體" panose="020B0604030504040204" pitchFamily="34" charset="-120"/>
              </a:rPr>
              <a:t>成功案例</a:t>
            </a:r>
            <a:endParaRPr lang="en-US" altLang="zh-TW" sz="1200" dirty="0">
              <a:solidFill>
                <a:srgbClr val="2D2D2D"/>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D9F69E93-736C-4850-8669-3C8B7AD255AA}"/>
              </a:ext>
            </a:extLst>
          </p:cNvPr>
          <p:cNvSpPr/>
          <p:nvPr/>
        </p:nvSpPr>
        <p:spPr bwMode="auto">
          <a:xfrm>
            <a:off x="508255" y="3898711"/>
            <a:ext cx="3230148" cy="646331"/>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在客戶目的為上課的情況下，</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用在</a:t>
            </a:r>
            <a:r>
              <a:rPr lang="en-US" altLang="zh-TW" b="1" dirty="0">
                <a:solidFill>
                  <a:srgbClr val="FF0000"/>
                </a:solidFill>
                <a:latin typeface="微软雅黑" panose="020B0503020204020204" pitchFamily="34" charset="-122"/>
                <a:ea typeface="微软雅黑" panose="020B0503020204020204" pitchFamily="34" charset="-122"/>
              </a:rPr>
              <a:t>AI</a:t>
            </a:r>
            <a:r>
              <a:rPr lang="zh-TW" altLang="en-US" b="1" dirty="0">
                <a:solidFill>
                  <a:srgbClr val="FF0000"/>
                </a:solidFill>
                <a:latin typeface="微软雅黑" panose="020B0503020204020204" pitchFamily="34" charset="-122"/>
                <a:ea typeface="微软雅黑" panose="020B0503020204020204" pitchFamily="34" charset="-122"/>
              </a:rPr>
              <a:t>相關課程的目的最多</a:t>
            </a:r>
            <a:endParaRPr lang="zh-CN" altLang="en-US" b="1" dirty="0">
              <a:solidFill>
                <a:srgbClr val="FF0000"/>
              </a:solidFill>
            </a:endParaRPr>
          </a:p>
        </p:txBody>
      </p:sp>
      <p:graphicFrame>
        <p:nvGraphicFramePr>
          <p:cNvPr id="8" name="表格 7">
            <a:extLst>
              <a:ext uri="{FF2B5EF4-FFF2-40B4-BE49-F238E27FC236}">
                <a16:creationId xmlns:a16="http://schemas.microsoft.com/office/drawing/2014/main" id="{FF1EDCE0-9E91-4E11-99D9-80E5D5439F89}"/>
              </a:ext>
            </a:extLst>
          </p:cNvPr>
          <p:cNvGraphicFramePr>
            <a:graphicFrameLocks noGrp="1"/>
          </p:cNvGraphicFramePr>
          <p:nvPr>
            <p:extLst>
              <p:ext uri="{D42A27DB-BD31-4B8C-83A1-F6EECF244321}">
                <p14:modId xmlns:p14="http://schemas.microsoft.com/office/powerpoint/2010/main" val="654946833"/>
              </p:ext>
            </p:extLst>
          </p:nvPr>
        </p:nvGraphicFramePr>
        <p:xfrm>
          <a:off x="547111" y="1915487"/>
          <a:ext cx="2801082" cy="1584960"/>
        </p:xfrm>
        <a:graphic>
          <a:graphicData uri="http://schemas.openxmlformats.org/drawingml/2006/table">
            <a:tbl>
              <a:tblPr firstRow="1" bandRow="1">
                <a:tableStyleId>{FABFCF23-3B69-468F-B69F-88F6DE6A72F2}</a:tableStyleId>
              </a:tblPr>
              <a:tblGrid>
                <a:gridCol w="1400541">
                  <a:extLst>
                    <a:ext uri="{9D8B030D-6E8A-4147-A177-3AD203B41FA5}">
                      <a16:colId xmlns:a16="http://schemas.microsoft.com/office/drawing/2014/main" val="2276051605"/>
                    </a:ext>
                  </a:extLst>
                </a:gridCol>
                <a:gridCol w="1400541">
                  <a:extLst>
                    <a:ext uri="{9D8B030D-6E8A-4147-A177-3AD203B41FA5}">
                      <a16:colId xmlns:a16="http://schemas.microsoft.com/office/drawing/2014/main" val="1338404146"/>
                    </a:ext>
                  </a:extLst>
                </a:gridCol>
              </a:tblGrid>
              <a:tr h="313087">
                <a:tc>
                  <a:txBody>
                    <a:bodyPr/>
                    <a:lstStyle/>
                    <a:p>
                      <a:r>
                        <a:rPr lang="zh-TW" altLang="en-US" sz="2000" dirty="0">
                          <a:latin typeface="Microsoft YaHei" panose="020B0503020204020204" pitchFamily="34" charset="-122"/>
                          <a:ea typeface="Microsoft YaHei" panose="020B0503020204020204" pitchFamily="34" charset="-122"/>
                        </a:rPr>
                        <a:t>目標</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sz="2000" dirty="0">
                        <a:latin typeface="Microsoft YaHei" panose="020B0503020204020204" pitchFamily="34" charset="-122"/>
                        <a:ea typeface="Microsoft YaHei"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890231"/>
                  </a:ext>
                </a:extLst>
              </a:tr>
              <a:tr h="313087">
                <a:tc>
                  <a:txBody>
                    <a:bodyPr/>
                    <a:lstStyle/>
                    <a:p>
                      <a:r>
                        <a:rPr lang="zh-TW" altLang="en-US" sz="2000" dirty="0">
                          <a:latin typeface="Microsoft YaHei" panose="020B0503020204020204" pitchFamily="34" charset="-122"/>
                          <a:ea typeface="Microsoft YaHei" panose="020B0503020204020204" pitchFamily="34" charset="-122"/>
                        </a:rPr>
                        <a:t>上課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solidFill>
                            <a:srgbClr val="FF0000"/>
                          </a:solidFill>
                          <a:latin typeface="Microsoft YaHei" panose="020B0503020204020204" pitchFamily="34" charset="-122"/>
                          <a:ea typeface="Microsoft YaHei" panose="020B0503020204020204" pitchFamily="34" charset="-122"/>
                        </a:rPr>
                        <a:t>70</a:t>
                      </a:r>
                      <a:r>
                        <a:rPr lang="en-US" altLang="zh-TW" sz="2000" dirty="0">
                          <a:latin typeface="Microsoft YaHei" panose="020B0503020204020204" pitchFamily="34" charset="-122"/>
                          <a:ea typeface="Microsoft YaHei" panose="020B0503020204020204" pitchFamily="34" charset="-122"/>
                        </a:rPr>
                        <a:t>%</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79426"/>
                  </a:ext>
                </a:extLst>
              </a:tr>
              <a:tr h="313087">
                <a:tc>
                  <a:txBody>
                    <a:bodyPr/>
                    <a:lstStyle/>
                    <a:p>
                      <a:r>
                        <a:rPr lang="zh-TW" altLang="en-US" sz="2000" dirty="0">
                          <a:latin typeface="Microsoft YaHei" panose="020B0503020204020204" pitchFamily="34" charset="-122"/>
                          <a:ea typeface="Microsoft YaHei" panose="020B0503020204020204" pitchFamily="34" charset="-122"/>
                        </a:rPr>
                        <a:t>管理</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20%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049678"/>
                  </a:ext>
                </a:extLst>
              </a:tr>
              <a:tr h="313087">
                <a:tc>
                  <a:txBody>
                    <a:bodyPr/>
                    <a:lstStyle/>
                    <a:p>
                      <a:r>
                        <a:rPr lang="zh-TW" altLang="en-US" sz="2000" dirty="0">
                          <a:latin typeface="Microsoft YaHei" panose="020B0503020204020204" pitchFamily="34" charset="-122"/>
                          <a:ea typeface="Microsoft YaHei" panose="020B0503020204020204" pitchFamily="34" charset="-122"/>
                        </a:rPr>
                        <a:t>考證照</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10%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65244"/>
                  </a:ext>
                </a:extLst>
              </a:tr>
            </a:tbl>
          </a:graphicData>
        </a:graphic>
      </p:graphicFrame>
    </p:spTree>
    <p:extLst>
      <p:ext uri="{BB962C8B-B14F-4D97-AF65-F5344CB8AC3E}">
        <p14:creationId xmlns:p14="http://schemas.microsoft.com/office/powerpoint/2010/main" val="8372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B87CBA7-BEE8-444F-B970-265F798CC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0" y="227352"/>
            <a:ext cx="4255306" cy="526029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Most Combination</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98397"/>
            <a:ext cx="4848607" cy="1477328"/>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哪些商品組合最常被組合在一起購買使用呢</a:t>
            </a:r>
            <a:r>
              <a:rPr lang="en-US" altLang="zh-TW" b="1" dirty="0">
                <a:solidFill>
                  <a:srgbClr val="2D2D2D"/>
                </a:solidFill>
                <a:latin typeface="微软雅黑" panose="020B0503020204020204" pitchFamily="34" charset="-122"/>
                <a:ea typeface="微软雅黑" panose="020B0503020204020204" pitchFamily="34" charset="-122"/>
              </a:rPr>
              <a:t>?</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en-US" altLang="zh-CN" b="1" dirty="0">
                <a:solidFill>
                  <a:schemeClr val="tx2"/>
                </a:solidFill>
              </a:rPr>
              <a:t>5</a:t>
            </a:r>
            <a:r>
              <a:rPr lang="en-US" altLang="zh-CN" b="1" dirty="0">
                <a:solidFill>
                  <a:srgbClr val="2D2D2D"/>
                </a:solidFill>
              </a:rPr>
              <a:t> times for Azure, Power BI</a:t>
            </a:r>
          </a:p>
          <a:p>
            <a:pPr>
              <a:defRPr/>
            </a:pPr>
            <a:r>
              <a:rPr lang="en-US" altLang="zh-CN" b="1" dirty="0">
                <a:solidFill>
                  <a:schemeClr val="tx2"/>
                </a:solidFill>
              </a:rPr>
              <a:t>3</a:t>
            </a:r>
            <a:r>
              <a:rPr lang="en-US" altLang="zh-CN" b="1" dirty="0">
                <a:solidFill>
                  <a:srgbClr val="2D2D2D"/>
                </a:solidFill>
              </a:rPr>
              <a:t> times for Power BI, SQL</a:t>
            </a:r>
          </a:p>
          <a:p>
            <a:pPr>
              <a:defRPr/>
            </a:pPr>
            <a:r>
              <a:rPr lang="en-US" altLang="zh-CN" b="1" dirty="0">
                <a:solidFill>
                  <a:schemeClr val="tx2"/>
                </a:solidFill>
              </a:rPr>
              <a:t>3</a:t>
            </a:r>
            <a:r>
              <a:rPr lang="en-US" altLang="zh-CN" b="1" dirty="0">
                <a:solidFill>
                  <a:srgbClr val="2D2D2D"/>
                </a:solidFill>
              </a:rPr>
              <a:t> times for Azure, SQL</a:t>
            </a:r>
          </a:p>
        </p:txBody>
      </p:sp>
      <p:pic>
        <p:nvPicPr>
          <p:cNvPr id="19" name="圖片 18">
            <a:extLst>
              <a:ext uri="{FF2B5EF4-FFF2-40B4-BE49-F238E27FC236}">
                <a16:creationId xmlns:a16="http://schemas.microsoft.com/office/drawing/2014/main" id="{B6C604BA-94EB-4A27-8DD9-E3E066314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27" y="3937080"/>
            <a:ext cx="1230181" cy="948573"/>
          </a:xfrm>
          <a:prstGeom prst="rect">
            <a:avLst/>
          </a:prstGeom>
        </p:spPr>
      </p:pic>
      <p:pic>
        <p:nvPicPr>
          <p:cNvPr id="21" name="圖片 20">
            <a:extLst>
              <a:ext uri="{FF2B5EF4-FFF2-40B4-BE49-F238E27FC236}">
                <a16:creationId xmlns:a16="http://schemas.microsoft.com/office/drawing/2014/main" id="{91F20F91-0812-45E0-90DE-6F74C53B5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181" y="3948743"/>
            <a:ext cx="1230181" cy="948573"/>
          </a:xfrm>
          <a:prstGeom prst="rect">
            <a:avLst/>
          </a:prstGeom>
        </p:spPr>
      </p:pic>
      <p:pic>
        <p:nvPicPr>
          <p:cNvPr id="25" name="圖片 24">
            <a:extLst>
              <a:ext uri="{FF2B5EF4-FFF2-40B4-BE49-F238E27FC236}">
                <a16:creationId xmlns:a16="http://schemas.microsoft.com/office/drawing/2014/main" id="{079DD809-AD4A-4A7F-954A-900F9911D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1727" y="3937079"/>
            <a:ext cx="1230181" cy="948573"/>
          </a:xfrm>
          <a:prstGeom prst="rect">
            <a:avLst/>
          </a:prstGeom>
        </p:spPr>
      </p:pic>
    </p:spTree>
    <p:extLst>
      <p:ext uri="{BB962C8B-B14F-4D97-AF65-F5344CB8AC3E}">
        <p14:creationId xmlns:p14="http://schemas.microsoft.com/office/powerpoint/2010/main" val="327270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369331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假設任務目標為：</a:t>
            </a:r>
            <a:r>
              <a:rPr lang="zh-TW" altLang="en-US" b="1" dirty="0">
                <a:solidFill>
                  <a:srgbClr val="1683C6"/>
                </a:solidFill>
                <a:latin typeface="微软雅黑" panose="020B0503020204020204" pitchFamily="34" charset="-122"/>
                <a:ea typeface="微软雅黑" panose="020B0503020204020204" pitchFamily="34" charset="-122"/>
              </a:rPr>
              <a:t>高中要設置雲端數據化管理系統</a:t>
            </a:r>
            <a:endParaRPr lang="en-US" altLang="zh-TW" b="1" dirty="0">
              <a:solidFill>
                <a:srgbClr val="1683C6"/>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chemeClr val="tx2"/>
                </a:solidFill>
                <a:latin typeface="微软雅黑" panose="020B0503020204020204" pitchFamily="34" charset="-122"/>
                <a:ea typeface="微软雅黑" panose="020B0503020204020204" pitchFamily="34" charset="-122"/>
              </a:rPr>
              <a:t>優點：</a:t>
            </a:r>
            <a:endParaRPr lang="en-US" altLang="zh-TW" b="1" dirty="0">
              <a:solidFill>
                <a:schemeClr val="tx2"/>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掌握學生學習狀況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拓展上課模式，</a:t>
            </a:r>
            <a:r>
              <a:rPr lang="en-US" altLang="zh-TW" b="1" dirty="0">
                <a:solidFill>
                  <a:srgbClr val="2D2D2D"/>
                </a:solidFill>
                <a:latin typeface="微软雅黑" panose="020B0503020204020204" pitchFamily="34" charset="-122"/>
                <a:ea typeface="微软雅黑" panose="020B0503020204020204" pitchFamily="34" charset="-122"/>
              </a:rPr>
              <a:t>	</a:t>
            </a:r>
            <a:r>
              <a:rPr lang="zh-TW" altLang="en-US" b="1" dirty="0">
                <a:solidFill>
                  <a:srgbClr val="2D2D2D"/>
                </a:solidFill>
                <a:latin typeface="微软雅黑" panose="020B0503020204020204" pitchFamily="34" charset="-122"/>
                <a:ea typeface="微软雅黑" panose="020B0503020204020204" pitchFamily="34" charset="-122"/>
              </a:rPr>
              <a:t>如：數位教材選用</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學校方更方便跟家長</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學生</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教育部</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客戶說明學校成效</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缺點：</a:t>
            </a:r>
            <a:endParaRPr lang="en-US" altLang="zh-TW" b="1" dirty="0">
              <a:solidFill>
                <a:srgbClr val="FF0000"/>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學校，老師要花時間適應</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較難跟教科書出版商合作推出，　如：個資隱私，翰</a:t>
            </a:r>
            <a:r>
              <a:rPr lang="en-US" altLang="zh-TW" b="1" dirty="0">
                <a:solidFill>
                  <a:srgbClr val="2D2D2D"/>
                </a:solidFill>
                <a:latin typeface="微软雅黑" panose="020B0503020204020204" pitchFamily="34" charset="-122"/>
                <a:ea typeface="微软雅黑" panose="020B0503020204020204" pitchFamily="34" charset="-122"/>
              </a:rPr>
              <a:t>O</a:t>
            </a:r>
            <a:r>
              <a:rPr lang="zh-TW" altLang="en-US" b="1" dirty="0">
                <a:solidFill>
                  <a:srgbClr val="2D2D2D"/>
                </a:solidFill>
                <a:latin typeface="微软雅黑" panose="020B0503020204020204" pitchFamily="34" charset="-122"/>
                <a:ea typeface="微软雅黑" panose="020B0503020204020204" pitchFamily="34" charset="-122"/>
              </a:rPr>
              <a:t>已經有自己的線上教材系統，幹嘛要用我們的產品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政府目前只有每學期</a:t>
            </a:r>
            <a:r>
              <a:rPr lang="en-US" altLang="zh-TW" b="1" dirty="0">
                <a:solidFill>
                  <a:srgbClr val="2D2D2D"/>
                </a:solidFill>
                <a:latin typeface="微软雅黑" panose="020B0503020204020204" pitchFamily="34" charset="-122"/>
                <a:ea typeface="微软雅黑" panose="020B0503020204020204" pitchFamily="34" charset="-122"/>
              </a:rPr>
              <a:t>2~3</a:t>
            </a:r>
            <a:r>
              <a:rPr lang="zh-TW" altLang="en-US" b="1" dirty="0">
                <a:solidFill>
                  <a:srgbClr val="2D2D2D"/>
                </a:solidFill>
                <a:latin typeface="微软雅黑" panose="020B0503020204020204" pitchFamily="34" charset="-122"/>
                <a:ea typeface="微软雅黑" panose="020B0503020204020204" pitchFamily="34" charset="-122"/>
              </a:rPr>
              <a:t>周線上課的要求，占比不大</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4.</a:t>
            </a:r>
            <a:r>
              <a:rPr lang="zh-TW" altLang="en-US" b="1" dirty="0">
                <a:solidFill>
                  <a:srgbClr val="2D2D2D"/>
                </a:solidFill>
                <a:latin typeface="微软雅黑" panose="020B0503020204020204" pitchFamily="34" charset="-122"/>
                <a:ea typeface="微软雅黑" panose="020B0503020204020204" pitchFamily="34" charset="-122"/>
              </a:rPr>
              <a:t>家長覺得線上教學效果沒有那麼理想</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TW" altLang="en-US" sz="1100" b="1" dirty="0">
                <a:solidFill>
                  <a:schemeClr val="tx1">
                    <a:lumMod val="50000"/>
                    <a:lumOff val="50000"/>
                  </a:schemeClr>
                </a:solidFill>
                <a:latin typeface="微软雅黑" panose="020B0503020204020204" pitchFamily="34" charset="-122"/>
                <a:ea typeface="微软雅黑" panose="020B0503020204020204" pitchFamily="34" charset="-122"/>
              </a:rPr>
              <a:t>我以前遠距教學也有一樣感受</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TW"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42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120032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條件＆需求</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相關課程開課數</a:t>
            </a:r>
            <a:r>
              <a:rPr lang="zh-TW" altLang="en-US" b="1" dirty="0">
                <a:solidFill>
                  <a:srgbClr val="2D2D2D"/>
                </a:solidFill>
                <a:latin typeface="微软雅黑" panose="020B0503020204020204" pitchFamily="34" charset="-122"/>
                <a:ea typeface="微软雅黑" panose="020B0503020204020204" pitchFamily="34" charset="-122"/>
              </a:rPr>
              <a:t>，該學校有無相關學程，非理工科系開設相關課程數，</a:t>
            </a:r>
            <a:r>
              <a:rPr lang="zh-TW" altLang="en-US" b="1" dirty="0">
                <a:solidFill>
                  <a:srgbClr val="FF0000"/>
                </a:solidFill>
                <a:latin typeface="微软雅黑" panose="020B0503020204020204" pitchFamily="34" charset="-122"/>
                <a:ea typeface="微软雅黑" panose="020B0503020204020204" pitchFamily="34" charset="-122"/>
              </a:rPr>
              <a:t>修相關課程的學生多寡</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註冊率危機與否</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公立私立</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學校類別</a:t>
            </a:r>
            <a:r>
              <a:rPr lang="zh-TW" altLang="en-US" b="1" dirty="0">
                <a:solidFill>
                  <a:srgbClr val="2D2D2D"/>
                </a:solidFill>
                <a:latin typeface="微软雅黑" panose="020B0503020204020204" pitchFamily="34" charset="-122"/>
                <a:ea typeface="微软雅黑" panose="020B0503020204020204" pitchFamily="34" charset="-122"/>
              </a:rPr>
              <a:t>（一般大學，科大，技術學院）</a:t>
            </a:r>
            <a:endParaRPr lang="en-US" altLang="zh-CN" b="1" dirty="0">
              <a:solidFill>
                <a:srgbClr val="FF0000"/>
              </a:solidFill>
            </a:endParaRPr>
          </a:p>
        </p:txBody>
      </p:sp>
      <p:pic>
        <p:nvPicPr>
          <p:cNvPr id="3" name="圖片 2">
            <a:extLst>
              <a:ext uri="{FF2B5EF4-FFF2-40B4-BE49-F238E27FC236}">
                <a16:creationId xmlns:a16="http://schemas.microsoft.com/office/drawing/2014/main" id="{FD60B9C3-90BE-45CD-8F40-7276F89E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342" y="3082961"/>
            <a:ext cx="3105520" cy="2304256"/>
          </a:xfrm>
          <a:prstGeom prst="rect">
            <a:avLst/>
          </a:prstGeom>
        </p:spPr>
      </p:pic>
      <p:pic>
        <p:nvPicPr>
          <p:cNvPr id="10" name="圖片 9">
            <a:extLst>
              <a:ext uri="{FF2B5EF4-FFF2-40B4-BE49-F238E27FC236}">
                <a16:creationId xmlns:a16="http://schemas.microsoft.com/office/drawing/2014/main" id="{AEC735FE-54A6-41A7-9E45-FDB8F0BB7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0077" y="2976844"/>
            <a:ext cx="4117574" cy="2560331"/>
          </a:xfrm>
          <a:prstGeom prst="rect">
            <a:avLst/>
          </a:prstGeom>
        </p:spPr>
      </p:pic>
    </p:spTree>
    <p:extLst>
      <p:ext uri="{BB962C8B-B14F-4D97-AF65-F5344CB8AC3E}">
        <p14:creationId xmlns:p14="http://schemas.microsoft.com/office/powerpoint/2010/main" val="52466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6" name="TextBox 24">
            <a:extLst>
              <a:ext uri="{FF2B5EF4-FFF2-40B4-BE49-F238E27FC236}">
                <a16:creationId xmlns:a16="http://schemas.microsoft.com/office/drawing/2014/main" id="{D9965676-9BE8-4750-98A2-08C92CDC05BA}"/>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23" name="圖片 22">
            <a:extLst>
              <a:ext uri="{FF2B5EF4-FFF2-40B4-BE49-F238E27FC236}">
                <a16:creationId xmlns:a16="http://schemas.microsoft.com/office/drawing/2014/main" id="{74DB798A-65CF-490C-90D5-A360781F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0"/>
            <a:ext cx="8898933" cy="5691127"/>
          </a:xfrm>
          <a:prstGeom prst="rect">
            <a:avLst/>
          </a:prstGeom>
        </p:spPr>
      </p:pic>
    </p:spTree>
    <p:extLst>
      <p:ext uri="{BB962C8B-B14F-4D97-AF65-F5344CB8AC3E}">
        <p14:creationId xmlns:p14="http://schemas.microsoft.com/office/powerpoint/2010/main" val="159486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8" name="TextBox 24">
            <a:extLst>
              <a:ext uri="{FF2B5EF4-FFF2-40B4-BE49-F238E27FC236}">
                <a16:creationId xmlns:a16="http://schemas.microsoft.com/office/drawing/2014/main" id="{645D52A7-6766-4F37-A796-0822774AA149}"/>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66205D2-85C3-48DA-87BA-7EB79B6A2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23873"/>
            <a:ext cx="8921620" cy="5715000"/>
          </a:xfrm>
          <a:prstGeom prst="rect">
            <a:avLst/>
          </a:prstGeom>
        </p:spPr>
      </p:pic>
    </p:spTree>
    <p:extLst>
      <p:ext uri="{BB962C8B-B14F-4D97-AF65-F5344CB8AC3E}">
        <p14:creationId xmlns:p14="http://schemas.microsoft.com/office/powerpoint/2010/main" val="19610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1798397"/>
            <a:ext cx="8124460" cy="2800767"/>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步驟：</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資料預處理（清理，特徵工程，標記，檢驗）</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2D2D2D"/>
                </a:solidFill>
                <a:latin typeface="微软雅黑" panose="020B0503020204020204" pitchFamily="34" charset="-122"/>
                <a:ea typeface="微软雅黑" panose="020B0503020204020204" pitchFamily="34" charset="-122"/>
              </a:rPr>
              <a:t>的標記是根據貝氏統計去隨機給定國立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私立大學會不會購買</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模型建立　</a:t>
            </a:r>
            <a:r>
              <a:rPr lang="en-US" altLang="zh-TW" sz="1400" dirty="0" err="1">
                <a:solidFill>
                  <a:srgbClr val="2D2D2D"/>
                </a:solidFill>
                <a:latin typeface="微软雅黑" panose="020B0503020204020204" pitchFamily="34" charset="-122"/>
                <a:ea typeface="微软雅黑" panose="020B0503020204020204" pitchFamily="34" charset="-122"/>
              </a:rPr>
              <a:t>XGBClassifier</a:t>
            </a:r>
            <a:r>
              <a:rPr lang="en-US" altLang="zh-TW" sz="1400" dirty="0">
                <a:solidFill>
                  <a:srgbClr val="2D2D2D"/>
                </a:solidFill>
                <a:latin typeface="微软雅黑" panose="020B0503020204020204" pitchFamily="34" charset="-122"/>
                <a:ea typeface="微软雅黑" panose="020B0503020204020204" pitchFamily="34" charset="-122"/>
              </a:rPr>
              <a:t>(objective="</a:t>
            </a:r>
            <a:r>
              <a:rPr lang="en-US" altLang="zh-TW" sz="1400" dirty="0" err="1">
                <a:solidFill>
                  <a:srgbClr val="2D2D2D"/>
                </a:solidFill>
                <a:latin typeface="微软雅黑" panose="020B0503020204020204" pitchFamily="34" charset="-122"/>
                <a:ea typeface="微软雅黑" panose="020B0503020204020204" pitchFamily="34" charset="-122"/>
              </a:rPr>
              <a:t>binary:logistic</a:t>
            </a:r>
            <a:r>
              <a:rPr lang="en-US" altLang="zh-TW" sz="1400" dirty="0">
                <a:solidFill>
                  <a:srgbClr val="2D2D2D"/>
                </a:solidFill>
                <a:latin typeface="微软雅黑" panose="020B0503020204020204" pitchFamily="34" charset="-122"/>
                <a:ea typeface="微软雅黑" panose="020B0503020204020204" pitchFamily="34" charset="-122"/>
              </a:rPr>
              <a:t>",missing=-999,seed=66)</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超參數調整　</a:t>
            </a:r>
            <a:r>
              <a:rPr lang="en-US" altLang="zh-TW" sz="1400" dirty="0" err="1">
                <a:solidFill>
                  <a:srgbClr val="2D2D2D"/>
                </a:solidFill>
                <a:latin typeface="微软雅黑" panose="020B0503020204020204" pitchFamily="34" charset="-122"/>
                <a:ea typeface="微软雅黑" panose="020B0503020204020204" pitchFamily="34" charset="-122"/>
              </a:rPr>
              <a:t>GridSearchCV</a:t>
            </a:r>
            <a:endParaRPr lang="en-US" altLang="zh-TW" sz="1400" dirty="0">
              <a:solidFill>
                <a:srgbClr val="2D2D2D"/>
              </a:solidFill>
              <a:latin typeface="微软雅黑" panose="020B0503020204020204" pitchFamily="34" charset="-122"/>
              <a:ea typeface="微软雅黑" panose="020B0503020204020204" pitchFamily="34" charset="-122"/>
            </a:endParaRPr>
          </a:p>
          <a:p>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檢查模型效果</a:t>
            </a:r>
            <a:r>
              <a:rPr lang="zh-TW" altLang="en-US" b="1" dirty="0">
                <a:solidFill>
                  <a:srgbClr val="2D2D2D"/>
                </a:solidFill>
              </a:rPr>
              <a:t>　</a:t>
            </a:r>
            <a:endParaRPr lang="en-US" altLang="zh-CN" b="1" dirty="0">
              <a:solidFill>
                <a:srgbClr val="2D2D2D"/>
              </a:solidFill>
            </a:endParaRPr>
          </a:p>
        </p:txBody>
      </p:sp>
      <p:sp>
        <p:nvSpPr>
          <p:cNvPr id="11" name="矩形 10">
            <a:extLst>
              <a:ext uri="{FF2B5EF4-FFF2-40B4-BE49-F238E27FC236}">
                <a16:creationId xmlns:a16="http://schemas.microsoft.com/office/drawing/2014/main" id="{9D2B0EDF-53AD-424C-ABD5-AECBF2B18058}"/>
              </a:ext>
            </a:extLst>
          </p:cNvPr>
          <p:cNvSpPr/>
          <p:nvPr/>
        </p:nvSpPr>
        <p:spPr bwMode="auto">
          <a:xfrm>
            <a:off x="5323666" y="4297660"/>
            <a:ext cx="4836334" cy="1384995"/>
          </a:xfrm>
          <a:prstGeom prst="rect">
            <a:avLst/>
          </a:prstGeom>
        </p:spPr>
        <p:txBody>
          <a:bodyPr wrap="square">
            <a:spAutoFit/>
          </a:bodyPr>
          <a:lstStyle/>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 ：</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給定國立學校有</a:t>
            </a:r>
            <a:r>
              <a:rPr lang="en-US" altLang="zh-TW" sz="1400" b="1" dirty="0">
                <a:solidFill>
                  <a:srgbClr val="2D2D2D"/>
                </a:solidFill>
                <a:latin typeface="微软雅黑" panose="020B0503020204020204" pitchFamily="34" charset="-122"/>
                <a:ea typeface="微软雅黑" panose="020B0503020204020204" pitchFamily="34" charset="-122"/>
              </a:rPr>
              <a:t>50%</a:t>
            </a:r>
            <a:r>
              <a:rPr lang="zh-TW" altLang="en-US" sz="1400" b="1" dirty="0">
                <a:solidFill>
                  <a:srgbClr val="2D2D2D"/>
                </a:solidFill>
                <a:latin typeface="微软雅黑" panose="020B0503020204020204" pitchFamily="34" charset="-122"/>
                <a:ea typeface="微软雅黑" panose="020B0503020204020204" pitchFamily="34" charset="-122"/>
              </a:rPr>
              <a:t>購買意願，私立學校有</a:t>
            </a:r>
            <a:r>
              <a:rPr lang="en-US" altLang="zh-TW" sz="1400" b="1" dirty="0">
                <a:solidFill>
                  <a:srgbClr val="2D2D2D"/>
                </a:solidFill>
                <a:latin typeface="微软雅黑" panose="020B0503020204020204" pitchFamily="34" charset="-122"/>
                <a:ea typeface="微软雅黑" panose="020B0503020204020204" pitchFamily="34" charset="-122"/>
              </a:rPr>
              <a:t>70%</a:t>
            </a:r>
            <a:r>
              <a:rPr lang="zh-TW" altLang="en-US" sz="1400" b="1" dirty="0">
                <a:solidFill>
                  <a:srgbClr val="2D2D2D"/>
                </a:solidFill>
                <a:latin typeface="微软雅黑" panose="020B0503020204020204" pitchFamily="34" charset="-122"/>
                <a:ea typeface="微软雅黑" panose="020B0503020204020204" pitchFamily="34" charset="-122"/>
              </a:rPr>
              <a:t>購買意願</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私立學校比例：</a:t>
            </a:r>
            <a:r>
              <a:rPr lang="en-US" altLang="zh-TW" sz="1400" b="1" dirty="0">
                <a:solidFill>
                  <a:srgbClr val="2D2D2D"/>
                </a:solidFill>
                <a:latin typeface="微软雅黑" panose="020B0503020204020204" pitchFamily="34" charset="-122"/>
                <a:ea typeface="微软雅黑" panose="020B0503020204020204" pitchFamily="34" charset="-122"/>
              </a:rPr>
              <a:t>0.33/0.67</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00B0F0"/>
                </a:solidFill>
                <a:latin typeface="微软雅黑" panose="020B0503020204020204" pitchFamily="34" charset="-122"/>
                <a:ea typeface="微软雅黑" panose="020B0503020204020204" pitchFamily="34" charset="-122"/>
              </a:rPr>
              <a:t>估計</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0.63%</a:t>
            </a:r>
            <a:r>
              <a:rPr lang="zh-TW" altLang="en-US" sz="1400" b="1" dirty="0">
                <a:solidFill>
                  <a:srgbClr val="2D2D2D"/>
                </a:solidFill>
                <a:latin typeface="微软雅黑" panose="020B0503020204020204" pitchFamily="34" charset="-122"/>
                <a:ea typeface="微软雅黑" panose="020B0503020204020204" pitchFamily="34" charset="-122"/>
              </a:rPr>
              <a:t> 要購買</a:t>
            </a:r>
            <a:r>
              <a:rPr lang="en-US" altLang="zh-TW" sz="1400" b="1" dirty="0">
                <a:solidFill>
                  <a:srgbClr val="2D2D2D"/>
                </a:solidFill>
                <a:latin typeface="微软雅黑" panose="020B0503020204020204" pitchFamily="34" charset="-122"/>
                <a:ea typeface="微软雅黑" panose="020B0503020204020204" pitchFamily="34" charset="-122"/>
              </a:rPr>
              <a:t>(1)</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0.37%</a:t>
            </a:r>
            <a:r>
              <a:rPr lang="zh-TW" altLang="en-US" sz="1400" b="1" dirty="0">
                <a:solidFill>
                  <a:srgbClr val="2D2D2D"/>
                </a:solidFill>
                <a:latin typeface="微软雅黑" panose="020B0503020204020204" pitchFamily="34" charset="-122"/>
                <a:ea typeface="微软雅黑" panose="020B0503020204020204" pitchFamily="34" charset="-122"/>
              </a:rPr>
              <a:t>不購買</a:t>
            </a:r>
            <a:r>
              <a:rPr lang="en-US" altLang="zh-TW" sz="1400" b="1" dirty="0">
                <a:solidFill>
                  <a:srgbClr val="2D2D2D"/>
                </a:solidFill>
                <a:latin typeface="微软雅黑" panose="020B0503020204020204" pitchFamily="34" charset="-122"/>
                <a:ea typeface="微软雅黑" panose="020B0503020204020204" pitchFamily="34" charset="-122"/>
              </a:rPr>
              <a:t>(0)</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FF0000"/>
                </a:solidFill>
                <a:latin typeface="微软雅黑" panose="020B0503020204020204" pitchFamily="34" charset="-122"/>
                <a:ea typeface="微软雅黑" panose="020B0503020204020204" pitchFamily="34" charset="-122"/>
              </a:rPr>
              <a:t>實際</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0.682%</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0.317%</a:t>
            </a:r>
          </a:p>
        </p:txBody>
      </p:sp>
    </p:spTree>
    <p:extLst>
      <p:ext uri="{BB962C8B-B14F-4D97-AF65-F5344CB8AC3E}">
        <p14:creationId xmlns:p14="http://schemas.microsoft.com/office/powerpoint/2010/main" val="102420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EB78145-359D-4F33-B295-CC2DFAB6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257" y="625252"/>
            <a:ext cx="5852172" cy="4389129"/>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r>
              <a:rPr lang="en-US" altLang="zh-TW" b="1" dirty="0">
                <a:latin typeface="微软雅黑" panose="020B0503020204020204" pitchFamily="34" charset="-122"/>
                <a:ea typeface="微软雅黑" panose="020B0503020204020204" pitchFamily="34" charset="-122"/>
              </a:rPr>
              <a:t>-result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4951248"/>
            <a:ext cx="8419915" cy="646331"/>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Accuracy Score: 73.68%; Precision Score: 80.77%; Recall Score: 80.77%; F1 score: 80.77% </a:t>
            </a:r>
            <a:r>
              <a:rPr lang="zh-TW" altLang="en-US" b="1" dirty="0">
                <a:solidFill>
                  <a:srgbClr val="2D2D2D"/>
                </a:solidFill>
              </a:rPr>
              <a:t>　</a:t>
            </a:r>
            <a:endParaRPr lang="en-US" altLang="zh-CN" b="1" dirty="0">
              <a:solidFill>
                <a:srgbClr val="2D2D2D"/>
              </a:solidFill>
            </a:endParaRPr>
          </a:p>
        </p:txBody>
      </p:sp>
    </p:spTree>
    <p:extLst>
      <p:ext uri="{BB962C8B-B14F-4D97-AF65-F5344CB8AC3E}">
        <p14:creationId xmlns:p14="http://schemas.microsoft.com/office/powerpoint/2010/main" val="266663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Summary</a:t>
            </a:r>
            <a:endParaRPr lang="zh-TW" altLang="en-US" b="1" dirty="0">
              <a:latin typeface="微软雅黑" panose="020B0503020204020204" pitchFamily="34" charset="-122"/>
              <a:ea typeface="微软雅黑" panose="020B0503020204020204" pitchFamily="34" charset="-122"/>
            </a:endParaRP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136904"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目前的客戶在使用服務上多半是用在</a:t>
            </a:r>
            <a:r>
              <a:rPr lang="en-US" altLang="zh-TW" b="1" dirty="0">
                <a:latin typeface="微软雅黑" panose="020B0503020204020204" pitchFamily="34" charset="-122"/>
                <a:ea typeface="微软雅黑" panose="020B0503020204020204" pitchFamily="34" charset="-122"/>
              </a:rPr>
              <a:t>AI</a:t>
            </a:r>
            <a:r>
              <a:rPr lang="zh-TW" altLang="en-US" b="1" dirty="0">
                <a:latin typeface="微软雅黑" panose="020B0503020204020204" pitchFamily="34" charset="-122"/>
                <a:ea typeface="微软雅黑" panose="020B0503020204020204" pitchFamily="34" charset="-122"/>
              </a:rPr>
              <a:t>相關應用</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可以針對專案中符合條件的學校進行重點分析與策略部屬</a:t>
            </a:r>
            <a:endParaRPr lang="en-US" altLang="zh-TW" b="1" dirty="0">
              <a:latin typeface="微软雅黑" panose="020B0503020204020204" pitchFamily="34" charset="-122"/>
              <a:ea typeface="微软雅黑" panose="020B0503020204020204" pitchFamily="34" charset="-122"/>
            </a:endParaRP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大學以下的市場需要去額外考量缺點的克服，如：政策，出版商合作</a:t>
            </a:r>
          </a:p>
        </p:txBody>
      </p:sp>
    </p:spTree>
    <p:extLst>
      <p:ext uri="{BB962C8B-B14F-4D97-AF65-F5344CB8AC3E}">
        <p14:creationId xmlns:p14="http://schemas.microsoft.com/office/powerpoint/2010/main" val="321706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基本信息</a:t>
            </a:r>
          </a:p>
        </p:txBody>
      </p:sp>
      <p:sp>
        <p:nvSpPr>
          <p:cNvPr id="8" name="TextBox 7"/>
          <p:cNvSpPr txBox="1"/>
          <p:nvPr/>
        </p:nvSpPr>
        <p:spPr>
          <a:xfrm>
            <a:off x="4190248" y="1345332"/>
            <a:ext cx="4113627" cy="3367397"/>
          </a:xfrm>
          <a:prstGeom prst="rect">
            <a:avLst/>
          </a:prstGeom>
          <a:noFill/>
        </p:spPr>
        <p:txBody>
          <a:bodyPr wrap="non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姓名：</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劉子睿</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英文姓名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Ray</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出生年月日：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1997.12.20 </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25</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學歷：國立清華大學工商心理所碩士</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E-mail</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hlinkClick r:id="rId3"/>
              </a:rPr>
              <a:t>aes6669ray@gmail.com</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興趣：看動畫與遊戲</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應徵職務：資料分析師 </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(Data Analyst)</a:t>
            </a:r>
          </a:p>
          <a:p>
            <a:pPr>
              <a:lnSpc>
                <a:spcPct val="15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圖片 2">
            <a:extLst>
              <a:ext uri="{FF2B5EF4-FFF2-40B4-BE49-F238E27FC236}">
                <a16:creationId xmlns:a16="http://schemas.microsoft.com/office/drawing/2014/main" id="{0CE62BEE-8A10-4DB1-8104-E3195FC43E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316"/>
          <a:stretch/>
        </p:blipFill>
        <p:spPr>
          <a:xfrm>
            <a:off x="1263576" y="1201314"/>
            <a:ext cx="2421326" cy="2951899"/>
          </a:xfrm>
          <a:prstGeom prst="rect">
            <a:avLst/>
          </a:prstGeom>
        </p:spPr>
      </p:pic>
    </p:spTree>
    <p:extLst>
      <p:ext uri="{BB962C8B-B14F-4D97-AF65-F5344CB8AC3E}">
        <p14:creationId xmlns:p14="http://schemas.microsoft.com/office/powerpoint/2010/main" val="8039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8000" y="4545042"/>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專案檢討</a:t>
            </a: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280920" cy="584775"/>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變項選擇與定義可能有破綻</a:t>
            </a:r>
            <a:endParaRPr lang="en-US" altLang="zh-TW" b="1" dirty="0">
              <a:latin typeface="微软雅黑" panose="020B0503020204020204" pitchFamily="34" charset="-122"/>
              <a:ea typeface="微软雅黑" panose="020B0503020204020204" pitchFamily="34" charset="-122"/>
            </a:endParaRPr>
          </a:p>
          <a:p>
            <a:r>
              <a:rPr lang="zh-TW" altLang="en-US" sz="1400" b="1" dirty="0">
                <a:latin typeface="微软雅黑" panose="020B0503020204020204" pitchFamily="34" charset="-122"/>
                <a:ea typeface="微软雅黑" panose="020B0503020204020204" pitchFamily="34" charset="-122"/>
              </a:rPr>
              <a:t>如：學校能開那麼多課程是因為結構，應該用比例去比較</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資料只有包含“人工智慧”的課程，混淆因素太多</a:t>
            </a: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對於自身產品的定位並不全面，沒有具體提出產品可以“怎麼滿足客戶”</a:t>
            </a:r>
          </a:p>
        </p:txBody>
      </p:sp>
      <p:sp>
        <p:nvSpPr>
          <p:cNvPr id="17" name="文字方塊 16">
            <a:extLst>
              <a:ext uri="{FF2B5EF4-FFF2-40B4-BE49-F238E27FC236}">
                <a16:creationId xmlns:a16="http://schemas.microsoft.com/office/drawing/2014/main" id="{D13644F6-A6B0-43BC-8B10-FF81D4F736ED}"/>
              </a:ext>
            </a:extLst>
          </p:cNvPr>
          <p:cNvSpPr txBox="1"/>
          <p:nvPr/>
        </p:nvSpPr>
        <p:spPr>
          <a:xfrm>
            <a:off x="903536" y="4508104"/>
            <a:ext cx="6480720" cy="369332"/>
          </a:xfrm>
          <a:prstGeom prst="rect">
            <a:avLst/>
          </a:prstGeom>
          <a:noFill/>
        </p:spPr>
        <p:txBody>
          <a:bodyPr wrap="square" rtlCol="0">
            <a:spAutoFit/>
          </a:bodyPr>
          <a:lstStyle/>
          <a:p>
            <a:r>
              <a:rPr lang="zh-TW" altLang="en-US" b="1" dirty="0">
                <a:solidFill>
                  <a:schemeClr val="tx1">
                    <a:lumMod val="65000"/>
                    <a:lumOff val="35000"/>
                  </a:schemeClr>
                </a:solidFill>
                <a:latin typeface="微软雅黑" panose="020B0503020204020204" pitchFamily="34" charset="-122"/>
                <a:ea typeface="微软雅黑" panose="020B0503020204020204" pitchFamily="34" charset="-122"/>
              </a:rPr>
              <a:t>我可能沒注意到的</a:t>
            </a:r>
            <a:r>
              <a:rPr lang="en-US" altLang="zh-TW"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TW"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854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877163"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作品集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15504" y="4313113"/>
            <a:ext cx="4198284" cy="646331"/>
          </a:xfrm>
          <a:prstGeom prst="rect">
            <a:avLst/>
          </a:prstGeom>
          <a:noFill/>
        </p:spPr>
        <p:txBody>
          <a:bodyPr wrap="square" rtlCol="0">
            <a:spAutoFit/>
          </a:bodyPr>
          <a:lstStyle>
            <a:defPPr>
              <a:defRPr lang="zh-CN"/>
            </a:defPPr>
          </a:lstStyle>
          <a:p>
            <a:r>
              <a:rPr lang="en-US" altLang="zh-CN" dirty="0"/>
              <a:t>https://github.com/aes6669ray?tab=repositories</a:t>
            </a: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a:extLst>
              <a:ext uri="{FF2B5EF4-FFF2-40B4-BE49-F238E27FC236}">
                <a16:creationId xmlns:a16="http://schemas.microsoft.com/office/drawing/2014/main" id="{D471791C-5E55-4042-8EB2-B1776C78DFDB}"/>
              </a:ext>
            </a:extLst>
          </p:cNvPr>
          <p:cNvSpPr txBox="1"/>
          <p:nvPr/>
        </p:nvSpPr>
        <p:spPr>
          <a:xfrm>
            <a:off x="5347741" y="4313113"/>
            <a:ext cx="3947638" cy="646331"/>
          </a:xfrm>
          <a:prstGeom prst="rect">
            <a:avLst/>
          </a:prstGeom>
          <a:noFill/>
        </p:spPr>
        <p:txBody>
          <a:bodyPr wrap="square" rtlCol="0">
            <a:spAutoFit/>
          </a:bodyPr>
          <a:lstStyle/>
          <a:p>
            <a:r>
              <a:rPr lang="zh-TW" altLang="en-US" dirty="0"/>
              <a:t>https://public.tableau.com/app/profile/.20456506</a:t>
            </a:r>
          </a:p>
        </p:txBody>
      </p:sp>
      <p:pic>
        <p:nvPicPr>
          <p:cNvPr id="7" name="圖片 6">
            <a:extLst>
              <a:ext uri="{FF2B5EF4-FFF2-40B4-BE49-F238E27FC236}">
                <a16:creationId xmlns:a16="http://schemas.microsoft.com/office/drawing/2014/main" id="{0CE1825F-8D91-4866-9372-48CEAD418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008" y="1480720"/>
            <a:ext cx="2535422" cy="2535422"/>
          </a:xfrm>
          <a:prstGeom prst="rect">
            <a:avLst/>
          </a:prstGeom>
        </p:spPr>
      </p:pic>
      <p:pic>
        <p:nvPicPr>
          <p:cNvPr id="10" name="圖片 9">
            <a:extLst>
              <a:ext uri="{FF2B5EF4-FFF2-40B4-BE49-F238E27FC236}">
                <a16:creationId xmlns:a16="http://schemas.microsoft.com/office/drawing/2014/main" id="{ACE34A11-B90B-4745-BCA8-6BFC1F171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04" y="1480720"/>
            <a:ext cx="2535422" cy="2535422"/>
          </a:xfrm>
          <a:prstGeom prst="rect">
            <a:avLst/>
          </a:prstGeom>
        </p:spPr>
      </p:pic>
      <p:pic>
        <p:nvPicPr>
          <p:cNvPr id="18" name="圖片 17">
            <a:extLst>
              <a:ext uri="{FF2B5EF4-FFF2-40B4-BE49-F238E27FC236}">
                <a16:creationId xmlns:a16="http://schemas.microsoft.com/office/drawing/2014/main" id="{639AA04B-E3B1-4601-8341-84711A7910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3776" y="3018845"/>
            <a:ext cx="1385772" cy="779497"/>
          </a:xfrm>
          <a:prstGeom prst="rect">
            <a:avLst/>
          </a:prstGeom>
        </p:spPr>
      </p:pic>
      <p:pic>
        <p:nvPicPr>
          <p:cNvPr id="20" name="圖片 19">
            <a:extLst>
              <a:ext uri="{FF2B5EF4-FFF2-40B4-BE49-F238E27FC236}">
                <a16:creationId xmlns:a16="http://schemas.microsoft.com/office/drawing/2014/main" id="{A5BFDE03-7158-4FC2-9F94-5B78BCFDE5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8923" y="2893664"/>
            <a:ext cx="1959589" cy="1102269"/>
          </a:xfrm>
          <a:prstGeom prst="rect">
            <a:avLst/>
          </a:prstGeom>
        </p:spPr>
      </p:pic>
    </p:spTree>
    <p:extLst>
      <p:ext uri="{BB962C8B-B14F-4D97-AF65-F5344CB8AC3E}">
        <p14:creationId xmlns:p14="http://schemas.microsoft.com/office/powerpoint/2010/main" val="376467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a:xfrm>
            <a:off x="0" y="1466266"/>
            <a:ext cx="9652000"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026" y="1921399"/>
            <a:ext cx="463511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Thank 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flipH="1">
            <a:off x="5211622" y="3137108"/>
            <a:ext cx="4948378"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363756" y="3386452"/>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2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646331"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專長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4289734" y="2271723"/>
            <a:ext cx="1728192" cy="1489820"/>
          </a:xfrm>
          <a:prstGeom prst="triangl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3425637" y="3761543"/>
            <a:ext cx="1728192" cy="1489820"/>
          </a:xfrm>
          <a:prstGeom prst="triangl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5152008" y="3761543"/>
            <a:ext cx="1728192" cy="1489820"/>
          </a:xfrm>
          <a:prstGeom prst="triangl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flipH="1">
            <a:off x="2847752" y="1070920"/>
            <a:ext cx="4851087" cy="943820"/>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運用</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python</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R</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SQL</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Tableau…</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等工具進行數據分析之所有作業</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包含：網路爬蟲、資料預處理、特徵工程</a:t>
            </a:r>
            <a:r>
              <a:rPr lang="zh-TW" altLang="en-US" sz="1400">
                <a:solidFill>
                  <a:schemeClr val="tx1">
                    <a:lumMod val="75000"/>
                    <a:lumOff val="25000"/>
                  </a:schemeClr>
                </a:solidFill>
                <a:latin typeface="微軟正黑體" panose="020B0604030504040204" pitchFamily="34" charset="-120"/>
                <a:ea typeface="微軟正黑體" panose="020B0604030504040204" pitchFamily="34" charset="-120"/>
              </a:rPr>
              <a:t>、統計檢定分析</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、機器學習、資料視覺化、</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API</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應用</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0" name="矩形 39"/>
          <p:cNvSpPr/>
          <p:nvPr/>
        </p:nvSpPr>
        <p:spPr>
          <a:xfrm>
            <a:off x="4107384" y="686290"/>
            <a:ext cx="1852800"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數據分析</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1" name="矩形 40"/>
          <p:cNvSpPr/>
          <p:nvPr/>
        </p:nvSpPr>
        <p:spPr>
          <a:xfrm flipH="1">
            <a:off x="762157" y="3771434"/>
            <a:ext cx="2790076" cy="1381376"/>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能夠研究並整理不同領域之知識進行整合研究</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曾整合訊號處理、機器學習、情緒分析、生理資料特性的研究</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2" name="矩形 41"/>
          <p:cNvSpPr/>
          <p:nvPr/>
        </p:nvSpPr>
        <p:spPr>
          <a:xfrm>
            <a:off x="1252662" y="3492503"/>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跨領域研究</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3" name="矩形 42"/>
          <p:cNvSpPr/>
          <p:nvPr/>
        </p:nvSpPr>
        <p:spPr>
          <a:xfrm flipH="1">
            <a:off x="7006722" y="4192191"/>
            <a:ext cx="2790076" cy="1059172"/>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聽力</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閱讀 精熟</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口說</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書寫 中等</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曾任補習班高中英文講師</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4" name="矩形 43"/>
          <p:cNvSpPr/>
          <p:nvPr/>
        </p:nvSpPr>
        <p:spPr>
          <a:xfrm>
            <a:off x="7294549" y="3863924"/>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語文能力</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5" name="TextBox 44"/>
          <p:cNvSpPr txBox="1"/>
          <p:nvPr/>
        </p:nvSpPr>
        <p:spPr>
          <a:xfrm>
            <a:off x="4769043" y="2603887"/>
            <a:ext cx="70083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1</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3939320" y="4143370"/>
            <a:ext cx="73289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2</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7" name="TextBox 46"/>
          <p:cNvSpPr txBox="1"/>
          <p:nvPr/>
        </p:nvSpPr>
        <p:spPr>
          <a:xfrm>
            <a:off x="5651482" y="4143370"/>
            <a:ext cx="736099"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3</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24262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678665"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證照</a:t>
            </a:r>
            <a:r>
              <a:rPr lang="en-US" altLang="zh-TW" b="1" dirty="0">
                <a:solidFill>
                  <a:schemeClr val="bg1"/>
                </a:solidFill>
                <a:latin typeface="微软雅黑" panose="020B0503020204020204" pitchFamily="34" charset="-122"/>
                <a:ea typeface="微软雅黑" panose="020B0503020204020204" pitchFamily="34" charset="-122"/>
              </a:rPr>
              <a:t>/</a:t>
            </a:r>
            <a:r>
              <a:rPr lang="zh-TW" altLang="en-US" b="1" dirty="0">
                <a:solidFill>
                  <a:schemeClr val="bg1"/>
                </a:solidFill>
                <a:latin typeface="微软雅黑" panose="020B0503020204020204" pitchFamily="34" charset="-122"/>
                <a:ea typeface="微软雅黑" panose="020B0503020204020204" pitchFamily="34" charset="-122"/>
              </a:rPr>
              <a:t>榮譽事蹟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5872088" y="2898528"/>
            <a:ext cx="465137" cy="401637"/>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5" name="六边形 24"/>
          <p:cNvSpPr/>
          <p:nvPr/>
        </p:nvSpPr>
        <p:spPr>
          <a:xfrm>
            <a:off x="7752000" y="3550711"/>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6" name="六边形 25"/>
          <p:cNvSpPr/>
          <p:nvPr/>
        </p:nvSpPr>
        <p:spPr>
          <a:xfrm>
            <a:off x="7681045" y="4318262"/>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7" name="六边形 26"/>
          <p:cNvSpPr/>
          <p:nvPr/>
        </p:nvSpPr>
        <p:spPr>
          <a:xfrm>
            <a:off x="9039945" y="2922846"/>
            <a:ext cx="301625" cy="258763"/>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8" name="六边形 27"/>
          <p:cNvSpPr/>
          <p:nvPr/>
        </p:nvSpPr>
        <p:spPr>
          <a:xfrm>
            <a:off x="8366839" y="2768862"/>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9" name="六边形 28"/>
          <p:cNvSpPr/>
          <p:nvPr/>
        </p:nvSpPr>
        <p:spPr>
          <a:xfrm>
            <a:off x="6396757" y="2483106"/>
            <a:ext cx="182563" cy="157162"/>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2" name="六边形 31"/>
          <p:cNvSpPr/>
          <p:nvPr/>
        </p:nvSpPr>
        <p:spPr>
          <a:xfrm>
            <a:off x="7490545" y="4232531"/>
            <a:ext cx="204787" cy="17780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3" name="六边形 32"/>
          <p:cNvSpPr/>
          <p:nvPr/>
        </p:nvSpPr>
        <p:spPr>
          <a:xfrm>
            <a:off x="8795464" y="3151446"/>
            <a:ext cx="214312" cy="1841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4" name="六边形 33"/>
          <p:cNvSpPr/>
          <p:nvPr/>
        </p:nvSpPr>
        <p:spPr>
          <a:xfrm>
            <a:off x="6554494" y="2833023"/>
            <a:ext cx="358775" cy="307975"/>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5" name="六边形 34"/>
          <p:cNvSpPr/>
          <p:nvPr/>
        </p:nvSpPr>
        <p:spPr>
          <a:xfrm>
            <a:off x="6411426" y="3243522"/>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nvGrpSpPr>
          <p:cNvPr id="36" name="组合 35"/>
          <p:cNvGrpSpPr/>
          <p:nvPr/>
        </p:nvGrpSpPr>
        <p:grpSpPr>
          <a:xfrm>
            <a:off x="5155436" y="3593563"/>
            <a:ext cx="2003091" cy="1541451"/>
            <a:chOff x="1706166" y="2936728"/>
            <a:chExt cx="2009775" cy="1733550"/>
          </a:xfrm>
        </p:grpSpPr>
        <p:sp>
          <p:nvSpPr>
            <p:cNvPr id="39" name="流程图: 联系 2"/>
            <p:cNvSpPr/>
            <p:nvPr/>
          </p:nvSpPr>
          <p:spPr>
            <a:xfrm>
              <a:off x="2481241" y="3322565"/>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37" name="六边形 36"/>
            <p:cNvSpPr/>
            <p:nvPr/>
          </p:nvSpPr>
          <p:spPr>
            <a:xfrm>
              <a:off x="1706166" y="2936728"/>
              <a:ext cx="2009775" cy="17335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grpSp>
        <p:nvGrpSpPr>
          <p:cNvPr id="40" name="组合 39"/>
          <p:cNvGrpSpPr/>
          <p:nvPr/>
        </p:nvGrpSpPr>
        <p:grpSpPr>
          <a:xfrm>
            <a:off x="6678771" y="1490990"/>
            <a:ext cx="1866107" cy="1608357"/>
            <a:chOff x="3379663" y="1721272"/>
            <a:chExt cx="2011363" cy="1733550"/>
          </a:xfrm>
        </p:grpSpPr>
        <p:sp>
          <p:nvSpPr>
            <p:cNvPr id="43" name="矩形 45"/>
            <p:cNvSpPr/>
            <p:nvPr/>
          </p:nvSpPr>
          <p:spPr>
            <a:xfrm>
              <a:off x="4205163" y="2065759"/>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1" name="六边形 40"/>
            <p:cNvSpPr/>
            <p:nvPr/>
          </p:nvSpPr>
          <p:spPr>
            <a:xfrm>
              <a:off x="3379663" y="1721272"/>
              <a:ext cx="2011363" cy="1733550"/>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grpSp>
        <p:nvGrpSpPr>
          <p:cNvPr id="45" name="组合 44"/>
          <p:cNvGrpSpPr/>
          <p:nvPr/>
        </p:nvGrpSpPr>
        <p:grpSpPr>
          <a:xfrm>
            <a:off x="8149356" y="3405445"/>
            <a:ext cx="1844267" cy="1589534"/>
            <a:chOff x="5186238" y="2780134"/>
            <a:chExt cx="2011363" cy="1733550"/>
          </a:xfrm>
        </p:grpSpPr>
        <p:sp>
          <p:nvSpPr>
            <p:cNvPr id="47" name="圆角矩形 51"/>
            <p:cNvSpPr/>
            <p:nvPr/>
          </p:nvSpPr>
          <p:spPr>
            <a:xfrm flipH="1">
              <a:off x="5965701" y="3110334"/>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6" name="六边形 45"/>
            <p:cNvSpPr/>
            <p:nvPr/>
          </p:nvSpPr>
          <p:spPr>
            <a:xfrm>
              <a:off x="5186238" y="2780134"/>
              <a:ext cx="2011363" cy="17335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sp>
        <p:nvSpPr>
          <p:cNvPr id="49" name="六边形 48"/>
          <p:cNvSpPr/>
          <p:nvPr/>
        </p:nvSpPr>
        <p:spPr>
          <a:xfrm>
            <a:off x="7091165" y="3243524"/>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6" name="六边形 65"/>
          <p:cNvSpPr/>
          <p:nvPr/>
        </p:nvSpPr>
        <p:spPr>
          <a:xfrm>
            <a:off x="7429717" y="3661939"/>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7" name="六边形 66"/>
          <p:cNvSpPr/>
          <p:nvPr/>
        </p:nvSpPr>
        <p:spPr>
          <a:xfrm>
            <a:off x="7185236" y="3890535"/>
            <a:ext cx="214312" cy="1841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9" name="矩形 68"/>
          <p:cNvSpPr/>
          <p:nvPr/>
        </p:nvSpPr>
        <p:spPr bwMode="auto">
          <a:xfrm>
            <a:off x="1037945" y="1498717"/>
            <a:ext cx="4690127" cy="369332"/>
          </a:xfrm>
          <a:prstGeom prst="rect">
            <a:avLst/>
          </a:prstGeom>
        </p:spPr>
        <p:txBody>
          <a:bodyPr wrap="square">
            <a:spAutoFit/>
          </a:bodyPr>
          <a:lstStyle/>
          <a:p>
            <a:r>
              <a:rPr lang="en-US" altLang="zh-TW" b="1" dirty="0">
                <a:solidFill>
                  <a:srgbClr val="2D2D2D"/>
                </a:solidFill>
                <a:latin typeface="微软雅黑" panose="020B0503020204020204" pitchFamily="34" charset="-122"/>
                <a:ea typeface="微软雅黑" panose="020B0503020204020204" pitchFamily="34" charset="-122"/>
              </a:rPr>
              <a:t>Google Analytics Certification(2022~)</a:t>
            </a:r>
            <a:endParaRPr lang="zh-CN" altLang="en-US" b="1" dirty="0">
              <a:solidFill>
                <a:srgbClr val="2D2D2D"/>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037941" y="2199475"/>
            <a:ext cx="296194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Leetcode</a:t>
            </a:r>
            <a:r>
              <a:rPr lang="en-US" altLang="zh-CN" b="1" dirty="0">
                <a:solidFill>
                  <a:srgbClr val="2D2D2D"/>
                </a:solidFill>
                <a:latin typeface="微软雅黑" panose="020B0503020204020204" pitchFamily="34" charset="-122"/>
                <a:ea typeface="微软雅黑" panose="020B0503020204020204" pitchFamily="34" charset="-122"/>
              </a:rPr>
              <a:t> SQL Badge</a:t>
            </a:r>
            <a:endParaRPr lang="zh-CN" altLang="en-US" b="1" dirty="0">
              <a:solidFill>
                <a:srgbClr val="2D2D2D"/>
              </a:solidFill>
            </a:endParaRPr>
          </a:p>
        </p:txBody>
      </p:sp>
      <p:sp>
        <p:nvSpPr>
          <p:cNvPr id="73" name="矩形 72"/>
          <p:cNvSpPr/>
          <p:nvPr/>
        </p:nvSpPr>
        <p:spPr bwMode="auto">
          <a:xfrm>
            <a:off x="1037941" y="2935517"/>
            <a:ext cx="2020887" cy="369332"/>
          </a:xfrm>
          <a:prstGeom prst="rect">
            <a:avLst/>
          </a:prstGeom>
        </p:spPr>
        <p:txBody>
          <a:bodyPr>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全民英檢中級</a:t>
            </a:r>
            <a:endParaRPr lang="zh-CN" altLang="en-US" b="1" dirty="0">
              <a:solidFill>
                <a:srgbClr val="2D2D2D"/>
              </a:solidFill>
            </a:endParaRPr>
          </a:p>
        </p:txBody>
      </p:sp>
      <p:sp>
        <p:nvSpPr>
          <p:cNvPr id="42" name="矩形 41">
            <a:extLst>
              <a:ext uri="{FF2B5EF4-FFF2-40B4-BE49-F238E27FC236}">
                <a16:creationId xmlns:a16="http://schemas.microsoft.com/office/drawing/2014/main" id="{0A44AF96-D47F-469E-BD85-B4EFAD96323E}"/>
              </a:ext>
            </a:extLst>
          </p:cNvPr>
          <p:cNvSpPr/>
          <p:nvPr/>
        </p:nvSpPr>
        <p:spPr bwMode="auto">
          <a:xfrm>
            <a:off x="1037940" y="3763639"/>
            <a:ext cx="1390718" cy="369332"/>
          </a:xfrm>
          <a:prstGeom prst="rect">
            <a:avLst/>
          </a:prstGeom>
        </p:spPr>
        <p:txBody>
          <a:bodyPr wrap="square">
            <a:spAutoFit/>
          </a:bodyPr>
          <a:lstStyle/>
          <a:p>
            <a:pPr>
              <a:defRPr/>
            </a:pPr>
            <a:r>
              <a:rPr lang="en-US" altLang="zh-CN" b="1" dirty="0">
                <a:solidFill>
                  <a:srgbClr val="2D2D2D"/>
                </a:solidFill>
              </a:rPr>
              <a:t>ECPP 2022</a:t>
            </a:r>
            <a:endParaRPr lang="zh-CN" altLang="en-US" b="1" dirty="0">
              <a:solidFill>
                <a:srgbClr val="2D2D2D"/>
              </a:solidFill>
            </a:endParaRPr>
          </a:p>
        </p:txBody>
      </p:sp>
      <p:sp>
        <p:nvSpPr>
          <p:cNvPr id="2" name="矩形 1">
            <a:extLst>
              <a:ext uri="{FF2B5EF4-FFF2-40B4-BE49-F238E27FC236}">
                <a16:creationId xmlns:a16="http://schemas.microsoft.com/office/drawing/2014/main" id="{9EC7748D-96A5-4E14-95B1-0386B0B9A28F}"/>
              </a:ext>
            </a:extLst>
          </p:cNvPr>
          <p:cNvSpPr/>
          <p:nvPr/>
        </p:nvSpPr>
        <p:spPr>
          <a:xfrm>
            <a:off x="1024656" y="4132971"/>
            <a:ext cx="3979909" cy="584775"/>
          </a:xfrm>
          <a:prstGeom prst="rect">
            <a:avLst/>
          </a:prstGeom>
        </p:spPr>
        <p:txBody>
          <a:bodyPr wrap="square">
            <a:spAutoFit/>
          </a:bodyPr>
          <a:lstStyle/>
          <a:p>
            <a:r>
              <a:rPr lang="en-US" altLang="zh-TW" sz="800" b="1" dirty="0">
                <a:solidFill>
                  <a:srgbClr val="FF0000"/>
                </a:solidFill>
                <a:latin typeface="Arial" panose="020B0604020202020204" pitchFamily="34" charset="0"/>
              </a:rPr>
              <a:t>Liu, T.-J</a:t>
            </a:r>
            <a:r>
              <a:rPr lang="en-US" altLang="zh-TW" sz="800" dirty="0">
                <a:solidFill>
                  <a:srgbClr val="000000"/>
                </a:solidFill>
                <a:latin typeface="Arial" panose="020B0604020202020204" pitchFamily="34" charset="0"/>
              </a:rPr>
              <a:t>., Yang, C.-J., Lee, Y.-C., </a:t>
            </a:r>
            <a:r>
              <a:rPr lang="en-US" altLang="zh-TW" sz="800" dirty="0" err="1">
                <a:solidFill>
                  <a:srgbClr val="000000"/>
                </a:solidFill>
                <a:latin typeface="Arial" panose="020B0604020202020204" pitchFamily="34" charset="0"/>
              </a:rPr>
              <a:t>Chien</a:t>
            </a:r>
            <a:r>
              <a:rPr lang="en-US" altLang="zh-TW" sz="800" dirty="0">
                <a:solidFill>
                  <a:srgbClr val="000000"/>
                </a:solidFill>
                <a:latin typeface="Arial" panose="020B0604020202020204" pitchFamily="34" charset="0"/>
              </a:rPr>
              <a:t>, W.-S., Lee, C.-C., &amp; Chang, Y.-P. (2022).</a:t>
            </a:r>
          </a:p>
          <a:p>
            <a:r>
              <a:rPr lang="en-US" altLang="zh-TW" sz="800" i="1" dirty="0">
                <a:solidFill>
                  <a:srgbClr val="000000"/>
                </a:solidFill>
                <a:latin typeface="Arial" panose="020B0604020202020204" pitchFamily="34" charset="0"/>
              </a:rPr>
              <a:t>Clicked! Advanced quantifications of couple emotional synchrony using electrodermal data and their effects on relationship quality.</a:t>
            </a:r>
            <a:r>
              <a:rPr lang="en-US" altLang="zh-TW" sz="800" dirty="0">
                <a:solidFill>
                  <a:srgbClr val="000000"/>
                </a:solidFill>
                <a:latin typeface="Arial" panose="020B0604020202020204" pitchFamily="34" charset="0"/>
              </a:rPr>
              <a:t> Poster to be presented at the 10</a:t>
            </a:r>
            <a:r>
              <a:rPr lang="en-US" altLang="zh-TW" sz="800" baseline="30000" dirty="0">
                <a:solidFill>
                  <a:srgbClr val="000000"/>
                </a:solidFill>
                <a:latin typeface="Arial" panose="020B0604020202020204" pitchFamily="34" charset="0"/>
              </a:rPr>
              <a:t>th</a:t>
            </a:r>
            <a:r>
              <a:rPr lang="en-US" altLang="zh-TW" sz="800" dirty="0">
                <a:solidFill>
                  <a:srgbClr val="000000"/>
                </a:solidFill>
                <a:latin typeface="Arial" panose="020B0604020202020204" pitchFamily="34" charset="0"/>
              </a:rPr>
              <a:t> ECPP, Reykjavík, Iceland.</a:t>
            </a:r>
            <a:endParaRPr lang="zh-TW" altLang="en-US" sz="800" dirty="0"/>
          </a:p>
        </p:txBody>
      </p:sp>
    </p:spTree>
    <p:extLst>
      <p:ext uri="{BB962C8B-B14F-4D97-AF65-F5344CB8AC3E}">
        <p14:creationId xmlns:p14="http://schemas.microsoft.com/office/powerpoint/2010/main" val="55595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822377" y="1633364"/>
            <a:ext cx="3181255" cy="1296144"/>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42"/>
          <p:cNvSpPr/>
          <p:nvPr/>
        </p:nvSpPr>
        <p:spPr>
          <a:xfrm>
            <a:off x="4683451" y="1633364"/>
            <a:ext cx="3181255" cy="1296144"/>
          </a:xfrm>
          <a:prstGeom prst="homePlat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边形 43"/>
          <p:cNvSpPr/>
          <p:nvPr/>
        </p:nvSpPr>
        <p:spPr>
          <a:xfrm>
            <a:off x="2477018" y="3649588"/>
            <a:ext cx="3181255" cy="129614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工作</a:t>
            </a:r>
            <a:r>
              <a:rPr lang="zh-TW" altLang="en-US" b="1" dirty="0">
                <a:solidFill>
                  <a:schemeClr val="bg1"/>
                </a:solidFill>
                <a:latin typeface="微软雅黑" panose="020B0503020204020204" pitchFamily="34" charset="-122"/>
                <a:ea typeface="微软雅黑" panose="020B0503020204020204" pitchFamily="34" charset="-122"/>
              </a:rPr>
              <a:t>經歷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1488" y="3278954"/>
            <a:ext cx="9144000" cy="0"/>
          </a:xfrm>
          <a:prstGeom prst="line">
            <a:avLst/>
          </a:prstGeom>
          <a:ln w="57150">
            <a:solidFill>
              <a:srgbClr val="37BEDE"/>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95022" y="1973499"/>
            <a:ext cx="217567" cy="1414245"/>
            <a:chOff x="287016" y="1973493"/>
            <a:chExt cx="217567" cy="1414245"/>
          </a:xfrm>
        </p:grpSpPr>
        <p:cxnSp>
          <p:nvCxnSpPr>
            <p:cNvPr id="13" name="直接连接符 12"/>
            <p:cNvCxnSpPr>
              <a:endCxn id="10" idx="0"/>
            </p:cNvCxnSpPr>
            <p:nvPr/>
          </p:nvCxnSpPr>
          <p:spPr>
            <a:xfrm>
              <a:off x="395799" y="1993404"/>
              <a:ext cx="1" cy="1176767"/>
            </a:xfrm>
            <a:prstGeom prst="line">
              <a:avLst/>
            </a:prstGeom>
            <a:ln w="19050">
              <a:solidFill>
                <a:srgbClr val="FFCC4C"/>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42311" y="1973493"/>
              <a:ext cx="108784" cy="108784"/>
            </a:xfrm>
            <a:prstGeom prst="ellipse">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椭圆 9"/>
            <p:cNvSpPr/>
            <p:nvPr/>
          </p:nvSpPr>
          <p:spPr>
            <a:xfrm>
              <a:off x="287016" y="3170171"/>
              <a:ext cx="217567" cy="217567"/>
            </a:xfrm>
            <a:prstGeom prst="ellipse">
              <a:avLst/>
            </a:prstGeom>
            <a:solidFill>
              <a:srgbClr val="FFCC4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4683454" y="2082464"/>
            <a:ext cx="217567" cy="1305462"/>
            <a:chOff x="4175448" y="2082462"/>
            <a:chExt cx="217567" cy="1305462"/>
          </a:xfrm>
        </p:grpSpPr>
        <p:cxnSp>
          <p:nvCxnSpPr>
            <p:cNvPr id="36" name="直接连接符 35"/>
            <p:cNvCxnSpPr/>
            <p:nvPr/>
          </p:nvCxnSpPr>
          <p:spPr>
            <a:xfrm>
              <a:off x="4284231" y="2102373"/>
              <a:ext cx="1" cy="1176767"/>
            </a:xfrm>
            <a:prstGeom prst="line">
              <a:avLst/>
            </a:prstGeom>
            <a:ln w="19050">
              <a:solidFill>
                <a:srgbClr val="19547C"/>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4230743" y="2082462"/>
              <a:ext cx="108784" cy="108784"/>
            </a:xfrm>
            <a:prstGeom prst="ellips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3" name="椭圆 32"/>
            <p:cNvSpPr/>
            <p:nvPr/>
          </p:nvSpPr>
          <p:spPr>
            <a:xfrm>
              <a:off x="4175448" y="3170357"/>
              <a:ext cx="217567" cy="217567"/>
            </a:xfrm>
            <a:prstGeom prst="ellipse">
              <a:avLst/>
            </a:prstGeom>
            <a:solidFill>
              <a:srgbClr val="19547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grpSp>
        <p:nvGrpSpPr>
          <p:cNvPr id="55" name="组合 54"/>
          <p:cNvGrpSpPr/>
          <p:nvPr/>
        </p:nvGrpSpPr>
        <p:grpSpPr>
          <a:xfrm>
            <a:off x="2449663" y="3170357"/>
            <a:ext cx="217567" cy="1431902"/>
            <a:chOff x="1941657" y="3170357"/>
            <a:chExt cx="217567" cy="1431902"/>
          </a:xfrm>
        </p:grpSpPr>
        <p:cxnSp>
          <p:nvCxnSpPr>
            <p:cNvPr id="38" name="直接连接符 37"/>
            <p:cNvCxnSpPr/>
            <p:nvPr/>
          </p:nvCxnSpPr>
          <p:spPr>
            <a:xfrm>
              <a:off x="2053159" y="3371100"/>
              <a:ext cx="1" cy="1176767"/>
            </a:xfrm>
            <a:prstGeom prst="line">
              <a:avLst/>
            </a:prstGeom>
            <a:ln w="19050">
              <a:solidFill>
                <a:srgbClr val="E55948"/>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999671" y="4493475"/>
              <a:ext cx="108784" cy="108784"/>
            </a:xfrm>
            <a:prstGeom prst="ellips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2" name="椭圆 31"/>
            <p:cNvSpPr/>
            <p:nvPr/>
          </p:nvSpPr>
          <p:spPr>
            <a:xfrm>
              <a:off x="1941657" y="3170357"/>
              <a:ext cx="217567" cy="217567"/>
            </a:xfrm>
            <a:prstGeom prst="ellipse">
              <a:avLst/>
            </a:prstGeom>
            <a:solidFill>
              <a:srgbClr val="E55948"/>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sp>
        <p:nvSpPr>
          <p:cNvPr id="46" name="矩形 45"/>
          <p:cNvSpPr/>
          <p:nvPr/>
        </p:nvSpPr>
        <p:spPr>
          <a:xfrm flipH="1">
            <a:off x="1096107" y="1735152"/>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中原大學 </a:t>
            </a:r>
            <a:r>
              <a:rPr lang="en-US" altLang="zh-TW" sz="1400" dirty="0">
                <a:solidFill>
                  <a:schemeClr val="bg1"/>
                </a:solidFill>
                <a:latin typeface="微軟正黑體" panose="020B0604030504040204" pitchFamily="34" charset="-120"/>
                <a:ea typeface="微軟正黑體" panose="020B0604030504040204" pitchFamily="34" charset="-120"/>
              </a:rPr>
              <a:t>2016-2018</a:t>
            </a:r>
          </a:p>
          <a:p>
            <a:pPr>
              <a:lnSpc>
                <a:spcPct val="150000"/>
              </a:lnSpc>
            </a:pPr>
            <a:r>
              <a:rPr lang="zh-TW" altLang="en-US" dirty="0">
                <a:solidFill>
                  <a:schemeClr val="bg1"/>
                </a:solidFill>
                <a:latin typeface="微软雅黑" pitchFamily="34" charset="-122"/>
                <a:ea typeface="微软雅黑" pitchFamily="34" charset="-122"/>
              </a:rPr>
              <a:t>校友處行政處理工讀生</a:t>
            </a:r>
            <a:endParaRPr lang="en-US" altLang="zh-TW"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47" name="矩形 46"/>
          <p:cNvSpPr/>
          <p:nvPr/>
        </p:nvSpPr>
        <p:spPr>
          <a:xfrm flipH="1">
            <a:off x="4984539" y="1746601"/>
            <a:ext cx="2795259" cy="817503"/>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清華大學 </a:t>
            </a:r>
            <a:r>
              <a:rPr lang="en-US" altLang="zh-TW" sz="1400" dirty="0">
                <a:solidFill>
                  <a:schemeClr val="bg1"/>
                </a:solidFill>
                <a:latin typeface="微軟正黑體" panose="020B0604030504040204" pitchFamily="34" charset="-120"/>
                <a:ea typeface="微軟正黑體" panose="020B0604030504040204" pitchFamily="34" charset="-120"/>
              </a:rPr>
              <a:t>2021-2022</a:t>
            </a:r>
          </a:p>
          <a:p>
            <a:pPr>
              <a:lnSpc>
                <a:spcPct val="150000"/>
              </a:lnSpc>
            </a:pPr>
            <a:r>
              <a:rPr lang="en-US" altLang="zh-TW" dirty="0">
                <a:solidFill>
                  <a:schemeClr val="bg1"/>
                </a:solidFill>
                <a:latin typeface="微软雅黑" pitchFamily="34" charset="-122"/>
                <a:ea typeface="微软雅黑" pitchFamily="34" charset="-122"/>
              </a:rPr>
              <a:t>ERICA Lab</a:t>
            </a:r>
            <a:r>
              <a:rPr lang="zh-TW" altLang="en-US" dirty="0">
                <a:solidFill>
                  <a:schemeClr val="bg1"/>
                </a:solidFill>
                <a:latin typeface="微软雅黑" pitchFamily="34" charset="-122"/>
                <a:ea typeface="微软雅黑" pitchFamily="34" charset="-122"/>
              </a:rPr>
              <a:t>研究助理</a:t>
            </a:r>
            <a:endParaRPr lang="en-US" altLang="zh-CN" dirty="0">
              <a:solidFill>
                <a:schemeClr val="bg1"/>
              </a:solidFill>
              <a:latin typeface="微软雅黑" pitchFamily="34" charset="-122"/>
              <a:ea typeface="微软雅黑" pitchFamily="34" charset="-122"/>
            </a:endParaRPr>
          </a:p>
        </p:txBody>
      </p:sp>
      <p:sp>
        <p:nvSpPr>
          <p:cNvPr id="48" name="矩形 47"/>
          <p:cNvSpPr/>
          <p:nvPr/>
        </p:nvSpPr>
        <p:spPr>
          <a:xfrm flipH="1">
            <a:off x="2670015" y="3751376"/>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明光義塾 </a:t>
            </a:r>
            <a:r>
              <a:rPr lang="en-US" altLang="zh-TW" sz="1400" dirty="0">
                <a:solidFill>
                  <a:schemeClr val="bg1"/>
                </a:solidFill>
                <a:latin typeface="微軟正黑體" panose="020B0604030504040204" pitchFamily="34" charset="-120"/>
                <a:ea typeface="微軟正黑體" panose="020B0604030504040204" pitchFamily="34" charset="-120"/>
              </a:rPr>
              <a:t>2020-2021</a:t>
            </a:r>
          </a:p>
          <a:p>
            <a:pPr>
              <a:lnSpc>
                <a:spcPct val="150000"/>
              </a:lnSpc>
            </a:pPr>
            <a:r>
              <a:rPr lang="zh-TW" altLang="en-US" dirty="0">
                <a:solidFill>
                  <a:schemeClr val="bg1"/>
                </a:solidFill>
                <a:latin typeface="微软雅黑" pitchFamily="34" charset="-122"/>
                <a:ea typeface="微软雅黑" pitchFamily="34" charset="-122"/>
              </a:rPr>
              <a:t>上課講師</a:t>
            </a:r>
            <a:endParaRPr lang="en-US" altLang="zh-CN"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056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slide2" descr="北二區">
            <a:extLst>
              <a:ext uri="{FF2B5EF4-FFF2-40B4-BE49-F238E27FC236}">
                <a16:creationId xmlns:a16="http://schemas.microsoft.com/office/drawing/2014/main" id="{8ACD0537-F860-471A-8AB3-B346AEC36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2339" y="1418173"/>
            <a:ext cx="1825697" cy="2090512"/>
          </a:xfrm>
          <a:prstGeom prst="rect">
            <a:avLst/>
          </a:prstGeom>
        </p:spPr>
      </p:pic>
      <p:pic>
        <p:nvPicPr>
          <p:cNvPr id="37" name="slide6" descr="儀表板窗格 1">
            <a:extLst>
              <a:ext uri="{FF2B5EF4-FFF2-40B4-BE49-F238E27FC236}">
                <a16:creationId xmlns:a16="http://schemas.microsoft.com/office/drawing/2014/main" id="{E7CE779A-125E-486E-985A-73848306E8F9}"/>
              </a:ext>
            </a:extLst>
          </p:cNvPr>
          <p:cNvPicPr>
            <a:picLocks noChangeAspect="1"/>
          </p:cNvPicPr>
          <p:nvPr/>
        </p:nvPicPr>
        <p:blipFill rotWithShape="1">
          <a:blip r:embed="rId4">
            <a:extLst>
              <a:ext uri="{28A0092B-C50C-407E-A947-70E740481C1C}">
                <a14:useLocalDpi xmlns:a14="http://schemas.microsoft.com/office/drawing/2010/main" val="0"/>
              </a:ext>
            </a:extLst>
          </a:blip>
          <a:srcRect t="51938" r="58846"/>
          <a:stretch/>
        </p:blipFill>
        <p:spPr>
          <a:xfrm>
            <a:off x="5108448" y="1423565"/>
            <a:ext cx="1887322" cy="2090512"/>
          </a:xfrm>
          <a:prstGeom prst="rect">
            <a:avLst/>
          </a:prstGeom>
        </p:spPr>
      </p:pic>
      <p:pic>
        <p:nvPicPr>
          <p:cNvPr id="3" name="圖片 2">
            <a:extLst>
              <a:ext uri="{FF2B5EF4-FFF2-40B4-BE49-F238E27FC236}">
                <a16:creationId xmlns:a16="http://schemas.microsoft.com/office/drawing/2014/main" id="{2CF6E50A-8A62-46C2-B3DD-F9FA47719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580" y="1341800"/>
            <a:ext cx="1748326" cy="2229426"/>
          </a:xfrm>
          <a:prstGeom prst="rect">
            <a:avLst/>
          </a:prstGeom>
        </p:spPr>
      </p:pic>
      <p:pic>
        <p:nvPicPr>
          <p:cNvPr id="35" name="slide2" descr="工作表 1">
            <a:extLst>
              <a:ext uri="{FF2B5EF4-FFF2-40B4-BE49-F238E27FC236}">
                <a16:creationId xmlns:a16="http://schemas.microsoft.com/office/drawing/2014/main" id="{B35DF002-FADA-4B51-B6F6-56C3EC403E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9" t="5138" r="33395"/>
          <a:stretch/>
        </p:blipFill>
        <p:spPr>
          <a:xfrm>
            <a:off x="3251798" y="1420972"/>
            <a:ext cx="1637521" cy="222942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5"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作品展示</a:t>
            </a: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39640" y="3390397"/>
            <a:ext cx="504056" cy="504056"/>
          </a:xfrm>
          <a:prstGeom prst="ellipse">
            <a:avLst/>
          </a:prstGeom>
          <a:solidFill>
            <a:srgbClr val="1954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907965" y="3388788"/>
            <a:ext cx="367408" cy="523220"/>
          </a:xfrm>
          <a:prstGeom prst="rect">
            <a:avLst/>
          </a:prstGeom>
          <a:noFill/>
        </p:spPr>
        <p:txBody>
          <a:bodyPr wrap="none" rtlCol="0">
            <a:spAutoFit/>
          </a:bodyPr>
          <a:lstStyle/>
          <a:p>
            <a:r>
              <a:rPr lang="en-US" altLang="zh-CN" sz="2800" b="1" dirty="0">
                <a:solidFill>
                  <a:schemeClr val="bg1"/>
                </a:solidFill>
              </a:rPr>
              <a:t>1</a:t>
            </a:r>
            <a:endParaRPr lang="zh-CN" altLang="en-US" sz="2800" b="1" dirty="0">
              <a:solidFill>
                <a:schemeClr val="bg1"/>
              </a:solidFill>
            </a:endParaRPr>
          </a:p>
        </p:txBody>
      </p:sp>
      <p:grpSp>
        <p:nvGrpSpPr>
          <p:cNvPr id="12" name="组合 11"/>
          <p:cNvGrpSpPr/>
          <p:nvPr/>
        </p:nvGrpSpPr>
        <p:grpSpPr>
          <a:xfrm>
            <a:off x="3801604" y="3388794"/>
            <a:ext cx="504056" cy="523220"/>
            <a:chOff x="3293604" y="3414400"/>
            <a:chExt cx="504056" cy="523220"/>
          </a:xfrm>
        </p:grpSpPr>
        <p:sp>
          <p:nvSpPr>
            <p:cNvPr id="14" name="椭圆 13"/>
            <p:cNvSpPr/>
            <p:nvPr/>
          </p:nvSpPr>
          <p:spPr>
            <a:xfrm>
              <a:off x="3293604" y="3416009"/>
              <a:ext cx="504056" cy="504056"/>
            </a:xfrm>
            <a:prstGeom prst="ellipse">
              <a:avLst/>
            </a:prstGeom>
            <a:solidFill>
              <a:srgbClr val="37BE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361928" y="3414400"/>
              <a:ext cx="367408" cy="523220"/>
            </a:xfrm>
            <a:prstGeom prst="rect">
              <a:avLst/>
            </a:prstGeom>
            <a:noFill/>
          </p:spPr>
          <p:txBody>
            <a:bodyPr wrap="non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16" name="组合 15"/>
          <p:cNvGrpSpPr/>
          <p:nvPr/>
        </p:nvGrpSpPr>
        <p:grpSpPr>
          <a:xfrm>
            <a:off x="5800081" y="3388794"/>
            <a:ext cx="504056" cy="523220"/>
            <a:chOff x="5292080" y="3414400"/>
            <a:chExt cx="504056" cy="523220"/>
          </a:xfrm>
        </p:grpSpPr>
        <p:sp>
          <p:nvSpPr>
            <p:cNvPr id="18" name="椭圆 17"/>
            <p:cNvSpPr/>
            <p:nvPr/>
          </p:nvSpPr>
          <p:spPr>
            <a:xfrm>
              <a:off x="5292080" y="3416009"/>
              <a:ext cx="504056" cy="504056"/>
            </a:xfrm>
            <a:prstGeom prst="ellipse">
              <a:avLst/>
            </a:prstGeom>
            <a:solidFill>
              <a:srgbClr val="E559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360404" y="3414400"/>
              <a:ext cx="367408" cy="523220"/>
            </a:xfrm>
            <a:prstGeom prst="rect">
              <a:avLst/>
            </a:prstGeom>
            <a:noFill/>
          </p:spPr>
          <p:txBody>
            <a:bodyPr wrap="none" rtlCol="0">
              <a:spAutoFit/>
            </a:bodyPr>
            <a:lstStyle/>
            <a:p>
              <a:r>
                <a:rPr lang="en-US" altLang="zh-CN" sz="2800" b="1" dirty="0">
                  <a:solidFill>
                    <a:schemeClr val="bg1"/>
                  </a:solidFill>
                </a:rPr>
                <a:t>3</a:t>
              </a:r>
              <a:endParaRPr lang="zh-CN" altLang="en-US" sz="2800" b="1" dirty="0">
                <a:solidFill>
                  <a:schemeClr val="bg1"/>
                </a:solidFill>
              </a:endParaRPr>
            </a:p>
          </p:txBody>
        </p:sp>
      </p:grpSp>
      <p:grpSp>
        <p:nvGrpSpPr>
          <p:cNvPr id="20" name="组合 19"/>
          <p:cNvGrpSpPr/>
          <p:nvPr/>
        </p:nvGrpSpPr>
        <p:grpSpPr>
          <a:xfrm>
            <a:off x="7762045" y="3388794"/>
            <a:ext cx="504056" cy="523220"/>
            <a:chOff x="7254044" y="3414400"/>
            <a:chExt cx="504056" cy="523220"/>
          </a:xfrm>
        </p:grpSpPr>
        <p:sp>
          <p:nvSpPr>
            <p:cNvPr id="23" name="椭圆 22"/>
            <p:cNvSpPr/>
            <p:nvPr/>
          </p:nvSpPr>
          <p:spPr>
            <a:xfrm>
              <a:off x="7254044" y="3416009"/>
              <a:ext cx="504056" cy="504056"/>
            </a:xfrm>
            <a:prstGeom prst="ellipse">
              <a:avLst/>
            </a:prstGeom>
            <a:solidFill>
              <a:srgbClr val="FFCC4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322368" y="3414400"/>
              <a:ext cx="367408" cy="523220"/>
            </a:xfrm>
            <a:prstGeom prst="rect">
              <a:avLst/>
            </a:prstGeom>
            <a:noFill/>
          </p:spPr>
          <p:txBody>
            <a:bodyPr wrap="none" rtlCol="0">
              <a:spAutoFit/>
            </a:bodyPr>
            <a:lstStyle/>
            <a:p>
              <a:r>
                <a:rPr lang="en-US" altLang="zh-CN" sz="2800" b="1" dirty="0">
                  <a:solidFill>
                    <a:schemeClr val="bg1"/>
                  </a:solidFill>
                </a:rPr>
                <a:t>4</a:t>
              </a:r>
              <a:endParaRPr lang="zh-CN" altLang="en-US" sz="2800" b="1" dirty="0">
                <a:solidFill>
                  <a:schemeClr val="bg1"/>
                </a:solidFill>
              </a:endParaRPr>
            </a:p>
          </p:txBody>
        </p:sp>
      </p:grpSp>
      <p:sp>
        <p:nvSpPr>
          <p:cNvPr id="25" name="TextBox 24"/>
          <p:cNvSpPr txBox="1"/>
          <p:nvPr/>
        </p:nvSpPr>
        <p:spPr bwMode="auto">
          <a:xfrm>
            <a:off x="1160957"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流浪動物領養平台搭建與數據分析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6" name="矩形 25"/>
          <p:cNvSpPr/>
          <p:nvPr/>
        </p:nvSpPr>
        <p:spPr bwMode="auto">
          <a:xfrm>
            <a:off x="1193823" y="4217828"/>
            <a:ext cx="1765083" cy="369332"/>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110</a:t>
            </a:r>
            <a:r>
              <a:rPr lang="zh-TW" altLang="en-US" b="1" dirty="0">
                <a:solidFill>
                  <a:srgbClr val="2D2D2D"/>
                </a:solidFill>
                <a:latin typeface="微软雅黑" panose="020B0503020204020204" pitchFamily="34" charset="-122"/>
                <a:ea typeface="微软雅黑" panose="020B0503020204020204" pitchFamily="34" charset="-122"/>
              </a:rPr>
              <a:t>大數據競賽</a:t>
            </a:r>
            <a:endParaRPr lang="zh-CN" altLang="en-US" b="1" dirty="0">
              <a:solidFill>
                <a:srgbClr val="2D2D2D"/>
              </a:solidFill>
            </a:endParaRPr>
          </a:p>
        </p:txBody>
      </p:sp>
      <p:sp>
        <p:nvSpPr>
          <p:cNvPr id="27" name="TextBox 26"/>
          <p:cNvSpPr txBox="1"/>
          <p:nvPr/>
        </p:nvSpPr>
        <p:spPr bwMode="auto">
          <a:xfrm>
            <a:off x="3135790" y="4495098"/>
            <a:ext cx="1830817" cy="339901"/>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惡靈古堡市場定位分析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8" name="矩形 27"/>
          <p:cNvSpPr/>
          <p:nvPr/>
        </p:nvSpPr>
        <p:spPr bwMode="auto">
          <a:xfrm>
            <a:off x="3251798" y="4200040"/>
            <a:ext cx="162107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分析</a:t>
            </a:r>
            <a:endParaRPr lang="zh-CN" altLang="en-US" b="1" dirty="0">
              <a:solidFill>
                <a:srgbClr val="2D2D2D"/>
              </a:solidFill>
            </a:endParaRPr>
          </a:p>
        </p:txBody>
      </p:sp>
      <p:sp>
        <p:nvSpPr>
          <p:cNvPr id="29" name="TextBox 28"/>
          <p:cNvSpPr txBox="1"/>
          <p:nvPr/>
        </p:nvSpPr>
        <p:spPr bwMode="auto">
          <a:xfrm>
            <a:off x="5217506"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疫苗施打與</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死亡關係分析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0" name="矩形 29"/>
          <p:cNvSpPr/>
          <p:nvPr/>
        </p:nvSpPr>
        <p:spPr bwMode="auto">
          <a:xfrm>
            <a:off x="5333514" y="4200040"/>
            <a:ext cx="1621070"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疫苗效果分析</a:t>
            </a:r>
            <a:endParaRPr lang="zh-CN" altLang="en-US" b="1" dirty="0">
              <a:solidFill>
                <a:srgbClr val="2D2D2D"/>
              </a:solidFill>
            </a:endParaRPr>
          </a:p>
        </p:txBody>
      </p:sp>
      <p:sp>
        <p:nvSpPr>
          <p:cNvPr id="31" name="TextBox 30"/>
          <p:cNvSpPr txBox="1"/>
          <p:nvPr/>
        </p:nvSpPr>
        <p:spPr bwMode="auto">
          <a:xfrm>
            <a:off x="7192339"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我爸撐不撐的</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到退休分析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2" name="矩形 31"/>
          <p:cNvSpPr/>
          <p:nvPr/>
        </p:nvSpPr>
        <p:spPr bwMode="auto">
          <a:xfrm>
            <a:off x="7194267" y="4214656"/>
            <a:ext cx="1830817"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圖書出版業分析</a:t>
            </a:r>
            <a:endParaRPr lang="zh-CN" altLang="en-US" b="1" dirty="0">
              <a:solidFill>
                <a:srgbClr val="2D2D2D"/>
              </a:solidFill>
            </a:endParaRPr>
          </a:p>
        </p:txBody>
      </p:sp>
    </p:spTree>
    <p:extLst>
      <p:ext uri="{BB962C8B-B14F-4D97-AF65-F5344CB8AC3E}">
        <p14:creationId xmlns:p14="http://schemas.microsoft.com/office/powerpoint/2010/main" val="44259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3877985" cy="1069845"/>
          </a:xfrm>
          <a:prstGeom prst="rect">
            <a:avLst/>
          </a:prstGeom>
          <a:noFill/>
        </p:spPr>
        <p:txBody>
          <a:bodyPr wrap="none" rtlCol="0">
            <a:spAutoFit/>
          </a:bodyPr>
          <a:lstStyle/>
          <a:p>
            <a:pPr>
              <a:lnSpc>
                <a:spcPct val="150000"/>
              </a:lnSpc>
            </a:pPr>
            <a:r>
              <a:rPr lang="zh-TW" altLang="en-US" sz="4800" b="1" dirty="0">
                <a:solidFill>
                  <a:schemeClr val="bg1"/>
                </a:solidFill>
                <a:latin typeface="微软雅黑" panose="020B0503020204020204" pitchFamily="34" charset="-122"/>
                <a:ea typeface="微软雅黑" panose="020B0503020204020204" pitchFamily="34" charset="-122"/>
              </a:rPr>
              <a:t>智域商業分析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675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How to make </a:t>
            </a:r>
            <a:r>
              <a:rPr lang="en-US" altLang="zh-TW" b="1" dirty="0">
                <a:highlight>
                  <a:srgbClr val="FEF5BF"/>
                </a:highlight>
                <a:latin typeface="微软雅黑" panose="020B0503020204020204" pitchFamily="34" charset="-122"/>
                <a:ea typeface="微软雅黑" panose="020B0503020204020204" pitchFamily="34" charset="-122"/>
              </a:rPr>
              <a:t>money</a:t>
            </a:r>
            <a:r>
              <a:rPr lang="en-US" altLang="zh-TW" b="1" dirty="0">
                <a:latin typeface="微软雅黑" panose="020B0503020204020204" pitchFamily="34" charset="-122"/>
                <a:ea typeface="微软雅黑" panose="020B0503020204020204" pitchFamily="34" charset="-122"/>
              </a:rPr>
              <a:t>?</a:t>
            </a:r>
            <a:endParaRPr lang="zh-TW" altLang="en-US" b="1" dirty="0">
              <a:latin typeface="微软雅黑" panose="020B0503020204020204" pitchFamily="34" charset="-122"/>
              <a:ea typeface="微软雅黑" panose="020B0503020204020204" pitchFamily="34" charset="-122"/>
            </a:endParaRPr>
          </a:p>
        </p:txBody>
      </p:sp>
      <p:sp>
        <p:nvSpPr>
          <p:cNvPr id="18" name="矩形: 圓角 17">
            <a:extLst>
              <a:ext uri="{FF2B5EF4-FFF2-40B4-BE49-F238E27FC236}">
                <a16:creationId xmlns:a16="http://schemas.microsoft.com/office/drawing/2014/main" id="{0330B2DF-B59F-49D9-8504-151ED8552D3B}"/>
              </a:ext>
            </a:extLst>
          </p:cNvPr>
          <p:cNvSpPr/>
          <p:nvPr/>
        </p:nvSpPr>
        <p:spPr>
          <a:xfrm>
            <a:off x="3082350" y="199247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誰是潛在客戶</a:t>
            </a:r>
          </a:p>
        </p:txBody>
      </p:sp>
      <p:sp>
        <p:nvSpPr>
          <p:cNvPr id="19" name="矩形: 圓角 18">
            <a:extLst>
              <a:ext uri="{FF2B5EF4-FFF2-40B4-BE49-F238E27FC236}">
                <a16:creationId xmlns:a16="http://schemas.microsoft.com/office/drawing/2014/main" id="{40EE2C04-8280-4470-87BC-5E7589BB24DA}"/>
              </a:ext>
            </a:extLst>
          </p:cNvPr>
          <p:cNvSpPr/>
          <p:nvPr/>
        </p:nvSpPr>
        <p:spPr>
          <a:xfrm>
            <a:off x="3082350" y="3832869"/>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改善服務</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1100" dirty="0">
                <a:solidFill>
                  <a:srgbClr val="FF0000"/>
                </a:solidFill>
                <a:latin typeface="Microsoft YaHei" panose="020B0503020204020204" pitchFamily="34" charset="-122"/>
                <a:ea typeface="Microsoft YaHei" panose="020B0503020204020204" pitchFamily="34" charset="-122"/>
              </a:rPr>
              <a:t>資料取得困難</a:t>
            </a:r>
          </a:p>
        </p:txBody>
      </p:sp>
      <p:sp>
        <p:nvSpPr>
          <p:cNvPr id="20" name="矩形: 圓角 19">
            <a:extLst>
              <a:ext uri="{FF2B5EF4-FFF2-40B4-BE49-F238E27FC236}">
                <a16:creationId xmlns:a16="http://schemas.microsoft.com/office/drawing/2014/main" id="{718DE25B-D32C-4A18-A8AA-9B8D85454092}"/>
              </a:ext>
            </a:extLst>
          </p:cNvPr>
          <p:cNvSpPr/>
          <p:nvPr/>
        </p:nvSpPr>
        <p:spPr>
          <a:xfrm>
            <a:off x="508000" y="292551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公司角度</a:t>
            </a:r>
          </a:p>
        </p:txBody>
      </p:sp>
      <p:cxnSp>
        <p:nvCxnSpPr>
          <p:cNvPr id="21" name="接點: 弧形 20">
            <a:extLst>
              <a:ext uri="{FF2B5EF4-FFF2-40B4-BE49-F238E27FC236}">
                <a16:creationId xmlns:a16="http://schemas.microsoft.com/office/drawing/2014/main" id="{5BE31B3C-87DB-4AC3-B4DD-523F88C869C4}"/>
              </a:ext>
            </a:extLst>
          </p:cNvPr>
          <p:cNvCxnSpPr>
            <a:stCxn id="20" idx="3"/>
            <a:endCxn id="18" idx="1"/>
          </p:cNvCxnSpPr>
          <p:nvPr/>
        </p:nvCxnSpPr>
        <p:spPr>
          <a:xfrm flipV="1">
            <a:off x="2433642" y="2396994"/>
            <a:ext cx="648708" cy="93304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接點: 弧形 21">
            <a:extLst>
              <a:ext uri="{FF2B5EF4-FFF2-40B4-BE49-F238E27FC236}">
                <a16:creationId xmlns:a16="http://schemas.microsoft.com/office/drawing/2014/main" id="{975DF3DA-3580-439F-BFDE-17AD93168CBD}"/>
              </a:ext>
            </a:extLst>
          </p:cNvPr>
          <p:cNvCxnSpPr>
            <a:cxnSpLocks/>
            <a:stCxn id="20" idx="3"/>
            <a:endCxn id="19" idx="1"/>
          </p:cNvCxnSpPr>
          <p:nvPr/>
        </p:nvCxnSpPr>
        <p:spPr>
          <a:xfrm>
            <a:off x="2433642" y="3330042"/>
            <a:ext cx="648708" cy="907351"/>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矩形: 圓角 24">
            <a:extLst>
              <a:ext uri="{FF2B5EF4-FFF2-40B4-BE49-F238E27FC236}">
                <a16:creationId xmlns:a16="http://schemas.microsoft.com/office/drawing/2014/main" id="{FB121114-5C63-470C-9BA6-C1F586698FEE}"/>
              </a:ext>
            </a:extLst>
          </p:cNvPr>
          <p:cNvSpPr/>
          <p:nvPr/>
        </p:nvSpPr>
        <p:spPr>
          <a:xfrm>
            <a:off x="5979313" y="278775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客戶條件</a:t>
            </a:r>
          </a:p>
        </p:txBody>
      </p:sp>
      <p:sp>
        <p:nvSpPr>
          <p:cNvPr id="26" name="矩形: 圓角 25">
            <a:extLst>
              <a:ext uri="{FF2B5EF4-FFF2-40B4-BE49-F238E27FC236}">
                <a16:creationId xmlns:a16="http://schemas.microsoft.com/office/drawing/2014/main" id="{06B2A514-ABC0-461B-AB07-D037EB5B30AA}"/>
              </a:ext>
            </a:extLst>
          </p:cNvPr>
          <p:cNvSpPr/>
          <p:nvPr/>
        </p:nvSpPr>
        <p:spPr>
          <a:xfrm>
            <a:off x="5979313" y="1183423"/>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客戶需求</a:t>
            </a:r>
          </a:p>
        </p:txBody>
      </p:sp>
      <p:cxnSp>
        <p:nvCxnSpPr>
          <p:cNvPr id="31" name="直線單箭頭接點 30">
            <a:extLst>
              <a:ext uri="{FF2B5EF4-FFF2-40B4-BE49-F238E27FC236}">
                <a16:creationId xmlns:a16="http://schemas.microsoft.com/office/drawing/2014/main" id="{2740B9B8-6808-4A76-8446-3315911F27D6}"/>
              </a:ext>
            </a:extLst>
          </p:cNvPr>
          <p:cNvCxnSpPr>
            <a:stCxn id="18" idx="3"/>
            <a:endCxn id="26" idx="1"/>
          </p:cNvCxnSpPr>
          <p:nvPr/>
        </p:nvCxnSpPr>
        <p:spPr>
          <a:xfrm flipV="1">
            <a:off x="5007992" y="1587947"/>
            <a:ext cx="971321" cy="809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18" idx="3"/>
            <a:endCxn id="25" idx="1"/>
          </p:cNvCxnSpPr>
          <p:nvPr/>
        </p:nvCxnSpPr>
        <p:spPr>
          <a:xfrm>
            <a:off x="5007992" y="2396994"/>
            <a:ext cx="971321" cy="795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89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Why would I </a:t>
            </a:r>
            <a:r>
              <a:rPr lang="en-US" altLang="zh-TW" b="1" dirty="0">
                <a:highlight>
                  <a:srgbClr val="FEF5BF"/>
                </a:highlight>
                <a:latin typeface="微软雅黑" panose="020B0503020204020204" pitchFamily="34" charset="-122"/>
                <a:ea typeface="微软雅黑" panose="020B0503020204020204" pitchFamily="34" charset="-122"/>
              </a:rPr>
              <a:t>buy</a:t>
            </a:r>
            <a:r>
              <a:rPr lang="en-US" altLang="zh-TW" b="1" dirty="0">
                <a:latin typeface="微软雅黑" panose="020B0503020204020204" pitchFamily="34" charset="-122"/>
                <a:ea typeface="微软雅黑" panose="020B0503020204020204" pitchFamily="34" charset="-122"/>
              </a:rPr>
              <a:t> it?</a:t>
            </a:r>
            <a:endParaRPr lang="zh-TW" altLang="en-US" b="1" dirty="0">
              <a:latin typeface="微软雅黑" panose="020B0503020204020204" pitchFamily="34" charset="-122"/>
              <a:ea typeface="微软雅黑" panose="020B0503020204020204" pitchFamily="34" charset="-122"/>
            </a:endParaRPr>
          </a:p>
        </p:txBody>
      </p:sp>
      <p:sp>
        <p:nvSpPr>
          <p:cNvPr id="20" name="矩形: 圓角 19">
            <a:extLst>
              <a:ext uri="{FF2B5EF4-FFF2-40B4-BE49-F238E27FC236}">
                <a16:creationId xmlns:a16="http://schemas.microsoft.com/office/drawing/2014/main" id="{718DE25B-D32C-4A18-A8AA-9B8D85454092}"/>
              </a:ext>
            </a:extLst>
          </p:cNvPr>
          <p:cNvSpPr/>
          <p:nvPr/>
        </p:nvSpPr>
        <p:spPr>
          <a:xfrm>
            <a:off x="1839640" y="284902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客戶角度</a:t>
            </a:r>
          </a:p>
        </p:txBody>
      </p:sp>
      <p:sp>
        <p:nvSpPr>
          <p:cNvPr id="25" name="矩形: 圓角 24">
            <a:extLst>
              <a:ext uri="{FF2B5EF4-FFF2-40B4-BE49-F238E27FC236}">
                <a16:creationId xmlns:a16="http://schemas.microsoft.com/office/drawing/2014/main" id="{FB121114-5C63-470C-9BA6-C1F586698FEE}"/>
              </a:ext>
            </a:extLst>
          </p:cNvPr>
          <p:cNvSpPr/>
          <p:nvPr/>
        </p:nvSpPr>
        <p:spPr>
          <a:xfrm>
            <a:off x="5584056" y="230988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我買的東西</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2000" dirty="0">
                <a:solidFill>
                  <a:schemeClr val="tx1"/>
                </a:solidFill>
                <a:latin typeface="Microsoft YaHei" panose="020B0503020204020204" pitchFamily="34" charset="-122"/>
                <a:ea typeface="Microsoft YaHei" panose="020B0503020204020204" pitchFamily="34" charset="-122"/>
              </a:rPr>
              <a:t>好不好</a:t>
            </a:r>
          </a:p>
        </p:txBody>
      </p:sp>
      <p:sp>
        <p:nvSpPr>
          <p:cNvPr id="26" name="矩形: 圓角 25">
            <a:extLst>
              <a:ext uri="{FF2B5EF4-FFF2-40B4-BE49-F238E27FC236}">
                <a16:creationId xmlns:a16="http://schemas.microsoft.com/office/drawing/2014/main" id="{06B2A514-ABC0-461B-AB07-D037EB5B30AA}"/>
              </a:ext>
            </a:extLst>
          </p:cNvPr>
          <p:cNvSpPr/>
          <p:nvPr/>
        </p:nvSpPr>
        <p:spPr>
          <a:xfrm>
            <a:off x="5584056" y="1196445"/>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我要買甚麼</a:t>
            </a:r>
          </a:p>
        </p:txBody>
      </p:sp>
      <p:cxnSp>
        <p:nvCxnSpPr>
          <p:cNvPr id="31" name="直線單箭頭接點 30">
            <a:extLst>
              <a:ext uri="{FF2B5EF4-FFF2-40B4-BE49-F238E27FC236}">
                <a16:creationId xmlns:a16="http://schemas.microsoft.com/office/drawing/2014/main" id="{2740B9B8-6808-4A76-8446-3315911F27D6}"/>
              </a:ext>
            </a:extLst>
          </p:cNvPr>
          <p:cNvCxnSpPr>
            <a:cxnSpLocks/>
            <a:stCxn id="20" idx="3"/>
            <a:endCxn id="26" idx="1"/>
          </p:cNvCxnSpPr>
          <p:nvPr/>
        </p:nvCxnSpPr>
        <p:spPr>
          <a:xfrm flipV="1">
            <a:off x="3765282" y="1600969"/>
            <a:ext cx="1818774" cy="16525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20" idx="3"/>
            <a:endCxn id="25" idx="1"/>
          </p:cNvCxnSpPr>
          <p:nvPr/>
        </p:nvCxnSpPr>
        <p:spPr>
          <a:xfrm flipV="1">
            <a:off x="3765282" y="2714412"/>
            <a:ext cx="1818774" cy="539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矩形: 圓角 26">
            <a:extLst>
              <a:ext uri="{FF2B5EF4-FFF2-40B4-BE49-F238E27FC236}">
                <a16:creationId xmlns:a16="http://schemas.microsoft.com/office/drawing/2014/main" id="{4F852572-05BC-4C75-8387-51201D73214C}"/>
              </a:ext>
            </a:extLst>
          </p:cNvPr>
          <p:cNvSpPr/>
          <p:nvPr/>
        </p:nvSpPr>
        <p:spPr>
          <a:xfrm>
            <a:off x="5584056" y="3413186"/>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Microsoft YaHei" panose="020B0503020204020204" pitchFamily="34" charset="-122"/>
                <a:ea typeface="Microsoft YaHei" panose="020B0503020204020204" pitchFamily="34" charset="-122"/>
              </a:rPr>
              <a:t>CP</a:t>
            </a:r>
            <a:r>
              <a:rPr lang="zh-TW" altLang="en-US" sz="2000" dirty="0">
                <a:solidFill>
                  <a:schemeClr val="tx1"/>
                </a:solidFill>
                <a:latin typeface="Microsoft YaHei" panose="020B0503020204020204" pitchFamily="34" charset="-122"/>
                <a:ea typeface="Microsoft YaHei" panose="020B0503020204020204" pitchFamily="34" charset="-122"/>
              </a:rPr>
              <a:t>值高不高</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28" name="直線單箭頭接點 27">
            <a:extLst>
              <a:ext uri="{FF2B5EF4-FFF2-40B4-BE49-F238E27FC236}">
                <a16:creationId xmlns:a16="http://schemas.microsoft.com/office/drawing/2014/main" id="{79AAB460-A897-4E8A-944A-5C9390F6EA7E}"/>
              </a:ext>
            </a:extLst>
          </p:cNvPr>
          <p:cNvCxnSpPr>
            <a:cxnSpLocks/>
            <a:stCxn id="20" idx="3"/>
            <a:endCxn id="27" idx="1"/>
          </p:cNvCxnSpPr>
          <p:nvPr/>
        </p:nvCxnSpPr>
        <p:spPr>
          <a:xfrm>
            <a:off x="3765282" y="3253544"/>
            <a:ext cx="1818774" cy="564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矩形: 圓角 45">
            <a:extLst>
              <a:ext uri="{FF2B5EF4-FFF2-40B4-BE49-F238E27FC236}">
                <a16:creationId xmlns:a16="http://schemas.microsoft.com/office/drawing/2014/main" id="{90F9948B-3ADE-4A63-A1B1-539B259AE3DB}"/>
              </a:ext>
            </a:extLst>
          </p:cNvPr>
          <p:cNvSpPr/>
          <p:nvPr/>
        </p:nvSpPr>
        <p:spPr>
          <a:xfrm>
            <a:off x="5590219" y="4516484"/>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為什麼要買</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47" name="直線單箭頭接點 46">
            <a:extLst>
              <a:ext uri="{FF2B5EF4-FFF2-40B4-BE49-F238E27FC236}">
                <a16:creationId xmlns:a16="http://schemas.microsoft.com/office/drawing/2014/main" id="{9E86659C-6515-4881-A8CA-CC5B2E771DA7}"/>
              </a:ext>
            </a:extLst>
          </p:cNvPr>
          <p:cNvCxnSpPr>
            <a:cxnSpLocks/>
            <a:stCxn id="20" idx="3"/>
            <a:endCxn id="46" idx="1"/>
          </p:cNvCxnSpPr>
          <p:nvPr/>
        </p:nvCxnSpPr>
        <p:spPr>
          <a:xfrm>
            <a:off x="3765282" y="3253544"/>
            <a:ext cx="1824937" cy="16674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8244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2332</Words>
  <Application>Microsoft Office PowerPoint</Application>
  <PresentationFormat>自訂</PresentationFormat>
  <Paragraphs>237</Paragraphs>
  <Slides>22</Slides>
  <Notes>22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22</vt:i4>
      </vt:variant>
    </vt:vector>
  </HeadingPairs>
  <TitlesOfParts>
    <vt:vector size="32" baseType="lpstr">
      <vt:lpstr>微软雅黑</vt:lpstr>
      <vt:lpstr>微软雅黑</vt:lpstr>
      <vt:lpstr>宋体</vt:lpstr>
      <vt:lpstr>方正兰亭粗黑_GBK</vt:lpstr>
      <vt:lpstr>微軟正黑體</vt:lpstr>
      <vt:lpstr>新細明體</vt:lpstr>
      <vt:lpstr>標楷體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劉子睿</cp:lastModifiedBy>
  <cp:revision>162</cp:revision>
  <dcterms:created xsi:type="dcterms:W3CDTF">2014-09-02T00:06:22Z</dcterms:created>
  <dcterms:modified xsi:type="dcterms:W3CDTF">2023-03-05T12:55:41Z</dcterms:modified>
</cp:coreProperties>
</file>