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B"/>
          </a:solidFill>
        </a:fill>
      </a:tcStyle>
    </a:wholeTbl>
    <a:band2H>
      <a:tcTxStyle/>
      <a:tcStyle>
        <a:tcBdr/>
        <a:fill>
          <a:solidFill>
            <a:srgbClr val="FEEDE7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E0"/>
          </a:solidFill>
        </a:fill>
      </a:tcStyle>
    </a:wholeTbl>
    <a:band2H>
      <a:tcTxStyle/>
      <a:tcStyle>
        <a:tcBdr/>
        <a:fill>
          <a:solidFill>
            <a:srgbClr val="F6F6F0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8F2"/>
          </a:solidFill>
        </a:fill>
      </a:tcStyle>
    </a:wholeTbl>
    <a:band2H>
      <a:tcTxStyle/>
      <a:tcStyle>
        <a:tcBdr/>
        <a:fill>
          <a:solidFill>
            <a:srgbClr val="E6F4F9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762"/>
  </p:normalViewPr>
  <p:slideViewPr>
    <p:cSldViewPr snapToGrid="0">
      <p:cViewPr varScale="1">
        <p:scale>
          <a:sx n="103" d="100"/>
          <a:sy n="10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774423" y="802297"/>
            <a:ext cx="8637073" cy="292071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4424" y="3724073"/>
            <a:ext cx="8637073" cy="977625"/>
          </a:xfrm>
          <a:prstGeom prst="rect">
            <a:avLst/>
          </a:prstGeom>
        </p:spPr>
        <p:txBody>
          <a:bodyPr lIns="91436" tIns="91436" rIns="91436" bIns="91436"/>
          <a:lstStyle>
            <a:lvl1pPr marL="0" indent="0" algn="ctr">
              <a:buClrTx/>
              <a:buSzTx/>
              <a:buFontTx/>
              <a:buNone/>
              <a:defRPr sz="1800" cap="all"/>
            </a:lvl1pPr>
            <a:lvl2pPr marL="0" indent="0" algn="ctr">
              <a:buClrTx/>
              <a:buSzTx/>
              <a:buFontTx/>
              <a:buNone/>
              <a:defRPr sz="1800" cap="all"/>
            </a:lvl2pPr>
            <a:lvl3pPr marL="0" indent="0" algn="ctr">
              <a:buClrTx/>
              <a:buSzTx/>
              <a:buFontTx/>
              <a:buNone/>
              <a:defRPr sz="1800" cap="all"/>
            </a:lvl3pPr>
            <a:lvl4pPr marL="0" indent="0" algn="ctr">
              <a:buClrTx/>
              <a:buSzTx/>
              <a:buFontTx/>
              <a:buNone/>
              <a:defRPr sz="1800" cap="all"/>
            </a:lvl4pPr>
            <a:lvl5pPr marL="0" indent="0" algn="ctr">
              <a:buClrTx/>
              <a:buSzTx/>
              <a:buFontTx/>
              <a:buNone/>
              <a:defRPr sz="18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6304" y="798972"/>
            <a:ext cx="521550" cy="452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51579" y="2015732"/>
            <a:ext cx="9291216" cy="34506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4423" y="3725136"/>
            <a:ext cx="8643154" cy="109399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0" algn="ctr">
              <a:buClrTx/>
              <a:buSzTx/>
              <a:buFontTx/>
              <a:buNone/>
              <a:defRPr sz="1800"/>
            </a:lvl2pPr>
            <a:lvl3pPr marL="0" indent="0" algn="ctr">
              <a:buClrTx/>
              <a:buSzTx/>
              <a:buFontTx/>
              <a:buNone/>
              <a:defRPr sz="1800"/>
            </a:lvl3pPr>
            <a:lvl4pPr marL="0" indent="0" algn="ctr">
              <a:buClrTx/>
              <a:buSzTx/>
              <a:buFontTx/>
              <a:buNone/>
              <a:defRPr sz="1800"/>
            </a:lvl4pPr>
            <a:lvl5pPr marL="0" indent="0" algn="ctr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449215" y="804889"/>
            <a:ext cx="9293581" cy="10593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3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295604" cy="10563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47191" y="2019549"/>
            <a:ext cx="4488794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56025" y="2023003"/>
            <a:ext cx="4488798" cy="802241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4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4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444671" y="798972"/>
            <a:ext cx="2961971" cy="2406520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30324" y="798974"/>
            <a:ext cx="6012470" cy="4658827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444668" y="3205489"/>
            <a:ext cx="2961971" cy="224818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9" descr="Picture 9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1" name="Group 8"/>
          <p:cNvGrpSpPr/>
          <p:nvPr/>
        </p:nvGrpSpPr>
        <p:grpSpPr>
          <a:xfrm>
            <a:off x="7477382" y="482166"/>
            <a:ext cx="4074543" cy="5149109"/>
            <a:chOff x="-1" y="-1"/>
            <a:chExt cx="4074541" cy="5149108"/>
          </a:xfrm>
        </p:grpSpPr>
        <p:sp>
          <p:nvSpPr>
            <p:cNvPr id="109" name="Rectangle 17"/>
            <p:cNvSpPr/>
            <p:nvPr/>
          </p:nvSpPr>
          <p:spPr>
            <a:xfrm>
              <a:off x="-2" y="-2"/>
              <a:ext cx="4074543" cy="5149109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Rectangle 18"/>
            <p:cNvSpPr/>
            <p:nvPr/>
          </p:nvSpPr>
          <p:spPr>
            <a:xfrm>
              <a:off x="313058" y="330336"/>
              <a:ext cx="3450296" cy="4466457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ap="flat">
              <a:solidFill>
                <a:srgbClr val="3E352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451205" y="1129510"/>
            <a:ext cx="5532331" cy="192230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4389" y="1122542"/>
            <a:ext cx="2791175" cy="38663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50329" y="3059600"/>
            <a:ext cx="5524404" cy="20901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0" algn="ctr">
              <a:buClrTx/>
              <a:buSzTx/>
              <a:buFontTx/>
              <a:buNone/>
              <a:defRPr sz="1800"/>
            </a:lvl2pPr>
            <a:lvl3pPr marL="0" indent="0" algn="ctr">
              <a:buClrTx/>
              <a:buSzTx/>
              <a:buFontTx/>
              <a:buNone/>
              <a:defRPr sz="1800"/>
            </a:lvl3pPr>
            <a:lvl4pPr marL="0" indent="0" algn="ctr">
              <a:buClrTx/>
              <a:buSzTx/>
              <a:buFontTx/>
              <a:buNone/>
              <a:defRPr sz="1800"/>
            </a:lvl4pPr>
            <a:lvl5pPr marL="0" indent="0" algn="ctr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4B4B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3622290"/>
            <a:ext cx="12192000" cy="2505988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29337"/>
            <a:ext cx="12192000" cy="73152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11"/>
          <p:cNvSpPr/>
          <p:nvPr/>
        </p:nvSpPr>
        <p:spPr>
          <a:xfrm>
            <a:off x="-2" y="6138143"/>
            <a:ext cx="12192004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9530" y="798972"/>
            <a:ext cx="521551" cy="45204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chemeClr val="accent1"/>
          </a:solidFill>
          <a:uFillTx/>
          <a:latin typeface="+mj-lt"/>
          <a:ea typeface="+mj-ea"/>
          <a:cs typeface="+mj-cs"/>
          <a:sym typeface="Rockwell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3pPr>
      <a:lvl4pPr marL="1698169" marR="0" indent="-32656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Rockwel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ctrTitle"/>
          </p:nvPr>
        </p:nvSpPr>
        <p:spPr>
          <a:xfrm>
            <a:off x="1452612" y="962900"/>
            <a:ext cx="4660769" cy="238083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General Recommendations</a:t>
            </a:r>
          </a:p>
        </p:txBody>
      </p:sp>
      <p:sp>
        <p:nvSpPr>
          <p:cNvPr id="12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452614" y="3531203"/>
            <a:ext cx="4171486" cy="161064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dirty="0"/>
              <a:t>OOP </a:t>
            </a:r>
            <a:r>
              <a:rPr lang="en-US" dirty="0"/>
              <a:t>1973 </a:t>
            </a:r>
            <a:r>
              <a:rPr dirty="0"/>
              <a:t>SW</a:t>
            </a:r>
          </a:p>
        </p:txBody>
      </p:sp>
      <p:pic>
        <p:nvPicPr>
          <p:cNvPr id="126" name="Graphic 6" descr="Graphic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51" y="805581"/>
            <a:ext cx="4660764" cy="466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1385677" y="491481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OOP</a:t>
            </a:r>
            <a:r>
              <a:rPr dirty="0"/>
              <a:t> RULES</a:t>
            </a:r>
          </a:p>
        </p:txBody>
      </p:sp>
      <p:sp>
        <p:nvSpPr>
          <p:cNvPr id="1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79311"/>
            <a:ext cx="10515600" cy="4351338"/>
          </a:xfrm>
          <a:prstGeom prst="rect">
            <a:avLst/>
          </a:prstGeom>
        </p:spPr>
        <p:txBody>
          <a:bodyPr/>
          <a:lstStyle/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lang="en-US" dirty="0"/>
              <a:t>Education</a:t>
            </a:r>
            <a:endParaRPr lang="en-US" sz="1600" dirty="0"/>
          </a:p>
          <a:p>
            <a:pPr marL="567635" lvl="1" indent="-189211" defTabSz="756847">
              <a:lnSpc>
                <a:spcPct val="96000"/>
              </a:lnSpc>
              <a:spcBef>
                <a:spcPts val="300"/>
              </a:spcBef>
              <a:defRPr sz="1200"/>
            </a:pPr>
            <a:r>
              <a:rPr dirty="0"/>
              <a:t>Escuela Politécnica Nacional. 1998</a:t>
            </a:r>
          </a:p>
          <a:p>
            <a:pPr marL="567635" lvl="1" indent="-189211" defTabSz="756847">
              <a:lnSpc>
                <a:spcPct val="96000"/>
              </a:lnSpc>
              <a:spcBef>
                <a:spcPts val="300"/>
              </a:spcBef>
              <a:defRPr sz="1200"/>
            </a:pPr>
            <a:r>
              <a:rPr dirty="0"/>
              <a:t>San José State University, (USA), Master of Science in Software Engineering, 2009</a:t>
            </a:r>
          </a:p>
          <a:p>
            <a:pPr marL="567635" lvl="1" indent="-189211" defTabSz="756847">
              <a:lnSpc>
                <a:spcPct val="96000"/>
              </a:lnSpc>
              <a:spcBef>
                <a:spcPts val="300"/>
              </a:spcBef>
              <a:defRPr sz="1200"/>
            </a:pPr>
            <a:r>
              <a:rPr dirty="0"/>
              <a:t>Utah State University (USA), PhD in Computer Science, 2017</a:t>
            </a:r>
          </a:p>
          <a:p>
            <a:pPr marL="166951" indent="-166951" defTabSz="756847">
              <a:lnSpc>
                <a:spcPct val="96000"/>
              </a:lnSpc>
              <a:spcBef>
                <a:spcPts val="700"/>
              </a:spcBef>
              <a:defRPr sz="1200"/>
            </a:pPr>
            <a:r>
              <a:rPr dirty="0"/>
              <a:t>Ing. Jorge Edison </a:t>
            </a:r>
            <a:r>
              <a:rPr dirty="0" err="1"/>
              <a:t>Lascano</a:t>
            </a:r>
            <a:r>
              <a:rPr dirty="0"/>
              <a:t>, PhD, MS</a:t>
            </a:r>
            <a:r>
              <a:rPr lang="en-US" dirty="0"/>
              <a:t>c</a:t>
            </a:r>
            <a:endParaRPr sz="1300" dirty="0"/>
          </a:p>
          <a:p>
            <a:pPr marL="567635" lvl="1" indent="-189211" defTabSz="756847">
              <a:lnSpc>
                <a:spcPct val="96000"/>
              </a:lnSpc>
              <a:spcBef>
                <a:spcPts val="700"/>
              </a:spcBef>
              <a:defRPr sz="1300">
                <a:solidFill>
                  <a:srgbClr val="FF0000"/>
                </a:solidFill>
              </a:defRPr>
            </a:pPr>
            <a:r>
              <a:rPr dirty="0"/>
              <a:t>EDISON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ENGLISH (practice your English)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NO FOOD, NO DRINKS, (WATER is OK)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SCREENS OFF, NO CLICKS, NO KEYBOARD KEY PRESS, COMPLETE SILENCE while receiving theory</a:t>
            </a:r>
            <a:endParaRPr lang="en-US" dirty="0"/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lang="en-EC" dirty="0"/>
              <a:t>NO CELLPHONES or WHATSAPP use in the classroom, you will get zero (0) in the day activities.</a:t>
            </a:r>
            <a:endParaRPr dirty="0"/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HOMEWORK, WORKSHOPS (ON TIME) Before MIDNIGHT</a:t>
            </a:r>
            <a:r>
              <a:rPr lang="en-US" dirty="0"/>
              <a:t> (7:00 a.m.)</a:t>
            </a:r>
            <a:r>
              <a:rPr dirty="0"/>
              <a:t>, 15 minutes to 11:00 p.m.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COFFEE BREAK (11:55: or 12:05)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CLASSES start at 11:05 a.m. (if you or I are late, </a:t>
            </a:r>
            <a:r>
              <a:rPr lang="en-US" dirty="0"/>
              <a:t>we will wait, and </a:t>
            </a:r>
            <a:r>
              <a:rPr dirty="0"/>
              <a:t>please knock the door, ask for permission and enter)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lang="en-US" dirty="0"/>
              <a:t>Have y</a:t>
            </a:r>
            <a:r>
              <a:rPr dirty="0"/>
              <a:t>our own Handouts</a:t>
            </a:r>
            <a:r>
              <a:rPr lang="en-US" dirty="0"/>
              <a:t>/</a:t>
            </a:r>
            <a:r>
              <a:rPr dirty="0"/>
              <a:t>notes, </a:t>
            </a:r>
            <a:r>
              <a:rPr lang="en-US" dirty="0"/>
              <a:t>they </a:t>
            </a:r>
            <a:r>
              <a:rPr dirty="0"/>
              <a:t>will be reviewed every unit</a:t>
            </a:r>
            <a:r>
              <a:rPr lang="en-US" dirty="0"/>
              <a:t> or every </a:t>
            </a:r>
            <a:r>
              <a:rPr lang="en-US" dirty="0" err="1"/>
              <a:t>friday</a:t>
            </a:r>
            <a:r>
              <a:rPr dirty="0"/>
              <a:t>.</a:t>
            </a:r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No </a:t>
            </a:r>
            <a:r>
              <a:rPr dirty="0" err="1"/>
              <a:t>ChatGTP</a:t>
            </a:r>
            <a:r>
              <a:rPr dirty="0"/>
              <a:t> or AI tools</a:t>
            </a:r>
            <a:r>
              <a:rPr lang="en-US" dirty="0"/>
              <a:t> for full assignments</a:t>
            </a:r>
            <a:endParaRPr dirty="0"/>
          </a:p>
          <a:p>
            <a:pPr marL="189212" indent="-189212" defTabSz="756847">
              <a:lnSpc>
                <a:spcPct val="96000"/>
              </a:lnSpc>
              <a:spcBef>
                <a:spcPts val="700"/>
              </a:spcBef>
              <a:defRPr sz="1300"/>
            </a:pPr>
            <a:r>
              <a:rPr dirty="0"/>
              <a:t>No plagiarism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rPr dirty="0"/>
              <a:t>CONTACTS</a:t>
            </a:r>
          </a:p>
        </p:txBody>
      </p:sp>
      <p:sp>
        <p:nvSpPr>
          <p:cNvPr id="13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9" y="2015730"/>
            <a:ext cx="9291216" cy="3450619"/>
          </a:xfrm>
          <a:prstGeom prst="rect">
            <a:avLst/>
          </a:prstGeom>
        </p:spPr>
        <p:txBody>
          <a:bodyPr/>
          <a:lstStyle/>
          <a:p>
            <a:r>
              <a:rPr dirty="0"/>
              <a:t>0961195050 (WhatsApp)</a:t>
            </a:r>
          </a:p>
          <a:p>
            <a:r>
              <a:rPr dirty="0"/>
              <a:t>Edison </a:t>
            </a:r>
            <a:r>
              <a:rPr dirty="0" err="1"/>
              <a:t>Lascano</a:t>
            </a:r>
            <a:r>
              <a:rPr dirty="0"/>
              <a:t> (Facebook)</a:t>
            </a:r>
            <a:endParaRPr lang="en-US" dirty="0"/>
          </a:p>
          <a:p>
            <a:r>
              <a:rPr lang="en-US" dirty="0"/>
              <a:t>e</a:t>
            </a:r>
            <a:r>
              <a:rPr lang="en-EC" dirty="0"/>
              <a:t>disonlascano1970 (Instagram) </a:t>
            </a:r>
            <a:endParaRPr dirty="0"/>
          </a:p>
          <a:p>
            <a:r>
              <a:rPr dirty="0" err="1"/>
              <a:t>edison_lascano@yahoo.com</a:t>
            </a:r>
            <a:endParaRPr dirty="0"/>
          </a:p>
          <a:p>
            <a:r>
              <a:rPr dirty="0" err="1"/>
              <a:t>jelascano@espe.edu.ec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5940D-2EA2-7A34-A7B6-CCF5DD9B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92" y="4574419"/>
            <a:ext cx="3886199" cy="140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6F0A9-01D9-4AA9-4091-E4ADEA4E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36" y="178856"/>
            <a:ext cx="3307855" cy="4002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/>
        </p:nvSpPr>
        <p:spPr>
          <a:xfrm>
            <a:off x="4084318" y="2235200"/>
            <a:ext cx="4964519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defTabSz="914400">
              <a:lnSpc>
                <a:spcPct val="90000"/>
              </a:lnSpc>
              <a:defRPr sz="8800">
                <a:solidFill>
                  <a:srgbClr val="FFFFFF"/>
                </a:solidFill>
              </a:defRPr>
            </a:lvl1pPr>
          </a:lstStyle>
          <a:p>
            <a:r>
              <a:t>ETHICS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t>IT Tools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9" y="2015730"/>
            <a:ext cx="9291216" cy="34506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1500"/>
            </a:pPr>
            <a:r>
              <a:t>Google classroom —&gt; Moodle</a:t>
            </a:r>
          </a:p>
          <a:p>
            <a:pPr marL="685800" lvl="1" indent="-228600">
              <a:lnSpc>
                <a:spcPct val="96000"/>
              </a:lnSpc>
              <a:spcBef>
                <a:spcPts val="500"/>
              </a:spcBef>
              <a:defRPr sz="1300"/>
            </a:pPr>
            <a:r>
              <a:t>Homework, workshops, quiz, exam</a:t>
            </a:r>
          </a:p>
          <a:p>
            <a:pPr marL="685800" lvl="1" indent="-228600">
              <a:lnSpc>
                <a:spcPct val="96000"/>
              </a:lnSpc>
              <a:spcBef>
                <a:spcPts val="500"/>
              </a:spcBef>
              <a:defRPr sz="1300"/>
            </a:pPr>
            <a:r>
              <a:t>Google docs</a:t>
            </a:r>
          </a:p>
          <a:p>
            <a:pPr marL="685800" lvl="1" indent="-228600">
              <a:lnSpc>
                <a:spcPct val="96000"/>
              </a:lnSpc>
              <a:spcBef>
                <a:spcPts val="500"/>
              </a:spcBef>
              <a:defRPr sz="1300"/>
            </a:pPr>
            <a:r>
              <a:t>Google forms</a:t>
            </a:r>
          </a:p>
          <a:p>
            <a:pPr>
              <a:lnSpc>
                <a:spcPct val="96000"/>
              </a:lnSpc>
              <a:defRPr sz="1500"/>
            </a:pPr>
            <a:r>
              <a:t>Code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Git Hub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Moodle</a:t>
            </a:r>
          </a:p>
          <a:p>
            <a:pPr>
              <a:lnSpc>
                <a:spcPct val="96000"/>
              </a:lnSpc>
              <a:defRPr sz="1500"/>
            </a:pPr>
            <a:r>
              <a:t>Kahoot!</a:t>
            </a:r>
          </a:p>
          <a:p>
            <a:pPr>
              <a:lnSpc>
                <a:spcPct val="96000"/>
              </a:lnSpc>
              <a:defRPr sz="1500"/>
            </a:pPr>
            <a:r>
              <a:t>Google Doc (WhiteBoard)</a:t>
            </a:r>
          </a:p>
          <a:p>
            <a:pPr>
              <a:lnSpc>
                <a:spcPct val="96000"/>
              </a:lnSpc>
              <a:defRPr sz="1500"/>
            </a:pPr>
            <a:r>
              <a:t>Microsoft Teams / Google Meet / Zoom</a:t>
            </a:r>
          </a:p>
          <a:p>
            <a:pPr>
              <a:lnSpc>
                <a:spcPct val="96000"/>
              </a:lnSpc>
              <a:defRPr sz="1500"/>
            </a:pPr>
            <a:r>
              <a:t>WhatsApp 0961195050, edison_lascano@yahoo.com, </a:t>
            </a:r>
          </a:p>
          <a:p>
            <a:pPr>
              <a:lnSpc>
                <a:spcPct val="96000"/>
              </a:lnSpc>
              <a:defRPr sz="1500"/>
            </a:pPr>
            <a:r>
              <a:t>Facebook: edison lascano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9" y="2015730"/>
            <a:ext cx="9291216" cy="3450619"/>
          </a:xfrm>
          <a:prstGeom prst="rect">
            <a:avLst/>
          </a:prstGeom>
        </p:spPr>
        <p:txBody>
          <a:bodyPr/>
          <a:lstStyle/>
          <a:p>
            <a:r>
              <a:rPr dirty="0"/>
              <a:t>WORKSHOPS		4.0</a:t>
            </a:r>
          </a:p>
          <a:p>
            <a:r>
              <a:rPr dirty="0"/>
              <a:t>HOMEWORK		4.0</a:t>
            </a:r>
          </a:p>
          <a:p>
            <a:r>
              <a:rPr dirty="0"/>
              <a:t>QUIZZES		4.0</a:t>
            </a:r>
          </a:p>
          <a:p>
            <a:r>
              <a:rPr dirty="0"/>
              <a:t>PARTICIPATIONS       1.0</a:t>
            </a:r>
          </a:p>
          <a:p>
            <a:r>
              <a:rPr dirty="0"/>
              <a:t>EXAM.                         	7.0</a:t>
            </a:r>
          </a:p>
          <a:p>
            <a:pPr marL="685800" lvl="1" indent="-228600"/>
            <a:r>
              <a:rPr dirty="0"/>
              <a:t>PROJECT.                       3.0</a:t>
            </a:r>
          </a:p>
          <a:p>
            <a:pPr marL="685800" lvl="1" indent="-228600"/>
            <a:r>
              <a:rPr dirty="0"/>
              <a:t>WRITTEN+EXERCISE 4.0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t>DATES</a:t>
            </a:r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876581" y="1964214"/>
            <a:ext cx="9291217" cy="34506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sz="1800"/>
            </a:pPr>
            <a:r>
              <a:rPr dirty="0"/>
              <a:t>Unit 1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rPr dirty="0"/>
              <a:t>Project	Wednesday 	4, December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rPr dirty="0"/>
              <a:t>Exam	Monday		9, December</a:t>
            </a:r>
          </a:p>
          <a:p>
            <a:pPr>
              <a:lnSpc>
                <a:spcPct val="108000"/>
              </a:lnSpc>
              <a:defRPr sz="1800"/>
            </a:pPr>
            <a:r>
              <a:rPr dirty="0"/>
              <a:t>Unit 2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rPr dirty="0"/>
              <a:t>Project	Wednesday 	22, January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rPr dirty="0"/>
              <a:t>Exam	Monday		27, January</a:t>
            </a:r>
          </a:p>
          <a:p>
            <a:pPr>
              <a:lnSpc>
                <a:spcPct val="108000"/>
              </a:lnSpc>
              <a:defRPr sz="1800"/>
            </a:pPr>
            <a:r>
              <a:rPr dirty="0"/>
              <a:t>Unit 3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rPr dirty="0"/>
              <a:t>Project	Wednesday	5, March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rPr dirty="0"/>
              <a:t>Exam	Thursday	</a:t>
            </a:r>
            <a:r>
              <a:rPr lang="en-US" dirty="0"/>
              <a:t>	</a:t>
            </a:r>
            <a:r>
              <a:rPr dirty="0"/>
              <a:t>10, March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t>Pre requisites</a:t>
            </a:r>
          </a:p>
        </p:txBody>
      </p:sp>
      <p:sp>
        <p:nvSpPr>
          <p:cNvPr id="14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9" y="2015730"/>
            <a:ext cx="9291216" cy="3450619"/>
          </a:xfrm>
          <a:prstGeom prst="rect">
            <a:avLst/>
          </a:prstGeom>
        </p:spPr>
        <p:txBody>
          <a:bodyPr/>
          <a:lstStyle/>
          <a:p>
            <a:pPr marL="198881" indent="-198881" defTabSz="795527">
              <a:lnSpc>
                <a:spcPct val="108000"/>
              </a:lnSpc>
              <a:spcBef>
                <a:spcPts val="800"/>
              </a:spcBef>
              <a:defRPr sz="1700"/>
            </a:pPr>
            <a:r>
              <a:t>Programming languages</a:t>
            </a:r>
          </a:p>
          <a:p>
            <a:pPr marL="198881" indent="-198881" defTabSz="795527">
              <a:lnSpc>
                <a:spcPct val="108000"/>
              </a:lnSpc>
              <a:spcBef>
                <a:spcPts val="800"/>
              </a:spcBef>
              <a:defRPr sz="1700"/>
            </a:pPr>
            <a:r>
              <a:t>IDE : Code blocks, Visual studio code, Netbeans</a:t>
            </a:r>
          </a:p>
          <a:p>
            <a:pPr marL="198881" indent="-198881" defTabSz="795527">
              <a:lnSpc>
                <a:spcPct val="108000"/>
              </a:lnSpc>
              <a:spcBef>
                <a:spcPts val="800"/>
              </a:spcBef>
              <a:defRPr sz="1700"/>
            </a:pPr>
            <a:r>
              <a:t>Files (File System)</a:t>
            </a:r>
          </a:p>
          <a:p>
            <a:pPr marL="198881" indent="-198881" defTabSz="795527">
              <a:lnSpc>
                <a:spcPct val="108000"/>
              </a:lnSpc>
              <a:spcBef>
                <a:spcPts val="800"/>
              </a:spcBef>
              <a:defRPr sz="1700"/>
            </a:pPr>
            <a:r>
              <a:t>Structured programming</a:t>
            </a:r>
          </a:p>
          <a:p>
            <a:pPr marL="596644" lvl="1" indent="-198881" defTabSz="795527">
              <a:lnSpc>
                <a:spcPct val="108000"/>
              </a:lnSpc>
              <a:spcBef>
                <a:spcPts val="400"/>
              </a:spcBef>
              <a:defRPr sz="1500"/>
            </a:pPr>
            <a:r>
              <a:t>Variables</a:t>
            </a:r>
          </a:p>
          <a:p>
            <a:pPr marL="596644" lvl="1" indent="-198881" defTabSz="795527">
              <a:lnSpc>
                <a:spcPct val="108000"/>
              </a:lnSpc>
              <a:spcBef>
                <a:spcPts val="400"/>
              </a:spcBef>
              <a:defRPr sz="1500"/>
            </a:pPr>
            <a:r>
              <a:t>if, for, while, switch-case, etc.</a:t>
            </a:r>
          </a:p>
          <a:p>
            <a:pPr marL="596644" lvl="1" indent="-198881" defTabSz="795527">
              <a:lnSpc>
                <a:spcPct val="108000"/>
              </a:lnSpc>
              <a:spcBef>
                <a:spcPts val="400"/>
              </a:spcBef>
              <a:defRPr sz="1500"/>
            </a:pPr>
            <a:r>
              <a:t>functions</a:t>
            </a:r>
          </a:p>
          <a:p>
            <a:pPr marL="198881" indent="-198881" defTabSz="795527">
              <a:lnSpc>
                <a:spcPct val="108000"/>
              </a:lnSpc>
              <a:spcBef>
                <a:spcPts val="800"/>
              </a:spcBef>
              <a:defRPr sz="1700"/>
            </a:pPr>
            <a:r>
              <a:t>GitHub</a:t>
            </a:r>
          </a:p>
          <a:p>
            <a:pPr marL="198881" indent="-198881" defTabSz="795527">
              <a:lnSpc>
                <a:spcPct val="108000"/>
              </a:lnSpc>
              <a:spcBef>
                <a:spcPts val="800"/>
              </a:spcBef>
              <a:defRPr sz="1700"/>
            </a:pPr>
            <a:r>
              <a:t>English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548822E-3420-4169-1180-9869BFCDC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291216" cy="1049236"/>
          </a:xfrm>
          <a:prstGeom prst="rect">
            <a:avLst/>
          </a:prstGeom>
        </p:spPr>
        <p:txBody>
          <a:bodyPr/>
          <a:lstStyle/>
          <a:p>
            <a:r>
              <a:rPr dirty="0"/>
              <a:t>Content</a:t>
            </a:r>
          </a:p>
        </p:txBody>
      </p:sp>
      <p:sp>
        <p:nvSpPr>
          <p:cNvPr id="5" name="Theory about the topics…">
            <a:extLst>
              <a:ext uri="{FF2B5EF4-FFF2-40B4-BE49-F238E27FC236}">
                <a16:creationId xmlns:a16="http://schemas.microsoft.com/office/drawing/2014/main" id="{2A298D14-9C28-D59C-4B27-E2778A55C8A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450392" y="2015732"/>
            <a:ext cx="9291216" cy="3450615"/>
          </a:xfrm>
          <a:prstGeom prst="rect">
            <a:avLst/>
          </a:prstGeom>
        </p:spPr>
        <p:txBody>
          <a:bodyPr/>
          <a:lstStyle/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Theory about the topics</a:t>
            </a:r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Code snippets </a:t>
            </a:r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Video Tutorial</a:t>
            </a:r>
          </a:p>
          <a:p>
            <a:pPr marL="528065" lvl="1" indent="-176021" defTabSz="704087">
              <a:spcBef>
                <a:spcPts val="700"/>
              </a:spcBef>
              <a:defRPr sz="1540"/>
            </a:pPr>
            <a:r>
              <a:rPr dirty="0"/>
              <a:t>Students: RESTful, Front-End, Web Applications, </a:t>
            </a:r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Implement the example of the video tutorial</a:t>
            </a:r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Apply what you learn in your project</a:t>
            </a:r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Project teams are formed by 4 students in alphabetical order.</a:t>
            </a:r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Publish your application in the cloud</a:t>
            </a:r>
            <a:r>
              <a:rPr lang="en-US" dirty="0"/>
              <a:t>, it may be VM or Dockers</a:t>
            </a:r>
            <a:endParaRPr dirty="0"/>
          </a:p>
          <a:p>
            <a:pPr marL="176021" indent="-176021" defTabSz="704087">
              <a:spcBef>
                <a:spcPts val="700"/>
              </a:spcBef>
              <a:defRPr sz="1540"/>
            </a:pPr>
            <a:r>
              <a:rPr dirty="0"/>
              <a:t>Exams are individual, theory + exercise</a:t>
            </a:r>
          </a:p>
        </p:txBody>
      </p:sp>
    </p:spTree>
    <p:extLst>
      <p:ext uri="{BB962C8B-B14F-4D97-AF65-F5344CB8AC3E}">
        <p14:creationId xmlns:p14="http://schemas.microsoft.com/office/powerpoint/2010/main" val="3032594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0000FF"/>
      </a:hlink>
      <a:folHlink>
        <a:srgbClr val="FF00FF"/>
      </a:folHlink>
    </a:clrScheme>
    <a:fontScheme name="Gallery">
      <a:majorFont>
        <a:latin typeface="Rockwell"/>
        <a:ea typeface="Rockwell"/>
        <a:cs typeface="Rockwell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0000FF"/>
      </a:hlink>
      <a:folHlink>
        <a:srgbClr val="FF00FF"/>
      </a:folHlink>
    </a:clrScheme>
    <a:fontScheme name="Gallery">
      <a:majorFont>
        <a:latin typeface="Rockwell"/>
        <a:ea typeface="Rockwell"/>
        <a:cs typeface="Rockwell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456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Wingdings</vt:lpstr>
      <vt:lpstr>Gallery</vt:lpstr>
      <vt:lpstr>General Recommendations</vt:lpstr>
      <vt:lpstr>OOP RULES</vt:lpstr>
      <vt:lpstr>CONTACTS</vt:lpstr>
      <vt:lpstr>PowerPoint Presentation</vt:lpstr>
      <vt:lpstr>IT Tools</vt:lpstr>
      <vt:lpstr>EVALUATION</vt:lpstr>
      <vt:lpstr>DATES</vt:lpstr>
      <vt:lpstr>Pre requisites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PhD JORGE EDISON LASCANO</cp:lastModifiedBy>
  <cp:revision>5</cp:revision>
  <dcterms:modified xsi:type="dcterms:W3CDTF">2024-12-02T18:30:08Z</dcterms:modified>
</cp:coreProperties>
</file>