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8" r:id="rId4"/>
    <p:sldMasterId id="2147483789" r:id="rId5"/>
    <p:sldMasterId id="2147483790" r:id="rId6"/>
    <p:sldMasterId id="2147483791" r:id="rId7"/>
    <p:sldMasterId id="214748379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Abel"/>
      <p:regular r:id="rId21"/>
    </p:embeddedFont>
    <p:embeddedFont>
      <p:font typeface="Unic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UnicaOne-regular.fntdata"/><Relationship Id="rId21" Type="http://schemas.openxmlformats.org/officeDocument/2006/relationships/font" Target="fonts/Abel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4b742fc192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4b742fc192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5003dd1337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5003dd1337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ef44b2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ef44b2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5003dd133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5003dd133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5003dd1337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5003dd133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e7ccb5b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e7ccb5b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parent():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print("Printing from the parent() function")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first_child():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print("Printing from the first_child() function")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second_child():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print("Printing from the second_child() function")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second_child()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first_child()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5e7ccb5b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5e7ccb5b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my_decorator(func):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wrapper():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print("Something is happening before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func()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print("Something is happening after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wrapper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say_whee():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print("Whee!")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say_whee = my_decorator(say_whee)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5e7ccb5b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5e7ccb5b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my_decorator(func):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wrapper():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print("Something is happening before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func()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print("Something is happening after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wrapper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say_whee():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print("Whee!")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say_whee = my_decorator(say_whee)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5e7ccb5b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5e7ccb5b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my_decorator(func):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wrapper():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print("Something is happening before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func()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print("Something is happening after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wrapper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say_whee():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print("Whee!")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say_whee = my_decorator(say_whee)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e7ccb5b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e7ccb5b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my_decorator(func):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wrapper():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print("Something is happening before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func()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print("Something is happening after the function is called.")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wrapper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say_whee():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print("Whee!")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say_whee = my_decorator(say_whee)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4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04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0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04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04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104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4" name="Google Shape;764;p104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5" name="Google Shape;765;p10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105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768" name="Google Shape;768;p10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5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5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5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105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3" name="Google Shape;773;p105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105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5" name="Google Shape;775;p105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6" name="Google Shape;776;p105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105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8" name="Google Shape;778;p105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06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781" name="Google Shape;781;p106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6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6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6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106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7" name="Google Shape;787;p106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106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9" name="Google Shape;789;p106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06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106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106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3" name="Google Shape;793;p106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106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07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797" name="Google Shape;797;p107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7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7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7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7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7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107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5" name="Google Shape;805;p107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07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07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107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9" name="Google Shape;809;p107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107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107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107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3" name="Google Shape;813;p107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07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5" name="Google Shape;815;p107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07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108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819" name="Google Shape;819;p108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8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108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2" name="Google Shape;822;p108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108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4" name="Google Shape;824;p108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09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827" name="Google Shape;827;p109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9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109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0" name="Google Shape;830;p109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1" name="Google Shape;831;p109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2" name="Google Shape;832;p109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4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14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1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14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114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114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5" name="Google Shape;845;p114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6" name="Google Shape;846;p11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115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849" name="Google Shape;849;p11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5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115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117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857" name="Google Shape;857;p11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7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11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2" name="Google Shape;862;p117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3" name="Google Shape;863;p117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8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866" name="Google Shape;866;p11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8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8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118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1" name="Google Shape;871;p118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2" name="Google Shape;872;p118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9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1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7" name="Google Shape;877;p119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120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880" name="Google Shape;880;p1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20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20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20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20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120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6" name="Google Shape;886;p120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7" name="Google Shape;887;p120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120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1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121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892" name="Google Shape;892;p12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2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12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22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897" name="Google Shape;897;p12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2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122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12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22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23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23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24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907" name="Google Shape;907;p124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24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24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124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24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25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126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916" name="Google Shape;916;p12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26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26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26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126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1" name="Google Shape;921;p126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128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925" name="Google Shape;925;p1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28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28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128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0" name="Google Shape;930;p128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1" name="Google Shape;931;p128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29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934" name="Google Shape;934;p1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129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29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29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29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0" name="Google Shape;940;p129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1" name="Google Shape;941;p129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130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944" name="Google Shape;944;p130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0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0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0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0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130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0" name="Google Shape;950;p130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1" name="Google Shape;951;p130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131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954" name="Google Shape;954;p13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131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7" name="Google Shape;957;p131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8" name="Google Shape;958;p131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9" name="Google Shape;959;p131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31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31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32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32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32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32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32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32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9" name="Google Shape;969;p132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0" name="Google Shape;970;p132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3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33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33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33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33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33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33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133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3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133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2" name="Google Shape;982;p133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3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133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5" name="Google Shape;985;p133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3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133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8" name="Google Shape;988;p133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9" name="Google Shape;989;p133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33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1" name="Google Shape;991;p133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2" name="Google Shape;992;p133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133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4" name="Google Shape;994;p133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5" name="Google Shape;995;p133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134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998" name="Google Shape;998;p13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4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134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1" name="Google Shape;1001;p134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35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5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35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135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135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9" name="Google Shape;1009;p135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0" name="Google Shape;1010;p1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36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36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3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36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13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136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8" name="Google Shape;1018;p13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9" name="Google Shape;1019;p13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137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1022" name="Google Shape;1022;p1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7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7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7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137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7" name="Google Shape;1027;p137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137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9" name="Google Shape;1029;p137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0" name="Google Shape;1030;p137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37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2" name="Google Shape;1032;p137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138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1035" name="Google Shape;1035;p138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8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8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8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138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1" name="Google Shape;1041;p138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38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3" name="Google Shape;1043;p138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38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5" name="Google Shape;1045;p138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138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7" name="Google Shape;1047;p138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138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139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1051" name="Google Shape;1051;p139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9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9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9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9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9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139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9" name="Google Shape;1059;p139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139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1" name="Google Shape;1061;p139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139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3" name="Google Shape;1063;p139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139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5" name="Google Shape;1065;p139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139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7" name="Google Shape;1067;p139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139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9" name="Google Shape;1069;p139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39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140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1073" name="Google Shape;1073;p140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0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140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76" name="Google Shape;1076;p140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140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78" name="Google Shape;1078;p140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4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081" name="Google Shape;1081;p14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141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4" name="Google Shape;1084;p141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5" name="Google Shape;1085;p141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6" name="Google Shape;1086;p141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43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 Board">
  <p:cSld name="TITLE_ONLY_2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517892" y="356788"/>
            <a:ext cx="81081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517900" y="2945126"/>
            <a:ext cx="8108100" cy="1841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7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9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25" name="Google Shape;325;p49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9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9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9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49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0" name="Google Shape;330;p49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1" name="Google Shape;331;p49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50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34" name="Google Shape;334;p5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0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50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50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50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52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48" name="Google Shape;348;p5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2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2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52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52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52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2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53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60" name="Google Shape;360;p5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3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5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54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65" name="Google Shape;365;p54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55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0" name="Google Shape;370;p55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55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55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7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0" name="Google Shape;380;p57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57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7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9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89" name="Google Shape;389;p59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59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4" name="Google Shape;394;p59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1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98" name="Google Shape;398;p6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1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1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61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61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4" name="Google Shape;404;p61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2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07" name="Google Shape;407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62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2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2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62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62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63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17" name="Google Shape;417;p63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3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3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3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63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63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6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64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27" name="Google Shape;427;p6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64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64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4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4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4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5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5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5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5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65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3" name="Google Shape;443;p65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6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6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66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66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6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66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66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6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6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9" name="Google Shape;459;p66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66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66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66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66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66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6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66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8" name="Google Shape;468;p66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67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1" name="Google Shape;471;p67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7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67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4" name="Google Shape;474;p67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8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8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68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9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9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9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7" name="Google Shape;487;p69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6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69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0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0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70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70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70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9" name="Google Shape;499;p7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71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502" name="Google Shape;502;p7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1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1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1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71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71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71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9" name="Google Shape;509;p71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0" name="Google Shape;510;p71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71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71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72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15" name="Google Shape;515;p72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2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2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2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72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1" name="Google Shape;521;p72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72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72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2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5" name="Google Shape;525;p72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72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7" name="Google Shape;527;p72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72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73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31" name="Google Shape;531;p73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3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3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3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3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3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73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" name="Google Shape;539;p73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73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73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73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3" name="Google Shape;543;p73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73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5" name="Google Shape;545;p73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73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7" name="Google Shape;547;p73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3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3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3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74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53" name="Google Shape;553;p74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4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74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6" name="Google Shape;556;p74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74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8" name="Google Shape;558;p74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5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61" name="Google Shape;561;p7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5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5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5" name="Google Shape;565;p75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6" name="Google Shape;566;p75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0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0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0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80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80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9" name="Google Shape;579;p80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8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1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83" name="Google Shape;583;p8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81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3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91" name="Google Shape;591;p83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3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3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3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8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6" name="Google Shape;596;p83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" name="Google Shape;597;p83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84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00" name="Google Shape;600;p8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4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4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84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5" name="Google Shape;605;p84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6" name="Google Shape;606;p84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5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85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86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614" name="Google Shape;614;p8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6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6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6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6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6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86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86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86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8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87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26" name="Google Shape;626;p8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7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8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88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631" name="Google Shape;631;p8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8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36" name="Google Shape;636;p8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8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8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0" name="Google Shape;640;p8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9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9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646" name="Google Shape;646;p9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9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9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9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655" name="Google Shape;655;p9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9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0" name="Google Shape;660;p9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9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64" name="Google Shape;664;p9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9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9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0" name="Google Shape;670;p9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9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673" name="Google Shape;673;p9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9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9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9" name="Google Shape;679;p9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9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9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683" name="Google Shape;683;p9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9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9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0" name="Google Shape;690;p9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693" name="Google Shape;693;p9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9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9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7" name="Google Shape;697;p9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8" name="Google Shape;698;p9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9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9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9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9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9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8" name="Google Shape;708;p9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9" name="Google Shape;709;p9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0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0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0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8" name="Google Shape;718;p10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9" name="Google Shape;719;p10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0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1" name="Google Shape;721;p10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2" name="Google Shape;722;p10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10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4" name="Google Shape;724;p10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5" name="Google Shape;725;p10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10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7" name="Google Shape;727;p10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8" name="Google Shape;728;p10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10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0" name="Google Shape;730;p10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0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10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3" name="Google Shape;733;p10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0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0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737" name="Google Shape;737;p10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10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0" name="Google Shape;740;p10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2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02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2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5" name="Google Shape;745;p102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03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0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3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103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03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3" name="Google Shape;753;p103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4" name="Google Shape;754;p10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5" name="Google Shape;755;p103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03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34" Type="http://schemas.openxmlformats.org/officeDocument/2006/relationships/theme" Target="../theme/theme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6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36.xml"/><Relationship Id="rId28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30" Type="http://schemas.openxmlformats.org/officeDocument/2006/relationships/theme" Target="../theme/theme6.xml"/><Relationship Id="rId11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27.xml"/><Relationship Id="rId19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88" name="Google Shape;588;p8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  <p:sldLayoutId id="2147483755" r:id="rId30"/>
    <p:sldLayoutId id="2147483756" r:id="rId31"/>
    <p:sldLayoutId id="2147483757" r:id="rId32"/>
    <p:sldLayoutId id="2147483758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54" name="Google Shape;854;p116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46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097" name="Google Shape;1097;p146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beyond what you need to really know</a:t>
            </a:r>
            <a:endParaRPr/>
          </a:p>
        </p:txBody>
      </p:sp>
      <p:sp>
        <p:nvSpPr>
          <p:cNvPr id="1098" name="Google Shape;1098;p146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 b="1"/>
          </a:p>
        </p:txBody>
      </p:sp>
      <p:cxnSp>
        <p:nvCxnSpPr>
          <p:cNvPr id="1099" name="Google Shape;1099;p146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100" name="Google Shape;1100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75" y="4013775"/>
            <a:ext cx="647350" cy="6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450" y="3965838"/>
            <a:ext cx="743247" cy="7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5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all, please don’t hesitate to stay back or email one of us!</a:t>
            </a:r>
            <a:endParaRPr/>
          </a:p>
        </p:txBody>
      </p:sp>
      <p:sp>
        <p:nvSpPr>
          <p:cNvPr id="1158" name="Google Shape;1158;p155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1159" name="Google Shape;1159;p155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47"/>
          <p:cNvSpPr txBox="1"/>
          <p:nvPr>
            <p:ph idx="1" type="subTitle"/>
          </p:nvPr>
        </p:nvSpPr>
        <p:spPr>
          <a:xfrm>
            <a:off x="240775" y="4046275"/>
            <a:ext cx="3403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Rocket Engineer</a:t>
            </a:r>
            <a:endParaRPr i="1"/>
          </a:p>
        </p:txBody>
      </p:sp>
      <p:sp>
        <p:nvSpPr>
          <p:cNvPr id="1107" name="Google Shape;1107;p147"/>
          <p:cNvSpPr txBox="1"/>
          <p:nvPr>
            <p:ph idx="2" type="subTitle"/>
          </p:nvPr>
        </p:nvSpPr>
        <p:spPr>
          <a:xfrm>
            <a:off x="4057150" y="1211925"/>
            <a:ext cx="4527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Russians being very dear to our hearts here at CompSci Club (birthday, fyi!), we honor Soviet rocket engineer Sergei Korolev, who was an architect of the </a:t>
            </a:r>
            <a:r>
              <a:rPr b="1" lang="en"/>
              <a:t>Space Race</a:t>
            </a:r>
            <a:r>
              <a:rPr lang="en"/>
              <a:t> between the U.S. and the USSR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of Korolev’s biggest contributions is the development of </a:t>
            </a:r>
            <a:r>
              <a:rPr b="1" lang="en"/>
              <a:t>Sputnik 1</a:t>
            </a:r>
            <a:r>
              <a:rPr lang="en"/>
              <a:t>, which launched on this day in 1957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Sergei would be responsible for pitching the idea of an artificial satellite in 1954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i="1" lang="en"/>
              <a:t>sputnik</a:t>
            </a:r>
            <a:r>
              <a:rPr lang="en"/>
              <a:t> (Russian for satellite) travelled at 18,000 mi/hr and reported data for 21 days before burning up in January 1958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it did burn up, it rotated the Earth 1,440 times and travelled 43,000,000 mi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 wondered for the growth of calculus and science in our schools? You can partially thank (or blame) Sergei!</a:t>
            </a:r>
            <a:endParaRPr/>
          </a:p>
        </p:txBody>
      </p:sp>
      <p:sp>
        <p:nvSpPr>
          <p:cNvPr id="1108" name="Google Shape;1108;p147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Sergei Korolev</a:t>
            </a:r>
            <a:endParaRPr/>
          </a:p>
        </p:txBody>
      </p:sp>
      <p:sp>
        <p:nvSpPr>
          <p:cNvPr id="1109" name="Google Shape;1109;p147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1110" name="Google Shape;1110;p147"/>
          <p:cNvPicPr preferRelativeResize="0"/>
          <p:nvPr/>
        </p:nvPicPr>
        <p:blipFill rotWithShape="1">
          <a:blip r:embed="rId3">
            <a:alphaModFix/>
          </a:blip>
          <a:srcRect b="44699" l="0" r="0" t="11056"/>
          <a:stretch/>
        </p:blipFill>
        <p:spPr>
          <a:xfrm>
            <a:off x="6106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48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make it pretty</a:t>
            </a:r>
            <a:endParaRPr/>
          </a:p>
        </p:txBody>
      </p:sp>
      <p:sp>
        <p:nvSpPr>
          <p:cNvPr id="1116" name="Google Shape;1116;p148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Introduction</a:t>
            </a: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decorators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49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</a:t>
            </a:r>
            <a:r>
              <a:rPr b="1" lang="en">
                <a:solidFill>
                  <a:schemeClr val="accent4"/>
                </a:solidFill>
              </a:rPr>
              <a:t> Decorators?</a:t>
            </a:r>
            <a:endParaRPr b="1"/>
          </a:p>
        </p:txBody>
      </p:sp>
      <p:sp>
        <p:nvSpPr>
          <p:cNvPr id="1122" name="Google Shape;1122;p149"/>
          <p:cNvSpPr txBox="1"/>
          <p:nvPr/>
        </p:nvSpPr>
        <p:spPr>
          <a:xfrm>
            <a:off x="387775" y="2251400"/>
            <a:ext cx="838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Python, a decorator is a design pattern that we can use to add new functionality to an already existing object without the need to modify its structure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50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Lets try something </a:t>
            </a:r>
            <a:r>
              <a:rPr b="1" lang="en">
                <a:solidFill>
                  <a:schemeClr val="accent2"/>
                </a:solidFill>
              </a:rPr>
              <a:t>new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128" name="Google Shape;1128;p150"/>
          <p:cNvSpPr txBox="1"/>
          <p:nvPr/>
        </p:nvSpPr>
        <p:spPr>
          <a:xfrm>
            <a:off x="387775" y="2251400"/>
            <a:ext cx="8381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Let's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get a function, and make functions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inside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that first parent function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Now try to call on the parent function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Then try to call on a function that you defined in the parent function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51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Move to </a:t>
            </a:r>
            <a:r>
              <a:rPr b="1" lang="en">
                <a:solidFill>
                  <a:schemeClr val="accent4"/>
                </a:solidFill>
              </a:rPr>
              <a:t>Decorators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134" name="Google Shape;1134;p151"/>
          <p:cNvSpPr txBox="1"/>
          <p:nvPr/>
        </p:nvSpPr>
        <p:spPr>
          <a:xfrm>
            <a:off x="387775" y="2251400"/>
            <a:ext cx="838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Copy an example of a decorator from down below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Guess what will happen if you call on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say_whee — meaning you put in say_whee()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Don’t run it yet, we will go through the code line by line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52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 what is </a:t>
            </a:r>
            <a:r>
              <a:rPr b="1" lang="en">
                <a:solidFill>
                  <a:schemeClr val="accent2"/>
                </a:solidFill>
              </a:rPr>
              <a:t>actually</a:t>
            </a:r>
            <a:r>
              <a:rPr b="1" lang="en"/>
              <a:t> going on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140" name="Google Shape;1140;p152"/>
          <p:cNvSpPr txBox="1"/>
          <p:nvPr/>
        </p:nvSpPr>
        <p:spPr>
          <a:xfrm>
            <a:off x="381150" y="2202125"/>
            <a:ext cx="838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decoration itself is happening at the line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say_whee = my_decorator(say_whee)</a:t>
            </a:r>
            <a:endParaRPr b="1"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say_whee becomes a function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Try to just put in say_whee without the 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parentheses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 What do you think will happen? What actually happens?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53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look at a </a:t>
            </a:r>
            <a:r>
              <a:rPr b="1" lang="en">
                <a:solidFill>
                  <a:schemeClr val="accent4"/>
                </a:solidFill>
              </a:rPr>
              <a:t>simpler</a:t>
            </a:r>
            <a:r>
              <a:rPr b="1" lang="en"/>
              <a:t> way to </a:t>
            </a:r>
            <a:r>
              <a:rPr b="1" lang="en">
                <a:solidFill>
                  <a:schemeClr val="accent4"/>
                </a:solidFill>
              </a:rPr>
              <a:t>decorate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146" name="Google Shape;1146;p153"/>
          <p:cNvSpPr txBox="1"/>
          <p:nvPr/>
        </p:nvSpPr>
        <p:spPr>
          <a:xfrm>
            <a:off x="381150" y="1758725"/>
            <a:ext cx="8381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 is very 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tedious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to write say_whee = my_decorator(say_whee) or something similar to that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every single time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So, there is a way to decorate much easier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That is with the symbol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@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making a function say_whee, right before you define it, write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@my_decorator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Try to call the function after that!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54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</a:t>
            </a:r>
            <a:r>
              <a:rPr b="1" lang="en">
                <a:solidFill>
                  <a:schemeClr val="accent2"/>
                </a:solidFill>
              </a:rPr>
              <a:t>you</a:t>
            </a:r>
            <a:r>
              <a:rPr b="1" lang="en"/>
              <a:t> kind of try!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152" name="Google Shape;1152;p154"/>
          <p:cNvSpPr txBox="1"/>
          <p:nvPr/>
        </p:nvSpPr>
        <p:spPr>
          <a:xfrm>
            <a:off x="381150" y="1758725"/>
            <a:ext cx="8381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 separate file called </a:t>
            </a: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decorators.py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make some decorators 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 decorator that makes the function run twice even when it is prompted once (so essentially somewhere in the child function there will be func() func())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Import the decorators from the file into your main, just like with classes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Decorate some function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