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9" r:id="rId4"/>
    <p:sldMasterId id="2147483760" r:id="rId5"/>
    <p:sldMasterId id="2147483761" r:id="rId6"/>
    <p:sldMasterId id="214748376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Bebas Neue"/>
      <p:regular r:id="rId23"/>
    </p:embeddedFont>
    <p:embeddedFont>
      <p:font typeface="Abel"/>
      <p:regular r:id="rId24"/>
    </p:embeddedFont>
    <p:embeddedFont>
      <p:font typeface="Unica One"/>
      <p:regular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Abel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RobotoMono-regular.fntdata"/><Relationship Id="rId25" Type="http://schemas.openxmlformats.org/officeDocument/2006/relationships/font" Target="fonts/UnicaOne-regular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ono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feb706551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feb706551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feb706551f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feb706551f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feb706551f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feb706551f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feb706551f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feb706551f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feb706551f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feb706551f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feb706551f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feb706551f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feb706551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feb706551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feb706551f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feb706551f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what Github is and what version control 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feb706551f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feb706551f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eb706551f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eb706551f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feb706551f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feb706551f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feb706551f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feb706551f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feb706551f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feb706551f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feb706551f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feb706551f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4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04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0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04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04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104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4" name="Google Shape;764;p104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5" name="Google Shape;765;p10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105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768" name="Google Shape;768;p10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5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5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5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105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3" name="Google Shape;773;p105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105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5" name="Google Shape;775;p105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6" name="Google Shape;776;p105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105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8" name="Google Shape;778;p105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106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781" name="Google Shape;781;p106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6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6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6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106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7" name="Google Shape;787;p106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106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9" name="Google Shape;789;p106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106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1" name="Google Shape;791;p106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106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3" name="Google Shape;793;p106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106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107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797" name="Google Shape;797;p107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7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7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7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7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7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107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5" name="Google Shape;805;p107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107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07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107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9" name="Google Shape;809;p107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107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1" name="Google Shape;811;p107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107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3" name="Google Shape;813;p107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107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5" name="Google Shape;815;p107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07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108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819" name="Google Shape;819;p108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8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108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2" name="Google Shape;822;p108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108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4" name="Google Shape;824;p108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09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827" name="Google Shape;827;p109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9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109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0" name="Google Shape;830;p109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1" name="Google Shape;831;p109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2" name="Google Shape;832;p109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4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14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1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14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114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114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5" name="Google Shape;845;p114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6" name="Google Shape;846;p11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115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849" name="Google Shape;849;p11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5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115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8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21" name="Google Shape;321;p4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4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6" name="Google Shape;326;p48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7" name="Google Shape;327;p48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9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30" name="Google Shape;330;p4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9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49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6" name="Google Shape;336;p49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51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44" name="Google Shape;344;p5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51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52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56" name="Google Shape;356;p5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53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361" name="Google Shape;361;p53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3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5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 Board">
  <p:cSld name="TITLE_ONLY_2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/>
          <p:nvPr/>
        </p:nvSpPr>
        <p:spPr>
          <a:xfrm>
            <a:off x="517892" y="356788"/>
            <a:ext cx="81081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4"/>
          <p:cNvSpPr/>
          <p:nvPr/>
        </p:nvSpPr>
        <p:spPr>
          <a:xfrm>
            <a:off x="517900" y="2945126"/>
            <a:ext cx="8108100" cy="18417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55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70" name="Google Shape;370;p55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55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5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55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7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80" name="Google Shape;380;p57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57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7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9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89" name="Google Shape;389;p59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59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4" name="Google Shape;394;p59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61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98" name="Google Shape;398;p6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1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1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61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61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4" name="Google Shape;404;p61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2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407" name="Google Shape;407;p62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62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2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2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2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62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62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63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17" name="Google Shape;417;p63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3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3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3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3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63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63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4" name="Google Shape;424;p6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64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27" name="Google Shape;427;p64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64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64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4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64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4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4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5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5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5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5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65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3" name="Google Shape;443;p65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6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6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6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66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66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6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66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6" name="Google Shape;456;p66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6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66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9" name="Google Shape;459;p66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66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66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66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4" name="Google Shape;464;p66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66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66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66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8" name="Google Shape;468;p66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67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71" name="Google Shape;471;p67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7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67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4" name="Google Shape;474;p67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8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8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8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9" name="Google Shape;479;p68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9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9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9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9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7" name="Google Shape;487;p69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69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69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0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0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70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70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70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9" name="Google Shape;499;p7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71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502" name="Google Shape;502;p7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1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1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1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71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71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71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9" name="Google Shape;509;p71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0" name="Google Shape;510;p71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71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71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72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515" name="Google Shape;515;p72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2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2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2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72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1" name="Google Shape;521;p72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72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72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72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5" name="Google Shape;525;p72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72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7" name="Google Shape;527;p72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72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73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31" name="Google Shape;531;p73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3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3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3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3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3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73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9" name="Google Shape;539;p73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73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73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73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3" name="Google Shape;543;p73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73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5" name="Google Shape;545;p73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73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7" name="Google Shape;547;p73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3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9" name="Google Shape;549;p73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73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74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53" name="Google Shape;553;p74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4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74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6" name="Google Shape;556;p74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74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8" name="Google Shape;558;p74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5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61" name="Google Shape;561;p75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5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5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4" name="Google Shape;564;p75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5" name="Google Shape;565;p75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6" name="Google Shape;566;p75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0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0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0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80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80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9" name="Google Shape;579;p80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0" name="Google Shape;580;p8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81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583" name="Google Shape;583;p8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1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81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3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91" name="Google Shape;591;p83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3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3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3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8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6" name="Google Shape;596;p83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7" name="Google Shape;597;p83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84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00" name="Google Shape;600;p84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4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4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4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84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5" name="Google Shape;605;p84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6" name="Google Shape;606;p84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5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85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85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86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614" name="Google Shape;614;p8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6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6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6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6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6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86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86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86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8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87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626" name="Google Shape;626;p8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7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8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88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631" name="Google Shape;631;p88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8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8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636" name="Google Shape;636;p8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8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8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0" name="Google Shape;640;p8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9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9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646" name="Google Shape;646;p9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9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9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9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655" name="Google Shape;655;p9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9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0" name="Google Shape;660;p9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9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64" name="Google Shape;664;p9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9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9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0" name="Google Shape;670;p9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9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673" name="Google Shape;673;p9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9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9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9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9" name="Google Shape;679;p9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9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9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683" name="Google Shape;683;p9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9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9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0" name="Google Shape;690;p9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693" name="Google Shape;693;p9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9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9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7" name="Google Shape;697;p9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8" name="Google Shape;698;p9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9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9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9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9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9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9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9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8" name="Google Shape;708;p9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9" name="Google Shape;709;p9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0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0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0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0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0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8" name="Google Shape;718;p10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9" name="Google Shape;719;p10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0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1" name="Google Shape;721;p10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2" name="Google Shape;722;p10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10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4" name="Google Shape;724;p10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5" name="Google Shape;725;p10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10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7" name="Google Shape;727;p10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8" name="Google Shape;728;p10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10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0" name="Google Shape;730;p10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0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10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3" name="Google Shape;733;p10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0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0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737" name="Google Shape;737;p10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10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0" name="Google Shape;740;p10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2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02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02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5" name="Google Shape;745;p102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03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0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03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103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03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3" name="Google Shape;753;p103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4" name="Google Shape;754;p10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5" name="Google Shape;755;p103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03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35" Type="http://schemas.openxmlformats.org/officeDocument/2006/relationships/theme" Target="../theme/theme4.xml"/><Relationship Id="rId12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34" Type="http://schemas.openxmlformats.org/officeDocument/2006/relationships/theme" Target="../theme/theme5.xml"/><Relationship Id="rId15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88" name="Google Shape;588;p8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  <p:sldLayoutId id="2147483754" r:id="rId29"/>
    <p:sldLayoutId id="2147483755" r:id="rId30"/>
    <p:sldLayoutId id="2147483756" r:id="rId31"/>
    <p:sldLayoutId id="2147483757" r:id="rId32"/>
    <p:sldLayoutId id="2147483758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rogramiz.com/python-programming/li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wardsdatascience.com/the-basics-of-indexing-and-slicing-python-lists-2d12c90a94c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ullstackpython.com/blog/python-basic-data-types-booleans.html" TargetMode="External"/><Relationship Id="rId4" Type="http://schemas.openxmlformats.org/officeDocument/2006/relationships/hyperlink" Target="https://www.digitalocean.com/community/tutorials/understanding-boolean-logic-in-python-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gramiz.com/python-programming/string" TargetMode="External"/><Relationship Id="rId4" Type="http://schemas.openxmlformats.org/officeDocument/2006/relationships/hyperlink" Target="https://realpython.com/python-encodings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6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857" name="Google Shape;857;p116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off what we learned last week with variables and print!</a:t>
            </a:r>
            <a:endParaRPr/>
          </a:p>
        </p:txBody>
      </p:sp>
      <p:sp>
        <p:nvSpPr>
          <p:cNvPr id="858" name="Google Shape;858;p116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cxnSp>
        <p:nvCxnSpPr>
          <p:cNvPr id="859" name="Google Shape;859;p116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860" name="Google Shape;860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0175" y="3976525"/>
            <a:ext cx="647350" cy="6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475" y="4013775"/>
            <a:ext cx="647350" cy="6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Lists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931" name="Google Shape;931;p125"/>
          <p:cNvSpPr txBox="1"/>
          <p:nvPr/>
        </p:nvSpPr>
        <p:spPr>
          <a:xfrm>
            <a:off x="491250" y="1289275"/>
            <a:ext cx="4592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Lists are one of the most useful aspects of Python, and like other data types, they are unique to Python!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Lists 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are denoted with brackets [ ], and they can have any data you want in them (strings, numbers, floats, etc…)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object in a list is separated by a comma (think about lists of objects in English, same idea!)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can even have lists inside of lists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we want to grab something from a list (the term which is used is called “unpacking”), we can use list indexing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Put the name of the variable which your list is stored in and then the number which your object is located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b="1" lang="en" sz="13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NOTE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! For all languages (not just Python) counting starts at 0, not 1! (so for favorite_colors on the right, the object at index 0 would be red)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32" name="Google Shape;932;p125"/>
          <p:cNvSpPr txBox="1"/>
          <p:nvPr/>
        </p:nvSpPr>
        <p:spPr>
          <a:xfrm>
            <a:off x="5414375" y="365300"/>
            <a:ext cx="3584400" cy="483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integer_list = [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7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3" name="Google Shape;933;p125"/>
          <p:cNvSpPr txBox="1"/>
          <p:nvPr/>
        </p:nvSpPr>
        <p:spPr>
          <a:xfrm>
            <a:off x="5414375" y="1289275"/>
            <a:ext cx="3584400" cy="9297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favorite_colors = [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"green"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"blue"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4" name="Google Shape;934;p125"/>
          <p:cNvSpPr txBox="1"/>
          <p:nvPr/>
        </p:nvSpPr>
        <p:spPr>
          <a:xfrm>
            <a:off x="5414375" y="2659350"/>
            <a:ext cx="3584400" cy="9297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random_list = 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"water"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212.432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5" name="Google Shape;935;p125"/>
          <p:cNvSpPr txBox="1"/>
          <p:nvPr/>
        </p:nvSpPr>
        <p:spPr>
          <a:xfrm>
            <a:off x="5414375" y="4029425"/>
            <a:ext cx="3584400" cy="7788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(integer_list[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(integer_list[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26"/>
          <p:cNvSpPr txBox="1"/>
          <p:nvPr>
            <p:ph type="title"/>
          </p:nvPr>
        </p:nvSpPr>
        <p:spPr>
          <a:xfrm>
            <a:off x="2022900" y="4071600"/>
            <a:ext cx="509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it will be really low-stress!</a:t>
            </a:r>
            <a:endParaRPr/>
          </a:p>
        </p:txBody>
      </p:sp>
      <p:sp>
        <p:nvSpPr>
          <p:cNvPr id="941" name="Google Shape;941;p126"/>
          <p:cNvSpPr txBox="1"/>
          <p:nvPr>
            <p:ph idx="1" type="subTitle"/>
          </p:nvPr>
        </p:nvSpPr>
        <p:spPr>
          <a:xfrm>
            <a:off x="1159200" y="11028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Practice with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1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Our data Types</a:t>
            </a:r>
            <a:endParaRPr b="1" sz="61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List </a:t>
            </a:r>
            <a:r>
              <a:rPr b="1" lang="en" sz="2300"/>
              <a:t>practice</a:t>
            </a:r>
            <a:endParaRPr sz="2300"/>
          </a:p>
        </p:txBody>
      </p:sp>
      <p:sp>
        <p:nvSpPr>
          <p:cNvPr id="947" name="Google Shape;947;p127"/>
          <p:cNvSpPr txBox="1"/>
          <p:nvPr/>
        </p:nvSpPr>
        <p:spPr>
          <a:xfrm>
            <a:off x="488100" y="1219375"/>
            <a:ext cx="81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be presented with a list. Try to access certain parts of that list by using the index of the list.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8" name="Google Shape;948;p127"/>
          <p:cNvSpPr txBox="1"/>
          <p:nvPr/>
        </p:nvSpPr>
        <p:spPr>
          <a:xfrm>
            <a:off x="488100" y="3379250"/>
            <a:ext cx="816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Please access the list, and print out the following things from the list: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“hello”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third object in the list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list object that is in the list ([2,5,789,'another list!'])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Challenge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Print out “789” in the imbedded list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Challenge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Print out the dictionary without writing normal_list[5]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9" name="Google Shape;949;p127"/>
          <p:cNvSpPr txBox="1"/>
          <p:nvPr/>
        </p:nvSpPr>
        <p:spPr>
          <a:xfrm>
            <a:off x="621750" y="1773463"/>
            <a:ext cx="7900500" cy="11400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normal_list = 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4.375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'look!'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789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'another list!'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],{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}]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String </a:t>
            </a:r>
            <a:r>
              <a:rPr b="1" lang="en" sz="2300"/>
              <a:t>practice</a:t>
            </a:r>
            <a:endParaRPr sz="2300"/>
          </a:p>
        </p:txBody>
      </p:sp>
      <p:sp>
        <p:nvSpPr>
          <p:cNvPr id="955" name="Google Shape;955;p128"/>
          <p:cNvSpPr txBox="1"/>
          <p:nvPr/>
        </p:nvSpPr>
        <p:spPr>
          <a:xfrm>
            <a:off x="295275" y="1747775"/>
            <a:ext cx="45816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</a:t>
            </a:r>
            <a:r>
              <a:rPr b="1"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type </a:t>
            </a: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of all of the variables mentioned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Can you make more variables of each of those types?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at least 4 new variables and be ready to share them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Finally do some math with those variables! 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■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 at least 2 operations with those variables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adding the string with an integer or a float!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another variable that has string as its’ type and try to add those 2 strings together, what happens?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6" name="Google Shape;956;p128"/>
          <p:cNvSpPr txBox="1"/>
          <p:nvPr/>
        </p:nvSpPr>
        <p:spPr>
          <a:xfrm>
            <a:off x="720000" y="1224275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be presented with variables. Please work with those variables to do a couple things: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7" name="Google Shape;957;p128"/>
          <p:cNvSpPr txBox="1"/>
          <p:nvPr/>
        </p:nvSpPr>
        <p:spPr>
          <a:xfrm>
            <a:off x="5280025" y="2206700"/>
            <a:ext cx="2895300" cy="19422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var_one = </a:t>
            </a:r>
            <a:r>
              <a:rPr lang="en" sz="1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var_two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3.575695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4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z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List </a:t>
            </a:r>
            <a:r>
              <a:rPr b="1" lang="en" sz="2300"/>
              <a:t>practice</a:t>
            </a:r>
            <a:endParaRPr sz="2300"/>
          </a:p>
        </p:txBody>
      </p:sp>
      <p:sp>
        <p:nvSpPr>
          <p:cNvPr id="963" name="Google Shape;963;p129"/>
          <p:cNvSpPr txBox="1"/>
          <p:nvPr/>
        </p:nvSpPr>
        <p:spPr>
          <a:xfrm>
            <a:off x="0" y="1318325"/>
            <a:ext cx="450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we mentioned, strings are so useful in programming languages and we will use them all the time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introduced you to string splicing earlier, so now it is time to practice!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Your Task:</a:t>
            </a:r>
            <a:endParaRPr b="1" sz="1200" u="sng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use string slicing to take the following words out of the following longer words: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‘star’ out of ‘startle’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‘trump’ out of ‘trumped’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‘ace’ out of ‘bracelet’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‘one’ from ‘money’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Challenges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‘inch’ from ‘China’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Rearrange ‘WORDS’ to ‘SWORD’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TIP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For these, instead of doing every individual letter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use [#:#] to take out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chunks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of words (look at example on the left)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4" name="Google Shape;964;p129"/>
          <p:cNvSpPr txBox="1"/>
          <p:nvPr/>
        </p:nvSpPr>
        <p:spPr>
          <a:xfrm>
            <a:off x="4694900" y="365300"/>
            <a:ext cx="3980100" cy="22425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my_var =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 am so annoying"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#I am noisy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5" name="Google Shape;965;p129"/>
          <p:cNvSpPr txBox="1"/>
          <p:nvPr/>
        </p:nvSpPr>
        <p:spPr>
          <a:xfrm>
            <a:off x="4258475" y="2940150"/>
            <a:ext cx="2636400" cy="1761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attic =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"attic"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(attic[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attic[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attic[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#Cat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6" name="Google Shape;966;p129"/>
          <p:cNvSpPr txBox="1"/>
          <p:nvPr/>
        </p:nvSpPr>
        <p:spPr>
          <a:xfrm>
            <a:off x="7063050" y="2940150"/>
            <a:ext cx="1950000" cy="1761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corner =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"corner"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(corner[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#Corn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7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Japanese Game Designer</a:t>
            </a:r>
            <a:endParaRPr i="1"/>
          </a:p>
        </p:txBody>
      </p:sp>
      <p:sp>
        <p:nvSpPr>
          <p:cNvPr id="867" name="Google Shape;867;p117"/>
          <p:cNvSpPr txBox="1"/>
          <p:nvPr>
            <p:ph idx="2" type="subTitle"/>
          </p:nvPr>
        </p:nvSpPr>
        <p:spPr>
          <a:xfrm>
            <a:off x="4057150" y="121192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all owe a part of our childhood to </a:t>
            </a:r>
            <a:r>
              <a:rPr b="1" lang="en"/>
              <a:t>Shigeru Miyamoto</a:t>
            </a:r>
            <a:r>
              <a:rPr lang="en"/>
              <a:t>, the creator of Super Mario, Donkey Kong, Zelda, Star Fox and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this day in 1985, Miyamoto and his colleague, Takashi Tezuka, released </a:t>
            </a:r>
            <a:r>
              <a:rPr b="1" i="1" lang="en"/>
              <a:t>Super Mario Bros</a:t>
            </a:r>
            <a:r>
              <a:rPr b="1" lang="en"/>
              <a:t> in Japan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would be the first dedicated Mario game and the start of one of the greater video game franchises in 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sold 1.2 million copies copies in September alone, and 58 million copies total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than 310 million units of Mario have been sold worldwide and </a:t>
            </a:r>
            <a:r>
              <a:rPr i="1" lang="en"/>
              <a:t>Super Mario 64</a:t>
            </a:r>
            <a:r>
              <a:rPr lang="en"/>
              <a:t>, released in 1996, is considered one of the greatest games ever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Miyamoto is critical to Nintendo’s now </a:t>
            </a:r>
            <a:r>
              <a:rPr b="1" lang="en"/>
              <a:t>$52.16 B </a:t>
            </a:r>
            <a:r>
              <a:rPr lang="en"/>
              <a:t>stock evaluation, with Mario &amp; Zelda alone worth </a:t>
            </a:r>
            <a:r>
              <a:rPr b="1" lang="en"/>
              <a:t>$30.25 B </a:t>
            </a:r>
            <a:endParaRPr/>
          </a:p>
        </p:txBody>
      </p:sp>
      <p:sp>
        <p:nvSpPr>
          <p:cNvPr id="868" name="Google Shape;868;p117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Shigeru Miyamoto</a:t>
            </a:r>
            <a:endParaRPr/>
          </a:p>
        </p:txBody>
      </p:sp>
      <p:sp>
        <p:nvSpPr>
          <p:cNvPr id="869" name="Google Shape;869;p117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870" name="Google Shape;870;p117"/>
          <p:cNvPicPr preferRelativeResize="0"/>
          <p:nvPr/>
        </p:nvPicPr>
        <p:blipFill rotWithShape="1">
          <a:blip r:embed="rId3">
            <a:alphaModFix/>
          </a:blip>
          <a:srcRect b="6194" l="0" r="0" t="6194"/>
          <a:stretch/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8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876" name="Google Shape;876;p118"/>
          <p:cNvSpPr txBox="1"/>
          <p:nvPr/>
        </p:nvSpPr>
        <p:spPr>
          <a:xfrm>
            <a:off x="3322750" y="1408825"/>
            <a:ext cx="2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An overview of all Python data types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7" name="Google Shape;877;p118"/>
          <p:cNvSpPr txBox="1"/>
          <p:nvPr/>
        </p:nvSpPr>
        <p:spPr>
          <a:xfrm>
            <a:off x="3280150" y="1745900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is quite a few data types. Luckily, we have a nifty chart to help you out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78" name="Google Shape;878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00" y="3861875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18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0" name="Google Shape;880;p118"/>
          <p:cNvSpPr txBox="1"/>
          <p:nvPr/>
        </p:nvSpPr>
        <p:spPr>
          <a:xfrm>
            <a:off x="3206687" y="39663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Some simple, hopefully routine, practice about data types!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1" name="Google Shape;881;p118"/>
          <p:cNvSpPr txBox="1"/>
          <p:nvPr/>
        </p:nvSpPr>
        <p:spPr>
          <a:xfrm>
            <a:off x="3280152" y="2394638"/>
            <a:ext cx="281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Delving into the most important data types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2" name="Google Shape;882;p118"/>
          <p:cNvSpPr txBox="1"/>
          <p:nvPr/>
        </p:nvSpPr>
        <p:spPr>
          <a:xfrm>
            <a:off x="3280150" y="2854075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cover the data types we will use the most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83" name="Google Shape;883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700" y="1614925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9047" y="2636838"/>
            <a:ext cx="615599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19"/>
          <p:cNvSpPr txBox="1"/>
          <p:nvPr>
            <p:ph type="title"/>
          </p:nvPr>
        </p:nvSpPr>
        <p:spPr>
          <a:xfrm>
            <a:off x="2022900" y="4071600"/>
            <a:ext cx="509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worry! We won’t use all of them frequently</a:t>
            </a:r>
            <a:endParaRPr/>
          </a:p>
        </p:txBody>
      </p:sp>
      <p:sp>
        <p:nvSpPr>
          <p:cNvPr id="890" name="Google Shape;890;p119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An overview of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Python Data types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62" y="636000"/>
            <a:ext cx="7975078" cy="26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20"/>
          <p:cNvSpPr txBox="1"/>
          <p:nvPr/>
        </p:nvSpPr>
        <p:spPr>
          <a:xfrm>
            <a:off x="584400" y="3840675"/>
            <a:ext cx="797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Here are all of the data types in Python! Some of them we use all the time (</a:t>
            </a:r>
            <a:r>
              <a:rPr lang="en" sz="19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strings, integers, lists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), and others we almost never use in this club (sequences, complex)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21"/>
          <p:cNvSpPr txBox="1"/>
          <p:nvPr>
            <p:ph type="title"/>
          </p:nvPr>
        </p:nvSpPr>
        <p:spPr>
          <a:xfrm>
            <a:off x="2022900" y="4071600"/>
            <a:ext cx="509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ones you should know really well!</a:t>
            </a:r>
            <a:endParaRPr/>
          </a:p>
        </p:txBody>
      </p:sp>
      <p:sp>
        <p:nvSpPr>
          <p:cNvPr id="902" name="Google Shape;902;p121"/>
          <p:cNvSpPr txBox="1"/>
          <p:nvPr>
            <p:ph idx="1" type="subTitle"/>
          </p:nvPr>
        </p:nvSpPr>
        <p:spPr>
          <a:xfrm>
            <a:off x="1159200" y="8317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 deep dive into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Important Python Data types</a:t>
            </a:r>
            <a:endParaRPr b="1" sz="5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22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Numeric </a:t>
            </a:r>
            <a:r>
              <a:rPr lang="en" sz="2300"/>
              <a:t>Data Types</a:t>
            </a:r>
            <a:endParaRPr sz="2300"/>
          </a:p>
        </p:txBody>
      </p:sp>
      <p:sp>
        <p:nvSpPr>
          <p:cNvPr id="908" name="Google Shape;908;p122"/>
          <p:cNvSpPr txBox="1"/>
          <p:nvPr/>
        </p:nvSpPr>
        <p:spPr>
          <a:xfrm>
            <a:off x="491250" y="1189225"/>
            <a:ext cx="45921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never worked with programming languages before (or even if you have!) you might be puzzled why we have these things called data types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That is because different types of data take up different amounts of memory in our computer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we just had “one-size fits all” data type, it would have to have enough memory for all types of numbers, and all types of words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Python, we have 3 types of numeric data types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Integer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3, 7, 11, 20432423, 29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Float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2.0, 1.0, 43.23256, 3.14159265359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Complex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2 + 4j, 2423 + 423j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use Integer and Float quite often, but for our purposes, we will really never use complex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9" name="Google Shape;909;p122"/>
          <p:cNvSpPr txBox="1"/>
          <p:nvPr/>
        </p:nvSpPr>
        <p:spPr>
          <a:xfrm>
            <a:off x="5629275" y="1657350"/>
            <a:ext cx="3133800" cy="24474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#Integers</a:t>
            </a:r>
            <a:endParaRPr sz="2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2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#Float</a:t>
            </a:r>
            <a:endParaRPr sz="2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2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#Complex</a:t>
            </a:r>
            <a:endParaRPr sz="2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2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14j</a:t>
            </a:r>
            <a:r>
              <a:rPr lang="en" sz="2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2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Booleans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915" name="Google Shape;915;p123"/>
          <p:cNvSpPr txBox="1"/>
          <p:nvPr/>
        </p:nvSpPr>
        <p:spPr>
          <a:xfrm>
            <a:off x="491250" y="1189225"/>
            <a:ext cx="4592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worked with programming languages in the past, this concept may be very familiar!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Booleans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are simply the keywords ‘True’ and ‘False’ in Python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 is important that these words when you type them are capitalized, if not, you will get an error in your code because Python doesn’t know what you are referring to!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Booleans also include the various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comparison operators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Python includes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== (Equal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note of the double equals, remember, one equals is used for variables!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!= (Not 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&lt; (Less Than)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&gt; (Greater Than)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&lt;= (Less than or 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&gt;= (Greater than or 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16" name="Google Shape;916;p123"/>
          <p:cNvSpPr txBox="1"/>
          <p:nvPr/>
        </p:nvSpPr>
        <p:spPr>
          <a:xfrm>
            <a:off x="5515425" y="212150"/>
            <a:ext cx="3373200" cy="870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in_quarantine = </a:t>
            </a: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can_go_outside = </a:t>
            </a: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9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7" name="Google Shape;917;p123"/>
          <p:cNvSpPr txBox="1"/>
          <p:nvPr/>
        </p:nvSpPr>
        <p:spPr>
          <a:xfrm>
            <a:off x="5584875" y="1324075"/>
            <a:ext cx="3234300" cy="32001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numx = 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numy = 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&lt;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#True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==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#False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!=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#True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&gt;=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#False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strings</a:t>
            </a:r>
            <a:endParaRPr sz="2300"/>
          </a:p>
        </p:txBody>
      </p:sp>
      <p:sp>
        <p:nvSpPr>
          <p:cNvPr id="923" name="Google Shape;923;p124"/>
          <p:cNvSpPr txBox="1"/>
          <p:nvPr/>
        </p:nvSpPr>
        <p:spPr>
          <a:xfrm>
            <a:off x="491250" y="1289275"/>
            <a:ext cx="4592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Probably one of the most used data types in all of coding -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strings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are a fundamental part of any, any language you will ever use!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From Python to C++, you will use strings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Single and Double quotes do the same exact thing, but if you start with a single quote, you must end with a double quote and vice versa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Strings are made up of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Unicode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characters: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These Unicode characters relate back to Binary, which we won’t go over here (many of you might be very familiar with it already!)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Like you will see with dictionaries in just a few slides, you can splice strings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allows us to grab specific characters from a string and use it for something else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Indexing starts at 0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not one, this is super important for all program languages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24" name="Google Shape;924;p124"/>
          <p:cNvSpPr txBox="1"/>
          <p:nvPr/>
        </p:nvSpPr>
        <p:spPr>
          <a:xfrm>
            <a:off x="5471675" y="929588"/>
            <a:ext cx="3570900" cy="4812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birthday = </a:t>
            </a:r>
            <a:r>
              <a:rPr lang="en" sz="1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"October 5th"</a:t>
            </a:r>
            <a:endParaRPr sz="18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5" name="Google Shape;925;p124"/>
          <p:cNvSpPr txBox="1"/>
          <p:nvPr/>
        </p:nvSpPr>
        <p:spPr>
          <a:xfrm>
            <a:off x="5471675" y="1634079"/>
            <a:ext cx="3570900" cy="28713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alphabet =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"abcdefghijk"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letter_a = alphabet[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letter_unknown = alphabet[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letters_splice = alphabet[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(letter_a) </a:t>
            </a:r>
            <a:r>
              <a:rPr lang="en" sz="1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#a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(letter_unknown)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(letters_splice)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#What would the last two lines of the code above print?</a:t>
            </a:r>
            <a:endParaRPr sz="12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