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55" r:id="rId4"/>
    <p:sldMasterId id="2147483856" r:id="rId5"/>
    <p:sldMasterId id="2147483857" r:id="rId6"/>
    <p:sldMasterId id="2147483858" r:id="rId7"/>
    <p:sldMasterId id="2147483859" r:id="rId8"/>
    <p:sldMasterId id="2147483860" r:id="rId9"/>
    <p:sldMasterId id="214748386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y="5143500" cx="9144000"/>
  <p:notesSz cx="6858000" cy="9144000"/>
  <p:embeddedFontLst>
    <p:embeddedFont>
      <p:font typeface="Bebas Neue"/>
      <p:regular r:id="rId30"/>
    </p:embeddedFont>
    <p:embeddedFont>
      <p:font typeface="Abel"/>
      <p:regular r:id="rId31"/>
    </p:embeddedFont>
    <p:embeddedFont>
      <p:font typeface="Unica One"/>
      <p:regular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Abel-regular.fntdata"/><Relationship Id="rId30" Type="http://schemas.openxmlformats.org/officeDocument/2006/relationships/font" Target="fonts/BebasNeue-regular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RobotoMono-regular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UnicaOne-regular.fntdata"/><Relationship Id="rId13" Type="http://schemas.openxmlformats.org/officeDocument/2006/relationships/slide" Target="slides/slide2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1.xml"/><Relationship Id="rId34" Type="http://schemas.openxmlformats.org/officeDocument/2006/relationships/font" Target="fonts/RobotoMono-bold.fntdata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variables-constants-literal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oss.house.gov/services/congressional-app-challenge" TargetMode="External"/><Relationship Id="rId3" Type="http://schemas.openxmlformats.org/officeDocument/2006/relationships/hyperlink" Target="https://www.congressionalappchallenge.us/students/rul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-tech.com/news/2019/oct/31/farewell-benevolent-dictator-python-creator-guido-van-rossum-retire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4b703cb66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14b703cb66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14b703cb668_0_3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14b703cb668_0_3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4b703cb668_0_3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4b703cb668_0_3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nica One"/>
                <a:ea typeface="Unica One"/>
                <a:cs typeface="Unica One"/>
                <a:sym typeface="Unica One"/>
              </a:rPr>
              <a:t>Note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: Not all of these ides per say, but are text editors that have amazing syntax highlighting that makes coding </a:t>
            </a:r>
            <a:r>
              <a:rPr i="1" lang="en">
                <a:latin typeface="Unica One"/>
                <a:ea typeface="Unica One"/>
                <a:cs typeface="Unica One"/>
                <a:sym typeface="Unica One"/>
              </a:rPr>
              <a:t>much 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easier. When looking at ides, they are typically dependent upon the goal of the user (web development, robotics, etc…) 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4b703cb668_0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4b703cb668_0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4b703cb668_0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4b703cb668_0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14b703cb668_0_3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14b703cb668_0_3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Overview of variables in Python (a bit complex for now):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https://www.programiz.com/python-programming/variables-constants-literals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4b703cb668_0_3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4b703cb668_0_3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e82c7e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e82c7e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4b703cb668_0_3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4b703cb668_0_3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4b703cb668_0_3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4b703cb668_0_3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4b703cb668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4b703cb668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4b703cb668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4b703cb668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Some resources to help you!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https://ross.house.gov/services/congressional-app-challenge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3"/>
              </a:rPr>
              <a:t>https://www.congressionalappchallenge.us/students/rules/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4b703cb668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4b703cb668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4b703cb668_0_3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4b703cb668_0_3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4b703cb668_0_3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4b703cb668_0_3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14b703cb668_0_3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14b703cb668_0_3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4b703cb668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14b703cb668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More information about von rossum: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https://developer-tech.com/news/2019/oct/31/farewell-benevolent-dictator-python-creator-guido-van-rossum-retires/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4b703cb668_0_3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4b703cb668_0_3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0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0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0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7" name="Google Shape;757;p10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8" name="Google Shape;758;p10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10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0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0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10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0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8" name="Google Shape;768;p10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9" name="Google Shape;769;p10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10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772" name="Google Shape;772;p10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10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7" name="Google Shape;777;p10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10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9" name="Google Shape;779;p10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0" name="Google Shape;780;p10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0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2" name="Google Shape;782;p10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10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785" name="Google Shape;785;p10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10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1" name="Google Shape;791;p10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10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3" name="Google Shape;793;p10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0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5" name="Google Shape;795;p10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10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7" name="Google Shape;797;p10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10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10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801" name="Google Shape;801;p10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0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9" name="Google Shape;809;p10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0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10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10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3" name="Google Shape;813;p10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0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5" name="Google Shape;815;p10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0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10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0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9" name="Google Shape;819;p10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0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10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823" name="Google Shape;823;p10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10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6" name="Google Shape;826;p10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10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8" name="Google Shape;828;p10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11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831" name="Google Shape;831;p11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1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11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4" name="Google Shape;834;p11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5" name="Google Shape;835;p11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6" name="Google Shape;836;p11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1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1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1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11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11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9" name="Google Shape;849;p11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0" name="Google Shape;850;p11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11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853" name="Google Shape;853;p11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11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118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861" name="Google Shape;861;p11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8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5" name="Google Shape;865;p11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6" name="Google Shape;866;p118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7" name="Google Shape;867;p118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119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870" name="Google Shape;870;p11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11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5" name="Google Shape;875;p119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6" name="Google Shape;876;p11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0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2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1" name="Google Shape;881;p120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121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884" name="Google Shape;884;p12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21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21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21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21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121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0" name="Google Shape;890;p121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1" name="Google Shape;891;p121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121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2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12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896" name="Google Shape;896;p12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2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12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123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01" name="Google Shape;901;p123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23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12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124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6" name="Google Shape;906;p12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2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124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12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0" name="Google Shape;910;p124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5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25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126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916" name="Google Shape;916;p126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26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26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126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126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27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128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925" name="Google Shape;925;p12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28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28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28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128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0" name="Google Shape;930;p128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30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934" name="Google Shape;934;p13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0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0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130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9" name="Google Shape;939;p130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0" name="Google Shape;940;p130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131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943" name="Google Shape;943;p13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131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31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31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31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9" name="Google Shape;949;p131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0" name="Google Shape;950;p131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132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953" name="Google Shape;953;p132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2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2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2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2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132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132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0" name="Google Shape;960;p13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33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963" name="Google Shape;963;p13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133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6" name="Google Shape;966;p133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7" name="Google Shape;967;p133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8" name="Google Shape;968;p133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33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33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34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34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3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3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34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8" name="Google Shape;978;p134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9" name="Google Shape;979;p134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35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35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35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35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35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35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35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8" name="Google Shape;988;p135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9" name="Google Shape;989;p135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35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1" name="Google Shape;991;p135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2" name="Google Shape;992;p135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135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4" name="Google Shape;994;p135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5" name="Google Shape;995;p135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135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7" name="Google Shape;997;p135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5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9" name="Google Shape;999;p135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0" name="Google Shape;1000;p135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1" name="Google Shape;1001;p135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2" name="Google Shape;1002;p135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3" name="Google Shape;1003;p135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4" name="Google Shape;1004;p135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136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007" name="Google Shape;1007;p136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6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136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0" name="Google Shape;1010;p136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7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37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37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5" name="Google Shape;1015;p137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38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38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38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38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138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138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138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4" name="Google Shape;1024;p138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5" name="Google Shape;1025;p138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38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39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9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9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39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139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139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5" name="Google Shape;1035;p13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140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1038" name="Google Shape;1038;p14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40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40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40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140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3" name="Google Shape;1043;p140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40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140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6" name="Google Shape;1046;p140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40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" name="Google Shape;1048;p140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141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1051" name="Google Shape;1051;p141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41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41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41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4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141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7" name="Google Shape;1057;p141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41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9" name="Google Shape;1059;p141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141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1" name="Google Shape;1061;p141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141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3" name="Google Shape;1063;p141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41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142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1067" name="Google Shape;1067;p142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2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2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2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2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2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4" name="Google Shape;1074;p142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5" name="Google Shape;1075;p142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42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7" name="Google Shape;1077;p142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142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9" name="Google Shape;1079;p142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142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1" name="Google Shape;1081;p142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142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3" name="Google Shape;1083;p142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142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5" name="Google Shape;1085;p142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142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143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1089" name="Google Shape;1089;p143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3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143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2" name="Google Shape;1092;p143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143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94" name="Google Shape;1094;p143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oogle Shape;1096;p144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097" name="Google Shape;1097;p14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4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144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0" name="Google Shape;1100;p144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1" name="Google Shape;1101;p144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2" name="Google Shape;1102;p144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46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9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49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4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49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149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149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5" name="Google Shape;1115;p149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6" name="Google Shape;1116;p14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150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1119" name="Google Shape;1119;p15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150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Google Shape;1126;p152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1127" name="Google Shape;1127;p152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2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2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2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15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2" name="Google Shape;1132;p152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3" name="Google Shape;1133;p152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153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136" name="Google Shape;1136;p153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53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53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53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153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1" name="Google Shape;1141;p153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2" name="Google Shape;1142;p153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54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5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5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7" name="Google Shape;1147;p154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5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1150" name="Google Shape;1150;p15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5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5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5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5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5" name="Google Shape;1155;p155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6" name="Google Shape;1156;p155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7" name="Google Shape;1157;p155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p155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15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156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162" name="Google Shape;1162;p15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15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157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1167" name="Google Shape;1167;p157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7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15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15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172" name="Google Shape;1172;p15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158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15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6" name="Google Shape;1176;p158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59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59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160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82" name="Google Shape;1182;p160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60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60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5" name="Google Shape;1185;p160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160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61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162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1" name="Google Shape;1191;p16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62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62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62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5" name="Google Shape;1195;p162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6" name="Google Shape;1196;p162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oogle Shape;1199;p164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00" name="Google Shape;1200;p16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6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64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64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164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5" name="Google Shape;1205;p164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6" name="Google Shape;1206;p164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65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209" name="Google Shape;1209;p16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6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165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65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65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65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5" name="Google Shape;1215;p16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6" name="Google Shape;1216;p16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166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219" name="Google Shape;1219;p166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6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6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6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6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166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5" name="Google Shape;1225;p166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6" name="Google Shape;1226;p16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167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229" name="Google Shape;1229;p16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167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2" name="Google Shape;1232;p167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3" name="Google Shape;1233;p167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4" name="Google Shape;1234;p167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67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67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68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68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6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6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6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68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168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5" name="Google Shape;1245;p168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69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69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69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69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69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69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69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4" name="Google Shape;1254;p169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5" name="Google Shape;1255;p169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6" name="Google Shape;1256;p169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7" name="Google Shape;1257;p169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8" name="Google Shape;1258;p169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p169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0" name="Google Shape;1260;p169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1" name="Google Shape;1261;p169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2" name="Google Shape;1262;p169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3" name="Google Shape;1263;p169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4" name="Google Shape;1264;p169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5" name="Google Shape;1265;p169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6" name="Google Shape;1266;p169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7" name="Google Shape;1267;p169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169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9" name="Google Shape;1269;p169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0" name="Google Shape;1270;p169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17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273" name="Google Shape;1273;p17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7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170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6" name="Google Shape;1276;p170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71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71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71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1" name="Google Shape;1281;p171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72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72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7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7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17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17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9" name="Google Shape;1289;p17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0" name="Google Shape;1290;p17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1" name="Google Shape;1291;p172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72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7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7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7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7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17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p17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0" name="Google Shape;1300;p17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1" name="Google Shape;1301;p17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17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1304" name="Google Shape;1304;p17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7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17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9" name="Google Shape;1309;p17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0" name="Google Shape;1310;p17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1" name="Google Shape;1311;p17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2" name="Google Shape;1312;p17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3" name="Google Shape;1313;p17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4" name="Google Shape;1314;p17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17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1317" name="Google Shape;1317;p17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17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3" name="Google Shape;1323;p17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17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5" name="Google Shape;1325;p17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17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7" name="Google Shape;1327;p17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p17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9" name="Google Shape;1329;p17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0" name="Google Shape;1330;p17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17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1333" name="Google Shape;1333;p17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17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1" name="Google Shape;1341;p17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2" name="Google Shape;1342;p17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3" name="Google Shape;1343;p17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4" name="Google Shape;1344;p17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5" name="Google Shape;1345;p17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6" name="Google Shape;1346;p17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7" name="Google Shape;1347;p17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8" name="Google Shape;1348;p17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9" name="Google Shape;1349;p17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0" name="Google Shape;1350;p17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1" name="Google Shape;1351;p17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2" name="Google Shape;1352;p17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17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1355" name="Google Shape;1355;p17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17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8" name="Google Shape;1358;p17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9" name="Google Shape;1359;p17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60" name="Google Shape;1360;p17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363" name="Google Shape;1363;p17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5" name="Google Shape;1365;p17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6" name="Google Shape;1366;p17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7" name="Google Shape;1367;p17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17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8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83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83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8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83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18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183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1" name="Google Shape;1381;p18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2" name="Google Shape;1382;p18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Google Shape;1384;p184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1385" name="Google Shape;1385;p18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4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184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oogle Shape;1392;p186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1393" name="Google Shape;1393;p186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6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6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6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18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8" name="Google Shape;1398;p186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9" name="Google Shape;1399;p186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187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402" name="Google Shape;1402;p18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7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7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6" name="Google Shape;1406;p18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7" name="Google Shape;1407;p187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8" name="Google Shape;1408;p18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88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88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8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3" name="Google Shape;1413;p188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Google Shape;1415;p189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1416" name="Google Shape;1416;p18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9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9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9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9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89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2" name="Google Shape;1422;p189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3" name="Google Shape;1423;p189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4" name="Google Shape;1424;p189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18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19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428" name="Google Shape;1428;p19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9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191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433" name="Google Shape;1433;p19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5" name="Google Shape;1435;p191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19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7" name="Google Shape;1437;p191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9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92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" name="Google Shape;1442;p193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443" name="Google Shape;1443;p193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3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3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6" name="Google Shape;1446;p193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7" name="Google Shape;1447;p193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94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195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452" name="Google Shape;1452;p19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95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95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95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195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57" name="Google Shape;1457;p195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0" name="Google Shape;1460;p197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461" name="Google Shape;1461;p19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9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97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97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197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6" name="Google Shape;1466;p197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7" name="Google Shape;1467;p197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198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470" name="Google Shape;1470;p19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2" name="Google Shape;1472;p198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98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98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9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6" name="Google Shape;1476;p198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7" name="Google Shape;1477;p198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199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80" name="Google Shape;1480;p199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9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9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9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9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5" name="Google Shape;1485;p199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6" name="Google Shape;1486;p199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7" name="Google Shape;1487;p199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1489;p200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490" name="Google Shape;1490;p200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00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200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3" name="Google Shape;1493;p200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94" name="Google Shape;1494;p200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5" name="Google Shape;1495;p20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0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0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01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01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01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201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01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01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201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6" name="Google Shape;1506;p201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02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02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202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202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02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02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02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5" name="Google Shape;1515;p202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6" name="Google Shape;1516;p202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7" name="Google Shape;1517;p202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8" name="Google Shape;1518;p202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9" name="Google Shape;1519;p202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0" name="Google Shape;1520;p202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1" name="Google Shape;1521;p202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2" name="Google Shape;1522;p202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3" name="Google Shape;1523;p202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4" name="Google Shape;1524;p202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5" name="Google Shape;1525;p202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6" name="Google Shape;1526;p202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7" name="Google Shape;1527;p202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8" name="Google Shape;1528;p202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202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0" name="Google Shape;1530;p202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1" name="Google Shape;1531;p202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203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534" name="Google Shape;1534;p20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03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6" name="Google Shape;1536;p20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7" name="Google Shape;1537;p203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4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04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0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0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p20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0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5" name="Google Shape;1545;p20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6" name="Google Shape;1546;p20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0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0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0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0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20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20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4" name="Google Shape;1554;p20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5" name="Google Shape;1555;p20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20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1558" name="Google Shape;1558;p20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0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0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0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20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3" name="Google Shape;1563;p20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4" name="Google Shape;1564;p20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5" name="Google Shape;1565;p20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6" name="Google Shape;1566;p20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7" name="Google Shape;1567;p20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8" name="Google Shape;1568;p20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0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1571" name="Google Shape;1571;p20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20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7" name="Google Shape;1577;p20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20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9" name="Google Shape;1579;p20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20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1" name="Google Shape;1581;p20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20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3" name="Google Shape;1583;p20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20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6" name="Google Shape;1586;p20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1587" name="Google Shape;1587;p20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4" name="Google Shape;1594;p20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5" name="Google Shape;1595;p20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20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7" name="Google Shape;1597;p20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20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9" name="Google Shape;1599;p20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20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1" name="Google Shape;1601;p20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20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3" name="Google Shape;1603;p20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20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5" name="Google Shape;1605;p20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20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608;p20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1609" name="Google Shape;1609;p20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0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1" name="Google Shape;1611;p20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2" name="Google Shape;1612;p20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3" name="Google Shape;1613;p20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4" name="Google Shape;1614;p20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21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617" name="Google Shape;1617;p21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9" name="Google Shape;1619;p21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0" name="Google Shape;1620;p21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1" name="Google Shape;1621;p21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22" name="Google Shape;1622;p21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1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8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321" name="Google Shape;321;p4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48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48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9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30" name="Google Shape;330;p4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9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49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6" name="Google Shape;336;p49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51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44" name="Google Shape;344;p5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51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2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56" name="Google Shape;356;p5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52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3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361" name="Google Shape;361;p53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3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 Board">
  <p:cSld name="TITLE_ONLY_2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4"/>
          <p:cNvSpPr/>
          <p:nvPr/>
        </p:nvSpPr>
        <p:spPr>
          <a:xfrm>
            <a:off x="517892" y="356788"/>
            <a:ext cx="81081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4"/>
          <p:cNvSpPr/>
          <p:nvPr/>
        </p:nvSpPr>
        <p:spPr>
          <a:xfrm>
            <a:off x="517900" y="2945126"/>
            <a:ext cx="8108100" cy="1841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55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70" name="Google Shape;370;p55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55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55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7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80" name="Google Shape;380;p57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57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7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9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89" name="Google Shape;389;p59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59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4" name="Google Shape;394;p59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61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98" name="Google Shape;398;p61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1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1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1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61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61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4" name="Google Shape;404;p61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2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407" name="Google Shape;407;p62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2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62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2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2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62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62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3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417" name="Google Shape;417;p63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63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63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4" name="Google Shape;424;p6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64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427" name="Google Shape;427;p6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64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64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4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64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4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5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5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5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5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65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3" name="Google Shape;443;p65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6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6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6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6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66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3" name="Google Shape;453;p66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6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66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6" name="Google Shape;456;p66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6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6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9" name="Google Shape;459;p66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66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66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2" name="Google Shape;462;p66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66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66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6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66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8" name="Google Shape;468;p66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67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71" name="Google Shape;471;p67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7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67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4" name="Google Shape;474;p67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8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8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9" name="Google Shape;479;p68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9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9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9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9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9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7" name="Google Shape;487;p69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69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69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0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0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7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70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7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9" name="Google Shape;499;p7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71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502" name="Google Shape;502;p7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1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1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1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71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71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71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9" name="Google Shape;509;p71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0" name="Google Shape;510;p71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71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71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72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515" name="Google Shape;515;p72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2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2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2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2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72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1" name="Google Shape;521;p72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72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72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2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5" name="Google Shape;525;p72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72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7" name="Google Shape;527;p72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72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73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531" name="Google Shape;531;p73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73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73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73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73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73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3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73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73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73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73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3" name="Google Shape;543;p73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73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5" name="Google Shape;545;p73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73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7" name="Google Shape;547;p73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3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9" name="Google Shape;549;p73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73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74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53" name="Google Shape;553;p74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4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74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6" name="Google Shape;556;p74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74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8" name="Google Shape;558;p74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75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61" name="Google Shape;561;p75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5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75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4" name="Google Shape;564;p75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5" name="Google Shape;565;p75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6" name="Google Shape;566;p75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0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80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80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0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80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80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9" name="Google Shape;579;p80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80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81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583" name="Google Shape;583;p81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1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81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3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91" name="Google Shape;591;p83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3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3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3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83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6" name="Google Shape;596;p83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83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84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00" name="Google Shape;600;p84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4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4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4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84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5" name="Google Shape;605;p84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6" name="Google Shape;606;p84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5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85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85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86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614" name="Google Shape;614;p8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6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6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6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6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6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0" name="Google Shape;620;p86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1" name="Google Shape;621;p86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86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8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87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26" name="Google Shape;626;p8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7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8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88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631" name="Google Shape;631;p8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 Board">
  <p:cSld name="TITLE_ONLY_2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9"/>
          <p:cNvSpPr/>
          <p:nvPr/>
        </p:nvSpPr>
        <p:spPr>
          <a:xfrm>
            <a:off x="517892" y="356788"/>
            <a:ext cx="81081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9"/>
          <p:cNvSpPr/>
          <p:nvPr/>
        </p:nvSpPr>
        <p:spPr>
          <a:xfrm>
            <a:off x="517900" y="2945126"/>
            <a:ext cx="8108100" cy="18417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8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9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640" name="Google Shape;640;p9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9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9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4" name="Google Shape;644;p9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9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650" name="Google Shape;650;p9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9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9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9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659" name="Google Shape;659;p9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9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4" name="Google Shape;664;p9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9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68" name="Google Shape;668;p9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9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9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4" name="Google Shape;674;p9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9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677" name="Google Shape;677;p9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9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9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9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3" name="Google Shape;683;p9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9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9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687" name="Google Shape;687;p9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9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3" name="Google Shape;693;p9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4" name="Google Shape;694;p9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9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697" name="Google Shape;697;p9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9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9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1" name="Google Shape;701;p9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2" name="Google Shape;702;p9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0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0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0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0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0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0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0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0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0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0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0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0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3" name="Google Shape;723;p10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0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5" name="Google Shape;725;p10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6" name="Google Shape;726;p10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10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8" name="Google Shape;728;p10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9" name="Google Shape;729;p10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10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1" name="Google Shape;731;p10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2" name="Google Shape;732;p10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10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0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5" name="Google Shape;735;p10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10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10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8" name="Google Shape;738;p10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0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741" name="Google Shape;741;p10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10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4" name="Google Shape;744;p10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0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9" name="Google Shape;749;p10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8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91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33.xml"/><Relationship Id="rId24" Type="http://schemas.openxmlformats.org/officeDocument/2006/relationships/slideLayout" Target="../slideLayouts/slideLayout136.xml"/><Relationship Id="rId23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38.xml"/><Relationship Id="rId25" Type="http://schemas.openxmlformats.org/officeDocument/2006/relationships/slideLayout" Target="../slideLayouts/slideLayout137.xml"/><Relationship Id="rId28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23.xml"/><Relationship Id="rId33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22.xml"/><Relationship Id="rId3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24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0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5.xml"/><Relationship Id="rId22" Type="http://schemas.openxmlformats.org/officeDocument/2006/relationships/slideLayout" Target="../slideLayouts/slideLayout167.xml"/><Relationship Id="rId21" Type="http://schemas.openxmlformats.org/officeDocument/2006/relationships/slideLayout" Target="../slideLayouts/slideLayout166.xml"/><Relationship Id="rId24" Type="http://schemas.openxmlformats.org/officeDocument/2006/relationships/slideLayout" Target="../slideLayouts/slideLayout169.xml"/><Relationship Id="rId23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26" Type="http://schemas.openxmlformats.org/officeDocument/2006/relationships/slideLayout" Target="../slideLayouts/slideLayout171.xml"/><Relationship Id="rId25" Type="http://schemas.openxmlformats.org/officeDocument/2006/relationships/slideLayout" Target="../slideLayouts/slideLayout170.xml"/><Relationship Id="rId28" Type="http://schemas.openxmlformats.org/officeDocument/2006/relationships/slideLayout" Target="../slideLayouts/slideLayout173.xml"/><Relationship Id="rId27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31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56.xml"/><Relationship Id="rId33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55.xml"/><Relationship Id="rId32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57.xml"/><Relationship Id="rId34" Type="http://schemas.openxmlformats.org/officeDocument/2006/relationships/theme" Target="../theme/theme4.xml"/><Relationship Id="rId15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3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8.xml"/><Relationship Id="rId22" Type="http://schemas.openxmlformats.org/officeDocument/2006/relationships/slideLayout" Target="../slideLayouts/slideLayout200.xml"/><Relationship Id="rId21" Type="http://schemas.openxmlformats.org/officeDocument/2006/relationships/slideLayout" Target="../slideLayouts/slideLayout199.xml"/><Relationship Id="rId24" Type="http://schemas.openxmlformats.org/officeDocument/2006/relationships/slideLayout" Target="../slideLayouts/slideLayout202.xml"/><Relationship Id="rId23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26" Type="http://schemas.openxmlformats.org/officeDocument/2006/relationships/slideLayout" Target="../slideLayouts/slideLayout204.xml"/><Relationship Id="rId25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6.xml"/><Relationship Id="rId27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4.xml"/><Relationship Id="rId29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6.xml"/><Relationship Id="rId30" Type="http://schemas.openxmlformats.org/officeDocument/2006/relationships/theme" Target="../theme/theme5.xml"/><Relationship Id="rId11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3.xml"/><Relationship Id="rId14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5.xml"/><Relationship Id="rId16" Type="http://schemas.openxmlformats.org/officeDocument/2006/relationships/slideLayout" Target="../slideLayouts/slideLayout194.xml"/><Relationship Id="rId19" Type="http://schemas.openxmlformats.org/officeDocument/2006/relationships/slideLayout" Target="../slideLayouts/slideLayout197.xml"/><Relationship Id="rId18" Type="http://schemas.openxmlformats.org/officeDocument/2006/relationships/slideLayout" Target="../slideLayouts/slideLayout1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88" name="Google Shape;588;p82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  <p:sldLayoutId id="2147483755" r:id="rId30"/>
    <p:sldLayoutId id="2147483756" r:id="rId31"/>
    <p:sldLayoutId id="2147483757" r:id="rId32"/>
    <p:sldLayoutId id="2147483758" r:id="rId33"/>
    <p:sldLayoutId id="2147483759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58" name="Google Shape;858;p117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5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124" name="Google Shape;1124;p15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  <p:sldLayoutId id="2147483818" r:id="rId26"/>
    <p:sldLayoutId id="2147483819" r:id="rId27"/>
    <p:sldLayoutId id="2147483820" r:id="rId28"/>
    <p:sldLayoutId id="2147483821" r:id="rId29"/>
    <p:sldLayoutId id="2147483822" r:id="rId30"/>
    <p:sldLayoutId id="2147483823" r:id="rId31"/>
    <p:sldLayoutId id="2147483824" r:id="rId32"/>
    <p:sldLayoutId id="2147483825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8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1390" name="Google Shape;1390;p185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eplit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vscode.dev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30aRAmbpGM8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5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633" name="Google Shape;1633;p215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there! This is our first presentation of the year (WOO!!!) </a:t>
            </a:r>
            <a:endParaRPr/>
          </a:p>
        </p:txBody>
      </p:sp>
      <p:sp>
        <p:nvSpPr>
          <p:cNvPr id="1634" name="Google Shape;1634;p215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Computer Science &amp; Python</a:t>
            </a:r>
            <a:endParaRPr/>
          </a:p>
        </p:txBody>
      </p:sp>
      <p:cxnSp>
        <p:nvCxnSpPr>
          <p:cNvPr id="1635" name="Google Shape;1635;p215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636" name="Google Shape;1636;p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0175" y="3976525"/>
            <a:ext cx="647350" cy="6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475" y="4013775"/>
            <a:ext cx="647350" cy="6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2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will we be using </a:t>
            </a:r>
            <a:r>
              <a:rPr b="1" lang="en" sz="2400">
                <a:solidFill>
                  <a:schemeClr val="accent4"/>
                </a:solidFill>
              </a:rPr>
              <a:t>to code?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1715" name="Google Shape;1715;p224"/>
          <p:cNvSpPr txBox="1"/>
          <p:nvPr/>
        </p:nvSpPr>
        <p:spPr>
          <a:xfrm>
            <a:off x="519100" y="1291075"/>
            <a:ext cx="4592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</a:t>
            </a: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 code, we will be using a Cloud Integrated Development Environment (IDE) called </a:t>
            </a:r>
            <a:r>
              <a:rPr b="1" lang="en" sz="145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Repl.it</a:t>
            </a:r>
            <a:endParaRPr sz="145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IDE is an application that allows us to be able to write and execute our code all in one place instead of having to use a text editor and the terminal — in other words, it’s a one stop place to house all of our code!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Being in the cloud, we can access Repl.it from anywhere, including our Chromebooks!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Many of these cloud IDEs work like Google Apps and allow us to have multiple users edit a single file at the same time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●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get started, go to </a:t>
            </a:r>
            <a:r>
              <a:rPr lang="en" sz="145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https://www.Replit.com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bel"/>
              <a:buChar char="○"/>
            </a:pPr>
            <a:r>
              <a:rPr lang="en" sz="14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Sign up using your Raleigh Charter Email Address</a:t>
            </a:r>
            <a:endParaRPr sz="14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716" name="Google Shape;1716;p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775" y="2631275"/>
            <a:ext cx="3508200" cy="22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717" name="Google Shape;1717;p224"/>
          <p:cNvPicPr preferRelativeResize="0"/>
          <p:nvPr/>
        </p:nvPicPr>
        <p:blipFill rotWithShape="1">
          <a:blip r:embed="rId5">
            <a:alphaModFix/>
          </a:blip>
          <a:srcRect b="0" l="15820" r="16281" t="0"/>
          <a:stretch/>
        </p:blipFill>
        <p:spPr>
          <a:xfrm>
            <a:off x="5516775" y="832225"/>
            <a:ext cx="3508200" cy="141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225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1723" name="Google Shape;1723;p225"/>
          <p:cNvSpPr txBox="1"/>
          <p:nvPr>
            <p:ph idx="1" type="subTitle"/>
          </p:nvPr>
        </p:nvSpPr>
        <p:spPr>
          <a:xfrm>
            <a:off x="720000" y="3073325"/>
            <a:ext cx="19095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One of the most popular code editors in the world, VS Code allows users to code in a wide array of coding languages with the backing of Microsoft updates. There is even a compact web version now: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vscode.dev</a:t>
            </a:r>
            <a:r>
              <a:rPr lang="en" sz="1200"/>
              <a:t>. </a:t>
            </a:r>
            <a:endParaRPr sz="1200"/>
          </a:p>
        </p:txBody>
      </p:sp>
      <p:sp>
        <p:nvSpPr>
          <p:cNvPr id="1724" name="Google Shape;1724;p225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Can I </a:t>
            </a:r>
            <a:r>
              <a:rPr b="1" lang="en">
                <a:solidFill>
                  <a:schemeClr val="accent2"/>
                </a:solidFill>
              </a:rPr>
              <a:t>use to code</a:t>
            </a:r>
            <a:r>
              <a:rPr lang="en"/>
              <a:t>?</a:t>
            </a:r>
            <a:endParaRPr/>
          </a:p>
        </p:txBody>
      </p:sp>
      <p:sp>
        <p:nvSpPr>
          <p:cNvPr id="1725" name="Google Shape;1725;p225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PyCharm</a:t>
            </a:r>
            <a:endParaRPr/>
          </a:p>
        </p:txBody>
      </p:sp>
      <p:sp>
        <p:nvSpPr>
          <p:cNvPr id="1726" name="Google Shape;1726;p225"/>
          <p:cNvSpPr txBox="1"/>
          <p:nvPr>
            <p:ph idx="4" type="subTitle"/>
          </p:nvPr>
        </p:nvSpPr>
        <p:spPr>
          <a:xfrm>
            <a:off x="3617250" y="2993475"/>
            <a:ext cx="1909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text editor built around using Python, PyCharm is developed by JetBrains and has a professional and free version. The professional version is free for students!</a:t>
            </a:r>
            <a:endParaRPr/>
          </a:p>
        </p:txBody>
      </p:sp>
      <p:sp>
        <p:nvSpPr>
          <p:cNvPr id="1727" name="Google Shape;1727;p225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Atom</a:t>
            </a:r>
            <a:endParaRPr/>
          </a:p>
        </p:txBody>
      </p:sp>
      <p:sp>
        <p:nvSpPr>
          <p:cNvPr id="1728" name="Google Shape;1728;p225"/>
          <p:cNvSpPr txBox="1"/>
          <p:nvPr>
            <p:ph idx="6" type="subTitle"/>
          </p:nvPr>
        </p:nvSpPr>
        <p:spPr>
          <a:xfrm>
            <a:off x="6514500" y="2993475"/>
            <a:ext cx="1909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Produced by Github, Atom calls itself a “hackable text editor for the 21st Century,” priding itself on its customizability and packages.</a:t>
            </a:r>
            <a:endParaRPr/>
          </a:p>
        </p:txBody>
      </p:sp>
      <p:pic>
        <p:nvPicPr>
          <p:cNvPr id="1729" name="Google Shape;1729;p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413" y="1252346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50" y="1252350"/>
            <a:ext cx="890675" cy="8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875" y="1252350"/>
            <a:ext cx="890675" cy="8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26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Woo!!! Our let’s look at some code!</a:t>
            </a:r>
            <a:endParaRPr/>
          </a:p>
        </p:txBody>
      </p:sp>
      <p:sp>
        <p:nvSpPr>
          <p:cNvPr id="1737" name="Google Shape;1737;p226"/>
          <p:cNvSpPr txBox="1"/>
          <p:nvPr>
            <p:ph idx="1" type="subTitle"/>
          </p:nvPr>
        </p:nvSpPr>
        <p:spPr>
          <a:xfrm>
            <a:off x="1159200" y="1004950"/>
            <a:ext cx="69867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Our first coding principle: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Variables &amp; Print</a:t>
            </a:r>
            <a:endParaRPr b="1" sz="600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227"/>
          <p:cNvSpPr txBox="1"/>
          <p:nvPr>
            <p:ph type="title"/>
          </p:nvPr>
        </p:nvSpPr>
        <p:spPr>
          <a:xfrm>
            <a:off x="501600" y="3720200"/>
            <a:ext cx="8140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Just like in math, </a:t>
            </a:r>
            <a:r>
              <a:rPr b="1"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variables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are extremely important in coding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They hold values that we can assign and call on whenever we want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bel"/>
              <a:buChar char="●"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We can multiply variables, divide them, call them in functions, they are really important!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43" name="Google Shape;1743;p227"/>
          <p:cNvSpPr txBox="1"/>
          <p:nvPr>
            <p:ph idx="1" type="subTitle"/>
          </p:nvPr>
        </p:nvSpPr>
        <p:spPr>
          <a:xfrm>
            <a:off x="501600" y="1065450"/>
            <a:ext cx="8140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f(x) = 5x+20</a:t>
            </a:r>
            <a:endParaRPr sz="8000"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44" name="Google Shape;1744;p227"/>
          <p:cNvSpPr txBox="1"/>
          <p:nvPr>
            <p:ph idx="1" type="subTitle"/>
          </p:nvPr>
        </p:nvSpPr>
        <p:spPr>
          <a:xfrm>
            <a:off x="501600" y="1065450"/>
            <a:ext cx="81408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f(</a:t>
            </a:r>
            <a:r>
              <a:rPr lang="en" sz="800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x</a:t>
            </a: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) = 5</a:t>
            </a:r>
            <a:r>
              <a:rPr lang="en" sz="800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x</a:t>
            </a:r>
            <a:r>
              <a:rPr lang="en" sz="8000">
                <a:latin typeface="Unica One"/>
                <a:ea typeface="Unica One"/>
                <a:cs typeface="Unica One"/>
                <a:sym typeface="Unica One"/>
              </a:rPr>
              <a:t>+20</a:t>
            </a:r>
            <a:endParaRPr sz="80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28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28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2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</a:t>
            </a:r>
            <a:r>
              <a:rPr b="1" lang="en">
                <a:solidFill>
                  <a:schemeClr val="accent2"/>
                </a:solidFill>
              </a:rPr>
              <a:t>variables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52" name="Google Shape;1752;p228"/>
          <p:cNvSpPr txBox="1"/>
          <p:nvPr/>
        </p:nvSpPr>
        <p:spPr>
          <a:xfrm>
            <a:off x="519100" y="1291075"/>
            <a:ext cx="459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By using equal signs, we can assign variables different values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cover the different data types of Python very soon, but an example are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strings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which we put in quotes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Strings are text in programming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Look at the example on the right of a string variable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53" name="Google Shape;1753;p228"/>
          <p:cNvSpPr txBox="1"/>
          <p:nvPr/>
        </p:nvSpPr>
        <p:spPr>
          <a:xfrm>
            <a:off x="5592725" y="2807325"/>
            <a:ext cx="3391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num_1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num_2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#What will happen here?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4" name="Google Shape;1754;p228"/>
          <p:cNvSpPr txBox="1"/>
          <p:nvPr/>
        </p:nvSpPr>
        <p:spPr>
          <a:xfrm>
            <a:off x="5489925" y="542200"/>
            <a:ext cx="3559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cool_variable </a:t>
            </a:r>
            <a:r>
              <a:rPr lang="en" sz="2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"Hello!"</a:t>
            </a:r>
            <a:endParaRPr sz="24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string_variable </a:t>
            </a:r>
            <a:r>
              <a:rPr lang="en" sz="24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4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"String!"</a:t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5" name="Google Shape;1755;p228"/>
          <p:cNvSpPr txBox="1"/>
          <p:nvPr/>
        </p:nvSpPr>
        <p:spPr>
          <a:xfrm>
            <a:off x="544050" y="2914600"/>
            <a:ext cx="448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Besides strings, we can also assign numbers to variables and then run operations on them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I have two variables that are assigned two different numbers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I run the final line of code, what do you think is going to happen?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29"/>
          <p:cNvSpPr/>
          <p:nvPr/>
        </p:nvSpPr>
        <p:spPr>
          <a:xfrm>
            <a:off x="5413725" y="1137175"/>
            <a:ext cx="3627000" cy="36480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2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chemeClr val="accent4"/>
                </a:solidFill>
              </a:rPr>
              <a:t>print </a:t>
            </a:r>
            <a:r>
              <a:rPr lang="en"/>
              <a:t>function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62" name="Google Shape;1762;p229"/>
          <p:cNvSpPr txBox="1"/>
          <p:nvPr/>
        </p:nvSpPr>
        <p:spPr>
          <a:xfrm>
            <a:off x="519100" y="1291075"/>
            <a:ext cx="4592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Print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 is a commonly used function in Python that displays whatever you pass into it into the terminal or console window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cover what functions are later, but printing is incredibly useful for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debugging,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process of finding, removing and fixing eros in code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now, we will use print all of the time in order to display values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But, here is some food for thought: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might not always want to display values to a user. Can you think of an example where our code does something where we 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 not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want to just display that?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3" name="Google Shape;1763;p229"/>
          <p:cNvSpPr txBox="1"/>
          <p:nvPr/>
        </p:nvSpPr>
        <p:spPr>
          <a:xfrm>
            <a:off x="5457525" y="1137175"/>
            <a:ext cx="3559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print statement!"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#We can also print out variables!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#Some operations with variables and print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#24</a:t>
            </a:r>
            <a:endParaRPr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30"/>
          <p:cNvSpPr/>
          <p:nvPr/>
        </p:nvSpPr>
        <p:spPr>
          <a:xfrm>
            <a:off x="5413725" y="1137175"/>
            <a:ext cx="3627000" cy="36480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30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Naming </a:t>
            </a:r>
            <a:r>
              <a:rPr lang="en"/>
              <a:t>Conventions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70" name="Google Shape;1770;p230"/>
          <p:cNvSpPr txBox="1"/>
          <p:nvPr/>
        </p:nvSpPr>
        <p:spPr>
          <a:xfrm>
            <a:off x="519100" y="1291075"/>
            <a:ext cx="4592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Print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function is a commonly used function in Python that displays whatever you pass into it into the terminal or console window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cover what functions are later, but printing is incredibly useful for </a:t>
            </a:r>
            <a:r>
              <a:rPr b="1" lang="en" sz="15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debugging,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process of finding, removing and fixing eros in code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now, we will use print all of the time in order to display values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But, here is some food for thought: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might not always want to display values to a user. Can you think of an example where our code does something where we 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 not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want to just display that?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1" name="Google Shape;1771;p230"/>
          <p:cNvSpPr txBox="1"/>
          <p:nvPr/>
        </p:nvSpPr>
        <p:spPr>
          <a:xfrm>
            <a:off x="5457525" y="1137175"/>
            <a:ext cx="3559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print statement!"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#We can also print out variables!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#21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#Some operations with variables and print</a:t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my_var 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#24</a:t>
            </a:r>
            <a:endParaRPr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31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</a:t>
            </a:r>
            <a:r>
              <a:rPr b="1" lang="en">
                <a:solidFill>
                  <a:schemeClr val="accent4"/>
                </a:solidFill>
              </a:rPr>
              <a:t>Practice!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777" name="Google Shape;1777;p231"/>
          <p:cNvSpPr txBox="1"/>
          <p:nvPr/>
        </p:nvSpPr>
        <p:spPr>
          <a:xfrm>
            <a:off x="491250" y="1230825"/>
            <a:ext cx="4592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Class To-Do List Exercise: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6 variables, one for every class you have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each of those variables, assign what you have for homework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the print function to print out each of those variables to remind what you have to do for homework!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■"/>
            </a:pPr>
            <a:r>
              <a:rPr b="1" i="1" lang="en" sz="15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What seems tedious about this?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8" name="Google Shape;1778;p231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31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31"/>
          <p:cNvSpPr txBox="1"/>
          <p:nvPr/>
        </p:nvSpPr>
        <p:spPr>
          <a:xfrm>
            <a:off x="5592725" y="2807325"/>
            <a:ext cx="33915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num_2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num2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num1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num2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1" name="Google Shape;1781;p231"/>
          <p:cNvSpPr txBox="1"/>
          <p:nvPr/>
        </p:nvSpPr>
        <p:spPr>
          <a:xfrm>
            <a:off x="5518625" y="594925"/>
            <a:ext cx="343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chemistry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"Study for quiz!"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calculus 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"Derivative Homework"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chemistry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calculus</a:t>
            </a:r>
            <a:r>
              <a:rPr lang="en" sz="16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2" name="Google Shape;1782;p231"/>
          <p:cNvSpPr txBox="1"/>
          <p:nvPr/>
        </p:nvSpPr>
        <p:spPr>
          <a:xfrm>
            <a:off x="497025" y="3110200"/>
            <a:ext cx="459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Very Basic Calculator: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we so earlier, variables in coding are very similar to the ones in math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the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plus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(+),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minus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(-),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multiplication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(*) and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division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(/) signs to do math in Python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b="1" lang="en" sz="15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Variable best practice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You can’t make variable names numbers. Make variables descriptive!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232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all, please don’t hesitate to stay back or email one of us!</a:t>
            </a:r>
            <a:endParaRPr/>
          </a:p>
        </p:txBody>
      </p:sp>
      <p:sp>
        <p:nvSpPr>
          <p:cNvPr id="1788" name="Google Shape;1788;p232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1789" name="Google Shape;1789;p232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216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Software Engineer at Apple</a:t>
            </a:r>
            <a:endParaRPr i="1"/>
          </a:p>
        </p:txBody>
      </p:sp>
      <p:sp>
        <p:nvSpPr>
          <p:cNvPr id="1643" name="Google Shape;1643;p216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Tomorrow, Apple will have their annual </a:t>
            </a:r>
            <a:r>
              <a:rPr b="1" lang="en"/>
              <a:t>Apple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conference’s most popular figures over the years has been Craig Federighi, the</a:t>
            </a:r>
            <a:r>
              <a:rPr b="1" lang="en"/>
              <a:t> senior vice president of software engineering</a:t>
            </a:r>
            <a:r>
              <a:rPr lang="en"/>
              <a:t> at the company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Craig received his degree from UC Berkeley and would work under Steve Jobs at NeXT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would rejoin Apple in 2009 to lead their macOS engineering and would take on the iOS responsibilities three years later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Craig’s team is responsible for the </a:t>
            </a:r>
            <a:r>
              <a:rPr b="1" lang="en"/>
              <a:t>interfaces, applications and frameworks</a:t>
            </a:r>
            <a:r>
              <a:rPr lang="en"/>
              <a:t> Apple provides!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would be present at numerous Apple events, dating back to 2009, but he would become famous for his appearance in 2020 — people have </a:t>
            </a:r>
            <a:r>
              <a:rPr lang="en" u="sng">
                <a:solidFill>
                  <a:schemeClr val="hlink"/>
                </a:solidFill>
                <a:hlinkClick r:id="rId3"/>
              </a:rPr>
              <a:t>loved his energetic personality</a:t>
            </a:r>
            <a:r>
              <a:rPr lang="en"/>
              <a:t> ever since! </a:t>
            </a:r>
            <a:endParaRPr/>
          </a:p>
        </p:txBody>
      </p:sp>
      <p:sp>
        <p:nvSpPr>
          <p:cNvPr id="1644" name="Google Shape;1644;p216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Federighi</a:t>
            </a:r>
            <a:endParaRPr/>
          </a:p>
        </p:txBody>
      </p:sp>
      <p:sp>
        <p:nvSpPr>
          <p:cNvPr id="1645" name="Google Shape;1645;p216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1646" name="Google Shape;1646;p216"/>
          <p:cNvPicPr preferRelativeResize="0"/>
          <p:nvPr/>
        </p:nvPicPr>
        <p:blipFill rotWithShape="1">
          <a:blip r:embed="rId4">
            <a:alphaModFix/>
          </a:blip>
          <a:srcRect b="0" l="1774" r="1765" t="0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17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</a:rPr>
              <a:t>Opportunities </a:t>
            </a:r>
            <a:r>
              <a:rPr lang="en" sz="2700"/>
              <a:t>Board</a:t>
            </a:r>
            <a:endParaRPr sz="2700"/>
          </a:p>
        </p:txBody>
      </p:sp>
      <p:sp>
        <p:nvSpPr>
          <p:cNvPr id="1652" name="Google Shape;1652;p217"/>
          <p:cNvSpPr txBox="1"/>
          <p:nvPr/>
        </p:nvSpPr>
        <p:spPr>
          <a:xfrm>
            <a:off x="556500" y="3034900"/>
            <a:ext cx="79908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something that we will do periodically, or as frequently we get chances to show you things!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These are upcoming CS events or activities that we think you might enjoy — usually they will have something for all experience levels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Currently, the </a:t>
            </a:r>
            <a:r>
              <a:rPr b="1"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Congressional App Challenge 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is running, which is a fantastic opportunity to design and even build apps to display to the local community and even the entire U.S.!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 prior coding experience is required to participate and you can find resources for challenge in the speaker notes!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deadline is </a:t>
            </a:r>
            <a:r>
              <a:rPr b="1"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October 1st!</a:t>
            </a:r>
            <a:endParaRPr b="1"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53" name="Google Shape;1653;p217"/>
          <p:cNvPicPr preferRelativeResize="0"/>
          <p:nvPr/>
        </p:nvPicPr>
        <p:blipFill rotWithShape="1">
          <a:blip r:embed="rId3">
            <a:alphaModFix/>
          </a:blip>
          <a:srcRect b="7125" l="0" r="0" t="7125"/>
          <a:stretch/>
        </p:blipFill>
        <p:spPr>
          <a:xfrm>
            <a:off x="3178350" y="1199550"/>
            <a:ext cx="3131400" cy="156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18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pic>
        <p:nvPicPr>
          <p:cNvPr id="1659" name="Google Shape;1659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75" y="16414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218"/>
          <p:cNvSpPr txBox="1"/>
          <p:nvPr/>
        </p:nvSpPr>
        <p:spPr>
          <a:xfrm>
            <a:off x="3280150" y="13830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What is Computer Science?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1" name="Google Shape;1661;p218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quick overview of Computer Science and popular programming languages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62" name="Google Shape;1662;p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3861850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3" name="Google Shape;1663;p218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Variables and the Print Function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4" name="Google Shape;1664;p218"/>
          <p:cNvSpPr txBox="1"/>
          <p:nvPr/>
        </p:nvSpPr>
        <p:spPr>
          <a:xfrm>
            <a:off x="3206687" y="396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go over our very first Python fundamentals — variables and print function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65" name="Google Shape;1665;p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4213" y="2880838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218"/>
          <p:cNvSpPr txBox="1"/>
          <p:nvPr/>
        </p:nvSpPr>
        <p:spPr>
          <a:xfrm>
            <a:off x="3276202" y="2622475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Setting up our coding environment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67" name="Google Shape;1667;p218"/>
          <p:cNvSpPr txBox="1"/>
          <p:nvPr/>
        </p:nvSpPr>
        <p:spPr>
          <a:xfrm>
            <a:off x="3276200" y="2985288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order for us to code, we need something to code on. Let’s gets introduced to that!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19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Ooh, I know! Very fun :)</a:t>
            </a:r>
            <a:endParaRPr/>
          </a:p>
        </p:txBody>
      </p:sp>
      <p:sp>
        <p:nvSpPr>
          <p:cNvPr id="1673" name="Google Shape;1673;p219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What is 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Computer Science?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20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What is</a:t>
            </a:r>
            <a:r>
              <a:rPr lang="en"/>
              <a:t> this Computer Science</a:t>
            </a:r>
            <a:endParaRPr b="1"/>
          </a:p>
        </p:txBody>
      </p:sp>
      <p:sp>
        <p:nvSpPr>
          <p:cNvPr id="1679" name="Google Shape;1679;p220"/>
          <p:cNvSpPr txBox="1"/>
          <p:nvPr/>
        </p:nvSpPr>
        <p:spPr>
          <a:xfrm>
            <a:off x="496175" y="1275900"/>
            <a:ext cx="8151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search up Computer Science, you will get this boring definition from Google: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Abel"/>
              <a:buChar char="○"/>
            </a:pPr>
            <a:r>
              <a:rPr i="1" lang="en" sz="19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The study of the principles and use of computers.</a:t>
            </a:r>
            <a:endParaRPr i="1" sz="19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Eh, not really that exciting. If it was up to me, I would definite computer science as…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bel"/>
              <a:buChar char="○"/>
            </a:pPr>
            <a:r>
              <a:rPr i="1" lang="en" sz="19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USING COMPUTERS TO DO REALLY COOL THINGS THAT YOU CAN ACTUALLY USE</a:t>
            </a:r>
            <a:endParaRPr sz="19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the center of computer science is the software and software systems, which is what separates it from other computational fields like computer and electrical engineers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bel"/>
              <a:buChar char="●"/>
            </a:pP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At the center of Computer Science are </a:t>
            </a:r>
            <a:r>
              <a:rPr b="1" lang="en" sz="19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programming languages</a:t>
            </a:r>
            <a:r>
              <a:rPr lang="en" sz="1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that power software, and by learning these languages, you can create nearly anything</a:t>
            </a:r>
            <a:endParaRPr sz="1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221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</a:t>
            </a:r>
            <a:r>
              <a:rPr b="1" lang="en">
                <a:solidFill>
                  <a:schemeClr val="accent2"/>
                </a:solidFill>
              </a:rPr>
              <a:t>programming languages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685" name="Google Shape;1685;p221"/>
          <p:cNvSpPr txBox="1"/>
          <p:nvPr/>
        </p:nvSpPr>
        <p:spPr>
          <a:xfrm>
            <a:off x="496175" y="1275900"/>
            <a:ext cx="8151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Programming languages are kind of like the Romance languages — they all have the same underlying principles and ideas, but they each allow you to communicate with a different part of the world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take a look at some of the most popular languages: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86" name="Google Shape;1686;p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00" y="2326300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221"/>
          <p:cNvSpPr txBox="1"/>
          <p:nvPr/>
        </p:nvSpPr>
        <p:spPr>
          <a:xfrm>
            <a:off x="1049950" y="2248175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C, C#, C++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Though all slightly different, C is a versatile, low level programming language that has been popular for decades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88" name="Google Shape;1688;p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00" y="28637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221"/>
          <p:cNvSpPr txBox="1"/>
          <p:nvPr/>
        </p:nvSpPr>
        <p:spPr>
          <a:xfrm>
            <a:off x="1049950" y="2785650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Java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Versatile, like C, but its specialties include web-based and other system applications. Also, yes, the language a version of Minecraft is coded in...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90" name="Google Shape;1690;p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600" y="34793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221"/>
          <p:cNvSpPr txBox="1"/>
          <p:nvPr/>
        </p:nvSpPr>
        <p:spPr>
          <a:xfrm>
            <a:off x="1049950" y="3401250"/>
            <a:ext cx="69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JavaScript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Technically a scripting language, JavaScript is embedded in nearly every single website on the internet. It’s the logic behind websites.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692" name="Google Shape;1692;p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525" y="4094975"/>
            <a:ext cx="459350" cy="4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221"/>
          <p:cNvSpPr txBox="1"/>
          <p:nvPr/>
        </p:nvSpPr>
        <p:spPr>
          <a:xfrm>
            <a:off x="1040875" y="4016850"/>
            <a:ext cx="75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Python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 extremely popular programming language for its ease of use and numerous applications, Python can be used from web-development to machine learning.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22"/>
          <p:cNvSpPr/>
          <p:nvPr/>
        </p:nvSpPr>
        <p:spPr>
          <a:xfrm>
            <a:off x="5422175" y="2807325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222"/>
          <p:cNvSpPr/>
          <p:nvPr/>
        </p:nvSpPr>
        <p:spPr>
          <a:xfrm>
            <a:off x="5446125" y="542200"/>
            <a:ext cx="3627000" cy="1984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222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b="1" lang="en">
                <a:solidFill>
                  <a:schemeClr val="accent4"/>
                </a:solidFill>
              </a:rPr>
              <a:t>Python</a:t>
            </a:r>
            <a:r>
              <a:rPr lang="en"/>
              <a:t>?</a:t>
            </a:r>
            <a:endParaRPr/>
          </a:p>
        </p:txBody>
      </p:sp>
      <p:sp>
        <p:nvSpPr>
          <p:cNvPr id="1701" name="Google Shape;1701;p222"/>
          <p:cNvSpPr txBox="1"/>
          <p:nvPr/>
        </p:nvSpPr>
        <p:spPr>
          <a:xfrm>
            <a:off x="519100" y="1291075"/>
            <a:ext cx="4592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Python’s founder,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Guido van Rossum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created Python, he based it on these principles: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Beautiful is better than ugly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Explicit is better than implicit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Simple if better than complex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Complex is better than complicated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○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Readability counts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other words, Python is a </a:t>
            </a:r>
            <a:r>
              <a:rPr b="1"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minimalistic, straightforward language that can do a lot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bel"/>
              <a:buChar char="●"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While Python can be picked up by beginners with relative ease, it is still powerful enough to be used extensively </a:t>
            </a:r>
            <a:endParaRPr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example on the right is an example of how to print in Python vs Java. Can you see the simplicity of Python?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02" name="Google Shape;1702;p222"/>
          <p:cNvSpPr txBox="1"/>
          <p:nvPr/>
        </p:nvSpPr>
        <p:spPr>
          <a:xfrm>
            <a:off x="5640525" y="542200"/>
            <a:ext cx="3238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8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"This is a print statement!"</a:t>
            </a:r>
            <a:r>
              <a:rPr lang="en" sz="28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8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5EBD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3" name="Google Shape;1703;p222"/>
          <p:cNvSpPr txBox="1"/>
          <p:nvPr/>
        </p:nvSpPr>
        <p:spPr>
          <a:xfrm>
            <a:off x="5592725" y="2807325"/>
            <a:ext cx="32859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"Also a print statement!"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223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in the cloud!</a:t>
            </a:r>
            <a:endParaRPr/>
          </a:p>
        </p:txBody>
      </p:sp>
      <p:sp>
        <p:nvSpPr>
          <p:cNvPr id="1709" name="Google Shape;1709;p223"/>
          <p:cNvSpPr txBox="1"/>
          <p:nvPr>
            <p:ph idx="1" type="subTitle"/>
          </p:nvPr>
        </p:nvSpPr>
        <p:spPr>
          <a:xfrm>
            <a:off x="1159200" y="1004950"/>
            <a:ext cx="69867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Setting up our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Coding environment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