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Bebas Neue"/>
      <p:regular r:id="rId18"/>
    </p:embeddedFont>
    <p:embeddedFont>
      <p:font typeface="Abel"/>
      <p:regular r:id="rId19"/>
    </p:embeddedFont>
    <p:embeddedFont>
      <p:font typeface="Unica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nica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bel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e7d65628f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e7d65628f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e7d65628f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e7d65628f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5e7d65628f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5e7d65628f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e7d65628f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e7d65628f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e7d65628f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e7d65628f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e7d65628f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5e7d65628f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e7d65628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e7d65628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e7d65628f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e7d65628f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e7d65628f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e7d65628f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e7d65628f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e7d65628f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e7d65628f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e7d65628f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TITLE_ONL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42" y="356775"/>
            <a:ext cx="4846801" cy="4429926"/>
            <a:chOff x="364242" y="356775"/>
            <a:chExt cx="4846801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100" name="Google Shape;100;p20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10" name="Google Shape;110;p22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4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9" name="Google Shape;119;p24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4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8" name="Google Shape;128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26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26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7" name="Google Shape;137;p27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7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7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7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8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7" name="Google Shape;147;p28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8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8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7" name="Google Shape;157;p29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9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" name="Google Shape;162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30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1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1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31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1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31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31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31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31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1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1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31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2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01" name="Google Shape;201;p32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creen">
  <p:cSld name="BLANK_1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364200" y="3573225"/>
            <a:ext cx="8415000" cy="12135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364175" y="356775"/>
            <a:ext cx="8415000" cy="29373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290038" y="3827627"/>
            <a:ext cx="45639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290050" y="839325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4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4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4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3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6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32" name="Google Shape;23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6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6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6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6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2" name="Google Shape;242;p36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7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45" name="Google Shape;245;p37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7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37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5" name="Google Shape;255;p37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7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8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61" name="Google Shape;261;p38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38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8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38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8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8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38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8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8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8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9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83" name="Google Shape;283;p39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9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39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9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40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91" name="Google Shape;291;p40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40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4" name="Google Shape;294;p40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5" name="Google Shape;295;p40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96" name="Google Shape;296;p40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TD">
  <p:cSld name="BLANK_1_1_1_1_2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364225" y="1139775"/>
            <a:ext cx="31563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5"/>
          <p:cNvSpPr/>
          <p:nvPr/>
        </p:nvSpPr>
        <p:spPr>
          <a:xfrm>
            <a:off x="3931925" y="1139775"/>
            <a:ext cx="48480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5"/>
          <p:cNvSpPr txBox="1"/>
          <p:nvPr>
            <p:ph idx="1" type="subTitle"/>
          </p:nvPr>
        </p:nvSpPr>
        <p:spPr>
          <a:xfrm>
            <a:off x="240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5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5"/>
          <p:cNvSpPr txBox="1"/>
          <p:nvPr>
            <p:ph type="title"/>
          </p:nvPr>
        </p:nvSpPr>
        <p:spPr>
          <a:xfrm>
            <a:off x="240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TITLE_ONLY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46"/>
          <p:cNvGrpSpPr/>
          <p:nvPr/>
        </p:nvGrpSpPr>
        <p:grpSpPr>
          <a:xfrm>
            <a:off x="2234060" y="356788"/>
            <a:ext cx="4675875" cy="4429926"/>
            <a:chOff x="364223" y="356774"/>
            <a:chExt cx="8415902" cy="4429926"/>
          </a:xfrm>
        </p:grpSpPr>
        <p:sp>
          <p:nvSpPr>
            <p:cNvPr id="313" name="Google Shape;313;p4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6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46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s Template">
  <p:cSld name="TITLE_ONLY_2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364256" y="356775"/>
            <a:ext cx="85758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type="title"/>
          </p:nvPr>
        </p:nvSpPr>
        <p:spPr>
          <a:xfrm>
            <a:off x="569102" y="365300"/>
            <a:ext cx="8259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47"/>
          <p:cNvSpPr/>
          <p:nvPr/>
        </p:nvSpPr>
        <p:spPr>
          <a:xfrm>
            <a:off x="5005500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/>
          <p:nvPr/>
        </p:nvSpPr>
        <p:spPr>
          <a:xfrm>
            <a:off x="620225" y="134150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7"/>
          <p:cNvSpPr/>
          <p:nvPr/>
        </p:nvSpPr>
        <p:spPr>
          <a:xfrm>
            <a:off x="620225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"/>
          <p:cNvSpPr/>
          <p:nvPr/>
        </p:nvSpPr>
        <p:spPr>
          <a:xfrm>
            <a:off x="5005500" y="3266550"/>
            <a:ext cx="3822900" cy="16734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re Image">
  <p:cSld name="TITLE_ONLY_2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8"/>
          <p:cNvGrpSpPr/>
          <p:nvPr/>
        </p:nvGrpSpPr>
        <p:grpSpPr>
          <a:xfrm>
            <a:off x="364235" y="356775"/>
            <a:ext cx="3690354" cy="4429926"/>
            <a:chOff x="364242" y="356775"/>
            <a:chExt cx="4846801" cy="4429926"/>
          </a:xfrm>
        </p:grpSpPr>
        <p:sp>
          <p:nvSpPr>
            <p:cNvPr id="325" name="Google Shape;325;p48"/>
            <p:cNvSpPr/>
            <p:nvPr/>
          </p:nvSpPr>
          <p:spPr>
            <a:xfrm>
              <a:off x="364242" y="356775"/>
              <a:ext cx="48468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4243" y="1139602"/>
              <a:ext cx="48468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4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python/ref_string_split.asp" TargetMode="External"/><Relationship Id="rId4" Type="http://schemas.openxmlformats.org/officeDocument/2006/relationships/hyperlink" Target="https://getemoji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CompSci </a:t>
            </a:r>
            <a:r>
              <a:rPr lang="en"/>
              <a:t>club 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concepts are so critical that you will get a ton of practice with them today!</a:t>
            </a:r>
            <a:endParaRPr/>
          </a:p>
        </p:txBody>
      </p:sp>
      <p:sp>
        <p:nvSpPr>
          <p:cNvPr id="334" name="Google Shape;334;p49"/>
          <p:cNvSpPr txBox="1"/>
          <p:nvPr>
            <p:ph type="ctrTitle"/>
          </p:nvPr>
        </p:nvSpPr>
        <p:spPr>
          <a:xfrm>
            <a:off x="1537050" y="2806425"/>
            <a:ext cx="60699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with Conditionals &amp; User Input</a:t>
            </a:r>
            <a:endParaRPr/>
          </a:p>
        </p:txBody>
      </p:sp>
      <p:cxnSp>
        <p:nvCxnSpPr>
          <p:cNvPr id="335" name="Google Shape;335;p49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36" name="Google Shape;3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3075" y="407320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2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chemeClr val="accent4"/>
                </a:solidFill>
              </a:rPr>
              <a:t>Three</a:t>
            </a:r>
            <a:endParaRPr b="1" sz="2300">
              <a:solidFill>
                <a:schemeClr val="accent2"/>
              </a:solidFill>
            </a:endParaRPr>
          </a:p>
        </p:txBody>
      </p:sp>
      <p:sp>
        <p:nvSpPr>
          <p:cNvPr id="403" name="Google Shape;403;p58"/>
          <p:cNvSpPr txBox="1"/>
          <p:nvPr/>
        </p:nvSpPr>
        <p:spPr>
          <a:xfrm>
            <a:off x="491250" y="1189225"/>
            <a:ext cx="351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 A Binary Tree (kind of)</a:t>
            </a:r>
            <a:endParaRPr b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 the right is one of the most important data structures in CS, a Binary Tree (specifically, a Binary Search Tree)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will hopefully have a full presentation about this later, but know that values on the right are larger than the current value (node) and on the left are smaller 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are going to condense the values of a binary tree to this list: </a:t>
            </a:r>
            <a:r>
              <a:rPr lang="en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[8,3,1,6,4,7,10,14,13]</a:t>
            </a:r>
            <a:endParaRPr>
              <a:solidFill>
                <a:schemeClr val="accent3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program, given a value, and the </a:t>
            </a:r>
            <a:r>
              <a:rPr lang="en" u="sng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index</a:t>
            </a: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of a node value, tells whether the value will be next to and either to the left or right to the node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4" name="Google Shape;404;p58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58"/>
          <p:cNvPicPr preferRelativeResize="0"/>
          <p:nvPr/>
        </p:nvPicPr>
        <p:blipFill rotWithShape="1">
          <a:blip r:embed="rId3">
            <a:alphaModFix/>
          </a:blip>
          <a:srcRect b="7519" l="0" r="0" t="7511"/>
          <a:stretch/>
        </p:blipFill>
        <p:spPr>
          <a:xfrm>
            <a:off x="4610175" y="1189225"/>
            <a:ext cx="4150800" cy="3103200"/>
          </a:xfrm>
          <a:prstGeom prst="roundRect">
            <a:avLst>
              <a:gd fmla="val 7249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>
            <p:ph type="title"/>
          </p:nvPr>
        </p:nvSpPr>
        <p:spPr>
          <a:xfrm>
            <a:off x="707899" y="4071600"/>
            <a:ext cx="76587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cover the last new topic next week before your first project!</a:t>
            </a:r>
            <a:endParaRPr/>
          </a:p>
        </p:txBody>
      </p:sp>
      <p:sp>
        <p:nvSpPr>
          <p:cNvPr id="411" name="Google Shape;411;p59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Thank you!</a:t>
            </a:r>
            <a:endParaRPr b="1" sz="7100"/>
          </a:p>
        </p:txBody>
      </p:sp>
      <p:sp>
        <p:nvSpPr>
          <p:cNvPr id="412" name="Google Shape;412;p59"/>
          <p:cNvSpPr txBox="1"/>
          <p:nvPr/>
        </p:nvSpPr>
        <p:spPr>
          <a:xfrm>
            <a:off x="933825" y="2967125"/>
            <a:ext cx="72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That is all we have for today!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idx="1" type="subTitle"/>
          </p:nvPr>
        </p:nvSpPr>
        <p:spPr>
          <a:xfrm>
            <a:off x="240775" y="4046275"/>
            <a:ext cx="34032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Rocket Engineer</a:t>
            </a:r>
            <a:endParaRPr i="1"/>
          </a:p>
        </p:txBody>
      </p:sp>
      <p:sp>
        <p:nvSpPr>
          <p:cNvPr id="343" name="Google Shape;343;p50"/>
          <p:cNvSpPr txBox="1"/>
          <p:nvPr>
            <p:ph idx="2" type="subTitle"/>
          </p:nvPr>
        </p:nvSpPr>
        <p:spPr>
          <a:xfrm>
            <a:off x="4057150" y="1211925"/>
            <a:ext cx="45279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Russians being very dear to our hearts here at CompSci Club (birthday, fyi!), we honor Soviet rocket engineer Sergei Korolev, who was an architect of the </a:t>
            </a:r>
            <a:r>
              <a:rPr b="1" lang="en"/>
              <a:t>Space Race</a:t>
            </a:r>
            <a:r>
              <a:rPr lang="en"/>
              <a:t> between the U.S. and the USSR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of Korolev’s biggest </a:t>
            </a:r>
            <a:r>
              <a:rPr lang="en"/>
              <a:t>contributions</a:t>
            </a:r>
            <a:r>
              <a:rPr lang="en"/>
              <a:t> is the development of </a:t>
            </a:r>
            <a:r>
              <a:rPr b="1" lang="en"/>
              <a:t>Sputnik 1</a:t>
            </a:r>
            <a:r>
              <a:rPr lang="en"/>
              <a:t>, which launched on this day in 1957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Sergei would be responsible for pitching the idea of an </a:t>
            </a:r>
            <a:r>
              <a:rPr lang="en"/>
              <a:t>artificial</a:t>
            </a:r>
            <a:r>
              <a:rPr lang="en"/>
              <a:t> satellite in 1954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i="1" lang="en"/>
              <a:t>sputnik</a:t>
            </a:r>
            <a:r>
              <a:rPr lang="en"/>
              <a:t> (Russian for </a:t>
            </a:r>
            <a:r>
              <a:rPr lang="en"/>
              <a:t>satellite</a:t>
            </a:r>
            <a:r>
              <a:rPr lang="en"/>
              <a:t>) </a:t>
            </a:r>
            <a:r>
              <a:rPr lang="en"/>
              <a:t>travelled</a:t>
            </a:r>
            <a:r>
              <a:rPr lang="en"/>
              <a:t> at 18,000 mi/hr and reported data for 21 days before burning up in January 1958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it did burn up, it rotated the Earth 1,440 times and travelled </a:t>
            </a:r>
            <a:r>
              <a:rPr b="1" lang="en"/>
              <a:t>43,000,000 mi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 wondered for the growth of calculus and science in our schools? You can partially thank (or blame) Sergei!</a:t>
            </a:r>
            <a:endParaRPr/>
          </a:p>
        </p:txBody>
      </p:sp>
      <p:sp>
        <p:nvSpPr>
          <p:cNvPr id="344" name="Google Shape;344;p50"/>
          <p:cNvSpPr txBox="1"/>
          <p:nvPr>
            <p:ph type="title"/>
          </p:nvPr>
        </p:nvSpPr>
        <p:spPr>
          <a:xfrm>
            <a:off x="534475" y="3403200"/>
            <a:ext cx="2815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Sergei Korolev</a:t>
            </a:r>
            <a:endParaRPr/>
          </a:p>
        </p:txBody>
      </p:sp>
      <p:sp>
        <p:nvSpPr>
          <p:cNvPr id="345" name="Google Shape;345;p50"/>
          <p:cNvSpPr txBox="1"/>
          <p:nvPr>
            <p:ph idx="4" type="title"/>
          </p:nvPr>
        </p:nvSpPr>
        <p:spPr>
          <a:xfrm>
            <a:off x="497025" y="365300"/>
            <a:ext cx="7926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person of the day!</a:t>
            </a:r>
            <a:endParaRPr/>
          </a:p>
        </p:txBody>
      </p:sp>
      <p:pic>
        <p:nvPicPr>
          <p:cNvPr id="346" name="Google Shape;346;p50"/>
          <p:cNvPicPr preferRelativeResize="0"/>
          <p:nvPr/>
        </p:nvPicPr>
        <p:blipFill rotWithShape="1">
          <a:blip r:embed="rId3">
            <a:alphaModFix/>
          </a:blip>
          <a:srcRect b="44699" l="0" r="0" t="11056"/>
          <a:stretch/>
        </p:blipFill>
        <p:spPr>
          <a:xfrm>
            <a:off x="610675" y="1383075"/>
            <a:ext cx="2815800" cy="164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type="title"/>
          </p:nvPr>
        </p:nvSpPr>
        <p:spPr>
          <a:xfrm>
            <a:off x="2559150" y="356800"/>
            <a:ext cx="40257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Roadmap </a:t>
            </a:r>
            <a:r>
              <a:rPr lang="en"/>
              <a:t>for Today</a:t>
            </a:r>
            <a:endParaRPr/>
          </a:p>
        </p:txBody>
      </p:sp>
      <p:pic>
        <p:nvPicPr>
          <p:cNvPr id="352" name="Google Shape;3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188" y="3101275"/>
            <a:ext cx="564300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1"/>
          <p:cNvSpPr txBox="1"/>
          <p:nvPr/>
        </p:nvSpPr>
        <p:spPr>
          <a:xfrm>
            <a:off x="3276163" y="2842875"/>
            <a:ext cx="24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Practice with Conditionals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3276175" y="3137925"/>
            <a:ext cx="32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Alas, practice makes perfect! (or as Mr. Setubal likes say, “Perfect Practice makes Perfect”)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3336589" y="1662888"/>
            <a:ext cx="28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A deeper look at conditionals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6" name="Google Shape;356;p51"/>
          <p:cNvSpPr txBox="1"/>
          <p:nvPr/>
        </p:nvSpPr>
        <p:spPr>
          <a:xfrm>
            <a:off x="3336587" y="2025700"/>
            <a:ext cx="32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 logic behind conditionals is what is going to aid you in the long run!</a:t>
            </a:r>
            <a:endParaRPr i="1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3809" y="1831038"/>
            <a:ext cx="615599" cy="61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2169301" y="4071600"/>
            <a:ext cx="4805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what language you decide to pursue in the future, this will be of great use!</a:t>
            </a:r>
            <a:endParaRPr/>
          </a:p>
        </p:txBody>
      </p:sp>
      <p:sp>
        <p:nvSpPr>
          <p:cNvPr id="363" name="Google Shape;363;p52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An explanation of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Conditional Logic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4"/>
                </a:solidFill>
              </a:rPr>
              <a:t>Intro </a:t>
            </a:r>
            <a:r>
              <a:rPr lang="en" sz="2300"/>
              <a:t>of conditional logic</a:t>
            </a:r>
            <a:endParaRPr sz="2300"/>
          </a:p>
        </p:txBody>
      </p:sp>
      <p:sp>
        <p:nvSpPr>
          <p:cNvPr id="369" name="Google Shape;369;p53"/>
          <p:cNvSpPr txBox="1"/>
          <p:nvPr/>
        </p:nvSpPr>
        <p:spPr>
          <a:xfrm>
            <a:off x="491250" y="1189225"/>
            <a:ext cx="3511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pretend you are hungry (maybe you are)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 are some of the decisions you are going to make?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might go into your fridge, and then make a series of decisions based on that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you have to nothing in your fridge, you are going to do something else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is how conditionals work in programming!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Based on if something is 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True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or </a:t>
            </a:r>
            <a:r>
              <a:rPr lang="en" sz="13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False</a:t>
            </a: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we can fire a certain block of code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●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imagine that we expand this a bit more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bel"/>
              <a:buChar char="○"/>
            </a:pPr>
            <a:r>
              <a:rPr lang="en" sz="13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Before we give up on having food, we can check if there is anything in the pantry</a:t>
            </a:r>
            <a:endParaRPr sz="13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274" y="641725"/>
            <a:ext cx="4597500" cy="392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/>
          <p:nvPr>
            <p:ph type="title"/>
          </p:nvPr>
        </p:nvSpPr>
        <p:spPr>
          <a:xfrm>
            <a:off x="569097" y="365303"/>
            <a:ext cx="44364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Complex </a:t>
            </a:r>
            <a:r>
              <a:rPr lang="en" sz="2300"/>
              <a:t>conditional logic</a:t>
            </a:r>
            <a:endParaRPr sz="2300"/>
          </a:p>
        </p:txBody>
      </p:sp>
      <p:sp>
        <p:nvSpPr>
          <p:cNvPr id="377" name="Google Shape;377;p54"/>
          <p:cNvSpPr txBox="1"/>
          <p:nvPr/>
        </p:nvSpPr>
        <p:spPr>
          <a:xfrm>
            <a:off x="491250" y="1189225"/>
            <a:ext cx="351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can probably quickly see how we can scale up this entire process to encapsulate more complex decisions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example, we can make specific decisions based on what is in the fridge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would be the equivalent of nesting if statements inside other if statements inside Python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process help explains why we want to generally go from most to least specific with our if statements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</a:pPr>
            <a:r>
              <a:rPr lang="en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Our else statement acts as a ‘catch all’ that executes only if all of our other conditions return False</a:t>
            </a:r>
            <a:endParaRPr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8" name="Google Shape;378;p54"/>
          <p:cNvSpPr/>
          <p:nvPr/>
        </p:nvSpPr>
        <p:spPr>
          <a:xfrm>
            <a:off x="4345250" y="587400"/>
            <a:ext cx="4597500" cy="4134000"/>
          </a:xfrm>
          <a:prstGeom prst="roundRect">
            <a:avLst>
              <a:gd fmla="val 4738" name="adj"/>
            </a:avLst>
          </a:prstGeom>
          <a:solidFill>
            <a:srgbClr val="272B4A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50" y="1258500"/>
            <a:ext cx="4597499" cy="26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2169301" y="4071600"/>
            <a:ext cx="4805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have some practice for you all!</a:t>
            </a:r>
            <a:endParaRPr/>
          </a:p>
        </p:txBody>
      </p:sp>
      <p:sp>
        <p:nvSpPr>
          <p:cNvPr id="385" name="Google Shape;385;p55"/>
          <p:cNvSpPr txBox="1"/>
          <p:nvPr>
            <p:ph idx="1" type="subTitle"/>
          </p:nvPr>
        </p:nvSpPr>
        <p:spPr>
          <a:xfrm>
            <a:off x="1159200" y="1004950"/>
            <a:ext cx="68256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Unica One"/>
                <a:ea typeface="Unica One"/>
                <a:cs typeface="Unica One"/>
                <a:sym typeface="Unica One"/>
              </a:rPr>
              <a:t>Practice</a:t>
            </a:r>
            <a:endParaRPr sz="4000"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With Conditionals</a:t>
            </a:r>
            <a:endParaRPr b="1" sz="60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rgbClr val="FC9748"/>
                </a:solidFill>
              </a:rPr>
              <a:t>One</a:t>
            </a:r>
            <a:endParaRPr b="1">
              <a:solidFill>
                <a:srgbClr val="FC9748"/>
              </a:solidFill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496200" y="1193325"/>
            <a:ext cx="8151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 Spanish Noun Determiner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 Spanish, there is a simple way to determine if a noun is masculine or feminine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word begins with “el” or ends with “o”, it’s almost always masculine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word ends with “la” or ends with “a”, it’s almost feminine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Given a word in Spanish, determine if it’s masculine or feminine (assume there are no words like el día)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i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Hint: You need to split up words. Take a look at the .</a:t>
            </a:r>
            <a:r>
              <a:rPr i="1" lang="en" sz="16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split()</a:t>
            </a:r>
            <a:r>
              <a:rPr i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method in Python! Pay attention what </a:t>
            </a:r>
            <a:r>
              <a:rPr i="1" lang="en" sz="1600">
                <a:solidFill>
                  <a:schemeClr val="accent3"/>
                </a:solidFill>
                <a:latin typeface="Abel"/>
                <a:ea typeface="Abel"/>
                <a:cs typeface="Abel"/>
                <a:sym typeface="Abel"/>
              </a:rPr>
              <a:t>data type</a:t>
            </a:r>
            <a:r>
              <a:rPr i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this returns</a:t>
            </a:r>
            <a:endParaRPr i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Handle if the user enters a weird word that doesn’t satisfy either condition!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</a:t>
            </a: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: </a:t>
            </a: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Mood Calculator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Let’s have some fun with emojis! Given a word like “sad” or “mad,” print out the corresponding emoji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To find a list of copy &amp; paste emojis, reference </a:t>
            </a:r>
            <a:r>
              <a:rPr lang="en" sz="16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4"/>
              </a:rPr>
              <a:t>this website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Include error handling like before!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type="title"/>
          </p:nvPr>
        </p:nvSpPr>
        <p:spPr>
          <a:xfrm>
            <a:off x="666800" y="365300"/>
            <a:ext cx="78333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</a:t>
            </a:r>
            <a:r>
              <a:rPr b="1" lang="en">
                <a:solidFill>
                  <a:srgbClr val="65EBD2"/>
                </a:solidFill>
              </a:rPr>
              <a:t>Two</a:t>
            </a:r>
            <a:endParaRPr b="1">
              <a:solidFill>
                <a:srgbClr val="65EBD2"/>
              </a:solidFill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496200" y="1193325"/>
            <a:ext cx="8151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One: Homecoming Bouncer v1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the bouncer at homecoming (which has been announced next month!)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You are going to check if someone is one the ‘list’ for homecoming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Create a list of first names 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Then, using conditionals, check if the name is in the list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 on the list, print out a message allowing them in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 not, deny them entry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Exercise Two: Homecoming Bouncer v2</a:t>
            </a:r>
            <a:endParaRPr b="1"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Take the above exercise a step further by asking them for their age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■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 person is between the ages of 15 and 18, ask them if they are from Raleigh Charter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●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If they are, let them in! (Though, they technically need to pay $10)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bel"/>
              <a:buChar char="○"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Throughout the entire process, ensure that you have print statements if they do not meet the conditions!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