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Bebas Neue"/>
      <p:regular r:id="rId8"/>
    </p:embeddedFont>
    <p:embeddedFont>
      <p:font typeface="Abel"/>
      <p:regular r:id="rId9"/>
    </p:embeddedFont>
    <p:embeddedFont>
      <p:font typeface="Unica One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be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BebasNeue-regular.fntdata"/><Relationship Id="rId10" Type="http://schemas.openxmlformats.org/officeDocument/2006/relationships/font" Target="fonts/Unic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6d6b9853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6d6b9853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bel"/>
                <a:ea typeface="Abel"/>
                <a:cs typeface="Abel"/>
                <a:sym typeface="Abel"/>
              </a:rPr>
              <a:t>Name:</a:t>
            </a:r>
            <a:r>
              <a:rPr lang="en" sz="1300">
                <a:latin typeface="Abel"/>
                <a:ea typeface="Abel"/>
                <a:cs typeface="Abel"/>
                <a:sym typeface="Abel"/>
              </a:rPr>
              <a:t> Vance Joy</a:t>
            </a:r>
            <a:endParaRPr sz="13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bel"/>
                <a:ea typeface="Abel"/>
                <a:cs typeface="Abel"/>
                <a:sym typeface="Abel"/>
              </a:rPr>
              <a:t>Most </a:t>
            </a:r>
            <a:r>
              <a:rPr b="1" lang="en" sz="1300">
                <a:latin typeface="Abel"/>
                <a:ea typeface="Abel"/>
                <a:cs typeface="Abel"/>
                <a:sym typeface="Abel"/>
              </a:rPr>
              <a:t>Successful</a:t>
            </a:r>
            <a:r>
              <a:rPr b="1" lang="en" sz="1300">
                <a:latin typeface="Abel"/>
                <a:ea typeface="Abel"/>
                <a:cs typeface="Abel"/>
                <a:sym typeface="Abel"/>
              </a:rPr>
              <a:t> Song Sales</a:t>
            </a:r>
            <a:r>
              <a:rPr lang="en" sz="1300">
                <a:latin typeface="Abel"/>
                <a:ea typeface="Abel"/>
                <a:cs typeface="Abel"/>
                <a:sym typeface="Abel"/>
              </a:rPr>
              <a:t>: 7,000,000</a:t>
            </a:r>
            <a:endParaRPr sz="13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bel"/>
                <a:ea typeface="Abel"/>
                <a:cs typeface="Abel"/>
                <a:sym typeface="Abel"/>
              </a:rPr>
              <a:t>Total Song Sales: </a:t>
            </a:r>
            <a:r>
              <a:rPr lang="en" sz="1300">
                <a:latin typeface="Abel"/>
                <a:ea typeface="Abel"/>
                <a:cs typeface="Abel"/>
                <a:sym typeface="Abel"/>
              </a:rPr>
              <a:t>13,000,000</a:t>
            </a:r>
            <a:endParaRPr sz="13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Name:</a:t>
            </a:r>
            <a:r>
              <a:rPr lang="en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Gotye</a:t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Most Successful Song Sales</a:t>
            </a:r>
            <a:r>
              <a:rPr lang="en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: 13,000,000</a:t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Total Song Sales: </a:t>
            </a:r>
            <a:r>
              <a:rPr lang="en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14,000,000</a:t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Name:</a:t>
            </a:r>
            <a:r>
              <a:rPr lang="en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Bruno Mars</a:t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Most Successful Song Sales</a:t>
            </a:r>
            <a:r>
              <a:rPr lang="en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: 11,000,000</a:t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Total Song Sales: </a:t>
            </a:r>
            <a:r>
              <a:rPr lang="en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226,000,000</a:t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1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05" name="Google Shape;105;p21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3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4" name="Google Shape;114;p23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23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5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3" name="Google Shape;123;p2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5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5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2" name="Google Shape;132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6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6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26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2" name="Google Shape;142;p27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7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8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2" name="Google Shape;152;p28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8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28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7" name="Google Shape;157;p28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9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8" name="Google Shape;168;p29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30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30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0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30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30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30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30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30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30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1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196" name="Google Shape;196;p31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31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>
          <a:xfrm>
            <a:off x="364225" y="1139600"/>
            <a:ext cx="4098900" cy="36474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4680925" y="1139600"/>
            <a:ext cx="4098900" cy="36474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32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32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3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6" name="Google Shape;216;p33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3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4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20" name="Google Shape;220;p3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34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34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4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4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5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33" name="Google Shape;233;p35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35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35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35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35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5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35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36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49" name="Google Shape;249;p36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6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6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9" name="Google Shape;259;p36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6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36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3" name="Google Shape;263;p36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36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36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6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37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71" name="Google Shape;271;p37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7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4" name="Google Shape;274;p37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7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6" name="Google Shape;276;p37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38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79" name="Google Shape;279;p38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38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38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3" name="Google Shape;283;p38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4" name="Google Shape;284;p38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2"/>
                </a:solidFill>
              </a:rPr>
              <a:t>Hey there</a:t>
            </a:r>
            <a:r>
              <a:rPr b="1" lang="en" sz="2300">
                <a:solidFill>
                  <a:schemeClr val="accent2"/>
                </a:solidFill>
              </a:rPr>
              <a:t>!</a:t>
            </a:r>
            <a:r>
              <a:rPr b="1" lang="en" sz="2300">
                <a:solidFill>
                  <a:schemeClr val="accent4"/>
                </a:solidFill>
              </a:rPr>
              <a:t> </a:t>
            </a:r>
            <a:r>
              <a:rPr b="1" lang="en" sz="2300"/>
              <a:t>How are you?</a:t>
            </a:r>
            <a:endParaRPr b="1" sz="2300"/>
          </a:p>
        </p:txBody>
      </p:sp>
      <p:sp>
        <p:nvSpPr>
          <p:cNvPr id="295" name="Google Shape;295;p43"/>
          <p:cNvSpPr txBox="1"/>
          <p:nvPr/>
        </p:nvSpPr>
        <p:spPr>
          <a:xfrm>
            <a:off x="889350" y="1171363"/>
            <a:ext cx="7365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Welcome! We are excited to see you again. This is a weird piece of trivia: Today we celebrate 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Carly Rae Jepsen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’s famous 2011 hit “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Call Me Maybe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.” It is her signature track, but with few other songs of hers reaching similar stardom, some have wondered: Is Carly Rae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Jepsen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 one hit wonder? 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296" name="Google Shape;296;p43"/>
          <p:cNvCxnSpPr/>
          <p:nvPr/>
        </p:nvCxnSpPr>
        <p:spPr>
          <a:xfrm>
            <a:off x="5562945" y="2325654"/>
            <a:ext cx="0" cy="2310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43"/>
          <p:cNvSpPr txBox="1"/>
          <p:nvPr/>
        </p:nvSpPr>
        <p:spPr>
          <a:xfrm>
            <a:off x="3511277" y="1972013"/>
            <a:ext cx="1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Track Two</a:t>
            </a:r>
            <a:endParaRPr b="1" sz="18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2740550" y="2325650"/>
            <a:ext cx="2822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Abel"/>
              <a:buChar char="●"/>
            </a:pPr>
            <a:r>
              <a:rPr lang="en" sz="12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Create a rudimentary function that checks if someone is a one-hit wonder</a:t>
            </a:r>
            <a:endParaRPr sz="12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Abel"/>
              <a:buChar char="●"/>
            </a:pPr>
            <a:r>
              <a:rPr lang="en" sz="12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Ask the user for:</a:t>
            </a:r>
            <a:endParaRPr sz="12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Abel"/>
              <a:buChar char="○"/>
            </a:pPr>
            <a:r>
              <a:rPr lang="en" sz="12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Their name </a:t>
            </a:r>
            <a:endParaRPr sz="12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Abel"/>
              <a:buChar char="○"/>
            </a:pPr>
            <a:r>
              <a:rPr lang="en" sz="12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How many times their most </a:t>
            </a:r>
            <a:r>
              <a:rPr lang="en" sz="12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successful</a:t>
            </a:r>
            <a:r>
              <a:rPr lang="en" sz="12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song sold</a:t>
            </a:r>
            <a:endParaRPr sz="12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Abel"/>
              <a:buChar char="○"/>
            </a:pPr>
            <a:r>
              <a:rPr lang="en" sz="12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Their total sales for their discography</a:t>
            </a:r>
            <a:endParaRPr sz="12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Abel"/>
              <a:buChar char="●"/>
            </a:pPr>
            <a:r>
              <a:rPr lang="en" sz="12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Identify a threshold that classifies a one hit wonder</a:t>
            </a:r>
            <a:endParaRPr sz="12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Abel"/>
              <a:buChar char="●"/>
            </a:pPr>
            <a:r>
              <a:rPr lang="en" sz="12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Use the data below to test!</a:t>
            </a:r>
            <a:endParaRPr sz="12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9" name="Google Shape;299;p43"/>
          <p:cNvSpPr txBox="1"/>
          <p:nvPr/>
        </p:nvSpPr>
        <p:spPr>
          <a:xfrm>
            <a:off x="6607508" y="1972015"/>
            <a:ext cx="1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Track One</a:t>
            </a:r>
            <a:endParaRPr b="1" sz="18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300" name="Google Shape;300;p43"/>
          <p:cNvSpPr txBox="1"/>
          <p:nvPr/>
        </p:nvSpPr>
        <p:spPr>
          <a:xfrm>
            <a:off x="5777700" y="2325650"/>
            <a:ext cx="28224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bel"/>
              <a:buChar char="●"/>
            </a:pP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Here are the lyrics for Call Me Maybe:</a:t>
            </a:r>
            <a:endParaRPr sz="11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bel"/>
              <a:buChar char="●"/>
            </a:pP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HeyIjustmetyouandthisiscrazyButheresmynumbersocallmemaybe </a:t>
            </a:r>
            <a:endParaRPr sz="11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bel"/>
              <a:buChar char="○"/>
            </a:pP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Unfortunately, Fillip’s space key was broken when typing that, so it is all jumbled up! </a:t>
            </a:r>
            <a:endParaRPr sz="11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bel"/>
              <a:buChar char="●"/>
            </a:pP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Extract the following words from that jumbled mess using string indexing:</a:t>
            </a:r>
            <a:endParaRPr sz="11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bel"/>
              <a:buChar char="○"/>
            </a:pP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“Hey”</a:t>
            </a:r>
            <a:endParaRPr sz="11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bel"/>
              <a:buChar char="○"/>
            </a:pP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“Number”</a:t>
            </a:r>
            <a:endParaRPr sz="11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bel"/>
              <a:buChar char="○"/>
            </a:pP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“Call”</a:t>
            </a:r>
            <a:endParaRPr sz="11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bel"/>
              <a:buChar char="○"/>
            </a:pP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“Maybe”</a:t>
            </a:r>
            <a:endParaRPr sz="11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bel"/>
              <a:buChar char="●"/>
            </a:pPr>
            <a:r>
              <a:rPr b="1"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Hint: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Hate counting? Wrap your variable in </a:t>
            </a:r>
            <a:r>
              <a:rPr b="1"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len()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and observe!</a:t>
            </a:r>
            <a:endParaRPr sz="11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301" name="Google Shape;301;p43"/>
          <p:cNvCxnSpPr/>
          <p:nvPr/>
        </p:nvCxnSpPr>
        <p:spPr>
          <a:xfrm>
            <a:off x="2432420" y="2290329"/>
            <a:ext cx="0" cy="2310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2" name="Google Shape;302;p43"/>
          <p:cNvPicPr preferRelativeResize="0"/>
          <p:nvPr/>
        </p:nvPicPr>
        <p:blipFill rotWithShape="1">
          <a:blip r:embed="rId3">
            <a:alphaModFix/>
          </a:blip>
          <a:srcRect b="0" l="15897" r="15903" t="0"/>
          <a:stretch/>
        </p:blipFill>
        <p:spPr>
          <a:xfrm>
            <a:off x="590500" y="1996674"/>
            <a:ext cx="1664700" cy="123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p43"/>
          <p:cNvPicPr preferRelativeResize="0"/>
          <p:nvPr/>
        </p:nvPicPr>
        <p:blipFill rotWithShape="1">
          <a:blip r:embed="rId4">
            <a:alphaModFix/>
          </a:blip>
          <a:srcRect b="0" l="14064" r="14064" t="0"/>
          <a:stretch/>
        </p:blipFill>
        <p:spPr>
          <a:xfrm>
            <a:off x="557275" y="3401913"/>
            <a:ext cx="1664700" cy="130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