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 id="214748369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Slab"/>
      <p:regular r:id="rId22"/>
      <p:bold r:id="rId23"/>
    </p:embeddedFont>
    <p:embeddedFont>
      <p:font typeface="Bebas Neue"/>
      <p:regular r:id="rId24"/>
    </p:embeddedFont>
    <p:embeddedFont>
      <p:font typeface="Abel"/>
      <p:regular r:id="rId25"/>
    </p:embeddedFont>
    <p:embeddedFont>
      <p:font typeface="Unica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regular.fntdata"/><Relationship Id="rId21" Type="http://schemas.openxmlformats.org/officeDocument/2006/relationships/slide" Target="slides/slide15.xml"/><Relationship Id="rId24" Type="http://schemas.openxmlformats.org/officeDocument/2006/relationships/font" Target="fonts/BebasNeue-regular.fntdata"/><Relationship Id="rId23" Type="http://schemas.openxmlformats.org/officeDocument/2006/relationships/font" Target="fonts/RobotoSlab-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UnicaOne-regular.fntdata"/><Relationship Id="rId25" Type="http://schemas.openxmlformats.org/officeDocument/2006/relationships/font" Target="fonts/Abel-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0d9d6318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0d9d6318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0df85104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0df8510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f0df85104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f0df85104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0df85104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0df85104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0df85104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0df85104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0d9d6318a_0_3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0d9d6318a_0_3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f0d9d6318a_0_3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f0d9d6318a_0_3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0d9d6318a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0d9d6318a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0d9d6318a_0_3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0d9d6318a_0_3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Github is and what version control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0d9d6318a_0_2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0d9d6318a_0_2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0d9d6318a_0_2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0d9d6318a_0_2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0d9d6318a_0_3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0d9d6318a_0_3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0d9d6318a_0_3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0d9d6318a_0_3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0df8510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0df8510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0df8510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0df8510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50" name="Shape 50"/>
        <p:cNvGrpSpPr/>
        <p:nvPr/>
      </p:nvGrpSpPr>
      <p:grpSpPr>
        <a:xfrm>
          <a:off x="0" y="0"/>
          <a:ext cx="0" cy="0"/>
          <a:chOff x="0" y="0"/>
          <a:chExt cx="0" cy="0"/>
        </a:xfrm>
      </p:grpSpPr>
      <p:sp>
        <p:nvSpPr>
          <p:cNvPr id="51" name="Google Shape;51;p13"/>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idx="1" type="subTitle"/>
          </p:nvPr>
        </p:nvSpPr>
        <p:spPr>
          <a:xfrm>
            <a:off x="240775" y="3799200"/>
            <a:ext cx="3403200" cy="804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3"/>
          <p:cNvSpPr txBox="1"/>
          <p:nvPr>
            <p:ph idx="2" type="subTitle"/>
          </p:nvPr>
        </p:nvSpPr>
        <p:spPr>
          <a:xfrm>
            <a:off x="5028775" y="3799200"/>
            <a:ext cx="3403200" cy="804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type="title"/>
          </p:nvPr>
        </p:nvSpPr>
        <p:spPr>
          <a:xfrm>
            <a:off x="240775" y="3403200"/>
            <a:ext cx="34032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7" name="Google Shape;57;p13"/>
          <p:cNvSpPr txBox="1"/>
          <p:nvPr>
            <p:ph idx="3" type="title"/>
          </p:nvPr>
        </p:nvSpPr>
        <p:spPr>
          <a:xfrm>
            <a:off x="5028775" y="3403200"/>
            <a:ext cx="34032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 name="Google Shape;58;p13"/>
          <p:cNvSpPr txBox="1"/>
          <p:nvPr>
            <p:ph idx="4" type="title"/>
          </p:nvPr>
        </p:nvSpPr>
        <p:spPr>
          <a:xfrm>
            <a:off x="720000" y="365302"/>
            <a:ext cx="7704000" cy="564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grpSp>
        <p:nvGrpSpPr>
          <p:cNvPr id="63" name="Google Shape;63;p15"/>
          <p:cNvGrpSpPr/>
          <p:nvPr/>
        </p:nvGrpSpPr>
        <p:grpSpPr>
          <a:xfrm>
            <a:off x="364175" y="364200"/>
            <a:ext cx="8415725" cy="4422702"/>
            <a:chOff x="364175" y="364200"/>
            <a:chExt cx="8415725" cy="4422702"/>
          </a:xfrm>
        </p:grpSpPr>
        <p:sp>
          <p:nvSpPr>
            <p:cNvPr id="64" name="Google Shape;64;p15"/>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9" name="Google Shape;69;p15"/>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15"/>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grpSp>
        <p:nvGrpSpPr>
          <p:cNvPr id="72" name="Google Shape;72;p16"/>
          <p:cNvGrpSpPr/>
          <p:nvPr/>
        </p:nvGrpSpPr>
        <p:grpSpPr>
          <a:xfrm>
            <a:off x="364200" y="356749"/>
            <a:ext cx="8414700" cy="4429926"/>
            <a:chOff x="364200" y="356749"/>
            <a:chExt cx="8414700" cy="4429926"/>
          </a:xfrm>
        </p:grpSpPr>
        <p:sp>
          <p:nvSpPr>
            <p:cNvPr id="73" name="Google Shape;73;p1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6"/>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78" name="Google Shape;78;p16"/>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9" name="Google Shape;79;p16"/>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7"/>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7"/>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grpSp>
        <p:nvGrpSpPr>
          <p:cNvPr id="86" name="Google Shape;86;p18"/>
          <p:cNvGrpSpPr/>
          <p:nvPr/>
        </p:nvGrpSpPr>
        <p:grpSpPr>
          <a:xfrm>
            <a:off x="364223" y="356774"/>
            <a:ext cx="8415902" cy="4429739"/>
            <a:chOff x="364223" y="356774"/>
            <a:chExt cx="8415902" cy="4429739"/>
          </a:xfrm>
        </p:grpSpPr>
        <p:sp>
          <p:nvSpPr>
            <p:cNvPr id="87" name="Google Shape;87;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93" name="Google Shape;93;p18"/>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94" name="Google Shape;94;p18"/>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18"/>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grpSp>
        <p:nvGrpSpPr>
          <p:cNvPr id="98" name="Google Shape;98;p19"/>
          <p:cNvGrpSpPr/>
          <p:nvPr/>
        </p:nvGrpSpPr>
        <p:grpSpPr>
          <a:xfrm>
            <a:off x="364223" y="356774"/>
            <a:ext cx="8415902" cy="4429926"/>
            <a:chOff x="364223" y="356774"/>
            <a:chExt cx="8415902" cy="4429926"/>
          </a:xfrm>
        </p:grpSpPr>
        <p:sp>
          <p:nvSpPr>
            <p:cNvPr id="99" name="Google Shape;99;p1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9"/>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102" name="Shape 102"/>
        <p:cNvGrpSpPr/>
        <p:nvPr/>
      </p:nvGrpSpPr>
      <p:grpSpPr>
        <a:xfrm>
          <a:off x="0" y="0"/>
          <a:ext cx="0" cy="0"/>
          <a:chOff x="0" y="0"/>
          <a:chExt cx="0" cy="0"/>
        </a:xfrm>
      </p:grpSpPr>
      <p:grpSp>
        <p:nvGrpSpPr>
          <p:cNvPr id="103" name="Google Shape;103;p20"/>
          <p:cNvGrpSpPr/>
          <p:nvPr/>
        </p:nvGrpSpPr>
        <p:grpSpPr>
          <a:xfrm>
            <a:off x="364242" y="356775"/>
            <a:ext cx="4846801" cy="4429926"/>
            <a:chOff x="364242" y="356775"/>
            <a:chExt cx="4846801" cy="4429926"/>
          </a:xfrm>
        </p:grpSpPr>
        <p:sp>
          <p:nvSpPr>
            <p:cNvPr id="104" name="Google Shape;104;p20"/>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20"/>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21"/>
          <p:cNvGrpSpPr/>
          <p:nvPr/>
        </p:nvGrpSpPr>
        <p:grpSpPr>
          <a:xfrm>
            <a:off x="364223" y="356774"/>
            <a:ext cx="8415902" cy="4429926"/>
            <a:chOff x="364223" y="356774"/>
            <a:chExt cx="8415902" cy="4429926"/>
          </a:xfrm>
        </p:grpSpPr>
        <p:sp>
          <p:nvSpPr>
            <p:cNvPr id="109" name="Google Shape;109;p2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21"/>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2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grpSp>
        <p:nvGrpSpPr>
          <p:cNvPr id="118" name="Google Shape;118;p23"/>
          <p:cNvGrpSpPr/>
          <p:nvPr/>
        </p:nvGrpSpPr>
        <p:grpSpPr>
          <a:xfrm>
            <a:off x="364225" y="356823"/>
            <a:ext cx="8415600" cy="4430101"/>
            <a:chOff x="364225" y="356823"/>
            <a:chExt cx="8415600" cy="4430101"/>
          </a:xfrm>
        </p:grpSpPr>
        <p:sp>
          <p:nvSpPr>
            <p:cNvPr id="119" name="Google Shape;119;p23"/>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 name="Google Shape;123;p23"/>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p24"/>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6" name="Shape 126"/>
        <p:cNvGrpSpPr/>
        <p:nvPr/>
      </p:nvGrpSpPr>
      <p:grpSpPr>
        <a:xfrm>
          <a:off x="0" y="0"/>
          <a:ext cx="0" cy="0"/>
          <a:chOff x="0" y="0"/>
          <a:chExt cx="0" cy="0"/>
        </a:xfrm>
      </p:grpSpPr>
      <p:grpSp>
        <p:nvGrpSpPr>
          <p:cNvPr id="127" name="Google Shape;127;p25"/>
          <p:cNvGrpSpPr/>
          <p:nvPr/>
        </p:nvGrpSpPr>
        <p:grpSpPr>
          <a:xfrm>
            <a:off x="364200" y="356775"/>
            <a:ext cx="8415700" cy="4430025"/>
            <a:chOff x="364200" y="356775"/>
            <a:chExt cx="8415700" cy="4430025"/>
          </a:xfrm>
        </p:grpSpPr>
        <p:sp>
          <p:nvSpPr>
            <p:cNvPr id="128" name="Google Shape;128;p2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5"/>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3" name="Google Shape;133;p25"/>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34" name="Shape 13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35" name="Shape 135"/>
        <p:cNvGrpSpPr/>
        <p:nvPr/>
      </p:nvGrpSpPr>
      <p:grpSpPr>
        <a:xfrm>
          <a:off x="0" y="0"/>
          <a:ext cx="0" cy="0"/>
          <a:chOff x="0" y="0"/>
          <a:chExt cx="0" cy="0"/>
        </a:xfrm>
      </p:grpSpPr>
      <p:grpSp>
        <p:nvGrpSpPr>
          <p:cNvPr id="136" name="Google Shape;136;p27"/>
          <p:cNvGrpSpPr/>
          <p:nvPr/>
        </p:nvGrpSpPr>
        <p:grpSpPr>
          <a:xfrm flipH="1">
            <a:off x="364200" y="356749"/>
            <a:ext cx="8414700" cy="4429926"/>
            <a:chOff x="364200" y="356749"/>
            <a:chExt cx="8414700" cy="4429926"/>
          </a:xfrm>
        </p:grpSpPr>
        <p:sp>
          <p:nvSpPr>
            <p:cNvPr id="137" name="Google Shape;137;p2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7"/>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2" name="Google Shape;142;p27"/>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43" name="Google Shape;143;p27"/>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44" name="Shape 144"/>
        <p:cNvGrpSpPr/>
        <p:nvPr/>
      </p:nvGrpSpPr>
      <p:grpSpPr>
        <a:xfrm>
          <a:off x="0" y="0"/>
          <a:ext cx="0" cy="0"/>
          <a:chOff x="0" y="0"/>
          <a:chExt cx="0" cy="0"/>
        </a:xfrm>
      </p:grpSpPr>
      <p:grpSp>
        <p:nvGrpSpPr>
          <p:cNvPr id="145" name="Google Shape;145;p28"/>
          <p:cNvGrpSpPr/>
          <p:nvPr/>
        </p:nvGrpSpPr>
        <p:grpSpPr>
          <a:xfrm>
            <a:off x="364200" y="356749"/>
            <a:ext cx="8414700" cy="3295501"/>
            <a:chOff x="364200" y="356749"/>
            <a:chExt cx="8414700" cy="3295501"/>
          </a:xfrm>
        </p:grpSpPr>
        <p:sp>
          <p:nvSpPr>
            <p:cNvPr id="146" name="Google Shape;146;p2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2" name="Google Shape;152;p28"/>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3" name="Google Shape;153;p28"/>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54" name="Shape 154"/>
        <p:cNvGrpSpPr/>
        <p:nvPr/>
      </p:nvGrpSpPr>
      <p:grpSpPr>
        <a:xfrm>
          <a:off x="0" y="0"/>
          <a:ext cx="0" cy="0"/>
          <a:chOff x="0" y="0"/>
          <a:chExt cx="0" cy="0"/>
        </a:xfrm>
      </p:grpSpPr>
      <p:grpSp>
        <p:nvGrpSpPr>
          <p:cNvPr id="155" name="Google Shape;155;p29"/>
          <p:cNvGrpSpPr/>
          <p:nvPr/>
        </p:nvGrpSpPr>
        <p:grpSpPr>
          <a:xfrm>
            <a:off x="364200" y="356749"/>
            <a:ext cx="8415700" cy="4430153"/>
            <a:chOff x="364200" y="356749"/>
            <a:chExt cx="8415700" cy="4430153"/>
          </a:xfrm>
        </p:grpSpPr>
        <p:sp>
          <p:nvSpPr>
            <p:cNvPr id="156" name="Google Shape;156;p29"/>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9"/>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2" name="Google Shape;162;p29"/>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3" name="Google Shape;163;p2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64" name="Shape 164"/>
        <p:cNvGrpSpPr/>
        <p:nvPr/>
      </p:nvGrpSpPr>
      <p:grpSpPr>
        <a:xfrm>
          <a:off x="0" y="0"/>
          <a:ext cx="0" cy="0"/>
          <a:chOff x="0" y="0"/>
          <a:chExt cx="0" cy="0"/>
        </a:xfrm>
      </p:grpSpPr>
      <p:grpSp>
        <p:nvGrpSpPr>
          <p:cNvPr id="165" name="Google Shape;165;p30"/>
          <p:cNvGrpSpPr/>
          <p:nvPr/>
        </p:nvGrpSpPr>
        <p:grpSpPr>
          <a:xfrm flipH="1">
            <a:off x="364200" y="1491174"/>
            <a:ext cx="8414700" cy="3295501"/>
            <a:chOff x="364200" y="356749"/>
            <a:chExt cx="8414700" cy="3295501"/>
          </a:xfrm>
        </p:grpSpPr>
        <p:sp>
          <p:nvSpPr>
            <p:cNvPr id="166" name="Google Shape;166;p3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30"/>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9" name="Google Shape;169;p30"/>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70" name="Google Shape;170;p30"/>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1" name="Google Shape;171;p3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74" name="Shape 174"/>
        <p:cNvGrpSpPr/>
        <p:nvPr/>
      </p:nvGrpSpPr>
      <p:grpSpPr>
        <a:xfrm>
          <a:off x="0" y="0"/>
          <a:ext cx="0" cy="0"/>
          <a:chOff x="0" y="0"/>
          <a:chExt cx="0" cy="0"/>
        </a:xfrm>
      </p:grpSpPr>
      <p:sp>
        <p:nvSpPr>
          <p:cNvPr id="175" name="Google Shape;175;p31"/>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1"/>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81" name="Google Shape;181;p31"/>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82" name="Google Shape;182;p31"/>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3" name="Shape 183"/>
        <p:cNvGrpSpPr/>
        <p:nvPr/>
      </p:nvGrpSpPr>
      <p:grpSpPr>
        <a:xfrm>
          <a:off x="0" y="0"/>
          <a:ext cx="0" cy="0"/>
          <a:chOff x="0" y="0"/>
          <a:chExt cx="0" cy="0"/>
        </a:xfrm>
      </p:grpSpPr>
      <p:sp>
        <p:nvSpPr>
          <p:cNvPr id="184" name="Google Shape;184;p32"/>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2"/>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2"/>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2"/>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32"/>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32"/>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32"/>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4" name="Google Shape;194;p32"/>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32"/>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6" name="Google Shape;196;p32"/>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32"/>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32"/>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9" name="Google Shape;199;p32"/>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0" name="Google Shape;200;p32"/>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32"/>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2" name="Google Shape;202;p32"/>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3" name="Google Shape;203;p32"/>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4" name="Google Shape;204;p32"/>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5" name="Google Shape;205;p32"/>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6" name="Google Shape;206;p32"/>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32"/>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8" name="Shape 208"/>
        <p:cNvGrpSpPr/>
        <p:nvPr/>
      </p:nvGrpSpPr>
      <p:grpSpPr>
        <a:xfrm>
          <a:off x="0" y="0"/>
          <a:ext cx="0" cy="0"/>
          <a:chOff x="0" y="0"/>
          <a:chExt cx="0" cy="0"/>
        </a:xfrm>
      </p:grpSpPr>
      <p:grpSp>
        <p:nvGrpSpPr>
          <p:cNvPr id="209" name="Google Shape;209;p33"/>
          <p:cNvGrpSpPr/>
          <p:nvPr/>
        </p:nvGrpSpPr>
        <p:grpSpPr>
          <a:xfrm>
            <a:off x="364175" y="356775"/>
            <a:ext cx="8415025" cy="4430025"/>
            <a:chOff x="364175" y="356775"/>
            <a:chExt cx="8415025" cy="4430025"/>
          </a:xfrm>
        </p:grpSpPr>
        <p:sp>
          <p:nvSpPr>
            <p:cNvPr id="210" name="Google Shape;210;p3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3"/>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3" name="Google Shape;213;p33"/>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214" name="Shape 214"/>
        <p:cNvGrpSpPr/>
        <p:nvPr/>
      </p:nvGrpSpPr>
      <p:grpSpPr>
        <a:xfrm>
          <a:off x="0" y="0"/>
          <a:ext cx="0" cy="0"/>
          <a:chOff x="0" y="0"/>
          <a:chExt cx="0" cy="0"/>
        </a:xfrm>
      </p:grpSpPr>
      <p:sp>
        <p:nvSpPr>
          <p:cNvPr id="215" name="Google Shape;215;p34"/>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8" name="Google Shape;218;p34"/>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19" name="Shape 219"/>
        <p:cNvGrpSpPr/>
        <p:nvPr/>
      </p:nvGrpSpPr>
      <p:grpSpPr>
        <a:xfrm>
          <a:off x="0" y="0"/>
          <a:ext cx="0" cy="0"/>
          <a:chOff x="0" y="0"/>
          <a:chExt cx="0" cy="0"/>
        </a:xfrm>
      </p:grpSpPr>
      <p:sp>
        <p:nvSpPr>
          <p:cNvPr id="220" name="Google Shape;220;p35"/>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5"/>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4" name="Google Shape;224;p35"/>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 name="Google Shape;225;p35"/>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6" name="Google Shape;226;p35"/>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7" name="Google Shape;227;p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35"/>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5"/>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30" name="Shape 230"/>
        <p:cNvGrpSpPr/>
        <p:nvPr/>
      </p:nvGrpSpPr>
      <p:grpSpPr>
        <a:xfrm>
          <a:off x="0" y="0"/>
          <a:ext cx="0" cy="0"/>
          <a:chOff x="0" y="0"/>
          <a:chExt cx="0" cy="0"/>
        </a:xfrm>
      </p:grpSpPr>
      <p:sp>
        <p:nvSpPr>
          <p:cNvPr id="231" name="Google Shape;231;p36"/>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5" name="Google Shape;235;p3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6" name="Google Shape;236;p36"/>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7" name="Google Shape;237;p3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8" name="Google Shape;238;p3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39" name="Shape 239"/>
        <p:cNvGrpSpPr/>
        <p:nvPr/>
      </p:nvGrpSpPr>
      <p:grpSpPr>
        <a:xfrm>
          <a:off x="0" y="0"/>
          <a:ext cx="0" cy="0"/>
          <a:chOff x="0" y="0"/>
          <a:chExt cx="0" cy="0"/>
        </a:xfrm>
      </p:grpSpPr>
      <p:grpSp>
        <p:nvGrpSpPr>
          <p:cNvPr id="240" name="Google Shape;240;p37"/>
          <p:cNvGrpSpPr/>
          <p:nvPr/>
        </p:nvGrpSpPr>
        <p:grpSpPr>
          <a:xfrm>
            <a:off x="364200" y="356774"/>
            <a:ext cx="8415923" cy="4429926"/>
            <a:chOff x="364200" y="356774"/>
            <a:chExt cx="8415923" cy="4429926"/>
          </a:xfrm>
        </p:grpSpPr>
        <p:sp>
          <p:nvSpPr>
            <p:cNvPr id="241" name="Google Shape;241;p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37"/>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6" name="Google Shape;246;p37"/>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7" name="Google Shape;247;p37"/>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8" name="Google Shape;248;p37"/>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9" name="Google Shape;249;p37"/>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0" name="Google Shape;250;p37"/>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1" name="Google Shape;251;p37"/>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52" name="Shape 252"/>
        <p:cNvGrpSpPr/>
        <p:nvPr/>
      </p:nvGrpSpPr>
      <p:grpSpPr>
        <a:xfrm>
          <a:off x="0" y="0"/>
          <a:ext cx="0" cy="0"/>
          <a:chOff x="0" y="0"/>
          <a:chExt cx="0" cy="0"/>
        </a:xfrm>
      </p:grpSpPr>
      <p:grpSp>
        <p:nvGrpSpPr>
          <p:cNvPr id="253" name="Google Shape;253;p38"/>
          <p:cNvGrpSpPr/>
          <p:nvPr/>
        </p:nvGrpSpPr>
        <p:grpSpPr>
          <a:xfrm>
            <a:off x="364223" y="356774"/>
            <a:ext cx="8415900" cy="4429801"/>
            <a:chOff x="364223" y="356774"/>
            <a:chExt cx="8415900" cy="4429801"/>
          </a:xfrm>
        </p:grpSpPr>
        <p:sp>
          <p:nvSpPr>
            <p:cNvPr id="254" name="Google Shape;254;p38"/>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8"/>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38"/>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0" name="Google Shape;260;p38"/>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1" name="Google Shape;261;p38"/>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2" name="Google Shape;262;p38"/>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3" name="Google Shape;263;p38"/>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4" name="Google Shape;264;p38"/>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5" name="Google Shape;265;p38"/>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6" name="Google Shape;266;p38"/>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7" name="Google Shape;267;p38"/>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68" name="Shape 268"/>
        <p:cNvGrpSpPr/>
        <p:nvPr/>
      </p:nvGrpSpPr>
      <p:grpSpPr>
        <a:xfrm>
          <a:off x="0" y="0"/>
          <a:ext cx="0" cy="0"/>
          <a:chOff x="0" y="0"/>
          <a:chExt cx="0" cy="0"/>
        </a:xfrm>
      </p:grpSpPr>
      <p:grpSp>
        <p:nvGrpSpPr>
          <p:cNvPr id="269" name="Google Shape;269;p39"/>
          <p:cNvGrpSpPr/>
          <p:nvPr/>
        </p:nvGrpSpPr>
        <p:grpSpPr>
          <a:xfrm>
            <a:off x="364200" y="356774"/>
            <a:ext cx="8415923" cy="4429931"/>
            <a:chOff x="364200" y="356774"/>
            <a:chExt cx="8415923" cy="4429931"/>
          </a:xfrm>
        </p:grpSpPr>
        <p:sp>
          <p:nvSpPr>
            <p:cNvPr id="270" name="Google Shape;270;p39"/>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9"/>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9"/>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8" name="Google Shape;278;p39"/>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9" name="Google Shape;279;p39"/>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0" name="Google Shape;280;p39"/>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1" name="Google Shape;281;p39"/>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2" name="Google Shape;282;p39"/>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3" name="Google Shape;283;p39"/>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4" name="Google Shape;284;p39"/>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5" name="Google Shape;285;p39"/>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6" name="Google Shape;286;p39"/>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7" name="Google Shape;287;p39"/>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8" name="Google Shape;288;p39"/>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9" name="Google Shape;289;p39"/>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90" name="Shape 290"/>
        <p:cNvGrpSpPr/>
        <p:nvPr/>
      </p:nvGrpSpPr>
      <p:grpSpPr>
        <a:xfrm>
          <a:off x="0" y="0"/>
          <a:ext cx="0" cy="0"/>
          <a:chOff x="0" y="0"/>
          <a:chExt cx="0" cy="0"/>
        </a:xfrm>
      </p:grpSpPr>
      <p:grpSp>
        <p:nvGrpSpPr>
          <p:cNvPr id="291" name="Google Shape;291;p40"/>
          <p:cNvGrpSpPr/>
          <p:nvPr/>
        </p:nvGrpSpPr>
        <p:grpSpPr>
          <a:xfrm>
            <a:off x="364225" y="356823"/>
            <a:ext cx="8415600" cy="4429951"/>
            <a:chOff x="364225" y="1164375"/>
            <a:chExt cx="8415600" cy="3622200"/>
          </a:xfrm>
        </p:grpSpPr>
        <p:sp>
          <p:nvSpPr>
            <p:cNvPr id="292" name="Google Shape;292;p40"/>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40"/>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5" name="Google Shape;295;p40"/>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6" name="Google Shape;296;p40"/>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7" name="Google Shape;297;p40"/>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98" name="Shape 298"/>
        <p:cNvGrpSpPr/>
        <p:nvPr/>
      </p:nvGrpSpPr>
      <p:grpSpPr>
        <a:xfrm>
          <a:off x="0" y="0"/>
          <a:ext cx="0" cy="0"/>
          <a:chOff x="0" y="0"/>
          <a:chExt cx="0" cy="0"/>
        </a:xfrm>
      </p:grpSpPr>
      <p:grpSp>
        <p:nvGrpSpPr>
          <p:cNvPr id="299" name="Google Shape;299;p41"/>
          <p:cNvGrpSpPr/>
          <p:nvPr/>
        </p:nvGrpSpPr>
        <p:grpSpPr>
          <a:xfrm>
            <a:off x="364175" y="356775"/>
            <a:ext cx="8415025" cy="4430025"/>
            <a:chOff x="364175" y="356775"/>
            <a:chExt cx="8415025" cy="4430025"/>
          </a:xfrm>
        </p:grpSpPr>
        <p:sp>
          <p:nvSpPr>
            <p:cNvPr id="300" name="Google Shape;300;p4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41"/>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3" name="Google Shape;303;p41"/>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4" name="Google Shape;304;p41"/>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05" name="Google Shape;305;p41"/>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306" name="Shape 306"/>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307" name="Shape 307"/>
        <p:cNvGrpSpPr/>
        <p:nvPr/>
      </p:nvGrpSpPr>
      <p:grpSpPr>
        <a:xfrm>
          <a:off x="0" y="0"/>
          <a:ext cx="0" cy="0"/>
          <a:chOff x="0" y="0"/>
          <a:chExt cx="0" cy="0"/>
        </a:xfrm>
      </p:grpSpPr>
      <p:sp>
        <p:nvSpPr>
          <p:cNvPr id="308" name="Google Shape;308;p43"/>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309" name="Shape 30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310" name="Shape 310"/>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311" name="Shape 311"/>
        <p:cNvGrpSpPr/>
        <p:nvPr/>
      </p:nvGrpSpPr>
      <p:grpSpPr>
        <a:xfrm>
          <a:off x="0" y="0"/>
          <a:ext cx="0" cy="0"/>
          <a:chOff x="0" y="0"/>
          <a:chExt cx="0" cy="0"/>
        </a:xfrm>
      </p:grpSpPr>
      <p:sp>
        <p:nvSpPr>
          <p:cNvPr id="312" name="Google Shape;312;p46"/>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6"/>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6"/>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4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 name="Google Shape;317;p46"/>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8" name="Google Shape;318;p4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9" name="Google Shape;319;p4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320" name="Shape 320"/>
        <p:cNvGrpSpPr/>
        <p:nvPr/>
      </p:nvGrpSpPr>
      <p:grpSpPr>
        <a:xfrm>
          <a:off x="0" y="0"/>
          <a:ext cx="0" cy="0"/>
          <a:chOff x="0" y="0"/>
          <a:chExt cx="0" cy="0"/>
        </a:xfrm>
      </p:grpSpPr>
      <p:grpSp>
        <p:nvGrpSpPr>
          <p:cNvPr id="321" name="Google Shape;321;p47"/>
          <p:cNvGrpSpPr/>
          <p:nvPr/>
        </p:nvGrpSpPr>
        <p:grpSpPr>
          <a:xfrm>
            <a:off x="2234060" y="356788"/>
            <a:ext cx="4675875" cy="4429926"/>
            <a:chOff x="364223" y="356774"/>
            <a:chExt cx="8415902" cy="4429926"/>
          </a:xfrm>
        </p:grpSpPr>
        <p:sp>
          <p:nvSpPr>
            <p:cNvPr id="322" name="Google Shape;322;p4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7"/>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47"/>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34" Type="http://schemas.openxmlformats.org/officeDocument/2006/relationships/theme" Target="../theme/theme2.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61" name="Google Shape;61;p14"/>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hyperlink" Target="https://www.lucidchart.com/" TargetMode="External"/><Relationship Id="rId4" Type="http://schemas.openxmlformats.org/officeDocument/2006/relationships/hyperlink" Target="https://www.zenflowchar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idx="2" type="ctrTitle"/>
          </p:nvPr>
        </p:nvSpPr>
        <p:spPr>
          <a:xfrm>
            <a:off x="1751675" y="673225"/>
            <a:ext cx="564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CompSci </a:t>
            </a:r>
            <a:r>
              <a:rPr lang="en"/>
              <a:t>club </a:t>
            </a:r>
            <a:endParaRPr b="1">
              <a:solidFill>
                <a:schemeClr val="accent4"/>
              </a:solidFill>
            </a:endParaRPr>
          </a:p>
        </p:txBody>
      </p:sp>
      <p:sp>
        <p:nvSpPr>
          <p:cNvPr id="330" name="Google Shape;330;p48"/>
          <p:cNvSpPr txBox="1"/>
          <p:nvPr>
            <p:ph idx="1" type="subTitle"/>
          </p:nvPr>
        </p:nvSpPr>
        <p:spPr>
          <a:xfrm>
            <a:off x="2288250" y="4113350"/>
            <a:ext cx="4567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do some quick review of list methods, and then learn about list comprehension!</a:t>
            </a:r>
            <a:endParaRPr/>
          </a:p>
        </p:txBody>
      </p:sp>
      <p:sp>
        <p:nvSpPr>
          <p:cNvPr id="331" name="Google Shape;331;p48"/>
          <p:cNvSpPr txBox="1"/>
          <p:nvPr>
            <p:ph type="ctrTitle"/>
          </p:nvPr>
        </p:nvSpPr>
        <p:spPr>
          <a:xfrm>
            <a:off x="1537050" y="2806425"/>
            <a:ext cx="60699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List Methods and Comprehension</a:t>
            </a:r>
            <a:endParaRPr/>
          </a:p>
        </p:txBody>
      </p:sp>
      <p:cxnSp>
        <p:nvCxnSpPr>
          <p:cNvPr id="332" name="Google Shape;332;p48"/>
          <p:cNvCxnSpPr/>
          <p:nvPr/>
        </p:nvCxnSpPr>
        <p:spPr>
          <a:xfrm>
            <a:off x="2178750" y="2742875"/>
            <a:ext cx="4786500" cy="0"/>
          </a:xfrm>
          <a:prstGeom prst="straightConnector1">
            <a:avLst/>
          </a:prstGeom>
          <a:noFill/>
          <a:ln cap="flat" cmpd="sng" w="19050">
            <a:solidFill>
              <a:schemeClr val="lt2"/>
            </a:solidFill>
            <a:prstDash val="solid"/>
            <a:round/>
            <a:headEnd len="med" w="med" type="oval"/>
            <a:tailEnd len="med" w="med" type="oval"/>
          </a:ln>
        </p:spPr>
      </p:cxnSp>
      <p:pic>
        <p:nvPicPr>
          <p:cNvPr id="333" name="Google Shape;333;p48"/>
          <p:cNvPicPr preferRelativeResize="0"/>
          <p:nvPr/>
        </p:nvPicPr>
        <p:blipFill>
          <a:blip r:embed="rId3">
            <a:alphaModFix/>
          </a:blip>
          <a:stretch>
            <a:fillRect/>
          </a:stretch>
        </p:blipFill>
        <p:spPr>
          <a:xfrm>
            <a:off x="8133075" y="4073200"/>
            <a:ext cx="448200" cy="448200"/>
          </a:xfrm>
          <a:prstGeom prst="rect">
            <a:avLst/>
          </a:prstGeom>
          <a:noFill/>
          <a:ln>
            <a:noFill/>
          </a:ln>
        </p:spPr>
      </p:pic>
      <p:pic>
        <p:nvPicPr>
          <p:cNvPr id="334" name="Google Shape;334;p48"/>
          <p:cNvPicPr preferRelativeResize="0"/>
          <p:nvPr/>
        </p:nvPicPr>
        <p:blipFill>
          <a:blip r:embed="rId4">
            <a:alphaModFix/>
          </a:blip>
          <a:stretch>
            <a:fillRect/>
          </a:stretch>
        </p:blipFill>
        <p:spPr>
          <a:xfrm>
            <a:off x="562725" y="4113350"/>
            <a:ext cx="448200" cy="44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7"/>
          <p:cNvSpPr txBox="1"/>
          <p:nvPr>
            <p:ph type="title"/>
          </p:nvPr>
        </p:nvSpPr>
        <p:spPr>
          <a:xfrm>
            <a:off x="49124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417" name="Google Shape;417;p57"/>
          <p:cNvSpPr txBox="1"/>
          <p:nvPr/>
        </p:nvSpPr>
        <p:spPr>
          <a:xfrm>
            <a:off x="491250" y="1182500"/>
            <a:ext cx="4592100" cy="30477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Used for any logic or comparison operations. Unlike input/output and processing symbols, which have one entry and one exit, the Decision cell has one entry and two exits, the path chosen will depend on the answer to a yes or no question.</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Note: The questions has to be answered by either a “yes” or “no”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The decision cell looks like a diamond.</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pic>
        <p:nvPicPr>
          <p:cNvPr id="418" name="Google Shape;418;p57"/>
          <p:cNvPicPr preferRelativeResize="0"/>
          <p:nvPr/>
        </p:nvPicPr>
        <p:blipFill>
          <a:blip r:embed="rId3">
            <a:alphaModFix/>
          </a:blip>
          <a:stretch>
            <a:fillRect/>
          </a:stretch>
        </p:blipFill>
        <p:spPr>
          <a:xfrm>
            <a:off x="5853925" y="36925"/>
            <a:ext cx="3290074" cy="5069646"/>
          </a:xfrm>
          <a:prstGeom prst="rect">
            <a:avLst/>
          </a:prstGeom>
          <a:noFill/>
          <a:ln>
            <a:noFill/>
          </a:ln>
        </p:spPr>
      </p:pic>
      <p:pic>
        <p:nvPicPr>
          <p:cNvPr id="419" name="Google Shape;419;p57"/>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420" name="Google Shape;420;p57"/>
          <p:cNvSpPr/>
          <p:nvPr/>
        </p:nvSpPr>
        <p:spPr>
          <a:xfrm>
            <a:off x="6158475" y="54865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7"/>
          <p:cNvSpPr/>
          <p:nvPr/>
        </p:nvSpPr>
        <p:spPr>
          <a:xfrm>
            <a:off x="6158475" y="1249675"/>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7"/>
          <p:cNvSpPr/>
          <p:nvPr/>
        </p:nvSpPr>
        <p:spPr>
          <a:xfrm>
            <a:off x="7876025" y="2072575"/>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7"/>
          <p:cNvSpPr/>
          <p:nvPr/>
        </p:nvSpPr>
        <p:spPr>
          <a:xfrm>
            <a:off x="6158475" y="30221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7"/>
          <p:cNvSpPr/>
          <p:nvPr/>
        </p:nvSpPr>
        <p:spPr>
          <a:xfrm>
            <a:off x="6158475" y="44501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7"/>
          <p:cNvSpPr txBox="1"/>
          <p:nvPr/>
        </p:nvSpPr>
        <p:spPr>
          <a:xfrm>
            <a:off x="0" y="433725"/>
            <a:ext cx="91440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latin typeface="Roboto Slab"/>
                <a:ea typeface="Roboto Slab"/>
                <a:cs typeface="Roboto Slab"/>
                <a:sym typeface="Roboto Slab"/>
              </a:rPr>
              <a:t>Decision</a:t>
            </a:r>
            <a:endParaRPr b="1" sz="1800" u="sng">
              <a:solidFill>
                <a:srgbClr val="FFFFFF"/>
              </a:solidFill>
              <a:latin typeface="Roboto Slab"/>
              <a:ea typeface="Roboto Slab"/>
              <a:cs typeface="Roboto Slab"/>
              <a:sym typeface="Roboto Slab"/>
            </a:endParaRPr>
          </a:p>
        </p:txBody>
      </p:sp>
      <p:sp>
        <p:nvSpPr>
          <p:cNvPr id="426" name="Google Shape;426;p57"/>
          <p:cNvSpPr/>
          <p:nvPr/>
        </p:nvSpPr>
        <p:spPr>
          <a:xfrm>
            <a:off x="3858750" y="296325"/>
            <a:ext cx="1426500" cy="809400"/>
          </a:xfrm>
          <a:prstGeom prst="diamond">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49124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432" name="Google Shape;432;p58"/>
          <p:cNvSpPr txBox="1"/>
          <p:nvPr/>
        </p:nvSpPr>
        <p:spPr>
          <a:xfrm>
            <a:off x="491250" y="1182500"/>
            <a:ext cx="4592100" cy="28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flowline is used to connect other symbols together to indicate the flow of the logic in the flowchart</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Looks like an arrow</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pic>
        <p:nvPicPr>
          <p:cNvPr id="433" name="Google Shape;433;p58"/>
          <p:cNvPicPr preferRelativeResize="0"/>
          <p:nvPr/>
        </p:nvPicPr>
        <p:blipFill>
          <a:blip r:embed="rId3">
            <a:alphaModFix/>
          </a:blip>
          <a:stretch>
            <a:fillRect/>
          </a:stretch>
        </p:blipFill>
        <p:spPr>
          <a:xfrm>
            <a:off x="5853925" y="36925"/>
            <a:ext cx="3290074" cy="5069646"/>
          </a:xfrm>
          <a:prstGeom prst="rect">
            <a:avLst/>
          </a:prstGeom>
          <a:noFill/>
          <a:ln>
            <a:noFill/>
          </a:ln>
        </p:spPr>
      </p:pic>
      <p:pic>
        <p:nvPicPr>
          <p:cNvPr id="434" name="Google Shape;434;p58"/>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435" name="Google Shape;435;p58"/>
          <p:cNvSpPr/>
          <p:nvPr/>
        </p:nvSpPr>
        <p:spPr>
          <a:xfrm>
            <a:off x="6158475" y="54865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8"/>
          <p:cNvSpPr/>
          <p:nvPr/>
        </p:nvSpPr>
        <p:spPr>
          <a:xfrm>
            <a:off x="6158475" y="1249675"/>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8"/>
          <p:cNvSpPr/>
          <p:nvPr/>
        </p:nvSpPr>
        <p:spPr>
          <a:xfrm>
            <a:off x="7876025" y="2072575"/>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8"/>
          <p:cNvSpPr/>
          <p:nvPr/>
        </p:nvSpPr>
        <p:spPr>
          <a:xfrm>
            <a:off x="6158475" y="30221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8"/>
          <p:cNvSpPr/>
          <p:nvPr/>
        </p:nvSpPr>
        <p:spPr>
          <a:xfrm>
            <a:off x="6158475" y="44501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8"/>
          <p:cNvSpPr txBox="1"/>
          <p:nvPr/>
        </p:nvSpPr>
        <p:spPr>
          <a:xfrm>
            <a:off x="0" y="433725"/>
            <a:ext cx="91440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latin typeface="Roboto Slab"/>
                <a:ea typeface="Roboto Slab"/>
                <a:cs typeface="Roboto Slab"/>
                <a:sym typeface="Roboto Slab"/>
              </a:rPr>
              <a:t>Decision</a:t>
            </a:r>
            <a:endParaRPr b="1" sz="1800" u="sng">
              <a:solidFill>
                <a:srgbClr val="FFFFFF"/>
              </a:solidFill>
              <a:latin typeface="Roboto Slab"/>
              <a:ea typeface="Roboto Slab"/>
              <a:cs typeface="Roboto Slab"/>
              <a:sym typeface="Roboto Slab"/>
            </a:endParaRPr>
          </a:p>
        </p:txBody>
      </p:sp>
      <p:sp>
        <p:nvSpPr>
          <p:cNvPr id="441" name="Google Shape;441;p58"/>
          <p:cNvSpPr/>
          <p:nvPr/>
        </p:nvSpPr>
        <p:spPr>
          <a:xfrm>
            <a:off x="3858750" y="296325"/>
            <a:ext cx="1426500" cy="809400"/>
          </a:xfrm>
          <a:prstGeom prst="diamond">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9"/>
          <p:cNvSpPr txBox="1"/>
          <p:nvPr/>
        </p:nvSpPr>
        <p:spPr>
          <a:xfrm>
            <a:off x="384300" y="748850"/>
            <a:ext cx="8257200" cy="35247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Some helpful notes and tips:</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Especially if you are a new programmer: Make the flowchart before starting to code</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Even if you are not new, you can not do everything in your head, you are past simple coding problems, you are writing harder code that has multiple parts, so making a flowchart will help with that, and take strain off your brain</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You should learn how to make a flowchart now, because if you are thinking of going into the professional field of computer science, flowcharts will be used a lot there, as you will be collaborating with other people, and you are supposed to explain your thought process to them and explain how a program works on a high level without going into technical stuff.</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We will encourage everyone to make a flowchart, and if you will ask us why your program is not working, unless it is a really specific thing, we will ask if you have made a flowchart, because we know they help a lot, and some people like Fillip, who knew about flowcharts, but refused to use them to plan things out, got punished for doing so.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Flowcharts help a lot, we cannot stress this enough, and that goes to coders of any level.</a:t>
            </a:r>
            <a:endParaRPr sz="1550">
              <a:solidFill>
                <a:schemeClr val="accent1"/>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nvSpPr>
        <p:spPr>
          <a:xfrm>
            <a:off x="443400" y="1286550"/>
            <a:ext cx="8257200" cy="25704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lot of flowcharts for individual programmers are done by hand on a piece of paper, you guys have whiteboards, so you can use those.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Professional environments use apps in order to make those flowcharts, or a big whiteboard.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website that you can use in order to make flowcharts:</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uFill>
                  <a:noFill/>
                </a:uFill>
                <a:latin typeface="Abel"/>
                <a:ea typeface="Abel"/>
                <a:cs typeface="Abel"/>
                <a:sym typeface="Abel"/>
                <a:hlinkClick r:id="rId3">
                  <a:extLst>
                    <a:ext uri="{A12FA001-AC4F-418D-AE19-62706E023703}">
                      <ahyp:hlinkClr val="tx"/>
                    </a:ext>
                  </a:extLst>
                </a:hlinkClick>
              </a:rPr>
              <a:t>Lucidchart.com</a:t>
            </a:r>
            <a:r>
              <a:rPr lang="en" sz="1550">
                <a:solidFill>
                  <a:schemeClr val="accent1"/>
                </a:solidFill>
                <a:latin typeface="Abel"/>
                <a:ea typeface="Abel"/>
                <a:cs typeface="Abel"/>
                <a:sym typeface="Abel"/>
              </a:rPr>
              <a:t> - Free software, easy drag-and-drop and is free, can also share flowcharts with other people</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uFill>
                  <a:noFill/>
                </a:uFill>
                <a:latin typeface="Abel"/>
                <a:ea typeface="Abel"/>
                <a:cs typeface="Abel"/>
                <a:sym typeface="Abel"/>
                <a:hlinkClick r:id="rId4">
                  <a:extLst>
                    <a:ext uri="{A12FA001-AC4F-418D-AE19-62706E023703}">
                      <ahyp:hlinkClr val="tx"/>
                    </a:ext>
                  </a:extLst>
                </a:hlinkClick>
              </a:rPr>
              <a:t>Zenflowchart.com</a:t>
            </a:r>
            <a:r>
              <a:rPr lang="en" sz="1550">
                <a:solidFill>
                  <a:schemeClr val="accent1"/>
                </a:solidFill>
                <a:latin typeface="Abel"/>
                <a:ea typeface="Abel"/>
                <a:cs typeface="Abel"/>
                <a:sym typeface="Abel"/>
              </a:rPr>
              <a:t> - A very simple, easy way to be aesthetically beautiful flowcharts</a:t>
            </a:r>
            <a:endParaRPr sz="155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Putting what we learned into good practice!</a:t>
            </a:r>
            <a:endParaRPr/>
          </a:p>
        </p:txBody>
      </p:sp>
      <p:sp>
        <p:nvSpPr>
          <p:cNvPr id="457" name="Google Shape;457;p61"/>
          <p:cNvSpPr txBox="1"/>
          <p:nvPr>
            <p:ph idx="1" type="subTitle"/>
          </p:nvPr>
        </p:nvSpPr>
        <p:spPr>
          <a:xfrm>
            <a:off x="1159200" y="8032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Finally, we have</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Practice with flowcharts</a:t>
            </a:r>
            <a:endParaRPr b="1" sz="6000">
              <a:solidFill>
                <a:schemeClr val="accent2"/>
              </a:solidFill>
              <a:latin typeface="Unica One"/>
              <a:ea typeface="Unica One"/>
              <a:cs typeface="Unica One"/>
              <a:sym typeface="Unica O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2"/>
          <p:cNvSpPr txBox="1"/>
          <p:nvPr>
            <p:ph type="title"/>
          </p:nvPr>
        </p:nvSpPr>
        <p:spPr>
          <a:xfrm>
            <a:off x="5906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Set </a:t>
            </a:r>
            <a:r>
              <a:rPr b="1" lang="en">
                <a:solidFill>
                  <a:schemeClr val="accent4"/>
                </a:solidFill>
              </a:rPr>
              <a:t>One</a:t>
            </a:r>
            <a:endParaRPr b="1">
              <a:solidFill>
                <a:schemeClr val="accent4"/>
              </a:solidFill>
            </a:endParaRPr>
          </a:p>
        </p:txBody>
      </p:sp>
      <p:sp>
        <p:nvSpPr>
          <p:cNvPr id="463" name="Google Shape;463;p62"/>
          <p:cNvSpPr txBox="1"/>
          <p:nvPr/>
        </p:nvSpPr>
        <p:spPr>
          <a:xfrm>
            <a:off x="496175" y="1275900"/>
            <a:ext cx="81516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Now you practice!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Here are so prompts for you to make a flowchart for:</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Add two numbers entered by the user.</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Find the largest among three different numbers entered by the user.</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Write a flowchart for a guessing game where the user has to guess a secret number. After every guess the program tells the user whether their number was too large or too small. If you guess that number, then the program says “Good Job!”</a:t>
            </a:r>
            <a:endParaRPr sz="19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animEffect filter="fade" transition="in">
                                      <p:cBhvr>
                                        <p:cTn dur="1000"/>
                                        <p:tgtEl>
                                          <p:spTgt spid="4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animEffect filter="fade" transition="in">
                                      <p:cBhvr>
                                        <p:cTn dur="1000"/>
                                        <p:tgtEl>
                                          <p:spTgt spid="4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2" st="2"/>
                                            </p:txEl>
                                          </p:spTgt>
                                        </p:tgtEl>
                                        <p:attrNameLst>
                                          <p:attrName>style.visibility</p:attrName>
                                        </p:attrNameLst>
                                      </p:cBhvr>
                                      <p:to>
                                        <p:strVal val="visible"/>
                                      </p:to>
                                    </p:set>
                                    <p:animEffect filter="fade" transition="in">
                                      <p:cBhvr>
                                        <p:cTn dur="1000"/>
                                        <p:tgtEl>
                                          <p:spTgt spid="4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3" st="3"/>
                                            </p:txEl>
                                          </p:spTgt>
                                        </p:tgtEl>
                                        <p:attrNameLst>
                                          <p:attrName>style.visibility</p:attrName>
                                        </p:attrNameLst>
                                      </p:cBhvr>
                                      <p:to>
                                        <p:strVal val="visible"/>
                                      </p:to>
                                    </p:set>
                                    <p:animEffect filter="fade" transition="in">
                                      <p:cBhvr>
                                        <p:cTn dur="1000"/>
                                        <p:tgtEl>
                                          <p:spTgt spid="4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4" st="4"/>
                                            </p:txEl>
                                          </p:spTgt>
                                        </p:tgtEl>
                                        <p:attrNameLst>
                                          <p:attrName>style.visibility</p:attrName>
                                        </p:attrNameLst>
                                      </p:cBhvr>
                                      <p:to>
                                        <p:strVal val="visible"/>
                                      </p:to>
                                    </p:set>
                                    <p:animEffect filter="fade" transition="in">
                                      <p:cBhvr>
                                        <p:cTn dur="1000"/>
                                        <p:tgtEl>
                                          <p:spTgt spid="4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5" st="5"/>
                                            </p:txEl>
                                          </p:spTgt>
                                        </p:tgtEl>
                                        <p:attrNameLst>
                                          <p:attrName>style.visibility</p:attrName>
                                        </p:attrNameLst>
                                      </p:cBhvr>
                                      <p:to>
                                        <p:strVal val="visible"/>
                                      </p:to>
                                    </p:set>
                                    <p:animEffect filter="fade" transition="in">
                                      <p:cBhvr>
                                        <p:cTn dur="1000"/>
                                        <p:tgtEl>
                                          <p:spTgt spid="4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6" st="6"/>
                                            </p:txEl>
                                          </p:spTgt>
                                        </p:tgtEl>
                                        <p:attrNameLst>
                                          <p:attrName>style.visibility</p:attrName>
                                        </p:attrNameLst>
                                      </p:cBhvr>
                                      <p:to>
                                        <p:strVal val="visible"/>
                                      </p:to>
                                    </p:set>
                                    <p:animEffect filter="fade" transition="in">
                                      <p:cBhvr>
                                        <p:cTn dur="1000"/>
                                        <p:tgtEl>
                                          <p:spTgt spid="4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7" st="7"/>
                                            </p:txEl>
                                          </p:spTgt>
                                        </p:tgtEl>
                                        <p:attrNameLst>
                                          <p:attrName>style.visibility</p:attrName>
                                        </p:attrNameLst>
                                      </p:cBhvr>
                                      <p:to>
                                        <p:strVal val="visible"/>
                                      </p:to>
                                    </p:set>
                                    <p:animEffect filter="fade" transition="in">
                                      <p:cBhvr>
                                        <p:cTn dur="1000"/>
                                        <p:tgtEl>
                                          <p:spTgt spid="4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8" st="8"/>
                                            </p:txEl>
                                          </p:spTgt>
                                        </p:tgtEl>
                                        <p:attrNameLst>
                                          <p:attrName>style.visibility</p:attrName>
                                        </p:attrNameLst>
                                      </p:cBhvr>
                                      <p:to>
                                        <p:strVal val="visible"/>
                                      </p:to>
                                    </p:set>
                                    <p:animEffect filter="fade" transition="in">
                                      <p:cBhvr>
                                        <p:cTn dur="1000"/>
                                        <p:tgtEl>
                                          <p:spTgt spid="4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idx="1" type="subTitle"/>
          </p:nvPr>
        </p:nvSpPr>
        <p:spPr>
          <a:xfrm>
            <a:off x="240775" y="4038775"/>
            <a:ext cx="3403200" cy="80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Inventor of Emoticons</a:t>
            </a:r>
            <a:endParaRPr i="1"/>
          </a:p>
        </p:txBody>
      </p:sp>
      <p:sp>
        <p:nvSpPr>
          <p:cNvPr id="340" name="Google Shape;340;p49"/>
          <p:cNvSpPr txBox="1"/>
          <p:nvPr>
            <p:ph idx="2" type="subTitle"/>
          </p:nvPr>
        </p:nvSpPr>
        <p:spPr>
          <a:xfrm>
            <a:off x="4057150" y="1211925"/>
            <a:ext cx="4527900" cy="358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Have you ever used :), :(,  :P before?</a:t>
            </a:r>
            <a:endParaRPr/>
          </a:p>
          <a:p>
            <a:pPr indent="-317500" lvl="0" marL="457200" rtl="0" algn="l">
              <a:spcBef>
                <a:spcPts val="0"/>
              </a:spcBef>
              <a:spcAft>
                <a:spcPts val="0"/>
              </a:spcAft>
              <a:buSzPts val="1400"/>
              <a:buChar char="●"/>
            </a:pPr>
            <a:r>
              <a:rPr lang="en"/>
              <a:t>Well, you have </a:t>
            </a:r>
            <a:r>
              <a:rPr b="1" lang="en"/>
              <a:t>Scott Fahlman </a:t>
            </a:r>
            <a:r>
              <a:rPr lang="en"/>
              <a:t>to thank for that, who </a:t>
            </a:r>
            <a:r>
              <a:rPr lang="en"/>
              <a:t>invented</a:t>
            </a:r>
            <a:r>
              <a:rPr lang="en"/>
              <a:t> these amazing digital faces </a:t>
            </a:r>
            <a:r>
              <a:rPr b="1" lang="en"/>
              <a:t>39 years ago on September 19, 1982</a:t>
            </a:r>
            <a:endParaRPr b="1"/>
          </a:p>
          <a:p>
            <a:pPr indent="-317500" lvl="1" marL="914400" rtl="0" algn="l">
              <a:spcBef>
                <a:spcPts val="0"/>
              </a:spcBef>
              <a:spcAft>
                <a:spcPts val="0"/>
              </a:spcAft>
              <a:buSzPts val="1400"/>
              <a:buChar char="○"/>
            </a:pPr>
            <a:r>
              <a:rPr lang="en"/>
              <a:t>He originally created </a:t>
            </a:r>
            <a:r>
              <a:rPr lang="en"/>
              <a:t>emoticons</a:t>
            </a:r>
            <a:r>
              <a:rPr lang="en"/>
              <a:t> to </a:t>
            </a:r>
            <a:r>
              <a:rPr lang="en"/>
              <a:t>distinguish</a:t>
            </a:r>
            <a:r>
              <a:rPr lang="en"/>
              <a:t> silly posts from serious posts on a message board, and the first two created were :-) and :-(</a:t>
            </a:r>
            <a:endParaRPr/>
          </a:p>
          <a:p>
            <a:pPr indent="-317500" lvl="0" marL="457200" rtl="0" algn="l">
              <a:spcBef>
                <a:spcPts val="0"/>
              </a:spcBef>
              <a:spcAft>
                <a:spcPts val="0"/>
              </a:spcAft>
              <a:buSzPts val="1400"/>
              <a:buChar char="●"/>
            </a:pPr>
            <a:r>
              <a:rPr lang="en"/>
              <a:t>Scott is formally retired from Carnegie Mellon University, but he still is active in research, advising and other departmental activities</a:t>
            </a:r>
            <a:endParaRPr/>
          </a:p>
          <a:p>
            <a:pPr indent="-317500" lvl="1" marL="914400" rtl="0" algn="l">
              <a:spcBef>
                <a:spcPts val="0"/>
              </a:spcBef>
              <a:spcAft>
                <a:spcPts val="0"/>
              </a:spcAft>
              <a:buSzPts val="1400"/>
              <a:buChar char="○"/>
            </a:pPr>
            <a:r>
              <a:rPr lang="en"/>
              <a:t>He actually is a Computer Scientist that isn’t the amazing design major you might expect, but he is primarily focused in </a:t>
            </a:r>
            <a:r>
              <a:rPr lang="en"/>
              <a:t>Artificial</a:t>
            </a:r>
            <a:r>
              <a:rPr lang="en"/>
              <a:t> Intelligence </a:t>
            </a:r>
            <a:endParaRPr/>
          </a:p>
          <a:p>
            <a:pPr indent="-317500" lvl="0" marL="457200" rtl="0" algn="l">
              <a:spcBef>
                <a:spcPts val="0"/>
              </a:spcBef>
              <a:spcAft>
                <a:spcPts val="0"/>
              </a:spcAft>
              <a:buSzPts val="1400"/>
              <a:buChar char="●"/>
            </a:pPr>
            <a:r>
              <a:rPr lang="en"/>
              <a:t>Fahlman</a:t>
            </a:r>
            <a:r>
              <a:rPr lang="en"/>
              <a:t> was a key designer of the Common Lisp programming language, a </a:t>
            </a:r>
            <a:r>
              <a:rPr lang="en"/>
              <a:t>language</a:t>
            </a:r>
            <a:r>
              <a:rPr lang="en"/>
              <a:t> that we have never heard about but looks cool (we think?) ¯\_(ツ)_/¯</a:t>
            </a:r>
            <a:endParaRPr/>
          </a:p>
        </p:txBody>
      </p:sp>
      <p:sp>
        <p:nvSpPr>
          <p:cNvPr id="341" name="Google Shape;341;p49"/>
          <p:cNvSpPr txBox="1"/>
          <p:nvPr>
            <p:ph type="title"/>
          </p:nvPr>
        </p:nvSpPr>
        <p:spPr>
          <a:xfrm>
            <a:off x="534475" y="3403200"/>
            <a:ext cx="2815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Scott Fahlman</a:t>
            </a:r>
            <a:endParaRPr/>
          </a:p>
        </p:txBody>
      </p:sp>
      <p:sp>
        <p:nvSpPr>
          <p:cNvPr id="342" name="Google Shape;342;p49"/>
          <p:cNvSpPr txBox="1"/>
          <p:nvPr>
            <p:ph idx="4" type="title"/>
          </p:nvPr>
        </p:nvSpPr>
        <p:spPr>
          <a:xfrm>
            <a:off x="497025" y="365300"/>
            <a:ext cx="79269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person of the day!</a:t>
            </a:r>
            <a:endParaRPr/>
          </a:p>
        </p:txBody>
      </p:sp>
      <p:pic>
        <p:nvPicPr>
          <p:cNvPr id="343" name="Google Shape;343;p49"/>
          <p:cNvPicPr preferRelativeResize="0"/>
          <p:nvPr/>
        </p:nvPicPr>
        <p:blipFill rotWithShape="1">
          <a:blip r:embed="rId3">
            <a:alphaModFix/>
          </a:blip>
          <a:srcRect b="1540" l="0" r="0" t="1540"/>
          <a:stretch/>
        </p:blipFill>
        <p:spPr>
          <a:xfrm>
            <a:off x="534475" y="1383075"/>
            <a:ext cx="2815800" cy="16443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Roadmap </a:t>
            </a:r>
            <a:r>
              <a:rPr lang="en"/>
              <a:t>for Today</a:t>
            </a:r>
            <a:endParaRPr/>
          </a:p>
        </p:txBody>
      </p:sp>
      <p:sp>
        <p:nvSpPr>
          <p:cNvPr id="349" name="Google Shape;349;p50"/>
          <p:cNvSpPr txBox="1"/>
          <p:nvPr/>
        </p:nvSpPr>
        <p:spPr>
          <a:xfrm>
            <a:off x="3280150" y="138307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What is a flowchart?</a:t>
            </a:r>
            <a:endParaRPr>
              <a:solidFill>
                <a:schemeClr val="accent2"/>
              </a:solidFill>
              <a:latin typeface="Abel"/>
              <a:ea typeface="Abel"/>
              <a:cs typeface="Abel"/>
              <a:sym typeface="Abel"/>
            </a:endParaRPr>
          </a:p>
        </p:txBody>
      </p:sp>
      <p:sp>
        <p:nvSpPr>
          <p:cNvPr id="350" name="Google Shape;350;p50"/>
          <p:cNvSpPr txBox="1"/>
          <p:nvPr/>
        </p:nvSpPr>
        <p:spPr>
          <a:xfrm>
            <a:off x="3280150" y="1745900"/>
            <a:ext cx="306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The </a:t>
            </a:r>
            <a:r>
              <a:rPr i="1" lang="en">
                <a:solidFill>
                  <a:schemeClr val="accent1"/>
                </a:solidFill>
                <a:latin typeface="Abel"/>
                <a:ea typeface="Abel"/>
                <a:cs typeface="Abel"/>
                <a:sym typeface="Abel"/>
              </a:rPr>
              <a:t>essential</a:t>
            </a:r>
            <a:r>
              <a:rPr i="1" lang="en">
                <a:solidFill>
                  <a:schemeClr val="accent1"/>
                </a:solidFill>
                <a:latin typeface="Abel"/>
                <a:ea typeface="Abel"/>
                <a:cs typeface="Abel"/>
                <a:sym typeface="Abel"/>
              </a:rPr>
              <a:t> backbone of a programming project</a:t>
            </a:r>
            <a:endParaRPr i="1">
              <a:solidFill>
                <a:schemeClr val="accent1"/>
              </a:solidFill>
              <a:latin typeface="Abel"/>
              <a:ea typeface="Abel"/>
              <a:cs typeface="Abel"/>
              <a:sym typeface="Abel"/>
            </a:endParaRPr>
          </a:p>
        </p:txBody>
      </p:sp>
      <p:pic>
        <p:nvPicPr>
          <p:cNvPr id="351" name="Google Shape;351;p50"/>
          <p:cNvPicPr preferRelativeResize="0"/>
          <p:nvPr/>
        </p:nvPicPr>
        <p:blipFill rotWithShape="1">
          <a:blip r:embed="rId3">
            <a:alphaModFix/>
          </a:blip>
          <a:srcRect b="0" l="0" r="0" t="0"/>
          <a:stretch/>
        </p:blipFill>
        <p:spPr>
          <a:xfrm>
            <a:off x="2584700" y="3861875"/>
            <a:ext cx="564300" cy="564300"/>
          </a:xfrm>
          <a:prstGeom prst="rect">
            <a:avLst/>
          </a:prstGeom>
          <a:noFill/>
          <a:ln>
            <a:noFill/>
          </a:ln>
        </p:spPr>
      </p:pic>
      <p:sp>
        <p:nvSpPr>
          <p:cNvPr id="352" name="Google Shape;352;p50"/>
          <p:cNvSpPr txBox="1"/>
          <p:nvPr/>
        </p:nvSpPr>
        <p:spPr>
          <a:xfrm>
            <a:off x="3206675" y="360347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Practice</a:t>
            </a:r>
            <a:endParaRPr>
              <a:solidFill>
                <a:schemeClr val="accent2"/>
              </a:solidFill>
              <a:latin typeface="Abel"/>
              <a:ea typeface="Abel"/>
              <a:cs typeface="Abel"/>
              <a:sym typeface="Abel"/>
            </a:endParaRPr>
          </a:p>
        </p:txBody>
      </p:sp>
      <p:sp>
        <p:nvSpPr>
          <p:cNvPr id="353" name="Google Shape;353;p50"/>
          <p:cNvSpPr txBox="1"/>
          <p:nvPr/>
        </p:nvSpPr>
        <p:spPr>
          <a:xfrm>
            <a:off x="3206687" y="396630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Let’s get some hands-on practice with flowcharting!</a:t>
            </a:r>
            <a:endParaRPr i="1">
              <a:solidFill>
                <a:schemeClr val="accent1"/>
              </a:solidFill>
              <a:latin typeface="Abel"/>
              <a:ea typeface="Abel"/>
              <a:cs typeface="Abel"/>
              <a:sym typeface="Abel"/>
            </a:endParaRPr>
          </a:p>
        </p:txBody>
      </p:sp>
      <p:sp>
        <p:nvSpPr>
          <p:cNvPr id="354" name="Google Shape;354;p50"/>
          <p:cNvSpPr txBox="1"/>
          <p:nvPr/>
        </p:nvSpPr>
        <p:spPr>
          <a:xfrm>
            <a:off x="3276189" y="2544588"/>
            <a:ext cx="28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Parts of a Flowchart</a:t>
            </a:r>
            <a:endParaRPr>
              <a:solidFill>
                <a:schemeClr val="accent2"/>
              </a:solidFill>
              <a:latin typeface="Abel"/>
              <a:ea typeface="Abel"/>
              <a:cs typeface="Abel"/>
              <a:sym typeface="Abel"/>
            </a:endParaRPr>
          </a:p>
        </p:txBody>
      </p:sp>
      <p:sp>
        <p:nvSpPr>
          <p:cNvPr id="355" name="Google Shape;355;p50"/>
          <p:cNvSpPr txBox="1"/>
          <p:nvPr/>
        </p:nvSpPr>
        <p:spPr>
          <a:xfrm>
            <a:off x="3276187" y="2907400"/>
            <a:ext cx="32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A familiar concept, just in a new form!</a:t>
            </a:r>
            <a:endParaRPr i="1">
              <a:solidFill>
                <a:schemeClr val="accent1"/>
              </a:solidFill>
              <a:latin typeface="Abel"/>
              <a:ea typeface="Abel"/>
              <a:cs typeface="Abel"/>
              <a:sym typeface="Abel"/>
            </a:endParaRPr>
          </a:p>
        </p:txBody>
      </p:sp>
      <p:pic>
        <p:nvPicPr>
          <p:cNvPr id="356" name="Google Shape;356;p50"/>
          <p:cNvPicPr preferRelativeResize="0"/>
          <p:nvPr/>
        </p:nvPicPr>
        <p:blipFill>
          <a:blip r:embed="rId4">
            <a:alphaModFix/>
          </a:blip>
          <a:stretch>
            <a:fillRect/>
          </a:stretch>
        </p:blipFill>
        <p:spPr>
          <a:xfrm>
            <a:off x="2559485" y="1614925"/>
            <a:ext cx="564300" cy="564300"/>
          </a:xfrm>
          <a:prstGeom prst="rect">
            <a:avLst/>
          </a:prstGeom>
          <a:noFill/>
          <a:ln>
            <a:noFill/>
          </a:ln>
        </p:spPr>
      </p:pic>
      <p:pic>
        <p:nvPicPr>
          <p:cNvPr id="357" name="Google Shape;357;p50"/>
          <p:cNvPicPr preferRelativeResize="0"/>
          <p:nvPr/>
        </p:nvPicPr>
        <p:blipFill>
          <a:blip r:embed="rId5">
            <a:alphaModFix/>
          </a:blip>
          <a:stretch>
            <a:fillRect/>
          </a:stretch>
        </p:blipFill>
        <p:spPr>
          <a:xfrm>
            <a:off x="2559475" y="2738400"/>
            <a:ext cx="564300" cy="56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Cool cool cool</a:t>
            </a:r>
            <a:endParaRPr/>
          </a:p>
        </p:txBody>
      </p:sp>
      <p:sp>
        <p:nvSpPr>
          <p:cNvPr id="363" name="Google Shape;363;p51"/>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introduction</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flowchart</a:t>
            </a:r>
            <a:endParaRPr b="1" sz="6000">
              <a:solidFill>
                <a:schemeClr val="accent2"/>
              </a:solidFill>
              <a:latin typeface="Unica One"/>
              <a:ea typeface="Unica One"/>
              <a:cs typeface="Unica One"/>
              <a:sym typeface="Unic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r>
              <a:rPr lang="en"/>
              <a:t> to </a:t>
            </a:r>
            <a:r>
              <a:rPr b="1" lang="en">
                <a:solidFill>
                  <a:schemeClr val="accent4"/>
                </a:solidFill>
              </a:rPr>
              <a:t>flowcharts</a:t>
            </a:r>
            <a:endParaRPr/>
          </a:p>
        </p:txBody>
      </p:sp>
      <p:sp>
        <p:nvSpPr>
          <p:cNvPr id="369" name="Google Shape;369;p52"/>
          <p:cNvSpPr txBox="1"/>
          <p:nvPr/>
        </p:nvSpPr>
        <p:spPr>
          <a:xfrm>
            <a:off x="491250" y="1189225"/>
            <a:ext cx="4592100" cy="28092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flowchart is a diagram made by the programmer to depict the “flow” of the program. Graphically depicts the logical steps in your program.</a:t>
            </a:r>
            <a:endParaRPr sz="1550">
              <a:solidFill>
                <a:schemeClr val="accent1"/>
              </a:solidFill>
              <a:latin typeface="Abel"/>
              <a:ea typeface="Abel"/>
              <a:cs typeface="Abel"/>
              <a:sym typeface="Abel"/>
            </a:endParaRPr>
          </a:p>
          <a:p>
            <a:pPr indent="0" lvl="0" marL="457200" rtl="0" algn="l">
              <a:spcBef>
                <a:spcPts val="0"/>
              </a:spcBef>
              <a:spcAft>
                <a:spcPts val="0"/>
              </a:spcAft>
              <a:buNone/>
            </a:pPr>
            <a:r>
              <a:t/>
            </a:r>
            <a:endParaRPr sz="1550">
              <a:solidFill>
                <a:schemeClr val="accent1"/>
              </a:solidFill>
              <a:latin typeface="Abel"/>
              <a:ea typeface="Abel"/>
              <a:cs typeface="Abel"/>
              <a:sym typeface="Abel"/>
            </a:endParaRPr>
          </a:p>
          <a:p>
            <a:pPr indent="-327025" lvl="0" marL="457200" rtl="0" algn="l">
              <a:spcBef>
                <a:spcPts val="0"/>
              </a:spcBef>
              <a:spcAft>
                <a:spcPts val="0"/>
              </a:spcAft>
              <a:buClr>
                <a:schemeClr val="accent1"/>
              </a:buClr>
              <a:buSzPts val="1550"/>
              <a:buFont typeface="Abel"/>
              <a:buChar char="●"/>
            </a:pPr>
            <a:r>
              <a:rPr b="1" lang="en" sz="1550" u="sng">
                <a:solidFill>
                  <a:schemeClr val="accent1"/>
                </a:solidFill>
                <a:latin typeface="Abel"/>
                <a:ea typeface="Abel"/>
                <a:cs typeface="Abel"/>
                <a:sym typeface="Abel"/>
              </a:rPr>
              <a:t>Important to know: </a:t>
            </a:r>
            <a:r>
              <a:rPr lang="en" sz="1550">
                <a:solidFill>
                  <a:schemeClr val="accent1"/>
                </a:solidFill>
                <a:latin typeface="Abel"/>
                <a:ea typeface="Abel"/>
                <a:cs typeface="Abel"/>
                <a:sym typeface="Abel"/>
              </a:rPr>
              <a:t>A flowchart should not just be steps of code, it should not have syntax. A flowchart is something that you first do before even starting a program - to have an idea of what things your program should do, not how the program will do it. Please do not write every single part of your program in the flowchart - flowcharts are high level. </a:t>
            </a:r>
            <a:endParaRPr sz="1550">
              <a:solidFill>
                <a:schemeClr val="accent1"/>
              </a:solidFill>
              <a:latin typeface="Abel"/>
              <a:ea typeface="Abel"/>
              <a:cs typeface="Abel"/>
              <a:sym typeface="Abel"/>
            </a:endParaRPr>
          </a:p>
        </p:txBody>
      </p:sp>
      <p:pic>
        <p:nvPicPr>
          <p:cNvPr id="370" name="Google Shape;370;p52"/>
          <p:cNvPicPr preferRelativeResize="0"/>
          <p:nvPr/>
        </p:nvPicPr>
        <p:blipFill>
          <a:blip r:embed="rId3">
            <a:alphaModFix/>
          </a:blip>
          <a:stretch>
            <a:fillRect/>
          </a:stretch>
        </p:blipFill>
        <p:spPr>
          <a:xfrm>
            <a:off x="5500325" y="-12"/>
            <a:ext cx="3280996" cy="50556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1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10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1000"/>
                                        <p:tgtEl>
                                          <p:spTgt spid="3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very easy way to iterate over lists!</a:t>
            </a:r>
            <a:endParaRPr/>
          </a:p>
        </p:txBody>
      </p:sp>
      <p:sp>
        <p:nvSpPr>
          <p:cNvPr id="376" name="Google Shape;376;p53"/>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PArts of a </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flowchart</a:t>
            </a:r>
            <a:endParaRPr b="1" sz="6000">
              <a:solidFill>
                <a:schemeClr val="accent2"/>
              </a:solidFill>
              <a:latin typeface="Unica One"/>
              <a:ea typeface="Unica One"/>
              <a:cs typeface="Unica One"/>
              <a:sym typeface="Unic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382" name="Google Shape;382;p54"/>
          <p:cNvSpPr txBox="1"/>
          <p:nvPr/>
        </p:nvSpPr>
        <p:spPr>
          <a:xfrm>
            <a:off x="491250" y="1189225"/>
            <a:ext cx="4592100" cy="32862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Terminal is used to represent the beginning (Start) or the end (End) of a program</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Terminals have to be used - A program can not begin without a Start terminal or end without an End terminal.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There can only be one Start terminal and one End terminal, if there are multiple processes that can end your program, you have to connect all those things to one End terminal.</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terminal looks like a rounded rectangle</a:t>
            </a:r>
            <a:endParaRPr sz="1550">
              <a:solidFill>
                <a:schemeClr val="accent1"/>
              </a:solidFill>
              <a:latin typeface="Abel"/>
              <a:ea typeface="Abel"/>
              <a:cs typeface="Abel"/>
              <a:sym typeface="Abel"/>
            </a:endParaRPr>
          </a:p>
        </p:txBody>
      </p:sp>
      <p:pic>
        <p:nvPicPr>
          <p:cNvPr id="383" name="Google Shape;383;p54"/>
          <p:cNvPicPr preferRelativeResize="0"/>
          <p:nvPr/>
        </p:nvPicPr>
        <p:blipFill rotWithShape="1">
          <a:blip r:embed="rId3">
            <a:alphaModFix/>
          </a:blip>
          <a:srcRect b="28997" l="0" r="0" t="0"/>
          <a:stretch/>
        </p:blipFill>
        <p:spPr>
          <a:xfrm>
            <a:off x="5095775" y="357238"/>
            <a:ext cx="4048229" cy="4429024"/>
          </a:xfrm>
          <a:prstGeom prst="rect">
            <a:avLst/>
          </a:prstGeom>
          <a:noFill/>
          <a:ln>
            <a:noFill/>
          </a:ln>
        </p:spPr>
      </p:pic>
      <p:sp>
        <p:nvSpPr>
          <p:cNvPr id="384" name="Google Shape;384;p54"/>
          <p:cNvSpPr/>
          <p:nvPr/>
        </p:nvSpPr>
        <p:spPr>
          <a:xfrm>
            <a:off x="5554975" y="246900"/>
            <a:ext cx="1590900" cy="795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4"/>
          <p:cNvSpPr/>
          <p:nvPr/>
        </p:nvSpPr>
        <p:spPr>
          <a:xfrm>
            <a:off x="7696200" y="4130050"/>
            <a:ext cx="1590900" cy="795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4"/>
          <p:cNvSpPr txBox="1"/>
          <p:nvPr/>
        </p:nvSpPr>
        <p:spPr>
          <a:xfrm>
            <a:off x="0" y="441763"/>
            <a:ext cx="91440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latin typeface="Roboto Slab"/>
                <a:ea typeface="Roboto Slab"/>
                <a:cs typeface="Roboto Slab"/>
                <a:sym typeface="Roboto Slab"/>
              </a:rPr>
              <a:t>Terminal</a:t>
            </a:r>
            <a:endParaRPr b="1" sz="1800" u="sng">
              <a:solidFill>
                <a:srgbClr val="FFFFFF"/>
              </a:solidFill>
              <a:latin typeface="Roboto Slab"/>
              <a:ea typeface="Roboto Slab"/>
              <a:cs typeface="Roboto Slab"/>
              <a:sym typeface="Roboto Slab"/>
            </a:endParaRPr>
          </a:p>
        </p:txBody>
      </p:sp>
      <p:sp>
        <p:nvSpPr>
          <p:cNvPr id="387" name="Google Shape;387;p54"/>
          <p:cNvSpPr/>
          <p:nvPr/>
        </p:nvSpPr>
        <p:spPr>
          <a:xfrm>
            <a:off x="3893112" y="464300"/>
            <a:ext cx="1357800" cy="366300"/>
          </a:xfrm>
          <a:prstGeom prst="roundRect">
            <a:avLst>
              <a:gd fmla="val 16667"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49124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393" name="Google Shape;393;p55"/>
          <p:cNvSpPr txBox="1"/>
          <p:nvPr/>
        </p:nvSpPr>
        <p:spPr>
          <a:xfrm>
            <a:off x="491250" y="1189225"/>
            <a:ext cx="4592100" cy="32862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Processing is used for arithmetic and data-manipulation operations.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more simple definition is - if it's not anything else that we have learned about, it is this.</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rPr lang="en" sz="1550">
                <a:solidFill>
                  <a:schemeClr val="accent1"/>
                </a:solidFill>
                <a:latin typeface="Abel"/>
                <a:ea typeface="Abel"/>
                <a:cs typeface="Abel"/>
                <a:sym typeface="Abel"/>
              </a:rPr>
              <a:t>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Your flowchart will most likely consist of mostly processing cells. Processing cells are the most common cells in a flowchart and the most simple cells.</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Processing cells look like a rectangle</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pic>
        <p:nvPicPr>
          <p:cNvPr id="394" name="Google Shape;394;p55"/>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395" name="Google Shape;395;p55"/>
          <p:cNvSpPr/>
          <p:nvPr/>
        </p:nvSpPr>
        <p:spPr>
          <a:xfrm>
            <a:off x="3646350" y="458900"/>
            <a:ext cx="1851300" cy="377100"/>
          </a:xfrm>
          <a:prstGeom prst="rect">
            <a:avLst/>
          </a:prstGeom>
          <a:noFill/>
          <a:ln cap="flat" cmpd="sng" w="28575">
            <a:solidFill>
              <a:srgbClr val="FFFFFF"/>
            </a:solidFill>
            <a:prstDash val="solid"/>
            <a:round/>
            <a:headEnd len="sm" w="sm" type="none"/>
            <a:tailEnd len="sm" w="sm" type="none"/>
          </a:ln>
        </p:spPr>
        <p:txBody>
          <a:bodyPr anchorCtr="0" anchor="ctr" bIns="0" lIns="91425" spcFirstLastPara="1" rIns="91425" wrap="square" tIns="180000">
            <a:noAutofit/>
          </a:bodyPr>
          <a:lstStyle/>
          <a:p>
            <a:pPr indent="0" lvl="0" marL="0" rtl="0" algn="ctr">
              <a:spcBef>
                <a:spcPts val="0"/>
              </a:spcBef>
              <a:spcAft>
                <a:spcPts val="0"/>
              </a:spcAft>
              <a:buClr>
                <a:srgbClr val="000000"/>
              </a:buClr>
              <a:buSzPts val="1100"/>
              <a:buFont typeface="Arial"/>
              <a:buNone/>
            </a:pPr>
            <a:r>
              <a:rPr b="1" lang="en" sz="1800" u="sng">
                <a:solidFill>
                  <a:srgbClr val="FFFFFF"/>
                </a:solidFill>
                <a:latin typeface="Roboto Slab"/>
                <a:ea typeface="Roboto Slab"/>
                <a:cs typeface="Roboto Slab"/>
                <a:sym typeface="Roboto Slab"/>
              </a:rPr>
              <a:t>Processing</a:t>
            </a:r>
            <a:endParaRPr b="1" sz="1800" u="sng">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a:p>
        </p:txBody>
      </p:sp>
      <p:sp>
        <p:nvSpPr>
          <p:cNvPr id="396" name="Google Shape;396;p55"/>
          <p:cNvSpPr/>
          <p:nvPr/>
        </p:nvSpPr>
        <p:spPr>
          <a:xfrm>
            <a:off x="5993900" y="3689600"/>
            <a:ext cx="1769400" cy="877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6"/>
          <p:cNvSpPr txBox="1"/>
          <p:nvPr>
            <p:ph type="title"/>
          </p:nvPr>
        </p:nvSpPr>
        <p:spPr>
          <a:xfrm>
            <a:off x="49124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402" name="Google Shape;402;p56"/>
          <p:cNvSpPr txBox="1"/>
          <p:nvPr/>
        </p:nvSpPr>
        <p:spPr>
          <a:xfrm>
            <a:off x="491250" y="1908525"/>
            <a:ext cx="4592100" cy="20934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Used for input and output operations, like reading or getting info from user (user typing something in) and things like displaying data.</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The Input/Output process call looks like a parallelogram. </a:t>
            </a:r>
            <a:endParaRPr sz="1800">
              <a:solidFill>
                <a:schemeClr val="accent1"/>
              </a:solidFill>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pic>
        <p:nvPicPr>
          <p:cNvPr id="403" name="Google Shape;403;p56"/>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404" name="Google Shape;404;p56"/>
          <p:cNvSpPr/>
          <p:nvPr/>
        </p:nvSpPr>
        <p:spPr>
          <a:xfrm>
            <a:off x="3639300" y="448550"/>
            <a:ext cx="1865400" cy="397800"/>
          </a:xfrm>
          <a:prstGeom prst="parallelogram">
            <a:avLst>
              <a:gd fmla="val 25000"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6"/>
          <p:cNvSpPr txBox="1"/>
          <p:nvPr/>
        </p:nvSpPr>
        <p:spPr>
          <a:xfrm>
            <a:off x="0" y="409125"/>
            <a:ext cx="91440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latin typeface="Roboto Slab"/>
                <a:ea typeface="Roboto Slab"/>
                <a:cs typeface="Roboto Slab"/>
                <a:sym typeface="Roboto Slab"/>
              </a:rPr>
              <a:t>Input/Output</a:t>
            </a:r>
            <a:endParaRPr b="1" sz="1800" u="sng">
              <a:solidFill>
                <a:srgbClr val="FFFFFF"/>
              </a:solidFill>
              <a:latin typeface="Roboto Slab"/>
              <a:ea typeface="Roboto Slab"/>
              <a:cs typeface="Roboto Slab"/>
              <a:sym typeface="Roboto Slab"/>
            </a:endParaRPr>
          </a:p>
        </p:txBody>
      </p:sp>
      <p:pic>
        <p:nvPicPr>
          <p:cNvPr id="406" name="Google Shape;406;p56"/>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407" name="Google Shape;407;p56"/>
          <p:cNvSpPr/>
          <p:nvPr/>
        </p:nvSpPr>
        <p:spPr>
          <a:xfrm>
            <a:off x="6158475" y="54865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6"/>
          <p:cNvSpPr/>
          <p:nvPr/>
        </p:nvSpPr>
        <p:spPr>
          <a:xfrm>
            <a:off x="6158475" y="1249675"/>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6"/>
          <p:cNvSpPr/>
          <p:nvPr/>
        </p:nvSpPr>
        <p:spPr>
          <a:xfrm>
            <a:off x="7876025" y="2072575"/>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6"/>
          <p:cNvSpPr/>
          <p:nvPr/>
        </p:nvSpPr>
        <p:spPr>
          <a:xfrm>
            <a:off x="6158475" y="30221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6"/>
          <p:cNvSpPr/>
          <p:nvPr/>
        </p:nvSpPr>
        <p:spPr>
          <a:xfrm>
            <a:off x="6158475" y="44501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