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  <p:sldMasterId id="2147483723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Abel"/>
      <p:regular r:id="rId23"/>
    </p:embeddedFont>
    <p:embeddedFont>
      <p:font typeface="Unica One"/>
      <p:regular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4.xml"/><Relationship Id="rId24" Type="http://schemas.openxmlformats.org/officeDocument/2006/relationships/font" Target="fonts/UnicaOne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list-comprehension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list-comprehens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0d9d6318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0d9d6318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0d9d6318a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0d9d6318a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Very good explanation of List Comprehension: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https://www.programiz.com/python-programming/list-comprehension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0d9d6318a_0_3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0d9d6318a_0_3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0d9d6318a_0_3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0d9d6318a_0_3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List just in case you need it!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0d9d6318a_0_3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0d9d6318a_0_3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List just in case you need it! 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hispanic_americans = [[{"name": "Ellen Ochoa", "occupation": "Astronaut", "age": 63}], [{"name": "Jennifer Lopez", "occupation": "Singer", "age": 52}], [{"name": "Carlos Santana", "occupation": "Guitarist", "age": 74}], [{"name": "Danny Trejo", "occupation": "Actor", "age": 77}]]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0d9d6318a_0_4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0d9d6318a_0_4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0d9d6318a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0d9d6318a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0d9d6318a_0_3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0d9d6318a_0_3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Github is and what version control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0d9d6318a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0d9d6318a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0d9d6318a_0_2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0d9d6318a_0_2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0d9d6318a_0_3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f0d9d6318a_0_3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0d9d6318a_0_3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0d9d6318a_0_3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0d9d6318a_0_3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0d9d6318a_0_3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f0d9d6318a_0_3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f0d9d6318a_0_3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Very good explanation of List Comprehension: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https://www.programiz.com/python-programming/list-comprehension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64" name="Google Shape;64;p15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5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73" name="Google Shape;73;p1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8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87" name="Google Shape;87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9" name="Google Shape;99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0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104" name="Google Shape;104;p20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9" name="Google Shape;109;p2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3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9" name="Google Shape;119;p23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5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28" name="Google Shape;128;p2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7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8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46" name="Google Shape;146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8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9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56" name="Google Shape;156;p29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9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0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66" name="Google Shape;166;p3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30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30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31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2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2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2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2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32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32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32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32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32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3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10" name="Google Shape;210;p3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5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5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3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7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41" name="Google Shape;241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7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37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7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8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54" name="Google Shape;254;p38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8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38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38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38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38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8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9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70" name="Google Shape;270;p39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9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9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39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9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39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9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39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39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39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40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92" name="Google Shape;292;p40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40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0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7" name="Google Shape;297;p40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300" name="Google Shape;300;p4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41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41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4" name="Google Shape;304;p41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5" name="Google Shape;305;p41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6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4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4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47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22" name="Google Shape;322;p4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47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9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30" name="Google Shape;330;p49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49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49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50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39" name="Google Shape;339;p5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50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50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5" name="Google Shape;345;p50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52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53" name="Google Shape;353;p5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2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2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52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53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5" name="Google Shape;365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3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5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0" name="Google Shape;370;p5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54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4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6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0" name="Google Shape;380;p56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6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8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89" name="Google Shape;389;p5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8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4" name="Google Shape;394;p58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0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98" name="Google Shape;398;p6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0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0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60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60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4" name="Google Shape;404;p60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1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07" name="Google Shape;407;p6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61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1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1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1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6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6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2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17" name="Google Shape;417;p62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2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2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2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2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62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62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6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63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27" name="Google Shape;427;p6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63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63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3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3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3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3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4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64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64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5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5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5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5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5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5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65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65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5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65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65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5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5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65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5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65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65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5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65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65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5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65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8" name="Google Shape;468;p65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1" name="Google Shape;471;p6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66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4" name="Google Shape;474;p66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7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7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7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67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3" name="Google Shape;483;p67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8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8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8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8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68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68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68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69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495" name="Google Shape;495;p6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9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9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9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69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0" name="Google Shape;500;p69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9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2" name="Google Shape;502;p69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3" name="Google Shape;503;p69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9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5" name="Google Shape;505;p69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70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08" name="Google Shape;508;p70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0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0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0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70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4" name="Google Shape;514;p70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70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6" name="Google Shape;516;p70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70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70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70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70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70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71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24" name="Google Shape;524;p71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1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1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1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1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1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71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2" name="Google Shape;532;p71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71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4" name="Google Shape;534;p71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71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6" name="Google Shape;536;p71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71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71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71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p71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71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2" name="Google Shape;542;p71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71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72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46" name="Google Shape;546;p72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2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72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9" name="Google Shape;549;p72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2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1" name="Google Shape;551;p72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73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54" name="Google Shape;554;p7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3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73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7" name="Google Shape;557;p73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8" name="Google Shape;558;p73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9" name="Google Shape;559;p73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70" name="Google Shape;570;p78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quick review of list methods, and then learn about list comprehension!</a:t>
            </a:r>
            <a:endParaRPr/>
          </a:p>
        </p:txBody>
      </p:sp>
      <p:sp>
        <p:nvSpPr>
          <p:cNvPr id="571" name="Google Shape;571;p78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Methods and Comprehension</a:t>
            </a:r>
            <a:endParaRPr/>
          </a:p>
        </p:txBody>
      </p:sp>
      <p:cxnSp>
        <p:nvCxnSpPr>
          <p:cNvPr id="572" name="Google Shape;572;p78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573" name="Google Shape;5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list comprehension </a:t>
            </a:r>
            <a:r>
              <a:rPr b="1" lang="en" sz="2000">
                <a:solidFill>
                  <a:schemeClr val="accent2"/>
                </a:solidFill>
              </a:rPr>
              <a:t>with Conditionals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662" name="Google Shape;662;p87"/>
          <p:cNvSpPr/>
          <p:nvPr/>
        </p:nvSpPr>
        <p:spPr>
          <a:xfrm>
            <a:off x="5429700" y="2611562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7"/>
          <p:cNvSpPr/>
          <p:nvPr/>
        </p:nvSpPr>
        <p:spPr>
          <a:xfrm>
            <a:off x="5453650" y="346437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87"/>
          <p:cNvSpPr txBox="1"/>
          <p:nvPr/>
        </p:nvSpPr>
        <p:spPr>
          <a:xfrm>
            <a:off x="488075" y="1261475"/>
            <a:ext cx="463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like normal for loops, we can also have conditionals with list comprehension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we have a function just like the previous function that squares every, however, </a:t>
            </a:r>
            <a:r>
              <a:rPr i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only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number is even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</a:pPr>
            <a:r>
              <a:rPr i="1" lang="en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will the output of this function be? (Use your knowledge of if statements and loops!)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5" name="Google Shape;665;p87"/>
          <p:cNvSpPr txBox="1"/>
          <p:nvPr/>
        </p:nvSpPr>
        <p:spPr>
          <a:xfrm>
            <a:off x="5488900" y="365300"/>
            <a:ext cx="35679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6" name="Google Shape;666;p87"/>
          <p:cNvSpPr txBox="1"/>
          <p:nvPr/>
        </p:nvSpPr>
        <p:spPr>
          <a:xfrm>
            <a:off x="443025" y="3048550"/>
            <a:ext cx="467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we want an else statement, we can also add that in, however the syntax changes a bit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you can see, the if and else statements go right after the expression instead of at the end like a normal if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statement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we have a list comprehension that squares every number, and cubes every odd number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7" name="Google Shape;667;p87"/>
          <p:cNvSpPr txBox="1"/>
          <p:nvPr/>
        </p:nvSpPr>
        <p:spPr>
          <a:xfrm>
            <a:off x="5429800" y="2645150"/>
            <a:ext cx="36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2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what we learned into good practice!</a:t>
            </a:r>
            <a:endParaRPr/>
          </a:p>
        </p:txBody>
      </p:sp>
      <p:sp>
        <p:nvSpPr>
          <p:cNvPr id="673" name="Google Shape;673;p88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Finally, we have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Practice with lists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9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One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79" name="Google Shape;679;p89"/>
          <p:cNvSpPr txBox="1"/>
          <p:nvPr/>
        </p:nvSpPr>
        <p:spPr>
          <a:xfrm>
            <a:off x="496175" y="1275900"/>
            <a:ext cx="8151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b="1"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○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function called </a:t>
            </a:r>
            <a:r>
              <a:rPr b="1"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list_methods</a:t>
            </a:r>
            <a:endParaRPr b="1"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■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function should take three arguments, a list, a string that specifies a list method and a value if applicable 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your default parameters for functions! 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function should at use at least 4 different list methods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some basic error handling if they enter something random!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2"/>
                </a:solidFill>
              </a:rPr>
              <a:t>Two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85" name="Google Shape;685;p90"/>
          <p:cNvSpPr txBox="1"/>
          <p:nvPr/>
        </p:nvSpPr>
        <p:spPr>
          <a:xfrm>
            <a:off x="496200" y="1193325"/>
            <a:ext cx="8151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●"/>
            </a:pPr>
            <a:r>
              <a:rPr b="1"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○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this slideshow was sent, you should have received a list with it. This list has a group of famous Hispanic Americans inside of it 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■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multiple lists inside this list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■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item has a name of a Hispanic American, their occupation and their age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○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Using what we showed in the warm-up and today’s lesson, accomplish the following: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●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List Comprehension to unpack this list and print each person’s name, their occupation and their age (ignore grammar)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●"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are having trouble, our hint to you is work backwards and view what each intermediate value is!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1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all, please don’t hesitate to stay back or email one of us!</a:t>
            </a:r>
            <a:endParaRPr/>
          </a:p>
        </p:txBody>
      </p:sp>
      <p:sp>
        <p:nvSpPr>
          <p:cNvPr id="691" name="Google Shape;691;p91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692" name="Google Shape;692;p91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9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Inventor of Emoticons</a:t>
            </a:r>
            <a:endParaRPr i="1"/>
          </a:p>
        </p:txBody>
      </p:sp>
      <p:sp>
        <p:nvSpPr>
          <p:cNvPr id="580" name="Google Shape;580;p79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you ever used :), :(,  :P before?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Well, you have </a:t>
            </a:r>
            <a:r>
              <a:rPr b="1" lang="en"/>
              <a:t>Scott Fahlman </a:t>
            </a:r>
            <a:r>
              <a:rPr lang="en"/>
              <a:t>to thank for that, who </a:t>
            </a:r>
            <a:r>
              <a:rPr lang="en"/>
              <a:t>invented</a:t>
            </a:r>
            <a:r>
              <a:rPr lang="en"/>
              <a:t> these amazing digital faces </a:t>
            </a:r>
            <a:r>
              <a:rPr b="1" lang="en"/>
              <a:t>39 years ago on September 19, 1982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originally created </a:t>
            </a:r>
            <a:r>
              <a:rPr lang="en"/>
              <a:t>emoticons</a:t>
            </a:r>
            <a:r>
              <a:rPr lang="en"/>
              <a:t> to </a:t>
            </a:r>
            <a:r>
              <a:rPr lang="en"/>
              <a:t>distinguish</a:t>
            </a:r>
            <a:r>
              <a:rPr lang="en"/>
              <a:t> silly posts from serious posts on a message board, and the first two created were :-) and :-(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Scott is formally retired from Carnegie Mellon University, but he still is active in research, advising and other departmental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actually is a Computer Scientist that isn’t the amazing design major you might expect, but he is primarily focused in </a:t>
            </a:r>
            <a:r>
              <a:rPr lang="en"/>
              <a:t>Artificial</a:t>
            </a:r>
            <a:r>
              <a:rPr lang="en"/>
              <a:t> Intelligence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Fahlman</a:t>
            </a:r>
            <a:r>
              <a:rPr lang="en"/>
              <a:t> was a key designer of the Common Lisp programming language, a </a:t>
            </a:r>
            <a:r>
              <a:rPr lang="en"/>
              <a:t>language</a:t>
            </a:r>
            <a:r>
              <a:rPr lang="en"/>
              <a:t> that we have never heard about but looks cool (we think?) ¯\_(ツ)_/¯</a:t>
            </a:r>
            <a:endParaRPr/>
          </a:p>
        </p:txBody>
      </p:sp>
      <p:sp>
        <p:nvSpPr>
          <p:cNvPr id="581" name="Google Shape;581;p79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Fahlman</a:t>
            </a:r>
            <a:endParaRPr/>
          </a:p>
        </p:txBody>
      </p:sp>
      <p:sp>
        <p:nvSpPr>
          <p:cNvPr id="582" name="Google Shape;582;p79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583" name="Google Shape;583;p79"/>
          <p:cNvPicPr preferRelativeResize="0"/>
          <p:nvPr/>
        </p:nvPicPr>
        <p:blipFill rotWithShape="1">
          <a:blip r:embed="rId3">
            <a:alphaModFix/>
          </a:blip>
          <a:srcRect b="1540" l="0" r="0" t="1540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589" name="Google Shape;589;p80"/>
          <p:cNvSpPr txBox="1"/>
          <p:nvPr/>
        </p:nvSpPr>
        <p:spPr>
          <a:xfrm>
            <a:off x="3280150" y="13830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 Review of List Methods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0" name="Google Shape;590;p80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went over List Methods last year, let’s take a look at them again!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91" name="Google Shape;59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80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3" name="Google Shape;593;p80"/>
          <p:cNvSpPr txBox="1"/>
          <p:nvPr/>
        </p:nvSpPr>
        <p:spPr>
          <a:xfrm>
            <a:off x="3206687" y="39663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get some hands-on practice with lists!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4" name="Google Shape;594;p80"/>
          <p:cNvSpPr txBox="1"/>
          <p:nvPr/>
        </p:nvSpPr>
        <p:spPr>
          <a:xfrm>
            <a:off x="3276189" y="25445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List Comprehension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5" name="Google Shape;595;p80"/>
          <p:cNvSpPr txBox="1"/>
          <p:nvPr/>
        </p:nvSpPr>
        <p:spPr>
          <a:xfrm>
            <a:off x="3276187" y="29074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familiar concept, just in a new form!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96" name="Google Shape;59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700" y="16149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409" y="27127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</a:t>
            </a:r>
            <a:r>
              <a:rPr lang="en"/>
              <a:t> the </a:t>
            </a:r>
            <a:r>
              <a:rPr lang="en"/>
              <a:t>warm-up</a:t>
            </a:r>
            <a:r>
              <a:rPr lang="en"/>
              <a:t> provided some review as well!</a:t>
            </a:r>
            <a:endParaRPr/>
          </a:p>
        </p:txBody>
      </p:sp>
      <p:sp>
        <p:nvSpPr>
          <p:cNvPr id="603" name="Google Shape;603;p81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Review of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List Methods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/>
          <p:nvPr/>
        </p:nvSpPr>
        <p:spPr>
          <a:xfrm>
            <a:off x="5446125" y="542200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2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ADding </a:t>
            </a:r>
            <a:r>
              <a:rPr lang="en"/>
              <a:t>to a List</a:t>
            </a:r>
            <a:endParaRPr/>
          </a:p>
        </p:txBody>
      </p:sp>
      <p:sp>
        <p:nvSpPr>
          <p:cNvPr id="610" name="Google Shape;610;p82"/>
          <p:cNvSpPr txBox="1"/>
          <p:nvPr/>
        </p:nvSpPr>
        <p:spPr>
          <a:xfrm>
            <a:off x="491250" y="1189225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the various ways we can add things to a list: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.append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will add whatever </a:t>
            </a:r>
            <a:r>
              <a:rPr i="1" lang="en" sz="155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single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data type you pass into it and add it to the end of the list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want to add multiple things, you can pass in another list into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.extend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that will add every item in that list to the original list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Finally, if you would like to add something at a specific point in a list, you can use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.insert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takes two arguments: An index and a value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Note about insert: It adds the item </a:t>
            </a:r>
            <a:r>
              <a:rPr i="1" lang="en" sz="155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before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specific index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1" name="Google Shape;611;p82"/>
          <p:cNvSpPr/>
          <p:nvPr/>
        </p:nvSpPr>
        <p:spPr>
          <a:xfrm>
            <a:off x="5446125" y="2016813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2"/>
          <p:cNvSpPr/>
          <p:nvPr/>
        </p:nvSpPr>
        <p:spPr>
          <a:xfrm>
            <a:off x="5446125" y="3491425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2"/>
          <p:cNvSpPr txBox="1"/>
          <p:nvPr/>
        </p:nvSpPr>
        <p:spPr>
          <a:xfrm>
            <a:off x="5490075" y="54220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'Football'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'Basketball'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'Futbol'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'Water Polo'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#['Football', 'Basketball', 'Futbol', 'Water Polo']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82"/>
          <p:cNvSpPr txBox="1"/>
          <p:nvPr/>
        </p:nvSpPr>
        <p:spPr>
          <a:xfrm>
            <a:off x="5429475" y="2016813"/>
            <a:ext cx="35451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extend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'Hockey'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'Cross Country'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#['Football', 'Basketball', 'Futbol', 'Water Polo', 'Hockey', 'Cross Country']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82"/>
          <p:cNvSpPr txBox="1"/>
          <p:nvPr/>
        </p:nvSpPr>
        <p:spPr>
          <a:xfrm>
            <a:off x="5503200" y="349145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'Swimming'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sports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['Football', 'Basketball', 'Futbol', 'Swimming', 'Water Polo', 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'Hockey', 'Cross Country']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/>
          <p:nvPr/>
        </p:nvSpPr>
        <p:spPr>
          <a:xfrm>
            <a:off x="5446125" y="542200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Removing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from </a:t>
            </a:r>
            <a:r>
              <a:rPr lang="en"/>
              <a:t>a List</a:t>
            </a:r>
            <a:endParaRPr/>
          </a:p>
        </p:txBody>
      </p:sp>
      <p:sp>
        <p:nvSpPr>
          <p:cNvPr id="622" name="Google Shape;622;p83"/>
          <p:cNvSpPr txBox="1"/>
          <p:nvPr/>
        </p:nvSpPr>
        <p:spPr>
          <a:xfrm>
            <a:off x="491250" y="1231000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like adding to a list, there are a few methods to remove things from a list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simplest one is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.clear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just simply clears a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Then there is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.pop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(without an argument) removes the last item from a list and returns it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pass an argument, it will remove and return the value at that index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Finally there is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.remove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removes the first instance of the value inside a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It's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important to mention that if the value is not found, Python throws a ValueError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3" name="Google Shape;623;p83"/>
          <p:cNvSpPr/>
          <p:nvPr/>
        </p:nvSpPr>
        <p:spPr>
          <a:xfrm>
            <a:off x="5446125" y="2016826"/>
            <a:ext cx="3511800" cy="13059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3"/>
          <p:cNvSpPr/>
          <p:nvPr/>
        </p:nvSpPr>
        <p:spPr>
          <a:xfrm>
            <a:off x="5446125" y="3491425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3"/>
          <p:cNvSpPr txBox="1"/>
          <p:nvPr/>
        </p:nvSpPr>
        <p:spPr>
          <a:xfrm>
            <a:off x="5415300" y="542200"/>
            <a:ext cx="35118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'wow'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[]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83"/>
          <p:cNvSpPr txBox="1"/>
          <p:nvPr/>
        </p:nvSpPr>
        <p:spPr>
          <a:xfrm>
            <a:off x="5437200" y="1933575"/>
            <a:ext cx="3511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 	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'wow'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True</a:t>
            </a:r>
            <a:endParaRPr sz="12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3</a:t>
            </a:r>
            <a:endParaRPr sz="12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12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[2, 4.5, ['wow']]</a:t>
            </a:r>
            <a:endParaRPr sz="125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83"/>
          <p:cNvSpPr txBox="1"/>
          <p:nvPr/>
        </p:nvSpPr>
        <p:spPr>
          <a:xfrm>
            <a:off x="5446125" y="3491450"/>
            <a:ext cx="34809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'wow'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 [2, 4.5, ['wow'], True]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nonsense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#ValueError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/>
          <p:nvPr/>
        </p:nvSpPr>
        <p:spPr>
          <a:xfrm>
            <a:off x="5446125" y="542200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Other </a:t>
            </a:r>
            <a:r>
              <a:rPr lang="en"/>
              <a:t>List Methods</a:t>
            </a:r>
            <a:endParaRPr/>
          </a:p>
        </p:txBody>
      </p:sp>
      <p:sp>
        <p:nvSpPr>
          <p:cNvPr id="634" name="Google Shape;634;p84"/>
          <p:cNvSpPr txBox="1"/>
          <p:nvPr/>
        </p:nvSpPr>
        <p:spPr>
          <a:xfrm>
            <a:off x="491250" y="1231000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a few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other list methods that Python has that you might find useful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.index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similar to .remove where it finds the first occurrence of an item in a list, and it returns the index of it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also optionally specify specific indexes to search in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.count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returns the amount of times a value appears in a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.reverse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reverses all of the items of your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use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.sort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sort a list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.sort can take a reverse parameter if you want to sort in descending order, or pass a function into key to sort the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5" name="Google Shape;635;p84"/>
          <p:cNvSpPr/>
          <p:nvPr/>
        </p:nvSpPr>
        <p:spPr>
          <a:xfrm>
            <a:off x="5446125" y="2016826"/>
            <a:ext cx="3511800" cy="13059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4"/>
          <p:cNvSpPr/>
          <p:nvPr/>
        </p:nvSpPr>
        <p:spPr>
          <a:xfrm>
            <a:off x="5446125" y="3491425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84"/>
          <p:cNvSpPr txBox="1"/>
          <p:nvPr/>
        </p:nvSpPr>
        <p:spPr>
          <a:xfrm>
            <a:off x="5446125" y="1998625"/>
            <a:ext cx="35118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points 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points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#4</a:t>
            </a:r>
            <a:endParaRPr sz="165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87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84"/>
          <p:cNvSpPr txBox="1"/>
          <p:nvPr/>
        </p:nvSpPr>
        <p:spPr>
          <a:xfrm>
            <a:off x="5446125" y="542200"/>
            <a:ext cx="3511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locations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"Paris"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"London"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"Cairo"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"Tokyo"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"Montevideo"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locations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"Cairo"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84"/>
          <p:cNvSpPr txBox="1"/>
          <p:nvPr/>
        </p:nvSpPr>
        <p:spPr>
          <a:xfrm>
            <a:off x="5446125" y="3491450"/>
            <a:ext cx="3511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"Hola"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"Bonjour"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"Salve"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"Ciao"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"Salam"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#['Bonjour', 'Ciao', 'Hello', 'Hola', 'Salam', 'Salve']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key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#['Bonjour', 'Hello', 'Salam', 'Salve', 'Ciao', 'Hola']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easy way to iterate over lists!</a:t>
            </a:r>
            <a:endParaRPr/>
          </a:p>
        </p:txBody>
      </p:sp>
      <p:sp>
        <p:nvSpPr>
          <p:cNvPr id="645" name="Google Shape;645;p85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An introduction to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List Comprehension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6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</a:rPr>
              <a:t>What is</a:t>
            </a:r>
            <a:r>
              <a:rPr lang="en" sz="2700"/>
              <a:t> </a:t>
            </a:r>
            <a:r>
              <a:rPr lang="en" sz="2700"/>
              <a:t>list comprehension?</a:t>
            </a:r>
            <a:endParaRPr sz="2700"/>
          </a:p>
        </p:txBody>
      </p:sp>
      <p:sp>
        <p:nvSpPr>
          <p:cNvPr id="651" name="Google Shape;651;p86"/>
          <p:cNvSpPr txBox="1"/>
          <p:nvPr/>
        </p:nvSpPr>
        <p:spPr>
          <a:xfrm>
            <a:off x="491250" y="1189225"/>
            <a:ext cx="4592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Very similar to loops, List Comprehension allows us to create new lists but in just a single line of code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format of List Comprehension can be seen on the right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may look very confusing, but it is essentially the exact same thing as a for loop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telling Python for every variable in some list, do something to that variable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2" name="Google Shape;652;p86"/>
          <p:cNvSpPr/>
          <p:nvPr/>
        </p:nvSpPr>
        <p:spPr>
          <a:xfrm>
            <a:off x="5429700" y="2611562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6"/>
          <p:cNvSpPr/>
          <p:nvPr/>
        </p:nvSpPr>
        <p:spPr>
          <a:xfrm>
            <a:off x="5453650" y="346437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6"/>
          <p:cNvSpPr txBox="1"/>
          <p:nvPr/>
        </p:nvSpPr>
        <p:spPr>
          <a:xfrm>
            <a:off x="5487550" y="484413"/>
            <a:ext cx="3559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expression </a:t>
            </a:r>
            <a:r>
              <a:rPr lang="en" sz="25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item </a:t>
            </a:r>
            <a:r>
              <a:rPr lang="en" sz="25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5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5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p86"/>
          <p:cNvSpPr txBox="1"/>
          <p:nvPr/>
        </p:nvSpPr>
        <p:spPr>
          <a:xfrm>
            <a:off x="495575" y="3378950"/>
            <a:ext cx="459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the example on the right, we are telling to square every item in numbers and print it out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output of this function is simply 1, 4, 9, 16, 25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see how simple this is compared to using a for loop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6" name="Google Shape;656;p86"/>
          <p:cNvSpPr txBox="1"/>
          <p:nvPr/>
        </p:nvSpPr>
        <p:spPr>
          <a:xfrm>
            <a:off x="5487550" y="2645550"/>
            <a:ext cx="35592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