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8" r:id="rId4"/>
    <p:sldMasterId id="2147483729" r:id="rId5"/>
    <p:sldMasterId id="214748373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Abel"/>
      <p:regular r:id="rId21"/>
    </p:embeddedFont>
    <p:embeddedFont>
      <p:font typeface="Unica One"/>
      <p:regular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UnicaOne-regular.fntdata"/><Relationship Id="rId21" Type="http://schemas.openxmlformats.org/officeDocument/2006/relationships/font" Target="fonts/Abel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0aabe695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00aabe695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0aabe6959_1_3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0aabe6959_1_3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0aabe6959_1_3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00aabe6959_1_3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00aabe6959_1_4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00aabe6959_1_4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0aabe6959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00aabe6959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0aabe6959_1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0aabe6959_1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00aabe6959_1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00aabe6959_1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00aabe6959_1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00aabe6959_1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00aabe6959_1_2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00aabe6959_1_2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0aabe6959_1_2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0aabe6959_1_2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00aabe6959_1_2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00aabe6959_1_2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0aabe6959_1_2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0aabe6959_1_2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2" name="Google Shape;23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5" name="Google Shape;245;p3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1" name="Google Shape;261;p3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3" name="Google Shape;283;p3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1" name="Google Shape;291;p4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p4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4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3" name="Google Shape;313;p4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s Template">
  <p:cSld name="TITLE_ONLY_2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>
            <a:off x="364256" y="356775"/>
            <a:ext cx="85758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 txBox="1"/>
          <p:nvPr>
            <p:ph type="title"/>
          </p:nvPr>
        </p:nvSpPr>
        <p:spPr>
          <a:xfrm>
            <a:off x="569102" y="365300"/>
            <a:ext cx="8259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Google Shape;319;p47"/>
          <p:cNvSpPr/>
          <p:nvPr/>
        </p:nvSpPr>
        <p:spPr>
          <a:xfrm>
            <a:off x="5005500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"/>
          <p:cNvSpPr/>
          <p:nvPr/>
        </p:nvSpPr>
        <p:spPr>
          <a:xfrm>
            <a:off x="620225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7"/>
          <p:cNvSpPr/>
          <p:nvPr/>
        </p:nvSpPr>
        <p:spPr>
          <a:xfrm>
            <a:off x="620225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5005500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re Image">
  <p:cSld name="TITLE_ONLY_2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8"/>
          <p:cNvGrpSpPr/>
          <p:nvPr/>
        </p:nvGrpSpPr>
        <p:grpSpPr>
          <a:xfrm>
            <a:off x="364235" y="356775"/>
            <a:ext cx="3690354" cy="4429926"/>
            <a:chOff x="364242" y="356775"/>
            <a:chExt cx="4846801" cy="4429926"/>
          </a:xfrm>
        </p:grpSpPr>
        <p:sp>
          <p:nvSpPr>
            <p:cNvPr id="325" name="Google Shape;325;p48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8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4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50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333" name="Google Shape;333;p50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0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0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0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50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8" name="Google Shape;338;p50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9" name="Google Shape;339;p50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51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42" name="Google Shape;342;p51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51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51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8" name="Google Shape;348;p51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53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356" name="Google Shape;356;p5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3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3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3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3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53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53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53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3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54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68" name="Google Shape;368;p5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54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55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373" name="Google Shape;373;p55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5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55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56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78" name="Google Shape;378;p5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56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5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2" name="Google Shape;382;p56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7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58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388" name="Google Shape;388;p58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58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58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60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397" name="Google Shape;397;p6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0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0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0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60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2" name="Google Shape;402;p60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62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406" name="Google Shape;406;p62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2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2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2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62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62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62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63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415" name="Google Shape;415;p63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3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63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3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3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3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63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63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64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425" name="Google Shape;425;p64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4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64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64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2" name="Google Shape;432;p6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65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435" name="Google Shape;435;p6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65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65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9" name="Google Shape;439;p65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0" name="Google Shape;440;p65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5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5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6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6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6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6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6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66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1" name="Google Shape;451;p66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7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7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7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7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7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7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0" name="Google Shape;460;p67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67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67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3" name="Google Shape;463;p67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4" name="Google Shape;464;p67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7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6" name="Google Shape;466;p67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67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67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9" name="Google Shape;469;p67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0" name="Google Shape;470;p67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67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2" name="Google Shape;472;p67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3" name="Google Shape;473;p67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7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5" name="Google Shape;475;p67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6" name="Google Shape;476;p67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6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479" name="Google Shape;479;p6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68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2" name="Google Shape;482;p68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9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9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7" name="Google Shape;487;p69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0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0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0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70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70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5" name="Google Shape;495;p70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6" name="Google Shape;496;p70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70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0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1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1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1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71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71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71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6" name="Google Shape;506;p71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71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72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510" name="Google Shape;510;p7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2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2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2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72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5" name="Google Shape;515;p72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72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7" name="Google Shape;517;p72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72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72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0" name="Google Shape;520;p72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73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523" name="Google Shape;523;p73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3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3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3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73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9" name="Google Shape;529;p73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73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1" name="Google Shape;531;p73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73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3" name="Google Shape;533;p73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3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5" name="Google Shape;535;p73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73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74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539" name="Google Shape;539;p74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4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4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4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4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4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74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7" name="Google Shape;547;p74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74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9" name="Google Shape;549;p74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74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1" name="Google Shape;551;p74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74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3" name="Google Shape;553;p74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74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5" name="Google Shape;555;p74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74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74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74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75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561" name="Google Shape;561;p75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5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75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4" name="Google Shape;564;p75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75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6" name="Google Shape;566;p75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76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569" name="Google Shape;569;p76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6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6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2" name="Google Shape;572;p76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3" name="Google Shape;573;p76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4" name="Google Shape;574;p76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1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1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1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1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81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81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7" name="Google Shape;587;p81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8" name="Google Shape;588;p81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82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591" name="Google Shape;591;p8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2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82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s Template">
  <p:cSld name="TITLE_ONLY_2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3"/>
          <p:cNvSpPr/>
          <p:nvPr/>
        </p:nvSpPr>
        <p:spPr>
          <a:xfrm>
            <a:off x="364256" y="356775"/>
            <a:ext cx="85758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3"/>
          <p:cNvSpPr txBox="1"/>
          <p:nvPr>
            <p:ph type="title"/>
          </p:nvPr>
        </p:nvSpPr>
        <p:spPr>
          <a:xfrm>
            <a:off x="569102" y="365300"/>
            <a:ext cx="8259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7" name="Google Shape;597;p83"/>
          <p:cNvSpPr/>
          <p:nvPr/>
        </p:nvSpPr>
        <p:spPr>
          <a:xfrm>
            <a:off x="5005500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83"/>
          <p:cNvSpPr/>
          <p:nvPr/>
        </p:nvSpPr>
        <p:spPr>
          <a:xfrm>
            <a:off x="620225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3"/>
          <p:cNvSpPr/>
          <p:nvPr/>
        </p:nvSpPr>
        <p:spPr>
          <a:xfrm>
            <a:off x="620225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3"/>
          <p:cNvSpPr/>
          <p:nvPr/>
        </p:nvSpPr>
        <p:spPr>
          <a:xfrm>
            <a:off x="5005500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4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75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59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4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06" name="Google Shape;606;p84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rewriting code! Introducing, loops!</a:t>
            </a:r>
            <a:endParaRPr/>
          </a:p>
        </p:txBody>
      </p:sp>
      <p:sp>
        <p:nvSpPr>
          <p:cNvPr id="607" name="Google Shape;607;p84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Loops</a:t>
            </a:r>
            <a:endParaRPr/>
          </a:p>
        </p:txBody>
      </p:sp>
      <p:cxnSp>
        <p:nvCxnSpPr>
          <p:cNvPr id="608" name="Google Shape;608;p84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609" name="Google Shape;60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075" y="40732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2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3"/>
          <p:cNvSpPr txBox="1"/>
          <p:nvPr>
            <p:ph type="title"/>
          </p:nvPr>
        </p:nvSpPr>
        <p:spPr>
          <a:xfrm>
            <a:off x="2169301" y="4071600"/>
            <a:ext cx="4805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Loopity da loop ba doop (Running out of things to put here)</a:t>
            </a:r>
            <a:endParaRPr/>
          </a:p>
        </p:txBody>
      </p:sp>
      <p:sp>
        <p:nvSpPr>
          <p:cNvPr id="687" name="Google Shape;687;p93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Practice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With Loops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4"/>
          <p:cNvSpPr txBox="1"/>
          <p:nvPr>
            <p:ph type="title"/>
          </p:nvPr>
        </p:nvSpPr>
        <p:spPr>
          <a:xfrm>
            <a:off x="6668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chemeClr val="accent4"/>
                </a:solidFill>
              </a:rPr>
              <a:t>One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93" name="Google Shape;693;p94"/>
          <p:cNvSpPr txBox="1"/>
          <p:nvPr/>
        </p:nvSpPr>
        <p:spPr>
          <a:xfrm>
            <a:off x="496200" y="1193325"/>
            <a:ext cx="8151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bel"/>
              <a:buChar char="●"/>
            </a:pPr>
            <a:r>
              <a:rPr b="1"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bel"/>
              <a:buChar char="○"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loop that prints our every single letter in a string that a user passes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bel"/>
              <a:buChar char="■"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Think about which loop would be best here and use it!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bel"/>
              <a:buChar char="●"/>
            </a:pPr>
            <a:r>
              <a:rPr b="1"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Two</a:t>
            </a: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bel"/>
              <a:buChar char="○"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all of the squares from 1-15 (inclusive of 15)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bel"/>
              <a:buChar char="●"/>
            </a:pPr>
            <a:r>
              <a:rPr b="1"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Three</a:t>
            </a: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bel"/>
              <a:buChar char="○"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whether a number is even or odd from 1-50 (exclusive of 50)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bel"/>
              <a:buChar char="○"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11, 8, 20 and 21, print out that these are lucky numbers!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bel"/>
              <a:buChar char="●"/>
            </a:pPr>
            <a:r>
              <a:rPr b="1"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Four</a:t>
            </a: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bel"/>
              <a:buChar char="○"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Add up every even number from 10-20 (inclusive of 20) and print it out!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5"/>
          <p:cNvSpPr txBox="1"/>
          <p:nvPr>
            <p:ph type="title"/>
          </p:nvPr>
        </p:nvSpPr>
        <p:spPr>
          <a:xfrm>
            <a:off x="707899" y="4071600"/>
            <a:ext cx="7658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next week, and then project!</a:t>
            </a:r>
            <a:endParaRPr/>
          </a:p>
        </p:txBody>
      </p:sp>
      <p:sp>
        <p:nvSpPr>
          <p:cNvPr id="699" name="Google Shape;699;p95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Thank you!</a:t>
            </a:r>
            <a:endParaRPr b="1" sz="7100"/>
          </a:p>
        </p:txBody>
      </p:sp>
      <p:sp>
        <p:nvSpPr>
          <p:cNvPr id="700" name="Google Shape;700;p95"/>
          <p:cNvSpPr txBox="1"/>
          <p:nvPr/>
        </p:nvSpPr>
        <p:spPr>
          <a:xfrm>
            <a:off x="933825" y="2967125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That is all we have for today!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5"/>
          <p:cNvSpPr txBox="1"/>
          <p:nvPr>
            <p:ph idx="1" type="subTitle"/>
          </p:nvPr>
        </p:nvSpPr>
        <p:spPr>
          <a:xfrm>
            <a:off x="240775" y="4046275"/>
            <a:ext cx="34032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Executive Director of the Mozilla Foundation</a:t>
            </a:r>
            <a:endParaRPr i="1"/>
          </a:p>
        </p:txBody>
      </p:sp>
      <p:sp>
        <p:nvSpPr>
          <p:cNvPr id="616" name="Google Shape;616;p85"/>
          <p:cNvSpPr txBox="1"/>
          <p:nvPr>
            <p:ph idx="2" type="subTitle"/>
          </p:nvPr>
        </p:nvSpPr>
        <p:spPr>
          <a:xfrm>
            <a:off x="4057150" y="1211925"/>
            <a:ext cx="45279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Surman currently heads the Mozilla Foundation, a </a:t>
            </a:r>
            <a:r>
              <a:rPr b="1" lang="en"/>
              <a:t>non-profit organization</a:t>
            </a:r>
            <a:r>
              <a:rPr lang="en"/>
              <a:t> that “[is] ded</a:t>
            </a:r>
            <a:r>
              <a:rPr lang="en"/>
              <a:t>icated to </a:t>
            </a:r>
            <a:r>
              <a:rPr b="1" lang="en"/>
              <a:t>preserving choice</a:t>
            </a:r>
            <a:r>
              <a:rPr lang="en"/>
              <a:t> and promoting innovation on the Internet.”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</a:t>
            </a:r>
            <a:r>
              <a:rPr b="1" lang="en"/>
              <a:t>November 9, 2004, Mozilla 1.0 was released</a:t>
            </a:r>
            <a:r>
              <a:rPr lang="en"/>
              <a:t>, and Firefox has had a monumental effect on the internet as when it was released, Microsoft’s </a:t>
            </a:r>
            <a:r>
              <a:rPr b="1" lang="en"/>
              <a:t>Internet Explorer</a:t>
            </a:r>
            <a:r>
              <a:rPr lang="en"/>
              <a:t> controlled over </a:t>
            </a:r>
            <a:r>
              <a:rPr b="1" lang="en"/>
              <a:t>90%</a:t>
            </a:r>
            <a:r>
              <a:rPr lang="en"/>
              <a:t> of the browser marketplace for many years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Though Firefox is not the most dominant browser right now (</a:t>
            </a:r>
            <a:r>
              <a:rPr b="1" lang="en"/>
              <a:t>Chrome</a:t>
            </a:r>
            <a:r>
              <a:rPr lang="en"/>
              <a:t> has that title), estimates put its current usage at 4 to 5%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a CS standpoint, this is an incredible achievement given that all of </a:t>
            </a:r>
            <a:r>
              <a:rPr b="1" lang="en"/>
              <a:t>Mozilla’s source code is open-source</a:t>
            </a:r>
            <a:r>
              <a:rPr lang="en"/>
              <a:t> and available for the public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Partaking in open-source projects is an incredible way to </a:t>
            </a:r>
            <a:r>
              <a:rPr b="1" lang="en"/>
              <a:t>make a difference</a:t>
            </a:r>
            <a:r>
              <a:rPr lang="en"/>
              <a:t> in a huge or small projects!</a:t>
            </a:r>
            <a:endParaRPr/>
          </a:p>
        </p:txBody>
      </p:sp>
      <p:sp>
        <p:nvSpPr>
          <p:cNvPr id="617" name="Google Shape;617;p85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surman</a:t>
            </a:r>
            <a:endParaRPr/>
          </a:p>
        </p:txBody>
      </p:sp>
      <p:sp>
        <p:nvSpPr>
          <p:cNvPr id="618" name="Google Shape;618;p85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619" name="Google Shape;619;p85"/>
          <p:cNvPicPr preferRelativeResize="0"/>
          <p:nvPr/>
        </p:nvPicPr>
        <p:blipFill rotWithShape="1">
          <a:blip r:embed="rId3">
            <a:alphaModFix/>
          </a:blip>
          <a:srcRect b="0" l="1076" r="1066" t="0"/>
          <a:stretch/>
        </p:blipFill>
        <p:spPr>
          <a:xfrm>
            <a:off x="6106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sp>
        <p:nvSpPr>
          <p:cNvPr id="625" name="Google Shape;625;p86"/>
          <p:cNvSpPr txBox="1"/>
          <p:nvPr/>
        </p:nvSpPr>
        <p:spPr>
          <a:xfrm>
            <a:off x="3244950" y="1183088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An overview of loop logic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26" name="Google Shape;626;p86"/>
          <p:cNvSpPr txBox="1"/>
          <p:nvPr/>
        </p:nvSpPr>
        <p:spPr>
          <a:xfrm>
            <a:off x="3244950" y="1545913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Loops will help us repeat tasks over and over again without copy and paste!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27" name="Google Shape;627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700" y="3861875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6"/>
          <p:cNvSpPr txBox="1"/>
          <p:nvPr/>
        </p:nvSpPr>
        <p:spPr>
          <a:xfrm>
            <a:off x="3206675" y="36034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Practice with Loops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29" name="Google Shape;629;p86"/>
          <p:cNvSpPr txBox="1"/>
          <p:nvPr/>
        </p:nvSpPr>
        <p:spPr>
          <a:xfrm>
            <a:off x="3206687" y="3898525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Not a lot of practice today — that will be the focus of next week’s 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lesson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30" name="Google Shape;630;p86"/>
          <p:cNvSpPr txBox="1"/>
          <p:nvPr/>
        </p:nvSpPr>
        <p:spPr>
          <a:xfrm>
            <a:off x="3267102" y="2423488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Loop Syntax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31" name="Google Shape;631;p86"/>
          <p:cNvSpPr txBox="1"/>
          <p:nvPr/>
        </p:nvSpPr>
        <p:spPr>
          <a:xfrm>
            <a:off x="3267100" y="278630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Loops look a bit different in every language, but they are quite simple in Python!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32" name="Google Shape;632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500" y="1414937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4322" y="2591638"/>
            <a:ext cx="615599" cy="6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7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Alas, you do not need to print out 17 print statements!</a:t>
            </a:r>
            <a:endParaRPr/>
          </a:p>
        </p:txBody>
      </p:sp>
      <p:sp>
        <p:nvSpPr>
          <p:cNvPr id="639" name="Google Shape;639;p87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 introduction to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Loop Logic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What </a:t>
            </a:r>
            <a:r>
              <a:rPr lang="en" sz="2300"/>
              <a:t>are </a:t>
            </a:r>
            <a:r>
              <a:rPr lang="en" sz="2300"/>
              <a:t>Loops?</a:t>
            </a:r>
            <a:endParaRPr sz="2300"/>
          </a:p>
        </p:txBody>
      </p:sp>
      <p:sp>
        <p:nvSpPr>
          <p:cNvPr id="645" name="Google Shape;645;p88"/>
          <p:cNvSpPr txBox="1"/>
          <p:nvPr/>
        </p:nvSpPr>
        <p:spPr>
          <a:xfrm>
            <a:off x="491250" y="1189225"/>
            <a:ext cx="3511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 the name suggests, loops are tools in programming that allow us to loop over blocks of code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There are a few types of loops, such as </a:t>
            </a: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loops</a:t>
            </a: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do-while loops, and </a:t>
            </a: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while loops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All of these differ in the amount of times they loop 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main point of loops is to remember that they will loop only while a condition is true, and allow us to execute massive swaths of code at once!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6" name="Google Shape;646;p88"/>
          <p:cNvSpPr/>
          <p:nvPr/>
        </p:nvSpPr>
        <p:spPr>
          <a:xfrm>
            <a:off x="4345250" y="587400"/>
            <a:ext cx="4597500" cy="4134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050" y="662700"/>
            <a:ext cx="2399726" cy="40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For </a:t>
            </a:r>
            <a:r>
              <a:rPr lang="en" sz="2300"/>
              <a:t>Loops</a:t>
            </a:r>
            <a:endParaRPr sz="2300"/>
          </a:p>
        </p:txBody>
      </p:sp>
      <p:sp>
        <p:nvSpPr>
          <p:cNvPr id="653" name="Google Shape;653;p89"/>
          <p:cNvSpPr txBox="1"/>
          <p:nvPr/>
        </p:nvSpPr>
        <p:spPr>
          <a:xfrm>
            <a:off x="491250" y="1189225"/>
            <a:ext cx="3511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loops are a type of loop that runs 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until we reach the last item in a sequence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such as a list or string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process of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iterating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over a sequence is called a </a:t>
            </a:r>
            <a:r>
              <a:rPr lang="en" sz="12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traversal </a:t>
            </a:r>
            <a:endParaRPr sz="12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Because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loops and tuples have defined start and end points, for loops are useful </a:t>
            </a:r>
            <a:r>
              <a:rPr lang="en" sz="12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when you know how many times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you want to iterate over something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want to loop over something, say 9 times, you can use the </a:t>
            </a:r>
            <a:r>
              <a:rPr lang="en" sz="12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range()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function with a for loop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range takes in a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sequence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of numbers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separated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by a comma (and an optional step size)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 is exclusive of the last number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i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range(0,10) -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Generate numbers 1-9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i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</a:t>
            </a:r>
            <a:r>
              <a:rPr i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ange(0,,10,2)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Print even numbers 0-9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54" name="Google Shape;654;p89"/>
          <p:cNvSpPr/>
          <p:nvPr/>
        </p:nvSpPr>
        <p:spPr>
          <a:xfrm>
            <a:off x="4345250" y="587400"/>
            <a:ext cx="4597500" cy="4134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899" y="554450"/>
            <a:ext cx="2272201" cy="41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0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While </a:t>
            </a:r>
            <a:r>
              <a:rPr lang="en" sz="2300"/>
              <a:t>Loops</a:t>
            </a:r>
            <a:endParaRPr sz="2300"/>
          </a:p>
        </p:txBody>
      </p:sp>
      <p:sp>
        <p:nvSpPr>
          <p:cNvPr id="661" name="Google Shape;661;p90"/>
          <p:cNvSpPr txBox="1"/>
          <p:nvPr/>
        </p:nvSpPr>
        <p:spPr>
          <a:xfrm>
            <a:off x="491250" y="1189225"/>
            <a:ext cx="3511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while loop is another type of loop, but it differs from a for loop in that it </a:t>
            </a:r>
            <a:r>
              <a:rPr lang="en" sz="13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checks for a condition is true before each run</a:t>
            </a:r>
            <a:endParaRPr sz="13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While loops keep on checking if that condition is True, and </a:t>
            </a:r>
            <a:r>
              <a:rPr lang="en" sz="13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when that condition isn’t true, it stops looping </a:t>
            </a:r>
            <a:endParaRPr sz="1300">
              <a:solidFill>
                <a:schemeClr val="accent6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see this can be dangerous if our condition is never false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■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potentially have </a:t>
            </a:r>
            <a:r>
              <a:rPr lang="en"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a loop that just runs forever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and it can maybe even crash your computer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■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our IDE it isn’t too much of a deal because we don’t have a lot of resources or doing too labor intensive operations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Remember to be </a:t>
            </a:r>
            <a:r>
              <a:rPr lang="en"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careful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still!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62" name="Google Shape;662;p90"/>
          <p:cNvSpPr/>
          <p:nvPr/>
        </p:nvSpPr>
        <p:spPr>
          <a:xfrm>
            <a:off x="4345250" y="587400"/>
            <a:ext cx="4597500" cy="4134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3" name="Google Shape;66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7899" y="554450"/>
            <a:ext cx="2272201" cy="41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Ugh, the boring stuff. We’ll make it quick!</a:t>
            </a:r>
            <a:endParaRPr/>
          </a:p>
        </p:txBody>
      </p:sp>
      <p:sp>
        <p:nvSpPr>
          <p:cNvPr id="669" name="Google Shape;669;p91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Python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Loop Syntax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2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Loop </a:t>
            </a:r>
            <a:r>
              <a:rPr b="1" lang="en" sz="2300">
                <a:solidFill>
                  <a:schemeClr val="accent4"/>
                </a:solidFill>
              </a:rPr>
              <a:t>Syntax </a:t>
            </a:r>
            <a:r>
              <a:rPr lang="en" sz="2300"/>
              <a:t>in Python</a:t>
            </a:r>
            <a:endParaRPr sz="2300"/>
          </a:p>
        </p:txBody>
      </p:sp>
      <p:sp>
        <p:nvSpPr>
          <p:cNvPr id="675" name="Google Shape;675;p92"/>
          <p:cNvSpPr txBox="1"/>
          <p:nvPr/>
        </p:nvSpPr>
        <p:spPr>
          <a:xfrm>
            <a:off x="491250" y="1189225"/>
            <a:ext cx="4592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make a for loop, look at the example on the right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can see that indentation is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important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once again in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separating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the start of our loop and body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big word here is for, which tells Python that we are making a for loop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76" name="Google Shape;676;p92"/>
          <p:cNvSpPr/>
          <p:nvPr/>
        </p:nvSpPr>
        <p:spPr>
          <a:xfrm>
            <a:off x="5446125" y="542200"/>
            <a:ext cx="3511800" cy="1932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92"/>
          <p:cNvSpPr/>
          <p:nvPr/>
        </p:nvSpPr>
        <p:spPr>
          <a:xfrm>
            <a:off x="5446125" y="2781925"/>
            <a:ext cx="3511800" cy="1932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92"/>
          <p:cNvSpPr txBox="1"/>
          <p:nvPr/>
        </p:nvSpPr>
        <p:spPr>
          <a:xfrm>
            <a:off x="5490075" y="542200"/>
            <a:ext cx="34239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9" name="Google Shape;679;p92"/>
          <p:cNvSpPr txBox="1"/>
          <p:nvPr/>
        </p:nvSpPr>
        <p:spPr>
          <a:xfrm>
            <a:off x="5490075" y="841800"/>
            <a:ext cx="34239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23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9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some condition</a:t>
            </a:r>
            <a:r>
              <a:rPr lang="en" sz="19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2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23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3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 Do something</a:t>
            </a:r>
            <a:endParaRPr sz="23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65EBD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0" name="Google Shape;680;p92"/>
          <p:cNvSpPr txBox="1"/>
          <p:nvPr/>
        </p:nvSpPr>
        <p:spPr>
          <a:xfrm>
            <a:off x="5490075" y="2814100"/>
            <a:ext cx="34239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some condition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condition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#Takes out of loop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#Do something</a:t>
            </a:r>
            <a:endParaRPr sz="16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65EBD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1" name="Google Shape;681;p92"/>
          <p:cNvSpPr txBox="1"/>
          <p:nvPr/>
        </p:nvSpPr>
        <p:spPr>
          <a:xfrm>
            <a:off x="491250" y="2571750"/>
            <a:ext cx="4592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while loop syntax is on the right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Very similar to the for loop, but just using the while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keyword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 important statement in Python is the </a:t>
            </a:r>
            <a:r>
              <a:rPr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break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statement,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which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terminates the loop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can be helpful if you want to further check the condition using an if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statement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before the loop proceeds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