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4"/>
    <p:sldMasterId id="2147483729" r:id="rId5"/>
    <p:sldMasterId id="214748373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Abel"/>
      <p:regular r:id="rId19"/>
    </p:embeddedFont>
    <p:embeddedFont>
      <p:font typeface="Unic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nic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Abel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1b612c48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01b612c48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1b612c48b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01b612c48b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b612c48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1b612c48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1b612c48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1b612c48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1b612c48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01b612c48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1b612c48b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1b612c48b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01b612c48b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01b612c48b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1b612c48b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01b612c48b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1b612c48b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1b612c48b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shows = [{"name": "Squid Game", "rating": 8.1, "channel": "Netflix"}, {"name": "You", "rating": 7.7, "channel": "Netflix"}, {"name": "The Good Doctor", "rating": 8.1, "channel": "ABC"}, {"name": "Game of Thrones", "rating": 9.2, "channel": "HBO"}]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1b612c48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1b612c48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capital = ["Monaco","Brussels","Lisbon","Kathmandu","Tehran","Kinshasa","Beijing"]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country = ["Monaco","Belgium","Portugal","Nepal","Iran","DRC","China"]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population = [.03, .15, .56,1, 8.69, 12.69, 21.54 ]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47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Image">
  <p:cSld name="TITLE_ONLY_2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8"/>
          <p:cNvGrpSpPr/>
          <p:nvPr/>
        </p:nvGrpSpPr>
        <p:grpSpPr>
          <a:xfrm>
            <a:off x="364235" y="356775"/>
            <a:ext cx="3690354" cy="4429926"/>
            <a:chOff x="364242" y="356775"/>
            <a:chExt cx="4846801" cy="4429926"/>
          </a:xfrm>
        </p:grpSpPr>
        <p:sp>
          <p:nvSpPr>
            <p:cNvPr id="325" name="Google Shape;325;p4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4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50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33" name="Google Shape;333;p50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50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8" name="Google Shape;338;p50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50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51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42" name="Google Shape;342;p5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51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51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8" name="Google Shape;348;p51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3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56" name="Google Shape;356;p5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3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3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3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3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3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53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53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3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4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68" name="Google Shape;368;p5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5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5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73" name="Google Shape;373;p55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5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6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8" name="Google Shape;378;p5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56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2" name="Google Shape;382;p56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7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58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8" name="Google Shape;388;p58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58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8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60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97" name="Google Shape;397;p6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0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60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2" name="Google Shape;402;p60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62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406" name="Google Shape;406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2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62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62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62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3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15" name="Google Shape;415;p6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63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3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63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3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64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25" name="Google Shape;425;p64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4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64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64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65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35" name="Google Shape;435;p6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65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65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65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0" name="Google Shape;440;p65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5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6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66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1" name="Google Shape;451;p66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7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7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7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7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7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7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0" name="Google Shape;460;p67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67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7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67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4" name="Google Shape;464;p67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7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6" name="Google Shape;466;p67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67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7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67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0" name="Google Shape;470;p67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7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67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67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7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5" name="Google Shape;475;p67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67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6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9" name="Google Shape;479;p6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68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68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9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7" name="Google Shape;487;p69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0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0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70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70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70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7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70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0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1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1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71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71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6" name="Google Shape;506;p71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71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72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510" name="Google Shape;510;p7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2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2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2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72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5" name="Google Shape;515;p72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72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72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72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72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72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73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23" name="Google Shape;523;p73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3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3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3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73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73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73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1" name="Google Shape;531;p73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73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3" name="Google Shape;533;p73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3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5" name="Google Shape;535;p73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73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74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39" name="Google Shape;539;p74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4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4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4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4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4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74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7" name="Google Shape;547;p74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4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4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4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1" name="Google Shape;551;p74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74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3" name="Google Shape;553;p74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74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5" name="Google Shape;555;p74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74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74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74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5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61" name="Google Shape;561;p75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5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5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75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6" name="Google Shape;566;p75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76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69" name="Google Shape;569;p7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6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6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2" name="Google Shape;572;p76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3" name="Google Shape;573;p76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4" name="Google Shape;574;p76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1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1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81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1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7" name="Google Shape;587;p81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8" name="Google Shape;588;p81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2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91" name="Google Shape;591;p8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82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3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3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83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3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3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3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theme" Target="../theme/theme4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4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06" name="Google Shape;606;p84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conditionals, today is dedicated to practice with loops and </a:t>
            </a:r>
            <a:r>
              <a:rPr lang="en"/>
              <a:t>solidifying</a:t>
            </a:r>
            <a:r>
              <a:rPr lang="en"/>
              <a:t> this topic!</a:t>
            </a:r>
            <a:endParaRPr/>
          </a:p>
        </p:txBody>
      </p:sp>
      <p:sp>
        <p:nvSpPr>
          <p:cNvPr id="607" name="Google Shape;607;p84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loops</a:t>
            </a:r>
            <a:endParaRPr/>
          </a:p>
        </p:txBody>
      </p:sp>
      <p:cxnSp>
        <p:nvCxnSpPr>
          <p:cNvPr id="608" name="Google Shape;608;p84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09" name="Google Shape;60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3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now ready for your first project in the next meeting!</a:t>
            </a:r>
            <a:endParaRPr/>
          </a:p>
        </p:txBody>
      </p:sp>
      <p:sp>
        <p:nvSpPr>
          <p:cNvPr id="676" name="Google Shape;676;p93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677" name="Google Shape;677;p93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5"/>
          <p:cNvSpPr txBox="1"/>
          <p:nvPr>
            <p:ph idx="1" type="subTitle"/>
          </p:nvPr>
        </p:nvSpPr>
        <p:spPr>
          <a:xfrm>
            <a:off x="240775" y="4046275"/>
            <a:ext cx="3403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Father of Xbox</a:t>
            </a:r>
            <a:endParaRPr i="1"/>
          </a:p>
        </p:txBody>
      </p:sp>
      <p:sp>
        <p:nvSpPr>
          <p:cNvPr id="616" name="Google Shape;616;p85"/>
          <p:cNvSpPr txBox="1"/>
          <p:nvPr>
            <p:ph idx="2" type="subTitle"/>
          </p:nvPr>
        </p:nvSpPr>
        <p:spPr>
          <a:xfrm>
            <a:off x="4057150" y="1211925"/>
            <a:ext cx="4527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align with our warm-up for today and the celebration of the 20th anniversary of the game console, we give homage to Blackley, the co-creator of Xbox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Prior to working at Microsoft, Blackley worked at </a:t>
            </a:r>
            <a:r>
              <a:rPr b="1" lang="en"/>
              <a:t>Dreamworks Interactive</a:t>
            </a:r>
            <a:r>
              <a:rPr lang="en"/>
              <a:t>, which would later be acquired by EA and become </a:t>
            </a:r>
            <a:r>
              <a:rPr b="1" lang="en"/>
              <a:t>EA Los Angeles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 Fact: EA Los Angeles would develop the Medal of Honor franchise, which would lay the foundation for the </a:t>
            </a:r>
            <a:r>
              <a:rPr b="1" lang="en"/>
              <a:t>Call of Duty franchise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Blackley got the idea for the Xbox on a flight from Boston to Seattle, and </a:t>
            </a:r>
            <a:r>
              <a:rPr lang="en"/>
              <a:t>when</a:t>
            </a:r>
            <a:r>
              <a:rPr lang="en"/>
              <a:t> they proposed it to Bill Gates, he approved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Blackley would leave Microsoft </a:t>
            </a:r>
            <a:r>
              <a:rPr b="1" lang="en"/>
              <a:t>a year after</a:t>
            </a:r>
            <a:r>
              <a:rPr lang="en"/>
              <a:t> the Xbox was released, but would stay in the video game industry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</a:t>
            </a:r>
            <a:r>
              <a:rPr lang="en"/>
              <a:t> he is heading a tech startup focused on </a:t>
            </a:r>
            <a:r>
              <a:rPr lang="en"/>
              <a:t>hologram</a:t>
            </a:r>
            <a:r>
              <a:rPr lang="en"/>
              <a:t> games </a:t>
            </a:r>
            <a:endParaRPr/>
          </a:p>
        </p:txBody>
      </p:sp>
      <p:sp>
        <p:nvSpPr>
          <p:cNvPr id="617" name="Google Shape;617;p85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Seamus Blackley</a:t>
            </a:r>
            <a:endParaRPr/>
          </a:p>
        </p:txBody>
      </p:sp>
      <p:sp>
        <p:nvSpPr>
          <p:cNvPr id="618" name="Google Shape;618;p85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619" name="Google Shape;619;p85"/>
          <p:cNvPicPr preferRelativeResize="0"/>
          <p:nvPr/>
        </p:nvPicPr>
        <p:blipFill rotWithShape="1">
          <a:blip r:embed="rId3">
            <a:alphaModFix/>
          </a:blip>
          <a:srcRect b="21437" l="0" r="0" t="21442"/>
          <a:stretch/>
        </p:blipFill>
        <p:spPr>
          <a:xfrm>
            <a:off x="6106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625" name="Google Shape;625;p86"/>
          <p:cNvSpPr txBox="1"/>
          <p:nvPr/>
        </p:nvSpPr>
        <p:spPr>
          <a:xfrm>
            <a:off x="3332063" y="1830713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Re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view of Loops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6" name="Google Shape;626;p86"/>
          <p:cNvSpPr txBox="1"/>
          <p:nvPr/>
        </p:nvSpPr>
        <p:spPr>
          <a:xfrm>
            <a:off x="3332063" y="2193538"/>
            <a:ext cx="30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a quick review of what we covered last week and a reminder of what loops are!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7" name="Google Shape;62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800" y="328200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6"/>
          <p:cNvSpPr txBox="1"/>
          <p:nvPr/>
        </p:nvSpPr>
        <p:spPr>
          <a:xfrm>
            <a:off x="3293775" y="3023600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 with Loops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9" name="Google Shape;629;p86"/>
          <p:cNvSpPr txBox="1"/>
          <p:nvPr/>
        </p:nvSpPr>
        <p:spPr>
          <a:xfrm>
            <a:off x="3293787" y="331865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have quite a bit practice, from easier practice to some 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substantial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programs!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30" name="Google Shape;63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6613" y="2062563"/>
            <a:ext cx="564300" cy="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7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the same slides from last week!</a:t>
            </a:r>
            <a:endParaRPr/>
          </a:p>
        </p:txBody>
      </p:sp>
      <p:sp>
        <p:nvSpPr>
          <p:cNvPr id="636" name="Google Shape;636;p87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review of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Loops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For </a:t>
            </a:r>
            <a:r>
              <a:rPr lang="en" sz="2300"/>
              <a:t>Loops</a:t>
            </a:r>
            <a:endParaRPr sz="2300"/>
          </a:p>
        </p:txBody>
      </p:sp>
      <p:sp>
        <p:nvSpPr>
          <p:cNvPr id="642" name="Google Shape;642;p88"/>
          <p:cNvSpPr txBox="1"/>
          <p:nvPr/>
        </p:nvSpPr>
        <p:spPr>
          <a:xfrm>
            <a:off x="491250" y="1189225"/>
            <a:ext cx="3511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loops are a type of loop that runs 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until we reach the last item in a sequence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such as a list or string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process of iterating over a sequence is called a </a:t>
            </a:r>
            <a:r>
              <a:rPr lang="en" sz="12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traversal </a:t>
            </a:r>
            <a:endParaRPr sz="12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Because loops and tuples have defined start and end points, for loops are useful </a:t>
            </a:r>
            <a:r>
              <a:rPr lang="en" sz="12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when you know how many times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you want to iterate over something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want to loop over something, say 9 times, you can use the </a:t>
            </a:r>
            <a:r>
              <a:rPr lang="en" sz="12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range()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function with a for loop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range takes in a sequence of numbers separated by a comma (and an optional step size)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 is exclusive of the last number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i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range(0,10) -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Generate numbers 1-9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i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range(0,,10,2)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Print even numbers 0-9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3" name="Google Shape;643;p88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899" y="554450"/>
            <a:ext cx="2272201" cy="4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While </a:t>
            </a:r>
            <a:r>
              <a:rPr lang="en" sz="2300"/>
              <a:t>Loops</a:t>
            </a:r>
            <a:endParaRPr sz="2300"/>
          </a:p>
        </p:txBody>
      </p:sp>
      <p:sp>
        <p:nvSpPr>
          <p:cNvPr id="650" name="Google Shape;650;p89"/>
          <p:cNvSpPr txBox="1"/>
          <p:nvPr/>
        </p:nvSpPr>
        <p:spPr>
          <a:xfrm>
            <a:off x="491250" y="1189225"/>
            <a:ext cx="3511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while loop is another type of loop, but it differs from a for loop in that it </a:t>
            </a:r>
            <a:r>
              <a:rPr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checks for a condition is true before each run</a:t>
            </a:r>
            <a:endParaRPr sz="13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 loops keep on checking if that condition is True, and 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when that condition isn’t true, it stops looping </a:t>
            </a:r>
            <a:endParaRPr sz="13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see this can be dangerous if our condition is never false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potentially have </a:t>
            </a:r>
            <a:r>
              <a:rPr lang="en"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a loop that just runs forever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and it can maybe even crash your computer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our IDE it isn’t too much of a deal because we don’t have a lot of resources or doing too labor intensive operations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to be </a:t>
            </a:r>
            <a:r>
              <a:rPr lang="en"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careful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still!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1" name="Google Shape;651;p89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2" name="Google Shape;65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899" y="554450"/>
            <a:ext cx="2272201" cy="4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0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do a few examples together and then it will be your turn!</a:t>
            </a:r>
            <a:endParaRPr/>
          </a:p>
        </p:txBody>
      </p:sp>
      <p:sp>
        <p:nvSpPr>
          <p:cNvPr id="658" name="Google Shape;658;p90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Now, for some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Loop Practice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1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In Person </a:t>
            </a:r>
            <a:r>
              <a:rPr lang="en"/>
              <a:t>Practice</a:t>
            </a:r>
            <a:endParaRPr/>
          </a:p>
        </p:txBody>
      </p:sp>
      <p:sp>
        <p:nvSpPr>
          <p:cNvPr id="664" name="Google Shape;664;p91"/>
          <p:cNvSpPr txBox="1"/>
          <p:nvPr/>
        </p:nvSpPr>
        <p:spPr>
          <a:xfrm>
            <a:off x="496200" y="1193325"/>
            <a:ext cx="8151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bel"/>
              <a:buChar char="●"/>
            </a:pPr>
            <a:r>
              <a:rPr b="1"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bel"/>
              <a:buChar char="○"/>
            </a:pPr>
            <a:r>
              <a:rPr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create a program that acts like a bouncer to our club</a:t>
            </a:r>
            <a:endParaRPr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bel"/>
              <a:buChar char="■"/>
            </a:pPr>
            <a:r>
              <a:rPr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First, create a list with all of the members of our club</a:t>
            </a:r>
            <a:endParaRPr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bel"/>
              <a:buChar char="■"/>
            </a:pPr>
            <a:r>
              <a:rPr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Then, using a </a:t>
            </a:r>
            <a:r>
              <a:rPr b="1"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 </a:t>
            </a:r>
            <a:r>
              <a:rPr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loop, keep on asking the user for a name until they pass in a name in the list you just created</a:t>
            </a:r>
            <a:endParaRPr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bel"/>
              <a:buChar char="●"/>
            </a:pPr>
            <a:r>
              <a:rPr lang="en" sz="17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sure to print something out if they are not allowed!</a:t>
            </a:r>
            <a:endParaRPr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Two: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Look in the speaker notes for a complicated looking list of the most popular TV shows right now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Don’t fret! Break it into parts: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item in the list is a dictionary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dictionary has three keys: a name, a rating and a channel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print out a nice statement with the name of the show with its rating and channel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2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Your</a:t>
            </a:r>
            <a:r>
              <a:rPr b="1" lang="en">
                <a:solidFill>
                  <a:schemeClr val="accent4"/>
                </a:solidFill>
              </a:rPr>
              <a:t> </a:t>
            </a:r>
            <a:r>
              <a:rPr lang="en"/>
              <a:t>Practice!</a:t>
            </a:r>
            <a:endParaRPr/>
          </a:p>
        </p:txBody>
      </p:sp>
      <p:sp>
        <p:nvSpPr>
          <p:cNvPr id="670" name="Google Shape;670;p92"/>
          <p:cNvSpPr txBox="1"/>
          <p:nvPr/>
        </p:nvSpPr>
        <p:spPr>
          <a:xfrm>
            <a:off x="496200" y="1193325"/>
            <a:ext cx="8151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Check the Speaker Notes for 3 lists for this exercise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one of these lists has a country, their capital and their population at the same index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capitol and the corresponding country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population is less than 1 million, tell us it is a small capital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population is less than 10 million, tell us it is a medium capital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Else, it is a large capitol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all of that out (including what the population actually is)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Two: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loop that asks the user for an amount of Thanksgiving dishes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Once they specify an amount, ask them for the amount of calories and grams of sugar in each dish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total amount of calories and grams of sugar at the end!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