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8" r:id="rId4"/>
    <p:sldMasterId id="2147483729" r:id="rId5"/>
    <p:sldMasterId id="214748373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Abel"/>
      <p:regular r:id="rId21"/>
    </p:embeddedFont>
    <p:embeddedFont>
      <p:font typeface="Unica One"/>
      <p:regular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UnicaOne-regular.fntdata"/><Relationship Id="rId21" Type="http://schemas.openxmlformats.org/officeDocument/2006/relationships/font" Target="fonts/Abel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5976396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cf8027a2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cf8027a2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fcf8027bc0_2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fcf8027bc0_2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fcf8027bc0_2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fcf8027bc0_2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fcf8027bc0_2_2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fcf8027bc0_2_2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fcf8027a2a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fcf8027a2a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fcf8027bc0_2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fcf8027bc0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fcf8027bc0_2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fcf8027bc0_2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cf8027bc0_2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cf8027bc0_2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Want to know the difference between rand.choices and rand.sample? Check out this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https://stackoverflow.com/a/59763969</a:t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cf8027bc0_2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cf8027bc0_2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cf8027bc0_2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cf8027bc0_2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cf8027bc0_2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fcf8027bc0_2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fcf8027bc0_2_1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fcf8027bc0_2_1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s Template">
  <p:cSld name="TITLE_ONLY_2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>
            <a:off x="364256" y="356775"/>
            <a:ext cx="85758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 txBox="1"/>
          <p:nvPr>
            <p:ph type="title"/>
          </p:nvPr>
        </p:nvSpPr>
        <p:spPr>
          <a:xfrm>
            <a:off x="569102" y="365300"/>
            <a:ext cx="8259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47"/>
          <p:cNvSpPr/>
          <p:nvPr/>
        </p:nvSpPr>
        <p:spPr>
          <a:xfrm>
            <a:off x="5005500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620225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7"/>
          <p:cNvSpPr/>
          <p:nvPr/>
        </p:nvSpPr>
        <p:spPr>
          <a:xfrm>
            <a:off x="620225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5005500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re Image">
  <p:cSld name="TITLE_ONLY_2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8"/>
          <p:cNvGrpSpPr/>
          <p:nvPr/>
        </p:nvGrpSpPr>
        <p:grpSpPr>
          <a:xfrm>
            <a:off x="364235" y="356775"/>
            <a:ext cx="3690354" cy="4429926"/>
            <a:chOff x="364242" y="356775"/>
            <a:chExt cx="4846801" cy="4429926"/>
          </a:xfrm>
        </p:grpSpPr>
        <p:sp>
          <p:nvSpPr>
            <p:cNvPr id="325" name="Google Shape;325;p48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4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50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333" name="Google Shape;333;p50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0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0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0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50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8" name="Google Shape;338;p50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9" name="Google Shape;339;p50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51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42" name="Google Shape;342;p5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51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51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8" name="Google Shape;348;p51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53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56" name="Google Shape;356;p5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3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3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3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3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53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53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53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3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54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68" name="Google Shape;368;p5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54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55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373" name="Google Shape;373;p55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5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55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56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78" name="Google Shape;378;p5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56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5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2" name="Google Shape;382;p56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7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58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88" name="Google Shape;388;p58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58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58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60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97" name="Google Shape;397;p6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0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0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0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60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2" name="Google Shape;402;p60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62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406" name="Google Shape;406;p62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2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2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2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62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62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62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63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415" name="Google Shape;415;p63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3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63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3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3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3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63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63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64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425" name="Google Shape;425;p64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4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64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64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2" name="Google Shape;432;p6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65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435" name="Google Shape;435;p6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65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65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9" name="Google Shape;439;p65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0" name="Google Shape;440;p65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5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5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6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6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6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6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6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66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1" name="Google Shape;451;p66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7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7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7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7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7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7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0" name="Google Shape;460;p67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67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67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3" name="Google Shape;463;p67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4" name="Google Shape;464;p67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7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6" name="Google Shape;466;p67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67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67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67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0" name="Google Shape;470;p67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67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2" name="Google Shape;472;p67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3" name="Google Shape;473;p67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7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5" name="Google Shape;475;p67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6" name="Google Shape;476;p67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6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79" name="Google Shape;479;p6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68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68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9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9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7" name="Google Shape;487;p69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0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0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0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70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70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5" name="Google Shape;495;p70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6" name="Google Shape;496;p70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70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0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1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1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1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1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71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71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6" name="Google Shape;506;p71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71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72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510" name="Google Shape;510;p7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2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2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2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72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5" name="Google Shape;515;p72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72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72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72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72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0" name="Google Shape;520;p72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73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523" name="Google Shape;523;p73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3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3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3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73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9" name="Google Shape;529;p73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73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1" name="Google Shape;531;p73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73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3" name="Google Shape;533;p73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3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5" name="Google Shape;535;p73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73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74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539" name="Google Shape;539;p74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4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4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4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4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4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74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7" name="Google Shape;547;p74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74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9" name="Google Shape;549;p74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74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1" name="Google Shape;551;p74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74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3" name="Google Shape;553;p74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74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5" name="Google Shape;555;p74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74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74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74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75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61" name="Google Shape;561;p75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5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75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4" name="Google Shape;564;p75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75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6" name="Google Shape;566;p75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76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69" name="Google Shape;569;p76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6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6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2" name="Google Shape;572;p76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3" name="Google Shape;573;p76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4" name="Google Shape;574;p76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1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1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1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1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81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81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7" name="Google Shape;587;p81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8" name="Google Shape;588;p81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82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591" name="Google Shape;591;p8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2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82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s Template">
  <p:cSld name="TITLE_ONLY_2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3"/>
          <p:cNvSpPr/>
          <p:nvPr/>
        </p:nvSpPr>
        <p:spPr>
          <a:xfrm>
            <a:off x="364256" y="356775"/>
            <a:ext cx="85758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3"/>
          <p:cNvSpPr txBox="1"/>
          <p:nvPr>
            <p:ph type="title"/>
          </p:nvPr>
        </p:nvSpPr>
        <p:spPr>
          <a:xfrm>
            <a:off x="569102" y="365300"/>
            <a:ext cx="8259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7" name="Google Shape;597;p83"/>
          <p:cNvSpPr/>
          <p:nvPr/>
        </p:nvSpPr>
        <p:spPr>
          <a:xfrm>
            <a:off x="5005500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83"/>
          <p:cNvSpPr/>
          <p:nvPr/>
        </p:nvSpPr>
        <p:spPr>
          <a:xfrm>
            <a:off x="620225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3"/>
          <p:cNvSpPr/>
          <p:nvPr/>
        </p:nvSpPr>
        <p:spPr>
          <a:xfrm>
            <a:off x="620225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3"/>
          <p:cNvSpPr/>
          <p:nvPr/>
        </p:nvSpPr>
        <p:spPr>
          <a:xfrm>
            <a:off x="5005500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59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library/random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4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06" name="Google Shape;606;p84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are incredible, so it’s important that we </a:t>
            </a:r>
            <a:r>
              <a:rPr lang="en"/>
              <a:t>understand how to use them!</a:t>
            </a:r>
            <a:endParaRPr/>
          </a:p>
        </p:txBody>
      </p:sp>
      <p:sp>
        <p:nvSpPr>
          <p:cNvPr id="607" name="Google Shape;607;p84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with Conditionals</a:t>
            </a:r>
            <a:endParaRPr/>
          </a:p>
        </p:txBody>
      </p:sp>
      <p:cxnSp>
        <p:nvCxnSpPr>
          <p:cNvPr id="608" name="Google Shape;608;p84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609" name="Google Shape;60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07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2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3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4"/>
                </a:solidFill>
              </a:rPr>
              <a:t>One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84" name="Google Shape;684;p93"/>
          <p:cNvSpPr txBox="1"/>
          <p:nvPr/>
        </p:nvSpPr>
        <p:spPr>
          <a:xfrm>
            <a:off x="496200" y="1193325"/>
            <a:ext cx="8151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the bouncer at homecoming (which is this Friday!)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going to check if someone is one the ‘list’ for homecoming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list of first names 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Then, using conditionals, check if the name is in the list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they are on the list, print out a message allowing them in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they are not, deny them entry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Two:</a:t>
            </a:r>
            <a:endParaRPr b="1"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the above exercise a step further by asking them for their age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person is between the ages of 15 and 18, ask them if they are from Raleigh Charter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they are, let them in! (Though, they technically need to pay $10)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Throughout the entire process, ensure that you have print statements if they do not meet the conditions!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4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4"/>
                </a:solidFill>
              </a:rPr>
              <a:t>One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690" name="Google Shape;690;p94"/>
          <p:cNvSpPr txBox="1"/>
          <p:nvPr/>
        </p:nvSpPr>
        <p:spPr>
          <a:xfrm>
            <a:off x="496200" y="1193325"/>
            <a:ext cx="8151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Yesterday during Halloween, you got a ton of candy! 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But, you want to trade some with your friends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ask them what candy they got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Based off what their response is, print out a statement with your opinion and your offer if you want the candy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Example: Wow! I love Hershey! I will trade you two Whoppers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Two:</a:t>
            </a:r>
            <a:endParaRPr b="1"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Expand this a step further, asking specific questions about candies before you make a offer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example, let’s say you really love Airheads, but only the blue ones, ask that before you make an offer!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Error Handling: </a:t>
            </a: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they give you a candy that you don’t specify, print out a statement that acknowledges that; something to similar to “I don’t know what candy that is!”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5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 the last new topic next week before your first project!</a:t>
            </a:r>
            <a:endParaRPr/>
          </a:p>
        </p:txBody>
      </p:sp>
      <p:sp>
        <p:nvSpPr>
          <p:cNvPr id="696" name="Google Shape;696;p95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697" name="Google Shape;697;p95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5"/>
          <p:cNvSpPr txBox="1"/>
          <p:nvPr>
            <p:ph idx="1" type="subTitle"/>
          </p:nvPr>
        </p:nvSpPr>
        <p:spPr>
          <a:xfrm>
            <a:off x="240775" y="4046275"/>
            <a:ext cx="34032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Creator of the first Computer worm</a:t>
            </a:r>
            <a:endParaRPr i="1"/>
          </a:p>
        </p:txBody>
      </p:sp>
      <p:sp>
        <p:nvSpPr>
          <p:cNvPr id="616" name="Google Shape;616;p85"/>
          <p:cNvSpPr txBox="1"/>
          <p:nvPr>
            <p:ph idx="2" type="subTitle"/>
          </p:nvPr>
        </p:nvSpPr>
        <p:spPr>
          <a:xfrm>
            <a:off x="4057150" y="1211925"/>
            <a:ext cx="45279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November 2nd, 1988, Robert Tappan Morris, then a </a:t>
            </a:r>
            <a:r>
              <a:rPr lang="en"/>
              <a:t>graduate</a:t>
            </a:r>
            <a:r>
              <a:rPr lang="en"/>
              <a:t> student at Cornell University, made a bit of a mistake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an effort to see if a computer worm could be made, Morris deployed a </a:t>
            </a:r>
            <a:r>
              <a:rPr b="1" lang="en"/>
              <a:t>computer worm</a:t>
            </a:r>
            <a:r>
              <a:rPr lang="en"/>
              <a:t> that would exploit weak passwords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 deployed the worm at MIT, hoping that the creator would be thought to study there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 worm targeted Unix systems, an operating system his father help make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Morris’s goal wasn’t to create something destructive, he simply wanted to show the weaknesses of networks at the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turned costly thought when Morris included a feature that would duplicate the worm 14% of the time regardless of previous infection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worm caused $100,000 to $10,000,000 in damage, and </a:t>
            </a:r>
            <a:r>
              <a:rPr lang="en"/>
              <a:t>reportedly</a:t>
            </a:r>
            <a:r>
              <a:rPr lang="en"/>
              <a:t> infected 2,000 computers in 15 hours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Morris was put 3 years on probation, with 400 hours of community service and a $13,000 fine </a:t>
            </a:r>
            <a:endParaRPr/>
          </a:p>
        </p:txBody>
      </p:sp>
      <p:sp>
        <p:nvSpPr>
          <p:cNvPr id="617" name="Google Shape;617;p85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Tappan Morris</a:t>
            </a:r>
            <a:endParaRPr/>
          </a:p>
        </p:txBody>
      </p:sp>
      <p:sp>
        <p:nvSpPr>
          <p:cNvPr id="618" name="Google Shape;618;p85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619" name="Google Shape;61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sp>
        <p:nvSpPr>
          <p:cNvPr id="625" name="Google Shape;625;p86"/>
          <p:cNvSpPr txBox="1"/>
          <p:nvPr/>
        </p:nvSpPr>
        <p:spPr>
          <a:xfrm>
            <a:off x="3244950" y="1183088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Random Module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26" name="Google Shape;626;p86"/>
          <p:cNvSpPr txBox="1"/>
          <p:nvPr/>
        </p:nvSpPr>
        <p:spPr>
          <a:xfrm>
            <a:off x="3244950" y="1545913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is a 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commonly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used library that we didn’t cover last week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27" name="Google Shape;627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00" y="3861875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6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Practice with Conditionals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29" name="Google Shape;629;p86"/>
          <p:cNvSpPr txBox="1"/>
          <p:nvPr/>
        </p:nvSpPr>
        <p:spPr>
          <a:xfrm>
            <a:off x="3206687" y="3898525"/>
            <a:ext cx="321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Alas, practice makes perfect! (or as Mr. Setubal likes say, “Perfect Practice makes Perfect”)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30" name="Google Shape;630;p86"/>
          <p:cNvSpPr txBox="1"/>
          <p:nvPr/>
        </p:nvSpPr>
        <p:spPr>
          <a:xfrm>
            <a:off x="3267102" y="2423488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A deeper look at conditionals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31" name="Google Shape;631;p86"/>
          <p:cNvSpPr txBox="1"/>
          <p:nvPr/>
        </p:nvSpPr>
        <p:spPr>
          <a:xfrm>
            <a:off x="3267100" y="278630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logic behind conditionals is what is going to aid you in the long run!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32" name="Google Shape;632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500" y="1414937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4322" y="2591638"/>
            <a:ext cx="615599" cy="6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7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Randomness is a </a:t>
            </a:r>
            <a:r>
              <a:rPr lang="en"/>
              <a:t>surprisingly</a:t>
            </a:r>
            <a:r>
              <a:rPr lang="en"/>
              <a:t> commonly used part of programming!</a:t>
            </a:r>
            <a:endParaRPr/>
          </a:p>
        </p:txBody>
      </p:sp>
      <p:sp>
        <p:nvSpPr>
          <p:cNvPr id="639" name="Google Shape;639;p87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 look at the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Random Module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Random </a:t>
            </a:r>
            <a:r>
              <a:rPr lang="en" sz="2300"/>
              <a:t>Module</a:t>
            </a:r>
            <a:endParaRPr sz="2300"/>
          </a:p>
        </p:txBody>
      </p:sp>
      <p:sp>
        <p:nvSpPr>
          <p:cNvPr id="645" name="Google Shape;645;p88"/>
          <p:cNvSpPr txBox="1"/>
          <p:nvPr/>
        </p:nvSpPr>
        <p:spPr>
          <a:xfrm>
            <a:off x="491250" y="1189225"/>
            <a:ext cx="4592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random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module is one of the built-in packages into Python, and provides a lot of useful methods and functions that are centered around randomness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most likely use this later in the year, so here are some common methods!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rand.random()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Generates a random float between 0 and 1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rand.randint(a,b)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Generates a random integer between a and b+1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rand.choice(seq)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Picks a random element from a sequence (like a list)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rand.shuffle(seq)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Randomly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shuffles up a list (modifies the list directly)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rand.sample(population, k)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- Takes 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k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amount of elements from the population without replacement 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</a:t>
            </a:r>
            <a:r>
              <a:rPr lang="en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random docs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are a great place to learn more!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6" name="Google Shape;646;p88"/>
          <p:cNvSpPr/>
          <p:nvPr/>
        </p:nvSpPr>
        <p:spPr>
          <a:xfrm>
            <a:off x="5446125" y="542200"/>
            <a:ext cx="3511800" cy="1932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8"/>
          <p:cNvSpPr/>
          <p:nvPr/>
        </p:nvSpPr>
        <p:spPr>
          <a:xfrm>
            <a:off x="5446125" y="2781925"/>
            <a:ext cx="3511800" cy="1932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88"/>
          <p:cNvSpPr txBox="1"/>
          <p:nvPr/>
        </p:nvSpPr>
        <p:spPr>
          <a:xfrm>
            <a:off x="5490075" y="542200"/>
            <a:ext cx="34239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9" name="Google Shape;649;p88"/>
          <p:cNvSpPr txBox="1"/>
          <p:nvPr/>
        </p:nvSpPr>
        <p:spPr>
          <a:xfrm>
            <a:off x="5490075" y="542200"/>
            <a:ext cx="34239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rand</a:t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elements 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"Water"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"Fire"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"Air"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"Earth"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#0.8341936011525182</a:t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randint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#5</a:t>
            </a:r>
            <a:endParaRPr sz="1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elements</a:t>
            </a:r>
            <a:r>
              <a:rPr lang="en" sz="1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1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#Air</a:t>
            </a:r>
            <a:endParaRPr sz="1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0" name="Google Shape;650;p88"/>
          <p:cNvSpPr txBox="1"/>
          <p:nvPr/>
        </p:nvSpPr>
        <p:spPr>
          <a:xfrm>
            <a:off x="5490075" y="2814100"/>
            <a:ext cx="34239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random </a:t>
            </a:r>
            <a:r>
              <a:rPr lang="en" sz="8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rand</a:t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friends 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"Bob"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"Elmo"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"Cookie Monster"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"Clifford"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"Caillou"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shuffle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friends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friends</a:t>
            </a:r>
            <a:r>
              <a:rPr lang="en" sz="8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8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5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#['Clifford', 'Cookie Monster', 'Caillou', 'Elmo', 'Bob']</a:t>
            </a:r>
            <a:endParaRPr sz="85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9"/>
          <p:cNvSpPr txBox="1"/>
          <p:nvPr>
            <p:ph type="title"/>
          </p:nvPr>
        </p:nvSpPr>
        <p:spPr>
          <a:xfrm>
            <a:off x="2169301" y="4071600"/>
            <a:ext cx="4805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Regardless of what language you decide to </a:t>
            </a:r>
            <a:r>
              <a:rPr lang="en"/>
              <a:t>pursue</a:t>
            </a:r>
            <a:r>
              <a:rPr lang="en"/>
              <a:t> in the future, this will be of great use!</a:t>
            </a:r>
            <a:endParaRPr/>
          </a:p>
        </p:txBody>
      </p:sp>
      <p:sp>
        <p:nvSpPr>
          <p:cNvPr id="656" name="Google Shape;656;p89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An explanation of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Conditional Logic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0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Intro </a:t>
            </a:r>
            <a:r>
              <a:rPr lang="en" sz="2300"/>
              <a:t>of </a:t>
            </a:r>
            <a:r>
              <a:rPr lang="en" sz="2300"/>
              <a:t>conditional</a:t>
            </a:r>
            <a:r>
              <a:rPr lang="en" sz="2300"/>
              <a:t> logic</a:t>
            </a:r>
            <a:endParaRPr sz="2300"/>
          </a:p>
        </p:txBody>
      </p:sp>
      <p:sp>
        <p:nvSpPr>
          <p:cNvPr id="662" name="Google Shape;662;p90"/>
          <p:cNvSpPr txBox="1"/>
          <p:nvPr/>
        </p:nvSpPr>
        <p:spPr>
          <a:xfrm>
            <a:off x="491250" y="1189225"/>
            <a:ext cx="3511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pretend you are hungry (maybe you are)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 are some of the decisions you are going to make?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might go into your fridge, and then make a series of decisions based on that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have to nothing in your fridge, you are going to do something else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is how conditionals work in programming!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Based on if something is  </a:t>
            </a:r>
            <a:r>
              <a:rPr lang="en" sz="13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True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or </a:t>
            </a:r>
            <a:r>
              <a:rPr lang="en" sz="13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False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we can fire a certain block of code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imagine that we expand this a bit more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Before we give up on having food, we can check if there is anything in the pantry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3" name="Google Shape;663;p90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4" name="Google Shape;66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274" y="641725"/>
            <a:ext cx="4597500" cy="392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1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Complex</a:t>
            </a:r>
            <a:r>
              <a:rPr b="1" lang="en" sz="2300">
                <a:solidFill>
                  <a:schemeClr val="accent2"/>
                </a:solidFill>
              </a:rPr>
              <a:t> </a:t>
            </a:r>
            <a:r>
              <a:rPr lang="en" sz="2300"/>
              <a:t>conditional logic</a:t>
            </a:r>
            <a:endParaRPr sz="2300"/>
          </a:p>
        </p:txBody>
      </p:sp>
      <p:sp>
        <p:nvSpPr>
          <p:cNvPr id="670" name="Google Shape;670;p91"/>
          <p:cNvSpPr txBox="1"/>
          <p:nvPr/>
        </p:nvSpPr>
        <p:spPr>
          <a:xfrm>
            <a:off x="491250" y="1189225"/>
            <a:ext cx="351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probably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quickly see how we can scale up this entire process to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encapsulate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more complex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decisions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example, we can make specific decisions based on what is in the fridge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would be the equivalent of nesting if statements inside other if statements inside Python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process help explains why we want to generally go from most to least specific with our if statements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Our else statement acts as a ‘catch all’ that executes only if all of our other conditions return False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71" name="Google Shape;671;p91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2" name="Google Shape;67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50" y="1258500"/>
            <a:ext cx="4597499" cy="262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2"/>
          <p:cNvSpPr txBox="1"/>
          <p:nvPr>
            <p:ph type="title"/>
          </p:nvPr>
        </p:nvSpPr>
        <p:spPr>
          <a:xfrm>
            <a:off x="2169301" y="4071600"/>
            <a:ext cx="4805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have some practice for you all!</a:t>
            </a:r>
            <a:endParaRPr/>
          </a:p>
        </p:txBody>
      </p:sp>
      <p:sp>
        <p:nvSpPr>
          <p:cNvPr id="678" name="Google Shape;678;p92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Practice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With Conditionals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