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Abel"/>
      <p:regular r:id="rId20"/>
    </p:embeddedFont>
    <p:embeddedFont>
      <p:font typeface="Unica One"/>
      <p:regular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el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UnicaOne-regular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5976396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cf7a83cb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cf7a83cb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cf35aaa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cf35aaa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cf35aaa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cf35aaa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84856a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84856a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cf7a83cb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cf7a83cb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cf7a83cb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cf7a83cb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cf7a83cb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cf7a83cb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f7a83cb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cf7a83cb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Want to know the difference between rand.choices and rand.sample? Check out this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https://stackoverflow.com/a/59763969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84856aa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84856aa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cf7a83cba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cf7a83cba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cf35aa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cf35aa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cf35aaa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cf35aaa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1">
  <p:cSld name="BLANK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3"/>
          <p:cNvGrpSpPr/>
          <p:nvPr/>
        </p:nvGrpSpPr>
        <p:grpSpPr>
          <a:xfrm>
            <a:off x="1920264" y="356775"/>
            <a:ext cx="5059955" cy="4430025"/>
            <a:chOff x="364175" y="356775"/>
            <a:chExt cx="8415025" cy="4430025"/>
          </a:xfrm>
        </p:grpSpPr>
        <p:sp>
          <p:nvSpPr>
            <p:cNvPr id="207" name="Google Shape;207;p3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3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33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34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35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35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3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3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7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8" name="Google Shape;238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37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37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7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37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8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51" name="Google Shape;251;p38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8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8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8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8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9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7" name="Google Shape;267;p39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9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9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9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9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39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39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9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9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9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0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9" name="Google Shape;289;p40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40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40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" name="Google Shape;294;p40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7" name="Google Shape;297;p4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41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Google Shape;300;p41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" name="Google Shape;301;p41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2" name="Google Shape;302;p41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6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4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6" name="Google Shape;316;p4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7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9" name="Google Shape;319;p4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47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48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Image">
  <p:cSld name="TITLE_ONLY_2_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9"/>
          <p:cNvGrpSpPr/>
          <p:nvPr/>
        </p:nvGrpSpPr>
        <p:grpSpPr>
          <a:xfrm>
            <a:off x="364235" y="356775"/>
            <a:ext cx="3690354" cy="4429926"/>
            <a:chOff x="364242" y="356775"/>
            <a:chExt cx="4846801" cy="4429926"/>
          </a:xfrm>
        </p:grpSpPr>
        <p:sp>
          <p:nvSpPr>
            <p:cNvPr id="331" name="Google Shape;331;p4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4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random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39" name="Google Shape;339;p50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help you with your project!</a:t>
            </a:r>
            <a:endParaRPr/>
          </a:p>
        </p:txBody>
      </p:sp>
      <p:sp>
        <p:nvSpPr>
          <p:cNvPr id="340" name="Google Shape;340;p50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Methods</a:t>
            </a:r>
            <a:endParaRPr/>
          </a:p>
        </p:txBody>
      </p:sp>
      <p:cxnSp>
        <p:nvCxnSpPr>
          <p:cNvPr id="341" name="Google Shape;341;p50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42" name="Google Shape;3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/>
        </p:nvSpPr>
        <p:spPr>
          <a:xfrm>
            <a:off x="901950" y="224400"/>
            <a:ext cx="7340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see the number of items in a dictionary you can use the following code (note this code is when your dictionary is named “thisdict”)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</a:t>
            </a:r>
            <a:r>
              <a:rPr lang="en" sz="1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7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see what type of object are in your dictionary you can use…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 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5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"brand"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"Ford"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"model"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"Mustang"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1964</a:t>
            </a:r>
            <a:endParaRPr sz="15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5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</a:t>
            </a:r>
            <a:r>
              <a:rPr lang="en" sz="15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    </a:t>
            </a:r>
            <a:r>
              <a:rPr lang="en"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← this is the line that actually does what you want</a:t>
            </a:r>
            <a:endParaRPr sz="18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 txBox="1"/>
          <p:nvPr/>
        </p:nvSpPr>
        <p:spPr>
          <a:xfrm>
            <a:off x="900100" y="1725225"/>
            <a:ext cx="7254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</a:t>
            </a:r>
            <a:r>
              <a:rPr lang="en" sz="19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is a collection which is ordered and changeable. Allows duplicate members.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Tuple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a collection which is ordered and unchangeable. Allows duplicate members.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Set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a collection which is unordered, unchangeable, and unindexed. No duplicate members.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Dictionary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is a collection which is ordered and changeable. No duplicate members.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889400" y="589350"/>
            <a:ext cx="70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YOU CONFUSED? Here’s what </a:t>
            </a:r>
            <a:r>
              <a:rPr lang="en" sz="3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differentiates</a:t>
            </a:r>
            <a:r>
              <a:rPr lang="en" sz="3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everything...</a:t>
            </a:r>
            <a:endParaRPr sz="3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wise:</a:t>
            </a:r>
            <a:endParaRPr/>
          </a:p>
        </p:txBody>
      </p:sp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how to code the biggest part of the program!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reason through it together and will come up with ideas for the </a:t>
            </a:r>
            <a:r>
              <a:rPr lang="en"/>
              <a:t>architecture</a:t>
            </a:r>
            <a:r>
              <a:rPr lang="en"/>
              <a:t> of the program as well as the algorithm that will we the basis of the whole program in general.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look at how we are going to put multiple “things” into a single value of a key:value pair! Can anyone tell me why we need to even do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idx="1" type="subTitle"/>
          </p:nvPr>
        </p:nvSpPr>
        <p:spPr>
          <a:xfrm>
            <a:off x="240775" y="4046275"/>
            <a:ext cx="3403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Creator of the first Computer worm</a:t>
            </a:r>
            <a:endParaRPr i="1"/>
          </a:p>
        </p:txBody>
      </p:sp>
      <p:sp>
        <p:nvSpPr>
          <p:cNvPr id="349" name="Google Shape;349;p51"/>
          <p:cNvSpPr txBox="1"/>
          <p:nvPr>
            <p:ph idx="2" type="subTitle"/>
          </p:nvPr>
        </p:nvSpPr>
        <p:spPr>
          <a:xfrm>
            <a:off x="4057150" y="1211925"/>
            <a:ext cx="4527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November 2nd, 1988, Robert Tappan Morris, then a graduate student at Cornell University, made a bit of a mistake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an effort to see if a computer worm could be made, Morris deployed a </a:t>
            </a:r>
            <a:r>
              <a:rPr b="1" lang="en"/>
              <a:t>computer worm</a:t>
            </a:r>
            <a:r>
              <a:rPr lang="en"/>
              <a:t> that would exploit weak passwords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deployed the worm at MIT, hoping that the creator would be thought to study there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 worm targeted Unix systems, an operating system his father help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Morris’s goal wasn’t to create something destructive, he simply wanted to show the weaknesses of networks at the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turned costly thought when Morris included a feature that would duplicate the worm 14% of the time regardless of previous infection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worm caused $100,000 to $10,000,000 in damage, and reportedly infected 2,000 computers in 15 hours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Morris was put 3 years on probation, with 400 hours of community service and a $13,000 fine </a:t>
            </a:r>
            <a:endParaRPr/>
          </a:p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Tappan Morris</a:t>
            </a:r>
            <a:endParaRPr/>
          </a:p>
        </p:txBody>
      </p:sp>
      <p:sp>
        <p:nvSpPr>
          <p:cNvPr id="351" name="Google Shape;351;p51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358" name="Google Shape;358;p52"/>
          <p:cNvSpPr txBox="1"/>
          <p:nvPr/>
        </p:nvSpPr>
        <p:spPr>
          <a:xfrm>
            <a:off x="3244950" y="1183088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Random Module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3244950" y="1545913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a commonly used library that we didn’t cover last week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0" name="Google Shape;360;p52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Dictionary Practice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1" name="Google Shape;361;p52"/>
          <p:cNvSpPr txBox="1"/>
          <p:nvPr/>
        </p:nvSpPr>
        <p:spPr>
          <a:xfrm>
            <a:off x="3206687" y="3943925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Some hands-on practice with dictionaries!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3267102" y="24234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Dictionary Methods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3267100" y="27863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 deeper look at dictionaries!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64" name="Google Shape;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9500" y="1414937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500" y="2531288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500" y="3727113"/>
            <a:ext cx="564300" cy="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is a surprisingly commonly used part of programming!</a:t>
            </a:r>
            <a:endParaRPr/>
          </a:p>
        </p:txBody>
      </p:sp>
      <p:sp>
        <p:nvSpPr>
          <p:cNvPr id="372" name="Google Shape;372;p53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look at the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Random Module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Random </a:t>
            </a:r>
            <a:r>
              <a:rPr lang="en" sz="2300"/>
              <a:t>Module</a:t>
            </a:r>
            <a:endParaRPr sz="2300"/>
          </a:p>
        </p:txBody>
      </p:sp>
      <p:sp>
        <p:nvSpPr>
          <p:cNvPr id="378" name="Google Shape;378;p54"/>
          <p:cNvSpPr txBox="1"/>
          <p:nvPr/>
        </p:nvSpPr>
        <p:spPr>
          <a:xfrm>
            <a:off x="491250" y="1189225"/>
            <a:ext cx="4592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random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module is one of the built-in packages into Python, and provides a lot of useful methods and functions that are centered around randomness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most likely use this later in the year, so here are some common methods!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rand.random()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Generates a random float between 0 and 1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rand.randint(a,b)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Generates a random integer between a and b+1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rand.choice(seq)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Picks a random element from a sequence (like a list)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rand.shuffle(seq)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Randomly shuffles up a list (modifies the list directly)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rand.sample(population, k)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Takes 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k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amount of elements from the population without replacement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lang="en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random docs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are a great place to learn more!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54"/>
          <p:cNvSpPr/>
          <p:nvPr/>
        </p:nvSpPr>
        <p:spPr>
          <a:xfrm>
            <a:off x="5446125" y="542200"/>
            <a:ext cx="3511800" cy="1932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4"/>
          <p:cNvSpPr/>
          <p:nvPr/>
        </p:nvSpPr>
        <p:spPr>
          <a:xfrm>
            <a:off x="5446125" y="2781925"/>
            <a:ext cx="3511800" cy="1932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4"/>
          <p:cNvSpPr txBox="1"/>
          <p:nvPr/>
        </p:nvSpPr>
        <p:spPr>
          <a:xfrm>
            <a:off x="5490075" y="542200"/>
            <a:ext cx="3423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54"/>
          <p:cNvSpPr txBox="1"/>
          <p:nvPr/>
        </p:nvSpPr>
        <p:spPr>
          <a:xfrm>
            <a:off x="5490075" y="542200"/>
            <a:ext cx="34239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elements 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"Water"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"Fire"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"Air"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"Earth"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#0.8341936011525182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#5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elements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#Air</a:t>
            </a:r>
            <a:endParaRPr sz="1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5490075" y="2814100"/>
            <a:ext cx="34239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8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</a:t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friends 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"Bob"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"Elmo"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"Cookie Monster"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"Clifford"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"Caillou"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shuffle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friends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friends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#['Clifford', 'Cookie Monster', 'Caillou', 'Elmo', 'Bob']</a:t>
            </a:r>
            <a:endParaRPr sz="85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is a surprisingly commonly used part of programming!</a:t>
            </a:r>
            <a:endParaRPr/>
          </a:p>
        </p:txBody>
      </p:sp>
      <p:sp>
        <p:nvSpPr>
          <p:cNvPr id="389" name="Google Shape;389;p55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Let’s explore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Dictionary methods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idx="1" type="subTitle"/>
          </p:nvPr>
        </p:nvSpPr>
        <p:spPr>
          <a:xfrm>
            <a:off x="2290050" y="3851350"/>
            <a:ext cx="45639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nica One"/>
                <a:ea typeface="Unica One"/>
                <a:cs typeface="Unica One"/>
                <a:sym typeface="Unica One"/>
              </a:rPr>
              <a:t>Dictionaries </a:t>
            </a:r>
            <a:endParaRPr sz="2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Unica One"/>
                <a:ea typeface="Unica One"/>
                <a:cs typeface="Unica One"/>
                <a:sym typeface="Unica One"/>
              </a:rPr>
              <a:t>...no not Webster dictionaries</a:t>
            </a:r>
            <a:endParaRPr sz="2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descr="Meme Overflow on Twitter: &amp;quot;splitting a dictionary in python into keys and  values https://t.co/W8IZ6tp1mK #list #dictionary #python… &amp;quot;" id="395" name="Google Shape;3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638" y="427500"/>
            <a:ext cx="2944800" cy="307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dictionaries? Components / Basics</a:t>
            </a:r>
            <a:endParaRPr sz="2500"/>
          </a:p>
        </p:txBody>
      </p:sp>
      <p:sp>
        <p:nvSpPr>
          <p:cNvPr id="401" name="Google Shape;401;p57"/>
          <p:cNvSpPr txBox="1"/>
          <p:nvPr>
            <p:ph idx="1" type="subTitle"/>
          </p:nvPr>
        </p:nvSpPr>
        <p:spPr>
          <a:xfrm>
            <a:off x="4822025" y="1543800"/>
            <a:ext cx="3921900" cy="32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(Making a dictionary..this code should print out “Ford”)</a:t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 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"brand"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"Ford"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"model"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"Mustang"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1964</a:t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"brand"</a:t>
            </a:r>
            <a:r>
              <a:rPr lang="en" sz="1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57"/>
          <p:cNvSpPr txBox="1"/>
          <p:nvPr/>
        </p:nvSpPr>
        <p:spPr>
          <a:xfrm>
            <a:off x="589350" y="685800"/>
            <a:ext cx="32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3" name="Google Shape;403;p57"/>
          <p:cNvSpPr txBox="1"/>
          <p:nvPr/>
        </p:nvSpPr>
        <p:spPr>
          <a:xfrm>
            <a:off x="535775" y="365300"/>
            <a:ext cx="35253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“Dictionaries are used to store data values in key:value pairs.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 dictionary is a collection which is ordered*, changeable and does not allow duplicates.”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Which means that they are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mutable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!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So…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a</a:t>
            </a: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key </a:t>
            </a: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</a:t>
            </a: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access </a:t>
            </a: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word, term, number, list, etc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(anything that you want to put in the value)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But this also means that you cannot have the same key for two different values (see next slide)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/>
        </p:nvSpPr>
        <p:spPr>
          <a:xfrm>
            <a:off x="792950" y="235750"/>
            <a:ext cx="656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on Earth would this code print...</a:t>
            </a:r>
            <a:endParaRPr sz="2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9" name="Google Shape;409;p58"/>
          <p:cNvSpPr txBox="1"/>
          <p:nvPr/>
        </p:nvSpPr>
        <p:spPr>
          <a:xfrm>
            <a:off x="692850" y="863250"/>
            <a:ext cx="616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"brand"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"Ford"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"model"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"Mustang"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1964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thisdict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